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56" r:id="rId6"/>
    <p:sldId id="265" r:id="rId7"/>
    <p:sldId id="4101" r:id="rId8"/>
    <p:sldId id="4133" r:id="rId9"/>
    <p:sldId id="4110" r:id="rId10"/>
    <p:sldId id="4130" r:id="rId11"/>
    <p:sldId id="4134" r:id="rId12"/>
    <p:sldId id="4111" r:id="rId13"/>
    <p:sldId id="4131" r:id="rId14"/>
    <p:sldId id="4112" r:id="rId15"/>
    <p:sldId id="4113" r:id="rId16"/>
    <p:sldId id="4138" r:id="rId17"/>
    <p:sldId id="4137" r:id="rId18"/>
    <p:sldId id="4109" r:id="rId19"/>
    <p:sldId id="4116" r:id="rId20"/>
    <p:sldId id="4120" r:id="rId21"/>
    <p:sldId id="4107" r:id="rId22"/>
    <p:sldId id="4135" r:id="rId23"/>
    <p:sldId id="4097" r:id="rId24"/>
    <p:sldId id="4108" r:id="rId25"/>
    <p:sldId id="4136" r:id="rId26"/>
    <p:sldId id="4123" r:id="rId27"/>
    <p:sldId id="4125" r:id="rId28"/>
    <p:sldId id="4127" r:id="rId29"/>
    <p:sldId id="4128" r:id="rId30"/>
    <p:sldId id="4132" r:id="rId31"/>
    <p:sldId id="4129" r:id="rId32"/>
    <p:sldId id="4122" r:id="rId33"/>
    <p:sldId id="271" r:id="rId34"/>
    <p:sldId id="27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58C80F-B43D-92CC-28A7-961C946A1F79}" name="Sherri Vance" initials="SV" userId="S::sherri.vance@healthcatalyst.com::5f92b184-022c-49f1-a94f-9bf932cbdbc3" providerId="AD"/>
  <p188:author id="{45474E75-592A-CCA2-0E7C-68C9778FDBCE}" name="Hazel Morrison" initials="HM" userId="S::hazel.morrison@healthcatalyst.com::3349bd6e-f3c0-48ab-a174-e5602e4be5c1" providerId="AD"/>
  <p188:author id="{C92AEE78-B0E2-0A50-33FA-FC35C23985D9}" name="Chantal Augusto" initials="CA" userId="S::chantal.augusto@healthcatalyst.com::025ecd87-3598-4a56-ae90-a0d0aa6c0c6a" providerId="AD"/>
  <p188:author id="{3AC8E681-7A4B-50B5-EA96-3832C794ECA1}" name="Amanda Flanders" initials="AF" userId="S::amanda.flanders@healthcatalyst.com::4f58d743-58e8-4de9-88a2-466a4dfe9a9f" providerId="AD"/>
  <p188:author id="{8C12C8F7-FF9F-05C0-0908-4419A6F82947}" name="Katy Demong" initials="KD" userId="S::katy.demong@healthcatalyst.com::9678e063-99fa-4f17-96b7-313e6d0131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56"/>
    <a:srgbClr val="FFFFFF"/>
    <a:srgbClr val="FF824A"/>
    <a:srgbClr val="006D9A"/>
    <a:srgbClr val="70CBFF"/>
    <a:srgbClr val="85C690"/>
    <a:srgbClr val="006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3D5FB-319E-1BE9-9321-9C7FB61B8EFA}" v="44" dt="2024-06-04T16:34:40.718"/>
    <p1510:client id="{8FDF8DEA-4FD3-EF76-50FE-4A947C289153}" v="160" dt="2024-06-04T13:43:34.574"/>
    <p1510:client id="{9AF99169-34EF-C961-3056-CBE19253D43D}" v="148" dt="2024-06-04T12:21:59.891"/>
    <p1510:client id="{EF086961-2E1B-C06C-CBF4-0606BECB1866}" v="4965" dt="2024-06-04T13:08:12.16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836" autoAdjust="0"/>
  </p:normalViewPr>
  <p:slideViewPr>
    <p:cSldViewPr snapToGrid="0">
      <p:cViewPr varScale="1">
        <p:scale>
          <a:sx n="38" d="100"/>
          <a:sy n="38" d="100"/>
        </p:scale>
        <p:origin x="167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6451-BD99-403B-B864-9D52B5DC791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1C1D5-1B46-441D-9B5C-BA43369CB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9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25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63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0 min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9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3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8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1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3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1C1D5-1B46-441D-9B5C-BA43369CB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9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B1FF-8C68-4037-BB9F-7ADD96B91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026" y="4998891"/>
            <a:ext cx="9670598" cy="667048"/>
          </a:xfrm>
        </p:spPr>
        <p:txBody>
          <a:bodyPr anchor="ctr" anchorCtr="0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15494C-351A-478C-AA18-BB42CA846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330" y="5718753"/>
            <a:ext cx="9670598" cy="269875"/>
          </a:xfrm>
        </p:spPr>
        <p:txBody>
          <a:bodyPr anchor="ctr"/>
          <a:lstStyle>
            <a:lvl1pPr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73628-476D-4DCE-A003-8D7DB11CE620}"/>
              </a:ext>
            </a:extLst>
          </p:cNvPr>
          <p:cNvSpPr txBox="1"/>
          <p:nvPr userDrawn="1"/>
        </p:nvSpPr>
        <p:spPr>
          <a:xfrm>
            <a:off x="581330" y="6550877"/>
            <a:ext cx="223228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2024 Health Catalyst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16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oter - One Colum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038226"/>
            <a:ext cx="10515600" cy="463867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64E88F-307A-DB40-B2B8-A6ACEE9F6D5C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4B2A32C-99E1-19FC-2170-1EDC074C5F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E21FC4-AEF7-0958-E898-1725533E04EA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8" name="Picture 7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12B226E4-5AAB-AD6E-4DD5-901D0F35B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72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Two Colum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4652"/>
            <a:ext cx="10515600" cy="473074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47751"/>
            <a:ext cx="5111496" cy="46291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B2A2F3-7DF0-4B58-BEFC-12E19B817DB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41313" y="1047751"/>
            <a:ext cx="5112488" cy="462914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C7BFC4-2615-B752-5789-67ABC4927F71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F31E3ED-C85A-8BAF-F060-51C7B8B693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EE455F-7FA6-34FA-76DC-CEAA704F8D2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7" name="Picture 6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A2E3FED0-6347-364E-D308-54CB51620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47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One Column, Sub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5CFC1-7B8E-4B2D-8293-0875D3155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3293-FB80-4604-B9AE-CA1A28CF21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19453"/>
            <a:ext cx="10515600" cy="4157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06B5201-290D-4D38-9B69-33AD01FFD9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926235"/>
            <a:ext cx="10515600" cy="393192"/>
          </a:xfrm>
        </p:spPr>
        <p:txBody>
          <a:bodyPr rIns="0" anchor="ctr"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81C98C-9083-A428-28E2-1CAC1FC03179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7042F1-211E-1AD2-3130-D664AA8BB0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03A8DE-DEBF-1385-1C28-9BF13878873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7" name="Picture 6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D9E36C5A-9C6B-0252-269C-484C05A91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9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One Column,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3BDE4F-103E-4F94-8A20-05F557660BF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1519453"/>
            <a:ext cx="10515599" cy="41574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7CAAAC83-8BA4-4341-9EFF-7F1FADBDD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930802"/>
            <a:ext cx="10515600" cy="390203"/>
          </a:xfrm>
        </p:spPr>
        <p:txBody>
          <a:bodyPr rIns="0" anchor="ctr"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A5D7607-424F-4E61-B3A3-55E7CC644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10515600" cy="473074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56221D-665A-89DF-A0D1-04497F21E3F8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2E98F08-0F10-011A-B3A2-7E2356DAB5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BE5810-531D-D9F5-2D52-CFC3CA276039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668B7F45-0266-B120-60CF-66F8618E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96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Two Colum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A5D7607-424F-4E61-B3A3-55E7CC644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8675" y="987879"/>
            <a:ext cx="9939705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A4B8C3-5BED-4AE1-B61D-1427C4C8411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36256" y="2166120"/>
            <a:ext cx="4846320" cy="35103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8BF4F10-37A5-4F4A-BD09-C291F8F254B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23619" y="2166596"/>
            <a:ext cx="4846320" cy="35103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CE124EBA-F971-04E3-C644-8E74006DF6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676" y="1568141"/>
            <a:ext cx="9939704" cy="393192"/>
          </a:xfrm>
        </p:spPr>
        <p:txBody>
          <a:bodyPr>
            <a:noAutofit/>
          </a:bodyPr>
          <a:lstStyle>
            <a:lvl1pPr>
              <a:defRPr lang="en-US" sz="2200" b="1" kern="1200" dirty="0">
                <a:solidFill>
                  <a:schemeClr val="bg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Slide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DC329B-643C-93A0-C990-FDD28D876690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22C2BF-44AC-9955-0B4C-4C708926DC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088D08-A3A4-90B8-D655-A6F2517E616C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6" name="Picture 5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F8515AEF-2069-DA4A-D83E-A1BB115C44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3305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 - One Colum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2E6C684-2E7B-44C2-8A23-395F65CE5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3620" y="987879"/>
            <a:ext cx="9939704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215373DB-0E2B-4643-B2C0-7A2465EE66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23620" y="1673850"/>
            <a:ext cx="9939704" cy="4003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689083-74D4-E614-30C8-227266BF6585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3CE5507-5E1C-650B-6193-DBA0AB2734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B21729-3A5F-87B5-E826-ACD45C78BD2D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65429199-CCE2-3564-0937-1C56D0599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563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63218E-1E25-48BA-8BD4-C9C57223E5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9865" y="777016"/>
            <a:ext cx="10432269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B2835E0-7FCA-C33D-104B-F96C63A3F7B0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C753963-74ED-AF98-3672-3CA669AFB54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58F151-E56A-2979-C41B-E47CE37A8388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91526758-20A6-861B-8828-791CB14EE8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7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Pictu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4C614BF-252B-49CA-B6BF-1FBAE9A30F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0472" y="786541"/>
            <a:ext cx="5079651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21B81A-67DB-C416-4873-338F2409A7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0890" y="786541"/>
            <a:ext cx="5079651" cy="488138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7D5D50-1101-B65D-E4B7-36EE3EB614BA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7C16068-36CA-E4B1-3470-C05F9FC05B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D890DA4-FCCE-DE52-729A-B3E1AA91B9CA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CE4C6E90-5DB5-8D5D-F0BA-737EA7940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678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1DBB741-4F65-4FAB-B65A-D22C244384F7}"/>
              </a:ext>
            </a:extLst>
          </p:cNvPr>
          <p:cNvSpPr txBox="1"/>
          <p:nvPr userDrawn="1"/>
        </p:nvSpPr>
        <p:spPr>
          <a:xfrm>
            <a:off x="3652100" y="2219915"/>
            <a:ext cx="4741962" cy="6238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400" b="1" kern="1200">
                <a:solidFill>
                  <a:schemeClr val="bg2"/>
                </a:solidFill>
                <a:latin typeface="+mn-lt"/>
                <a:ea typeface="+mj-ea"/>
                <a:cs typeface="+mj-cs"/>
              </a:rPr>
              <a:t>Questions?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5528DE2-BABB-4789-9513-D03096388E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2100" y="3225018"/>
            <a:ext cx="4741961" cy="3986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Presenter Name and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E6FF597-D3AF-4163-A50F-5AE588BDBA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2100" y="3653231"/>
            <a:ext cx="4741962" cy="3986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0" i="1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en-US"/>
              <a:t>Presenter Email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A2779A-F700-434D-1FCA-E5B50AE9F05F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A8463A-B76D-B3CD-BADB-C02F7A63F5E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706402-5EAF-4CD9-3D68-F42B089AC2E7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F0FF634B-E3FF-567B-BF3B-3450782C6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113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5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B1FF-8C68-4037-BB9F-7ADD96B912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5026" y="4998891"/>
            <a:ext cx="9670598" cy="667048"/>
          </a:xfrm>
        </p:spPr>
        <p:txBody>
          <a:bodyPr anchor="ctr" anchorCtr="0">
            <a:no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715494C-351A-478C-AA18-BB42CA846C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331" y="5769553"/>
            <a:ext cx="4668850" cy="555047"/>
          </a:xfrm>
        </p:spPr>
        <p:txBody>
          <a:bodyPr anchor="t"/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C73628-476D-4DCE-A003-8D7DB11CE620}"/>
              </a:ext>
            </a:extLst>
          </p:cNvPr>
          <p:cNvSpPr txBox="1"/>
          <p:nvPr userDrawn="1"/>
        </p:nvSpPr>
        <p:spPr>
          <a:xfrm>
            <a:off x="581330" y="6550877"/>
            <a:ext cx="223228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© 2024 Health Catalyst Inc. All Rights Reserved.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492DE474-7BA0-3C90-3591-05FADD4C6B22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80" y="4391568"/>
            <a:ext cx="1766100" cy="2482761"/>
          </a:xfrm>
          <a:prstGeom prst="rect">
            <a:avLst/>
          </a:prstGeom>
        </p:spPr>
      </p:pic>
      <p:grpSp>
        <p:nvGrpSpPr>
          <p:cNvPr id="8" name="object 3">
            <a:extLst>
              <a:ext uri="{FF2B5EF4-FFF2-40B4-BE49-F238E27FC236}">
                <a16:creationId xmlns:a16="http://schemas.microsoft.com/office/drawing/2014/main" id="{4E92FAFB-CADF-5B45-F681-DC0D52E7749F}"/>
              </a:ext>
            </a:extLst>
          </p:cNvPr>
          <p:cNvGrpSpPr>
            <a:grpSpLocks/>
          </p:cNvGrpSpPr>
          <p:nvPr userDrawn="1"/>
        </p:nvGrpSpPr>
        <p:grpSpPr>
          <a:xfrm>
            <a:off x="-19050" y="-19050"/>
            <a:ext cx="4210088" cy="4690872"/>
            <a:chOff x="0" y="0"/>
            <a:chExt cx="4210088" cy="4692510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76FA81B5-B0E4-F7BF-BB0F-74FE969039B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210088" cy="4692510"/>
            </a:xfrm>
            <a:prstGeom prst="rect">
              <a:avLst/>
            </a:prstGeom>
          </p:spPr>
        </p:pic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6A948BAC-23BA-D10C-26BE-898C8E998D37}"/>
                </a:ext>
              </a:extLst>
            </p:cNvPr>
            <p:cNvSpPr/>
            <p:nvPr/>
          </p:nvSpPr>
          <p:spPr>
            <a:xfrm>
              <a:off x="393349" y="0"/>
              <a:ext cx="802640" cy="802640"/>
            </a:xfrm>
            <a:custGeom>
              <a:avLst/>
              <a:gdLst/>
              <a:ahLst/>
              <a:cxnLst/>
              <a:rect l="l" t="t" r="r" b="b"/>
              <a:pathLst>
                <a:path w="802640" h="802640">
                  <a:moveTo>
                    <a:pt x="0" y="802518"/>
                  </a:moveTo>
                  <a:lnTo>
                    <a:pt x="802518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D3DB80E-C501-21DC-FEB0-F20B9C5026C1}"/>
                </a:ext>
              </a:extLst>
            </p:cNvPr>
            <p:cNvSpPr/>
            <p:nvPr/>
          </p:nvSpPr>
          <p:spPr>
            <a:xfrm>
              <a:off x="0" y="452582"/>
              <a:ext cx="1053465" cy="1053465"/>
            </a:xfrm>
            <a:custGeom>
              <a:avLst/>
              <a:gdLst/>
              <a:ahLst/>
              <a:cxnLst/>
              <a:rect l="l" t="t" r="r" b="b"/>
              <a:pathLst>
                <a:path w="1053465" h="1053465">
                  <a:moveTo>
                    <a:pt x="0" y="1052906"/>
                  </a:moveTo>
                  <a:lnTo>
                    <a:pt x="1052906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5C87C4-0F46-35B5-AC27-F1B9341E60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3040" y="5772145"/>
            <a:ext cx="4672584" cy="552455"/>
          </a:xfrm>
        </p:spPr>
        <p:txBody>
          <a:bodyPr anchor="t"/>
          <a:lstStyle>
            <a:lvl1pPr>
              <a:defRPr lang="en-US" sz="2000" b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3990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6F8AA1-0947-4343-A98B-118DD52CE3A4}"/>
              </a:ext>
            </a:extLst>
          </p:cNvPr>
          <p:cNvSpPr txBox="1"/>
          <p:nvPr userDrawn="1"/>
        </p:nvSpPr>
        <p:spPr>
          <a:xfrm>
            <a:off x="-8792" y="2169378"/>
            <a:ext cx="5090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1776413"/>
            <a:ext cx="5764624" cy="39609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02FBD-6CC7-AEDE-0BCB-F7D4D6F1A116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E7F0E1-5AEC-A58F-658A-5F20249E0A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258AB-6A98-C97C-DF08-4BEC3EDB62ED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20" name="Picture 19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16797C8E-F7F8-0580-3DE4-7CD76F888D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153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27FA-517A-4399-96BF-99DA692D2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914" y="2357437"/>
            <a:ext cx="5202086" cy="1952626"/>
          </a:xfrm>
        </p:spPr>
        <p:txBody>
          <a:bodyPr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CF0455-FF2C-8631-9DDF-7F946FF36CB8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3B2BFA-B984-1C34-88AD-DF6248B5BB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B4877D-8D92-90E8-4640-A976E18788DC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4" name="Picture 13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92CF7C3B-E13D-A81B-4092-6FBC69A6A0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627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76B0B407-2C7D-46EF-9A64-D7DA3F2E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4175" y="2800350"/>
            <a:ext cx="8372474" cy="6053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lang="en-US" sz="44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EBF48D1-89CF-2904-1835-5ACE115CF141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0F03481-7A7F-8E64-DE84-8160A6A1F4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1ED7C67-08F3-4C47-A5D8-B3BD6400E471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1">
                      <a:lumMod val="20000"/>
                      <a:lumOff val="80000"/>
                    </a:schemeClr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5" name="Picture 4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BF0D42DD-34BC-2949-CECB-3BBE676C2F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97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Pag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76B0B407-2C7D-46EF-9A64-D7DA3F2EBB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975" y="2530007"/>
            <a:ext cx="6496050" cy="62382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lang="en-US" sz="4400" b="1" kern="1200" dirty="0">
                <a:solidFill>
                  <a:schemeClr val="bg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Section Title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C3923-9C39-924B-4096-7682A1E9CF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47975" y="3200400"/>
            <a:ext cx="6496050" cy="457200"/>
          </a:xfrm>
        </p:spPr>
        <p:txBody>
          <a:bodyPr anchor="ctr"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5064A8-104A-93B4-5C69-D0FFC6668FD9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DB57694-C7E1-59E5-F571-5E66298B0E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F4BAB2-439A-6EA1-3A14-1855FA255A27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07B9B132-E862-499E-355D-0334FDE446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065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622301"/>
            <a:ext cx="5764624" cy="48513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519958C-1FE9-0D6D-ED6E-E84C68B6B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394" y="2197100"/>
            <a:ext cx="3445042" cy="59848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C85169D-A30A-55C6-6E29-EAB7957AA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394" y="2830513"/>
            <a:ext cx="3445042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40A625-9828-C054-922E-0505F945CB33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AE6C8B-408C-A1F3-E195-9310E19CDDB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65B5E7-663B-8743-877C-A5F6CE4E44BE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86A90C9B-8A4A-4087-9383-0BFE40CC09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40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Half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F4FC52-D242-451C-A653-CE8CB8F6121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6326" y="622301"/>
            <a:ext cx="5764624" cy="4851399"/>
          </a:xfrm>
        </p:spPr>
        <p:txBody>
          <a:bodyPr/>
          <a:lstStyle>
            <a:lvl2pPr>
              <a:defRPr/>
            </a:lvl2pPr>
            <a:lvl3pPr marL="548640" indent="0">
              <a:buNone/>
              <a:defRPr/>
            </a:lvl3pPr>
          </a:lstStyle>
          <a:p>
            <a:pPr lvl="1"/>
            <a:r>
              <a:rPr lang="en-US"/>
              <a:t>Click to add text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1519958C-1FE9-0D6D-ED6E-E84C68B6B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7394" y="2197100"/>
            <a:ext cx="3445042" cy="59848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BC85169D-A30A-55C6-6E29-EAB7957AA6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7394" y="2830513"/>
            <a:ext cx="3445042" cy="598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C7AA1C-6687-8D0B-1161-9C15351850E4}"/>
              </a:ext>
            </a:extLst>
          </p:cNvPr>
          <p:cNvGrpSpPr/>
          <p:nvPr userDrawn="1"/>
        </p:nvGrpSpPr>
        <p:grpSpPr>
          <a:xfrm>
            <a:off x="725020" y="6001879"/>
            <a:ext cx="10741959" cy="410792"/>
            <a:chOff x="725020" y="6001879"/>
            <a:chExt cx="10741959" cy="41079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CDED18-0A3B-3ED5-F301-7D6DB12DAB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D3C4AA-C612-5B55-4C6B-492A794DCE9F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3" name="Picture 12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21632E4D-FBC0-7CDB-530A-75D145278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0436" y="6119777"/>
              <a:ext cx="1412087" cy="292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97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- 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08B1DE-A9D6-4987-A413-214807CCFA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975" y="336550"/>
            <a:ext cx="6858000" cy="475488"/>
          </a:xfrm>
        </p:spPr>
        <p:txBody>
          <a:bodyPr/>
          <a:lstStyle>
            <a:lvl1pPr>
              <a:defRPr lang="en-US" sz="40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Slide 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B90342-4C25-6104-8B22-85C88F79D0EE}"/>
              </a:ext>
            </a:extLst>
          </p:cNvPr>
          <p:cNvGrpSpPr/>
          <p:nvPr userDrawn="1"/>
        </p:nvGrpSpPr>
        <p:grpSpPr>
          <a:xfrm>
            <a:off x="725020" y="6001879"/>
            <a:ext cx="10741959" cy="387014"/>
            <a:chOff x="725020" y="6001879"/>
            <a:chExt cx="10741959" cy="38701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6094A37-55FC-6D5B-55A1-340952E6D4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25020" y="6001879"/>
              <a:ext cx="10741959" cy="0"/>
            </a:xfrm>
            <a:prstGeom prst="line">
              <a:avLst/>
            </a:prstGeom>
            <a:ln w="127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4C604A-B651-2F1E-F8DC-4CE5C137A448}"/>
                </a:ext>
              </a:extLst>
            </p:cNvPr>
            <p:cNvSpPr txBox="1"/>
            <p:nvPr userDrawn="1"/>
          </p:nvSpPr>
          <p:spPr>
            <a:xfrm>
              <a:off x="9120392" y="6158502"/>
              <a:ext cx="2232287" cy="215444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</a:rPr>
                <a:t>© 2024 Health Catalyst Inc. All Rights Reserved.</a:t>
              </a:r>
            </a:p>
          </p:txBody>
        </p:sp>
        <p:pic>
          <p:nvPicPr>
            <p:cNvPr id="12" name="Picture 11" descr="A picture containing font, graphics, graphic design, typography&#10;&#10;Description automatically generated">
              <a:extLst>
                <a:ext uri="{FF2B5EF4-FFF2-40B4-BE49-F238E27FC236}">
                  <a16:creationId xmlns:a16="http://schemas.microsoft.com/office/drawing/2014/main" id="{DFF73291-91C1-DCB0-149A-EB689E15A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948" y="6143624"/>
              <a:ext cx="1363616" cy="245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3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69679C-BB49-44EC-93E8-8F8E3D61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07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Slide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1AEFB-AD39-488B-8722-06385FFFF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5555"/>
            <a:ext cx="10515600" cy="508140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58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2" r:id="rId3"/>
    <p:sldLayoutId id="2147483664" r:id="rId4"/>
    <p:sldLayoutId id="2147483661" r:id="rId5"/>
    <p:sldLayoutId id="2147483696" r:id="rId6"/>
    <p:sldLayoutId id="2147483694" r:id="rId7"/>
    <p:sldLayoutId id="2147483695" r:id="rId8"/>
    <p:sldLayoutId id="2147483691" r:id="rId9"/>
    <p:sldLayoutId id="2147483650" r:id="rId10"/>
    <p:sldLayoutId id="2147483666" r:id="rId11"/>
    <p:sldLayoutId id="2147483665" r:id="rId12"/>
    <p:sldLayoutId id="2147483660" r:id="rId13"/>
    <p:sldLayoutId id="2147483677" r:id="rId14"/>
    <p:sldLayoutId id="2147483685" r:id="rId15"/>
    <p:sldLayoutId id="2147483689" r:id="rId16"/>
    <p:sldLayoutId id="2147483688" r:id="rId17"/>
    <p:sldLayoutId id="2147483654" r:id="rId18"/>
    <p:sldLayoutId id="2147483655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dirty="0">
          <a:solidFill>
            <a:schemeClr val="bg2"/>
          </a:solidFill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Calibri" panose="020F05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qpp-cm-prod-content.s3.amazonaws.com/uploads/2679/2024SSPACOMedicareCQMChecklist.pdf" TargetMode="External"/><Relationship Id="rId3" Type="http://schemas.openxmlformats.org/officeDocument/2006/relationships/hyperlink" Target="https://qpp-cm-prod-content.s3.amazonaws.com/uploads/2862/PY2024APPQualityReq_SSPACOs.zip" TargetMode="External"/><Relationship Id="rId7" Type="http://schemas.openxmlformats.org/officeDocument/2006/relationships/hyperlink" Target="https://qpp-cm-prod-content.s3.amazonaws.com/uploads/2626/2024%20Medicare%20CQM%20Specifications.z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qpp-cm-prod-content.s3.amazonaws.com/uploads/2630/2024%20MIPS%20CQM%20Specifications%20and%20Supporting%20Documents.zip" TargetMode="External"/><Relationship Id="rId5" Type="http://schemas.openxmlformats.org/officeDocument/2006/relationships/hyperlink" Target="https://qpp-cm-prod-content.s3.amazonaws.com/uploads/2632/2024%20MIPS%20Quality%20Measures%20List.xlsx" TargetMode="External"/><Relationship Id="rId4" Type="http://schemas.openxmlformats.org/officeDocument/2006/relationships/hyperlink" Target="https://qpp-cm-prod-content.s3.amazonaws.com/uploads/2179/APP%20Guidance%20Document%20for%20ACOs.pdf" TargetMode="External"/><Relationship Id="rId9" Type="http://schemas.openxmlformats.org/officeDocument/2006/relationships/hyperlink" Target="https://qpp-cm-prod-content.s3.amazonaws.com/uploads/2857/2024-MIPS-Quality-Data-Completeness-Quick-Guide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hazel.morrison@healthcatalyst.co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C031-C8F6-3B5B-99CA-C5484E100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026" y="4261898"/>
            <a:ext cx="9670598" cy="1677725"/>
          </a:xfrm>
        </p:spPr>
        <p:txBody>
          <a:bodyPr/>
          <a:lstStyle/>
          <a:p>
            <a:r>
              <a:rPr lang="en-US" sz="4000"/>
              <a:t>Empowering ACOs: </a:t>
            </a:r>
            <a:br>
              <a:rPr lang="en-US" sz="4000"/>
            </a:br>
            <a:r>
              <a:rPr lang="en-US" sz="2800"/>
              <a:t>Leveraging Quality Management Tools for MIPS and Beyond</a:t>
            </a:r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012F3-BD4C-0D4E-6005-B7238EA5E8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026" y="6084513"/>
            <a:ext cx="9670598" cy="269875"/>
          </a:xfrm>
        </p:spPr>
        <p:txBody>
          <a:bodyPr/>
          <a:lstStyle/>
          <a:p>
            <a:r>
              <a:rPr lang="en-US"/>
              <a:t>Shannon Campbell and Hazel Morrison</a:t>
            </a:r>
          </a:p>
        </p:txBody>
      </p:sp>
    </p:spTree>
    <p:extLst>
      <p:ext uri="{BB962C8B-B14F-4D97-AF65-F5344CB8AC3E}">
        <p14:creationId xmlns:p14="http://schemas.microsoft.com/office/powerpoint/2010/main" val="89167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Data Completeness for ACOs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6"/>
            <a:ext cx="10515600" cy="11074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At the measure level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A close-up of a report&#10;&#10;Description automatically generated">
            <a:extLst>
              <a:ext uri="{FF2B5EF4-FFF2-40B4-BE49-F238E27FC236}">
                <a16:creationId xmlns:a16="http://schemas.microsoft.com/office/drawing/2014/main" id="{A8E7A8F7-64DF-CC40-8780-70153792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47" y="1511153"/>
            <a:ext cx="7223938" cy="20370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E3CE4A-3C40-DE4D-2B70-5D9C5A8419EE}"/>
              </a:ext>
            </a:extLst>
          </p:cNvPr>
          <p:cNvCxnSpPr/>
          <p:nvPr/>
        </p:nvCxnSpPr>
        <p:spPr>
          <a:xfrm>
            <a:off x="4660605" y="2675859"/>
            <a:ext cx="992370" cy="133793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-up of a calculator&#10;&#10;Description automatically generated">
            <a:extLst>
              <a:ext uri="{FF2B5EF4-FFF2-40B4-BE49-F238E27FC236}">
                <a16:creationId xmlns:a16="http://schemas.microsoft.com/office/drawing/2014/main" id="{9F3C2963-ED53-FA24-1AFD-195E95CC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919" y="4164196"/>
            <a:ext cx="7566394" cy="1356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22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ACO Performance Categories and Weighting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6"/>
            <a:ext cx="10515600" cy="1107454"/>
          </a:xfrm>
        </p:spPr>
        <p:txBody>
          <a:bodyPr vert="horz" lIns="0" tIns="45720" rIns="91440" bIns="45720" rtlCol="0" anchor="t">
            <a:noAutofit/>
          </a:bodyPr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9BAE06-A2D0-5BB4-F123-E5A9096D97DB}"/>
              </a:ext>
            </a:extLst>
          </p:cNvPr>
          <p:cNvSpPr txBox="1"/>
          <p:nvPr/>
        </p:nvSpPr>
        <p:spPr>
          <a:xfrm>
            <a:off x="4820092" y="5723861"/>
            <a:ext cx="69731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chemeClr val="bg1"/>
                </a:solidFill>
                <a:ea typeface="Calibri"/>
                <a:cs typeface="Calibri"/>
              </a:rPr>
              <a:t>*Categories and weights differ for ACO MIPS eligible clinicians who aren't QPs &amp; may be required to submit MIPS.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79FC3-E553-3E68-7816-780257B70F2B}"/>
              </a:ext>
            </a:extLst>
          </p:cNvPr>
          <p:cNvSpPr txBox="1"/>
          <p:nvPr/>
        </p:nvSpPr>
        <p:spPr>
          <a:xfrm>
            <a:off x="9321209" y="3043411"/>
            <a:ext cx="287079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ea typeface="Calibri"/>
                <a:cs typeface="Calibri"/>
              </a:rPr>
              <a:t>CY2024 PFS Rule change:</a:t>
            </a:r>
          </a:p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2024: Qualified Participants (QPs) and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            Partial QPs exempt from PI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2025: QPs and Partial QPs must submit PI</a:t>
            </a:r>
            <a:br>
              <a:rPr lang="en-US" sz="1200">
                <a:ea typeface="Calibri"/>
                <a:cs typeface="Calibri"/>
              </a:rPr>
            </a:br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     (either at the ACO level or other)</a:t>
            </a:r>
          </a:p>
        </p:txBody>
      </p:sp>
      <p:pic>
        <p:nvPicPr>
          <p:cNvPr id="7" name="Picture 6" descr="A diagram of performance pathway&#10;&#10;Description automatically generated">
            <a:extLst>
              <a:ext uri="{FF2B5EF4-FFF2-40B4-BE49-F238E27FC236}">
                <a16:creationId xmlns:a16="http://schemas.microsoft.com/office/drawing/2014/main" id="{01BB28D5-0FF4-8D3F-E7EF-4295A1112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947" y="1835666"/>
            <a:ext cx="7978850" cy="3186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34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96600" cy="473074"/>
          </a:xfrm>
        </p:spPr>
        <p:txBody>
          <a:bodyPr/>
          <a:lstStyle/>
          <a:p>
            <a:r>
              <a:rPr lang="en-US">
                <a:cs typeface="Calibri"/>
              </a:rPr>
              <a:t>MSSP ACO Performance Categories and Weighting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6"/>
            <a:ext cx="10515600" cy="1107454"/>
          </a:xfrm>
        </p:spPr>
        <p:txBody>
          <a:bodyPr vert="horz" lIns="0" tIns="45720" rIns="91440" bIns="45720" rtlCol="0" anchor="t">
            <a:noAutofit/>
          </a:bodyPr>
          <a:lstStyle/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32F74-86D0-9A40-B2F5-E4476CBC582D}"/>
              </a:ext>
            </a:extLst>
          </p:cNvPr>
          <p:cNvSpPr txBox="1"/>
          <p:nvPr/>
        </p:nvSpPr>
        <p:spPr>
          <a:xfrm>
            <a:off x="5316278" y="3340396"/>
            <a:ext cx="5883349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>
                <a:solidFill>
                  <a:schemeClr val="bg1"/>
                </a:solidFill>
                <a:ea typeface="Calibri"/>
                <a:cs typeface="Calibri"/>
              </a:rPr>
              <a:t>*Categories and weights differ for ACO MIPS eligible clinicians who aren't QPs &amp; may be required to submit MIPS. </a:t>
            </a:r>
          </a:p>
        </p:txBody>
      </p:sp>
      <p:pic>
        <p:nvPicPr>
          <p:cNvPr id="11" name="Picture 10" descr="A screenshot of a blue and white document&#10;&#10;Description automatically generated">
            <a:extLst>
              <a:ext uri="{FF2B5EF4-FFF2-40B4-BE49-F238E27FC236}">
                <a16:creationId xmlns:a16="http://schemas.microsoft.com/office/drawing/2014/main" id="{5EAC9BCC-0F7B-67AB-9716-3A5227CF6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16" y="2777977"/>
            <a:ext cx="4827182" cy="2808325"/>
          </a:xfrm>
          <a:prstGeom prst="rect">
            <a:avLst/>
          </a:prstGeom>
        </p:spPr>
      </p:pic>
      <p:pic>
        <p:nvPicPr>
          <p:cNvPr id="9" name="Picture 8" descr="A diagram of performance pathway&#10;&#10;Description automatically generated">
            <a:extLst>
              <a:ext uri="{FF2B5EF4-FFF2-40B4-BE49-F238E27FC236}">
                <a16:creationId xmlns:a16="http://schemas.microsoft.com/office/drawing/2014/main" id="{EE1E71FB-7BE2-40DF-3DB7-FE625AA76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14" y="993921"/>
            <a:ext cx="5763734" cy="230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C1DA13-27E2-2687-DB18-F91BE315FCDC}"/>
              </a:ext>
            </a:extLst>
          </p:cNvPr>
          <p:cNvCxnSpPr/>
          <p:nvPr/>
        </p:nvCxnSpPr>
        <p:spPr>
          <a:xfrm flipH="1">
            <a:off x="4952999" y="3021419"/>
            <a:ext cx="1284767" cy="2188534"/>
          </a:xfrm>
          <a:prstGeom prst="straightConnector1">
            <a:avLst/>
          </a:prstGeom>
          <a:ln w="28575">
            <a:solidFill>
              <a:srgbClr val="004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979447-45D7-7DC8-A65B-13A831C640F9}"/>
              </a:ext>
            </a:extLst>
          </p:cNvPr>
          <p:cNvCxnSpPr/>
          <p:nvPr/>
        </p:nvCxnSpPr>
        <p:spPr>
          <a:xfrm flipH="1">
            <a:off x="664534" y="1878418"/>
            <a:ext cx="4749209" cy="2507511"/>
          </a:xfrm>
          <a:prstGeom prst="straightConnector1">
            <a:avLst/>
          </a:prstGeom>
          <a:ln w="28575">
            <a:solidFill>
              <a:srgbClr val="004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2678"/>
          </a:xfrm>
        </p:spPr>
        <p:txBody>
          <a:bodyPr/>
          <a:lstStyle/>
          <a:p>
            <a:r>
              <a:rPr lang="en-US" sz="3200">
                <a:cs typeface="Calibri"/>
              </a:rPr>
              <a:t>MSSP ACO Participant Performance Categories and Weighting</a:t>
            </a:r>
            <a:endParaRPr lang="en-US" sz="3200"/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93D94D09-5521-C0CF-7D16-B9B4FF0F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273" y="1862779"/>
            <a:ext cx="5926742" cy="23468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A diagram of performance pathway&#10;&#10;Description automatically generated">
            <a:extLst>
              <a:ext uri="{FF2B5EF4-FFF2-40B4-BE49-F238E27FC236}">
                <a16:creationId xmlns:a16="http://schemas.microsoft.com/office/drawing/2014/main" id="{B78C6993-8102-BE97-06C6-42A872018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06" y="1709521"/>
            <a:ext cx="6277640" cy="24955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E0D1DC2-D31B-271F-0176-16A1A7F96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541" y="5067742"/>
            <a:ext cx="4815663" cy="78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30E4-6991-0029-527A-4EE75BDB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Common </a:t>
            </a:r>
            <a:r>
              <a:rPr lang="en-US"/>
              <a:t>Questions and Concerns</a:t>
            </a:r>
          </a:p>
        </p:txBody>
      </p:sp>
    </p:spTree>
    <p:extLst>
      <p:ext uri="{BB962C8B-B14F-4D97-AF65-F5344CB8AC3E}">
        <p14:creationId xmlns:p14="http://schemas.microsoft.com/office/powerpoint/2010/main" val="2801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FAQs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6575"/>
            <a:ext cx="10515600" cy="478361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What is the intention of data completeness?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1AAF9-F257-2923-6C61-FE413202E9A0}"/>
              </a:ext>
            </a:extLst>
          </p:cNvPr>
          <p:cNvSpPr txBox="1"/>
          <p:nvPr/>
        </p:nvSpPr>
        <p:spPr>
          <a:xfrm>
            <a:off x="1975884" y="1860696"/>
            <a:ext cx="3189767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>
                <a:solidFill>
                  <a:srgbClr val="00B050"/>
                </a:solidFill>
                <a:latin typeface="Calibri"/>
                <a:cs typeface="Calibri"/>
              </a:rPr>
              <a:t>CQMs </a:t>
            </a:r>
          </a:p>
          <a:p>
            <a:pPr algn="ctr"/>
            <a:r>
              <a:rPr lang="en-US" u="sng">
                <a:solidFill>
                  <a:srgbClr val="00B050"/>
                </a:solidFill>
                <a:latin typeface="Calibri"/>
                <a:cs typeface="Calibri"/>
              </a:rPr>
              <a:t>(and now Medicare CQMs)</a:t>
            </a:r>
            <a:endParaRPr lang="en-US" u="sng">
              <a:solidFill>
                <a:srgbClr val="00B050"/>
              </a:solidFill>
              <a:ea typeface="Calibri"/>
              <a:cs typeface="Calibri"/>
            </a:endParaRPr>
          </a:p>
          <a:p>
            <a:pPr algn="ctr"/>
            <a:endParaRPr lang="en-US">
              <a:solidFill>
                <a:srgbClr val="00B050"/>
              </a:solidFill>
              <a:latin typeface="Calibri"/>
              <a:ea typeface="Segoe UI"/>
              <a:cs typeface="Segoe UI"/>
            </a:endParaRPr>
          </a:p>
          <a:p>
            <a:pPr algn="ctr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2017 performance year: 50%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  <a:endParaRPr lang="en-US">
              <a:solidFill>
                <a:srgbClr val="00B050"/>
              </a:solidFill>
              <a:cs typeface="Calibri"/>
            </a:endParaRP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2018 performance year: 60%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2019 performance year: 60%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2020 performance year: 70%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2021 performance year: 70%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2022 performance year: 70%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2023 performance year: 70%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2024 performance year: 75%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2025 performance year: 75%</a:t>
            </a:r>
            <a:r>
              <a:rPr lang="en-US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baseline="0">
                <a:solidFill>
                  <a:srgbClr val="00B050"/>
                </a:solidFill>
                <a:latin typeface="Calibri"/>
                <a:ea typeface="Segoe UI"/>
                <a:cs typeface="Segoe UI"/>
              </a:rPr>
              <a:t>2026 performance year: 75%</a:t>
            </a:r>
            <a:endParaRPr lang="en-US">
              <a:solidFill>
                <a:srgbClr val="00B05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60155-4201-5A09-5BEA-70C4A9782C0D}"/>
              </a:ext>
            </a:extLst>
          </p:cNvPr>
          <p:cNvSpPr txBox="1"/>
          <p:nvPr/>
        </p:nvSpPr>
        <p:spPr>
          <a:xfrm>
            <a:off x="5909929" y="1860697"/>
            <a:ext cx="38454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 err="1">
                <a:solidFill>
                  <a:srgbClr val="00B050"/>
                </a:solidFill>
                <a:cs typeface="Calibri"/>
              </a:rPr>
              <a:t>eCQMs</a:t>
            </a:r>
            <a:endParaRPr lang="en-US" u="sng">
              <a:solidFill>
                <a:srgbClr val="00B050"/>
              </a:solidFill>
              <a:cs typeface="Calibri"/>
            </a:endParaRPr>
          </a:p>
          <a:p>
            <a:pPr algn="ctr"/>
            <a:endParaRPr lang="en-US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00B050"/>
                </a:solidFill>
                <a:cs typeface="Calibri"/>
              </a:rPr>
              <a:t>No data completeness requirement. </a:t>
            </a:r>
            <a:endParaRPr lang="en-US" sz="1400">
              <a:solidFill>
                <a:srgbClr val="00B050"/>
              </a:solidFill>
              <a:cs typeface="Calibri"/>
            </a:endParaRPr>
          </a:p>
          <a:p>
            <a:pPr algn="ctr"/>
            <a:endParaRPr lang="en-US" sz="1400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en-US" sz="1400">
                <a:solidFill>
                  <a:srgbClr val="00B050"/>
                </a:solidFill>
                <a:cs typeface="Calibri"/>
              </a:rPr>
              <a:t>The electronic collection method inherently has a data completeness rate of 100%.</a:t>
            </a:r>
            <a:endParaRPr lang="en-US" sz="1400">
              <a:solidFill>
                <a:srgbClr val="00B05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31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FAQs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156"/>
            <a:ext cx="10515600" cy="478361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Does the </a:t>
            </a:r>
            <a:r>
              <a:rPr lang="en-US" err="1">
                <a:cs typeface="Calibri"/>
              </a:rPr>
              <a:t>eCQM</a:t>
            </a:r>
            <a:r>
              <a:rPr lang="en-US">
                <a:cs typeface="Calibri"/>
              </a:rPr>
              <a:t>/CQM reporting incentive also apply to Medicare CQMs?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4E97E-CA27-4F34-51AB-14A489E8228B}"/>
              </a:ext>
            </a:extLst>
          </p:cNvPr>
          <p:cNvSpPr txBox="1"/>
          <p:nvPr/>
        </p:nvSpPr>
        <p:spPr>
          <a:xfrm>
            <a:off x="2799907" y="2551814"/>
            <a:ext cx="659218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B050"/>
                </a:solidFill>
                <a:cs typeface="Calibri"/>
              </a:rPr>
              <a:t>No, it does not.</a:t>
            </a:r>
            <a:endParaRPr lang="en-US">
              <a:solidFill>
                <a:srgbClr val="00B050"/>
              </a:solidFill>
            </a:endParaRPr>
          </a:p>
          <a:p>
            <a:pPr algn="ctr"/>
            <a:endParaRPr lang="en-US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00B050"/>
                </a:solidFill>
                <a:cs typeface="Calibri"/>
              </a:rPr>
              <a:t>The reporting incentive applies to all payer/all patient reporting. </a:t>
            </a:r>
          </a:p>
          <a:p>
            <a:pPr algn="ctr"/>
            <a:endParaRPr lang="en-US">
              <a:solidFill>
                <a:srgbClr val="00B050"/>
              </a:solidFill>
              <a:cs typeface="Calibri"/>
            </a:endParaRPr>
          </a:p>
          <a:p>
            <a:pPr algn="ctr"/>
            <a:r>
              <a:rPr lang="en-US">
                <a:solidFill>
                  <a:srgbClr val="00B050"/>
                </a:solidFill>
                <a:cs typeface="Calibri"/>
              </a:rPr>
              <a:t>Medicare CQMs only include Medicare beneficiaries, so they are not eligible for the incentive.</a:t>
            </a:r>
          </a:p>
        </p:txBody>
      </p:sp>
    </p:spTree>
    <p:extLst>
      <p:ext uri="{BB962C8B-B14F-4D97-AF65-F5344CB8AC3E}">
        <p14:creationId xmlns:p14="http://schemas.microsoft.com/office/powerpoint/2010/main" val="1993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30E4-6991-0029-527A-4EE75BDB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</a:t>
            </a:r>
            <a:r>
              <a:rPr lang="en-US" err="1"/>
              <a:t>MeasureAble</a:t>
            </a:r>
            <a:r>
              <a:rPr lang="en-US"/>
              <a:t> for MIPS and Beyond</a:t>
            </a:r>
          </a:p>
        </p:txBody>
      </p:sp>
    </p:spTree>
    <p:extLst>
      <p:ext uri="{BB962C8B-B14F-4D97-AF65-F5344CB8AC3E}">
        <p14:creationId xmlns:p14="http://schemas.microsoft.com/office/powerpoint/2010/main" val="16454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A16-9112-A401-7037-35CB568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 #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D1A4-3179-211F-1CFF-B638D5E7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have never seen a MeasureAble dashboard.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have seen a demo, but I have never used MeasureAble. 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use MeasureAble to track performance. 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 use MeasureAble today to track performance and to submit.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B494-5032-6858-A247-119ADB510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How familiar are you with the MeasureAble product? </a:t>
            </a:r>
          </a:p>
        </p:txBody>
      </p:sp>
    </p:spTree>
    <p:extLst>
      <p:ext uri="{BB962C8B-B14F-4D97-AF65-F5344CB8AC3E}">
        <p14:creationId xmlns:p14="http://schemas.microsoft.com/office/powerpoint/2010/main" val="26710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5A779D-71C4-4530-2366-0DD132983DD5}"/>
              </a:ext>
            </a:extLst>
          </p:cNvPr>
          <p:cNvSpPr/>
          <p:nvPr/>
        </p:nvSpPr>
        <p:spPr>
          <a:xfrm>
            <a:off x="466725" y="5762625"/>
            <a:ext cx="11725275" cy="1003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Stepping Up the Value of Measures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C6410-4ADA-AF7B-35C9-D3F5BCBB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741" y="4556605"/>
            <a:ext cx="2671639" cy="473075"/>
          </a:xfrm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Regulatory</a:t>
            </a: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FBDC14-1DC0-E092-7899-42247979927E}"/>
              </a:ext>
            </a:extLst>
          </p:cNvPr>
          <p:cNvGrpSpPr/>
          <p:nvPr/>
        </p:nvGrpSpPr>
        <p:grpSpPr>
          <a:xfrm>
            <a:off x="1588056" y="2783950"/>
            <a:ext cx="1687008" cy="1687008"/>
            <a:chOff x="1665136" y="1308322"/>
            <a:chExt cx="1687008" cy="168700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BDBA2D3-232B-CA42-7B24-63DDA3232F1B}"/>
                </a:ext>
              </a:extLst>
            </p:cNvPr>
            <p:cNvSpPr/>
            <p:nvPr/>
          </p:nvSpPr>
          <p:spPr>
            <a:xfrm>
              <a:off x="1665136" y="1308322"/>
              <a:ext cx="1687008" cy="168700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phic 7" descr="Checkbox Checked outline">
              <a:extLst>
                <a:ext uri="{FF2B5EF4-FFF2-40B4-BE49-F238E27FC236}">
                  <a16:creationId xmlns:a16="http://schemas.microsoft.com/office/drawing/2014/main" id="{4B58CEEC-6D8E-0A45-5F43-EFAD66A53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23143" y="1466329"/>
              <a:ext cx="1370993" cy="137099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3A77E1-C76D-00FD-6DEF-434C2DFD4706}"/>
              </a:ext>
            </a:extLst>
          </p:cNvPr>
          <p:cNvGrpSpPr/>
          <p:nvPr/>
        </p:nvGrpSpPr>
        <p:grpSpPr>
          <a:xfrm>
            <a:off x="9709844" y="386000"/>
            <a:ext cx="1687008" cy="1687008"/>
            <a:chOff x="3143249" y="1605802"/>
            <a:chExt cx="1687008" cy="168700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C24AE9-0F79-09C9-69A6-9044C1C67ACF}"/>
                </a:ext>
              </a:extLst>
            </p:cNvPr>
            <p:cNvSpPr/>
            <p:nvPr/>
          </p:nvSpPr>
          <p:spPr>
            <a:xfrm>
              <a:off x="3143249" y="1605802"/>
              <a:ext cx="1687008" cy="1687008"/>
            </a:xfrm>
            <a:prstGeom prst="ellipse">
              <a:avLst/>
            </a:prstGeom>
            <a:solidFill>
              <a:schemeClr val="bg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Dollar outline">
              <a:extLst>
                <a:ext uri="{FF2B5EF4-FFF2-40B4-BE49-F238E27FC236}">
                  <a16:creationId xmlns:a16="http://schemas.microsoft.com/office/drawing/2014/main" id="{E0A5254F-EB0C-BC49-4535-0C5701EF7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534003" y="1992308"/>
              <a:ext cx="941724" cy="941724"/>
            </a:xfrm>
            <a:prstGeom prst="rect">
              <a:avLst/>
            </a:prstGeom>
          </p:spPr>
        </p:pic>
      </p:grp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742E8D7-F8CF-FFF2-7139-62CF2D438D96}"/>
              </a:ext>
            </a:extLst>
          </p:cNvPr>
          <p:cNvSpPr txBox="1">
            <a:spLocks/>
          </p:cNvSpPr>
          <p:nvPr/>
        </p:nvSpPr>
        <p:spPr>
          <a:xfrm>
            <a:off x="6462214" y="2917829"/>
            <a:ext cx="2671639" cy="84415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accent2"/>
                </a:solidFill>
              </a:rPr>
              <a:t>Improvement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8378D1-B21F-6B96-D5D2-8615B15A74DF}"/>
              </a:ext>
            </a:extLst>
          </p:cNvPr>
          <p:cNvGrpSpPr/>
          <p:nvPr/>
        </p:nvGrpSpPr>
        <p:grpSpPr>
          <a:xfrm>
            <a:off x="4278877" y="1826223"/>
            <a:ext cx="1687008" cy="1687008"/>
            <a:chOff x="7025640" y="1484269"/>
            <a:chExt cx="1687008" cy="168700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840F7A9-2012-8ADC-7CDC-F19FFA8C8CBC}"/>
                </a:ext>
              </a:extLst>
            </p:cNvPr>
            <p:cNvSpPr/>
            <p:nvPr/>
          </p:nvSpPr>
          <p:spPr>
            <a:xfrm>
              <a:off x="7025640" y="1484269"/>
              <a:ext cx="1687008" cy="168700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Right Brain outline">
              <a:extLst>
                <a:ext uri="{FF2B5EF4-FFF2-40B4-BE49-F238E27FC236}">
                  <a16:creationId xmlns:a16="http://schemas.microsoft.com/office/drawing/2014/main" id="{2637493F-41E6-019C-6E8F-F54BEB71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7268863" y="1727492"/>
              <a:ext cx="1200563" cy="120056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9C3C2E-EC5E-7247-5BFE-A655D14ADE59}"/>
              </a:ext>
            </a:extLst>
          </p:cNvPr>
          <p:cNvGrpSpPr/>
          <p:nvPr/>
        </p:nvGrpSpPr>
        <p:grpSpPr>
          <a:xfrm>
            <a:off x="6938628" y="1141584"/>
            <a:ext cx="1687008" cy="1687008"/>
            <a:chOff x="8554640" y="1484269"/>
            <a:chExt cx="1687008" cy="16870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FBB9461-143B-7FDC-A8F4-C9D8409E1C85}"/>
                </a:ext>
              </a:extLst>
            </p:cNvPr>
            <p:cNvSpPr/>
            <p:nvPr/>
          </p:nvSpPr>
          <p:spPr>
            <a:xfrm>
              <a:off x="8554640" y="1484269"/>
              <a:ext cx="1687008" cy="168700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Statistics outline">
              <a:extLst>
                <a:ext uri="{FF2B5EF4-FFF2-40B4-BE49-F238E27FC236}">
                  <a16:creationId xmlns:a16="http://schemas.microsoft.com/office/drawing/2014/main" id="{6391FB51-014E-2516-EEDF-2051E315E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2050" r="2800" b="20261"/>
            <a:stretch/>
          </p:blipFill>
          <p:spPr>
            <a:xfrm>
              <a:off x="8980567" y="1810360"/>
              <a:ext cx="866958" cy="875806"/>
            </a:xfrm>
            <a:prstGeom prst="rect">
              <a:avLst/>
            </a:prstGeom>
          </p:spPr>
        </p:pic>
      </p:grp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0AEB4B7E-6FDF-2B6B-CA2F-05C7281C7B84}"/>
              </a:ext>
            </a:extLst>
          </p:cNvPr>
          <p:cNvSpPr txBox="1">
            <a:spLocks/>
          </p:cNvSpPr>
          <p:nvPr/>
        </p:nvSpPr>
        <p:spPr>
          <a:xfrm>
            <a:off x="9108088" y="2116583"/>
            <a:ext cx="2671639" cy="84415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tx2"/>
                </a:solidFill>
              </a:rPr>
              <a:t>Compensation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BEFA2D14-8E95-B602-2CDC-4A498524558D}"/>
              </a:ext>
            </a:extLst>
          </p:cNvPr>
          <p:cNvSpPr txBox="1">
            <a:spLocks/>
          </p:cNvSpPr>
          <p:nvPr/>
        </p:nvSpPr>
        <p:spPr>
          <a:xfrm>
            <a:off x="3896242" y="3756454"/>
            <a:ext cx="2671639" cy="84415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>
                <a:solidFill>
                  <a:schemeClr val="accent2"/>
                </a:solidFill>
              </a:rPr>
              <a:t>Insights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FDCF2D-FB78-6B58-DEA8-DDB3C870D9D5}"/>
              </a:ext>
            </a:extLst>
          </p:cNvPr>
          <p:cNvSpPr/>
          <p:nvPr/>
        </p:nvSpPr>
        <p:spPr>
          <a:xfrm>
            <a:off x="1291725" y="5219707"/>
            <a:ext cx="2603999" cy="14596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D2D94A-1E02-E1F9-7429-6B1A73EA3D30}"/>
              </a:ext>
            </a:extLst>
          </p:cNvPr>
          <p:cNvSpPr/>
          <p:nvPr/>
        </p:nvSpPr>
        <p:spPr>
          <a:xfrm>
            <a:off x="3895724" y="4400550"/>
            <a:ext cx="2603999" cy="22896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026320-A4BF-EFB2-66AD-73A55D82A675}"/>
              </a:ext>
            </a:extLst>
          </p:cNvPr>
          <p:cNvSpPr/>
          <p:nvPr/>
        </p:nvSpPr>
        <p:spPr>
          <a:xfrm>
            <a:off x="6479609" y="3656104"/>
            <a:ext cx="2603999" cy="3086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4165F7-BCE8-9973-3826-C5CA0A6080ED}"/>
              </a:ext>
            </a:extLst>
          </p:cNvPr>
          <p:cNvSpPr/>
          <p:nvPr/>
        </p:nvSpPr>
        <p:spPr>
          <a:xfrm>
            <a:off x="9084157" y="2805953"/>
            <a:ext cx="2603999" cy="3960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42E63A8-AF06-162E-123F-B7A5D2B6D8B5}"/>
              </a:ext>
            </a:extLst>
          </p:cNvPr>
          <p:cNvCxnSpPr>
            <a:cxnSpLocks/>
          </p:cNvCxnSpPr>
          <p:nvPr/>
        </p:nvCxnSpPr>
        <p:spPr>
          <a:xfrm flipV="1">
            <a:off x="1310775" y="5219707"/>
            <a:ext cx="0" cy="1500855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140DA1-9CF5-CDAD-6387-98215CFEEDDB}"/>
              </a:ext>
            </a:extLst>
          </p:cNvPr>
          <p:cNvCxnSpPr>
            <a:cxnSpLocks/>
          </p:cNvCxnSpPr>
          <p:nvPr/>
        </p:nvCxnSpPr>
        <p:spPr>
          <a:xfrm flipV="1">
            <a:off x="3923799" y="4470958"/>
            <a:ext cx="0" cy="799542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4AD551-59A9-866C-38D8-018A74C58593}"/>
              </a:ext>
            </a:extLst>
          </p:cNvPr>
          <p:cNvCxnSpPr>
            <a:cxnSpLocks/>
          </p:cNvCxnSpPr>
          <p:nvPr/>
        </p:nvCxnSpPr>
        <p:spPr>
          <a:xfrm flipV="1">
            <a:off x="6499723" y="3649197"/>
            <a:ext cx="0" cy="799542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B56D3D1-75EC-39D6-3EB1-10317B1F93DA}"/>
              </a:ext>
            </a:extLst>
          </p:cNvPr>
          <p:cNvCxnSpPr>
            <a:cxnSpLocks/>
          </p:cNvCxnSpPr>
          <p:nvPr/>
        </p:nvCxnSpPr>
        <p:spPr>
          <a:xfrm flipV="1">
            <a:off x="9084158" y="2795638"/>
            <a:ext cx="0" cy="871578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7D6D3A-17FF-4EEE-287F-C8106DD68FA1}"/>
              </a:ext>
            </a:extLst>
          </p:cNvPr>
          <p:cNvCxnSpPr>
            <a:cxnSpLocks/>
          </p:cNvCxnSpPr>
          <p:nvPr/>
        </p:nvCxnSpPr>
        <p:spPr>
          <a:xfrm>
            <a:off x="1291725" y="5248275"/>
            <a:ext cx="2632074" cy="22225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EB24637-57E8-AAC0-BF12-8414ADD007F2}"/>
              </a:ext>
            </a:extLst>
          </p:cNvPr>
          <p:cNvCxnSpPr>
            <a:cxnSpLocks/>
          </p:cNvCxnSpPr>
          <p:nvPr/>
        </p:nvCxnSpPr>
        <p:spPr>
          <a:xfrm>
            <a:off x="3895724" y="4448739"/>
            <a:ext cx="2632074" cy="22225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0A6B5B8-D370-8C06-77EE-C6ABE2811F56}"/>
              </a:ext>
            </a:extLst>
          </p:cNvPr>
          <p:cNvCxnSpPr>
            <a:cxnSpLocks/>
          </p:cNvCxnSpPr>
          <p:nvPr/>
        </p:nvCxnSpPr>
        <p:spPr>
          <a:xfrm>
            <a:off x="6476014" y="3656104"/>
            <a:ext cx="2632074" cy="22225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6931850-ABE1-448C-08F5-30DAAAC56215}"/>
              </a:ext>
            </a:extLst>
          </p:cNvPr>
          <p:cNvCxnSpPr>
            <a:cxnSpLocks/>
          </p:cNvCxnSpPr>
          <p:nvPr/>
        </p:nvCxnSpPr>
        <p:spPr>
          <a:xfrm>
            <a:off x="9083608" y="2806367"/>
            <a:ext cx="2604549" cy="22225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AF76FB-3070-8F83-A310-17F4CCC576CC}"/>
              </a:ext>
            </a:extLst>
          </p:cNvPr>
          <p:cNvCxnSpPr>
            <a:cxnSpLocks/>
          </p:cNvCxnSpPr>
          <p:nvPr/>
        </p:nvCxnSpPr>
        <p:spPr>
          <a:xfrm>
            <a:off x="1287213" y="6720562"/>
            <a:ext cx="10400944" cy="51706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3577688-3CAB-3E10-011E-6EA016FB773D}"/>
              </a:ext>
            </a:extLst>
          </p:cNvPr>
          <p:cNvCxnSpPr>
            <a:cxnSpLocks/>
          </p:cNvCxnSpPr>
          <p:nvPr/>
        </p:nvCxnSpPr>
        <p:spPr>
          <a:xfrm flipV="1">
            <a:off x="11671782" y="2817479"/>
            <a:ext cx="0" cy="3948622"/>
          </a:xfrm>
          <a:prstGeom prst="line">
            <a:avLst/>
          </a:prstGeom>
          <a:ln w="57150">
            <a:solidFill>
              <a:srgbClr val="006F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C93EA1-2D49-A125-F3D9-0DA52586B44E}"/>
              </a:ext>
            </a:extLst>
          </p:cNvPr>
          <p:cNvSpPr txBox="1"/>
          <p:nvPr/>
        </p:nvSpPr>
        <p:spPr>
          <a:xfrm>
            <a:off x="1390189" y="5363393"/>
            <a:ext cx="243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Streamlined workflows to submit data to meet requirements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3AD557-91DA-FDB5-22C7-E71D538FD11E}"/>
              </a:ext>
            </a:extLst>
          </p:cNvPr>
          <p:cNvSpPr txBox="1"/>
          <p:nvPr/>
        </p:nvSpPr>
        <p:spPr>
          <a:xfrm>
            <a:off x="4034598" y="4557980"/>
            <a:ext cx="243686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Analytics help you understand the reasons behind your quality scores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4307A4-8B2E-0173-3CA0-4A6146A78D78}"/>
              </a:ext>
            </a:extLst>
          </p:cNvPr>
          <p:cNvSpPr txBox="1"/>
          <p:nvPr/>
        </p:nvSpPr>
        <p:spPr>
          <a:xfrm>
            <a:off x="6613995" y="3775600"/>
            <a:ext cx="243686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Tools support improvement work to provide better care and increase your quality scores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F3AAE8-2B7D-4254-647D-84ADF81004C1}"/>
              </a:ext>
            </a:extLst>
          </p:cNvPr>
          <p:cNvSpPr txBox="1"/>
          <p:nvPr/>
        </p:nvSpPr>
        <p:spPr>
          <a:xfrm>
            <a:off x="9192399" y="2963373"/>
            <a:ext cx="243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Reduced penalties and increased bonuses based on improvement in your quality scores</a:t>
            </a:r>
          </a:p>
        </p:txBody>
      </p:sp>
    </p:spTree>
    <p:extLst>
      <p:ext uri="{BB962C8B-B14F-4D97-AF65-F5344CB8AC3E}">
        <p14:creationId xmlns:p14="http://schemas.microsoft.com/office/powerpoint/2010/main" val="35089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F8FEC-0FE7-9872-BA2E-F0FC427059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46326" y="1773141"/>
            <a:ext cx="5764624" cy="3236181"/>
          </a:xfrm>
        </p:spPr>
        <p:txBody>
          <a:bodyPr vert="horz" lIns="0" tIns="45720" rIns="91440" bIns="45720" rtlCol="0" anchor="t">
            <a:noAutofit/>
          </a:bodyPr>
          <a:lstStyle/>
          <a:p>
            <a:pPr lvl="1"/>
            <a:r>
              <a:rPr lang="en-US" sz="2800"/>
              <a:t>Regulatory Requirements for ACOs</a:t>
            </a:r>
          </a:p>
          <a:p>
            <a:pPr lvl="1"/>
            <a:r>
              <a:rPr lang="en-US" sz="2800"/>
              <a:t>How to avoid common pitfalls for ACOs</a:t>
            </a:r>
            <a:endParaRPr lang="en-US" sz="2800">
              <a:ea typeface="Calibri"/>
              <a:cs typeface="Calibri"/>
            </a:endParaRPr>
          </a:p>
          <a:p>
            <a:pPr lvl="1"/>
            <a:r>
              <a:rPr lang="en-US" sz="2800"/>
              <a:t>Using </a:t>
            </a:r>
            <a:r>
              <a:rPr lang="en-US" sz="2800" err="1"/>
              <a:t>MeasureAble</a:t>
            </a:r>
            <a:r>
              <a:rPr lang="en-US" sz="2800"/>
              <a:t> for MIPS and beyond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56866-7222-3150-7157-87A7C30F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184173" cy="473074"/>
          </a:xfrm>
        </p:spPr>
        <p:txBody>
          <a:bodyPr/>
          <a:lstStyle/>
          <a:p>
            <a:r>
              <a:rPr lang="en-US" sz="3600"/>
              <a:t>Using MeasureAble to Gain Insights for Improvement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7E1B55-EB88-D56A-A4CF-51E1C7F9CE90}"/>
              </a:ext>
            </a:extLst>
          </p:cNvPr>
          <p:cNvGrpSpPr/>
          <p:nvPr/>
        </p:nvGrpSpPr>
        <p:grpSpPr>
          <a:xfrm>
            <a:off x="4395443" y="1217463"/>
            <a:ext cx="6944650" cy="4423073"/>
            <a:chOff x="864755" y="1590024"/>
            <a:chExt cx="6944650" cy="44230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7E3BB23-45F9-414F-6464-82EBE5B1F302}"/>
                </a:ext>
              </a:extLst>
            </p:cNvPr>
            <p:cNvGrpSpPr/>
            <p:nvPr/>
          </p:nvGrpSpPr>
          <p:grpSpPr>
            <a:xfrm>
              <a:off x="864755" y="1590024"/>
              <a:ext cx="5212774" cy="4423073"/>
              <a:chOff x="864755" y="1590024"/>
              <a:chExt cx="6096333" cy="5461422"/>
            </a:xfrm>
          </p:grpSpPr>
          <p:pic>
            <p:nvPicPr>
              <p:cNvPr id="25" name="Content Placeholder 5" descr="A screenshot of a computer&#10;&#10;Description automatically generated with medium confidence">
                <a:extLst>
                  <a:ext uri="{FF2B5EF4-FFF2-40B4-BE49-F238E27FC236}">
                    <a16:creationId xmlns:a16="http://schemas.microsoft.com/office/drawing/2014/main" id="{CCA73543-132A-02CA-654C-6F303228A2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" t="392"/>
              <a:stretch/>
            </p:blipFill>
            <p:spPr>
              <a:xfrm>
                <a:off x="864755" y="1590024"/>
                <a:ext cx="4301224" cy="20163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chemeClr val="bg1">
                    <a:lumMod val="75000"/>
                    <a:alpha val="43000"/>
                  </a:schemeClr>
                </a:outerShdw>
              </a:effec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D0CF380-DFEE-C288-2453-5D0B353034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040" y="2742881"/>
                <a:ext cx="4204277" cy="188715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0AEFEBC9-D605-1DDD-DE1A-CE0181E84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1613" y="3315996"/>
                <a:ext cx="4126287" cy="216044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6372AFA-6520-CE13-3E9D-2E53C5E7D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2666" y="4101993"/>
                <a:ext cx="4076695" cy="204412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AE3E4BC-2E51-B012-A6D7-21EAAAF17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3169" y="4842316"/>
                <a:ext cx="4007919" cy="220913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4C0FFFE-6B71-0205-7738-FDF3C9617C6C}"/>
                </a:ext>
              </a:extLst>
            </p:cNvPr>
            <p:cNvGrpSpPr/>
            <p:nvPr/>
          </p:nvGrpSpPr>
          <p:grpSpPr>
            <a:xfrm>
              <a:off x="4608466" y="1595194"/>
              <a:ext cx="3172946" cy="307777"/>
              <a:chOff x="4720434" y="1590024"/>
              <a:chExt cx="3172946" cy="307777"/>
            </a:xfrm>
          </p:grpSpPr>
          <p:sp>
            <p:nvSpPr>
              <p:cNvPr id="23" name="Arrow: Pentagon 22">
                <a:extLst>
                  <a:ext uri="{FF2B5EF4-FFF2-40B4-BE49-F238E27FC236}">
                    <a16:creationId xmlns:a16="http://schemas.microsoft.com/office/drawing/2014/main" id="{D5F98D9C-5963-E540-7101-CC56D0802E74}"/>
                  </a:ext>
                </a:extLst>
              </p:cNvPr>
              <p:cNvSpPr/>
              <p:nvPr/>
            </p:nvSpPr>
            <p:spPr>
              <a:xfrm rot="10800000">
                <a:off x="4720434" y="1594287"/>
                <a:ext cx="3172946" cy="280367"/>
              </a:xfrm>
              <a:prstGeom prst="homePlat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E0CA48-1969-88A2-4B4B-027B0FFBE43F}"/>
                  </a:ext>
                </a:extLst>
              </p:cNvPr>
              <p:cNvSpPr txBox="1"/>
              <p:nvPr/>
            </p:nvSpPr>
            <p:spPr>
              <a:xfrm>
                <a:off x="4918253" y="1590024"/>
                <a:ext cx="29751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Program Summary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709ECD7-BA5D-BB8A-AA8F-AF904CA42484}"/>
                </a:ext>
              </a:extLst>
            </p:cNvPr>
            <p:cNvGrpSpPr/>
            <p:nvPr/>
          </p:nvGrpSpPr>
          <p:grpSpPr>
            <a:xfrm>
              <a:off x="5001150" y="2513017"/>
              <a:ext cx="2780262" cy="307777"/>
              <a:chOff x="4720434" y="1590024"/>
              <a:chExt cx="3172946" cy="307777"/>
            </a:xfrm>
          </p:grpSpPr>
          <p:sp>
            <p:nvSpPr>
              <p:cNvPr id="21" name="Arrow: Pentagon 20">
                <a:extLst>
                  <a:ext uri="{FF2B5EF4-FFF2-40B4-BE49-F238E27FC236}">
                    <a16:creationId xmlns:a16="http://schemas.microsoft.com/office/drawing/2014/main" id="{D18A5E85-50A8-BBDF-11C0-803347D41362}"/>
                  </a:ext>
                </a:extLst>
              </p:cNvPr>
              <p:cNvSpPr/>
              <p:nvPr/>
            </p:nvSpPr>
            <p:spPr>
              <a:xfrm rot="10800000">
                <a:off x="4720434" y="1594287"/>
                <a:ext cx="3172946" cy="280367"/>
              </a:xfrm>
              <a:prstGeom prst="homePlat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F88ABC-1843-6090-3099-AB6E1C971862}"/>
                  </a:ext>
                </a:extLst>
              </p:cNvPr>
              <p:cNvSpPr txBox="1"/>
              <p:nvPr/>
            </p:nvSpPr>
            <p:spPr>
              <a:xfrm>
                <a:off x="4918253" y="1590024"/>
                <a:ext cx="29751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Groups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BBD1129-084F-45BA-863A-C2D356A1C419}"/>
                </a:ext>
              </a:extLst>
            </p:cNvPr>
            <p:cNvGrpSpPr/>
            <p:nvPr/>
          </p:nvGrpSpPr>
          <p:grpSpPr>
            <a:xfrm>
              <a:off x="5379086" y="3149804"/>
              <a:ext cx="2430319" cy="307777"/>
              <a:chOff x="4720434" y="1590024"/>
              <a:chExt cx="3172946" cy="307777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B4EE5FCA-765B-F11A-415C-538FA558F7E3}"/>
                  </a:ext>
                </a:extLst>
              </p:cNvPr>
              <p:cNvSpPr/>
              <p:nvPr/>
            </p:nvSpPr>
            <p:spPr>
              <a:xfrm rot="10800000">
                <a:off x="4720434" y="1594287"/>
                <a:ext cx="3172946" cy="280367"/>
              </a:xfrm>
              <a:prstGeom prst="homePlat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CF280B-CCF8-936F-FFC7-EBF8E8FE0987}"/>
                  </a:ext>
                </a:extLst>
              </p:cNvPr>
              <p:cNvSpPr txBox="1"/>
              <p:nvPr/>
            </p:nvSpPr>
            <p:spPr>
              <a:xfrm>
                <a:off x="4918253" y="1590024"/>
                <a:ext cx="29751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Providers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23DBC4-DBA2-EE73-1F3E-A3A63460A0B7}"/>
                </a:ext>
              </a:extLst>
            </p:cNvPr>
            <p:cNvGrpSpPr/>
            <p:nvPr/>
          </p:nvGrpSpPr>
          <p:grpSpPr>
            <a:xfrm>
              <a:off x="5756982" y="3786591"/>
              <a:ext cx="2024430" cy="307777"/>
              <a:chOff x="4720434" y="1590024"/>
              <a:chExt cx="3033840" cy="307777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1514C78C-B1D9-AC5A-73E2-63E3E88A149A}"/>
                  </a:ext>
                </a:extLst>
              </p:cNvPr>
              <p:cNvSpPr/>
              <p:nvPr/>
            </p:nvSpPr>
            <p:spPr>
              <a:xfrm rot="10800000">
                <a:off x="4720434" y="1594286"/>
                <a:ext cx="3033840" cy="299920"/>
              </a:xfrm>
              <a:prstGeom prst="homePlat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41F3DA-04D5-735A-770E-385BC9995868}"/>
                  </a:ext>
                </a:extLst>
              </p:cNvPr>
              <p:cNvSpPr txBox="1"/>
              <p:nvPr/>
            </p:nvSpPr>
            <p:spPr>
              <a:xfrm>
                <a:off x="4918253" y="1590024"/>
                <a:ext cx="25072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2B3D5B-946C-6DAD-7697-B171DEDB27E4}"/>
                </a:ext>
              </a:extLst>
            </p:cNvPr>
            <p:cNvGrpSpPr/>
            <p:nvPr/>
          </p:nvGrpSpPr>
          <p:grpSpPr>
            <a:xfrm>
              <a:off x="6136336" y="4573672"/>
              <a:ext cx="1673069" cy="307777"/>
              <a:chOff x="4720434" y="1590024"/>
              <a:chExt cx="3172946" cy="307777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74F49EAD-BC0C-F0D6-559C-30A847860DE3}"/>
                  </a:ext>
                </a:extLst>
              </p:cNvPr>
              <p:cNvSpPr/>
              <p:nvPr/>
            </p:nvSpPr>
            <p:spPr>
              <a:xfrm rot="10800000">
                <a:off x="4720434" y="1594287"/>
                <a:ext cx="3172946" cy="280367"/>
              </a:xfrm>
              <a:prstGeom prst="homePlate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2F6BC9-50AC-4BDD-9194-461846606E69}"/>
                  </a:ext>
                </a:extLst>
              </p:cNvPr>
              <p:cNvSpPr txBox="1"/>
              <p:nvPr/>
            </p:nvSpPr>
            <p:spPr>
              <a:xfrm>
                <a:off x="4918253" y="1590024"/>
                <a:ext cx="29751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Patient Record</a:t>
                </a:r>
              </a:p>
            </p:txBody>
          </p:sp>
        </p:grp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569D55-3A81-64CA-5087-AC3BB9DA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528" y="1365518"/>
            <a:ext cx="3311220" cy="4126964"/>
          </a:xfrm>
        </p:spPr>
        <p:txBody>
          <a:bodyPr vert="horz" lIns="0" tIns="45720" rIns="91440" bIns="45720" rtlCol="0" anchor="t">
            <a:noAutofit/>
          </a:bodyPr>
          <a:lstStyle/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2000"/>
              <a:t>Monitor and manage performance with </a:t>
            </a:r>
            <a:r>
              <a:rPr lang="en-US" sz="2000" b="1"/>
              <a:t>5 simple screens</a:t>
            </a: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"/>
            </a:pPr>
            <a:endParaRPr lang="en-US" sz="2000" b="1"/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2000"/>
              <a:t>Gain </a:t>
            </a:r>
            <a:r>
              <a:rPr lang="en-US" sz="2000" b="1"/>
              <a:t>actionable-insights</a:t>
            </a:r>
            <a:r>
              <a:rPr lang="en-US" sz="2000"/>
              <a:t> using </a:t>
            </a:r>
            <a:r>
              <a:rPr lang="en-US" sz="2000" b="1"/>
              <a:t>color-coding</a:t>
            </a:r>
            <a:r>
              <a:rPr lang="en-US" sz="2000"/>
              <a:t> to improve and close gaps-in-care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"/>
            </a:pPr>
            <a:endParaRPr lang="en-US" sz="2000"/>
          </a:p>
          <a:p>
            <a:pPr marL="285750" indent="-285750">
              <a:buClr>
                <a:schemeClr val="accent1"/>
              </a:buClr>
              <a:buFont typeface="Symbol" panose="05050102010706020507" pitchFamily="18" charset="2"/>
              <a:buChar char=""/>
            </a:pPr>
            <a:r>
              <a:rPr lang="en-US" sz="2000"/>
              <a:t>Drill down from </a:t>
            </a:r>
            <a:r>
              <a:rPr lang="en-US" sz="2000" b="1"/>
              <a:t>summary view to patient level </a:t>
            </a:r>
            <a:r>
              <a:rPr lang="en-US" sz="2000"/>
              <a:t>for root-cause analysis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1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A16-9112-A401-7037-35CB568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 #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D1A4-3179-211F-1CFF-B638D5E7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do not plan to submit at the ACO level.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plan to submit traditional CQMs.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plan to submit Medicare CQMs.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plan to submit </a:t>
            </a:r>
            <a:r>
              <a:rPr lang="en-US" err="1"/>
              <a:t>eCQMs</a:t>
            </a:r>
            <a:r>
              <a:rPr lang="en-US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plan to submit via the CMS web interface.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B494-5032-6858-A247-119ADB510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What are your submission plans for Performance Year 2024? </a:t>
            </a:r>
          </a:p>
        </p:txBody>
      </p:sp>
    </p:spTree>
    <p:extLst>
      <p:ext uri="{BB962C8B-B14F-4D97-AF65-F5344CB8AC3E}">
        <p14:creationId xmlns:p14="http://schemas.microsoft.com/office/powerpoint/2010/main" val="32089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1458-76C2-41B9-9620-5D47EF23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Viewing and Tracking Quality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2CC0C-3B88-39D5-4FFF-B58B38BA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47335"/>
            <a:ext cx="10515599" cy="427572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497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4B53-87E0-EC4C-825A-76018C8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Submission through Able Health Qualified Registry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F33582-B743-3CD8-DB30-270DE6AAD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310" y="1078942"/>
            <a:ext cx="3517900" cy="448310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6D65-8D5E-57FF-DC45-9F6B5AAC8F60}"/>
              </a:ext>
            </a:extLst>
          </p:cNvPr>
          <p:cNvSpPr txBox="1">
            <a:spLocks/>
          </p:cNvSpPr>
          <p:nvPr/>
        </p:nvSpPr>
        <p:spPr>
          <a:xfrm>
            <a:off x="838201" y="1366345"/>
            <a:ext cx="6245772" cy="430924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/>
              <a:t>Use the Actions menu to open the submission wizard.</a:t>
            </a:r>
          </a:p>
          <a:p>
            <a:pPr marL="457200" indent="-457200">
              <a:buAutoNum type="arabicPeriod"/>
            </a:pPr>
            <a:r>
              <a:rPr lang="en-US"/>
              <a:t>You will be guided through a step-by-step process of filling out all the configurations and attestations needed for your submission. 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/>
              <a:t>You can use the submission wizard to submit via the Able Health qualified registry. 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/>
              <a:t>Once the submission is complete, you can  download all documentation related to your submission. 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16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954B-E859-2B34-E485-C047DB0A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Submission through QRDA III Export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404F-30EF-FEF8-6A85-5E9302BF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227"/>
            <a:ext cx="7286297" cy="4616340"/>
          </a:xfrm>
        </p:spPr>
        <p:txBody>
          <a:bodyPr vert="horz" lIns="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Use the Actions menu to export QRDA III file(s).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You will be emailed a secure link to download the QRDA III files. 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/>
              <a:t>Log into the QPP web portal using a HARP account. </a:t>
            </a:r>
          </a:p>
          <a:p>
            <a:pPr marL="457200" indent="-457200">
              <a:buFont typeface="+mj-lt"/>
              <a:buAutoNum type="arabicPeriod"/>
            </a:pPr>
            <a:r>
              <a:rPr lang="en-US"/>
              <a:t>Upload the QRDA III files to the QPP web portal. </a:t>
            </a:r>
            <a:endParaRPr lang="en-US">
              <a:ea typeface="Calibri"/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/>
              <a:t>Use the </a:t>
            </a:r>
            <a:r>
              <a:rPr lang="en-US" err="1"/>
              <a:t>MeasureAble</a:t>
            </a:r>
            <a:r>
              <a:rPr lang="en-US"/>
              <a:t> submission wizard to submit PI measures. </a:t>
            </a:r>
            <a:endParaRPr lang="en-US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67F56-4C3D-3B4A-13F2-566F39A215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84" b="1629"/>
          <a:stretch/>
        </p:blipFill>
        <p:spPr>
          <a:xfrm>
            <a:off x="8334703" y="1038226"/>
            <a:ext cx="3278784" cy="3901636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7095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1DD7-6870-EF85-C516-9E5D2ACF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Promoting Interoperability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97FB5-611C-1670-D457-28ED721F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9009994" cy="511378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519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A423-79DA-C64C-9BB1-78E204ED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Improvement Activities and Cost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C00E1-60A6-CC83-6BC4-AC740C30B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61" y="990429"/>
            <a:ext cx="6524023" cy="4763872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136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45D4-EE0B-8490-9600-0E90F5D0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Your Composite Score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0973E3-81B6-1760-756B-3CB04848B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93379"/>
            <a:ext cx="8537028" cy="506941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990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Resources for MSSP ACO Quality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75"/>
            <a:ext cx="10515600" cy="3854197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APP Quality Requirements (MSSP ACOs)</a:t>
            </a:r>
            <a:endParaRPr lang="en-US"/>
          </a:p>
          <a:p>
            <a:r>
              <a:rPr lang="en-US">
                <a:cs typeface="Calibri"/>
                <a:hlinkClick r:id="rId4"/>
              </a:rPr>
              <a:t>MSSP: Reporting MIPS CQMs and eCQMs in the APP</a:t>
            </a:r>
            <a:endParaRPr lang="en-US"/>
          </a:p>
          <a:p>
            <a:r>
              <a:rPr lang="en-US">
                <a:ea typeface="Calibri"/>
                <a:cs typeface="Calibri"/>
                <a:hlinkClick r:id="rId5"/>
              </a:rPr>
              <a:t>2024 MIPS Quality Measures List</a:t>
            </a:r>
          </a:p>
          <a:p>
            <a:r>
              <a:rPr lang="en-US">
                <a:ea typeface="Calibri"/>
                <a:cs typeface="Calibri"/>
                <a:hlinkClick r:id="rId6"/>
              </a:rPr>
              <a:t>2024 MIPS Quality Measure Specifications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  <a:hlinkClick r:id="rId7"/>
              </a:rPr>
              <a:t>2024 Medicare CQM Specifications</a:t>
            </a:r>
          </a:p>
          <a:p>
            <a:r>
              <a:rPr lang="en-US">
                <a:ea typeface="Calibri"/>
                <a:cs typeface="Calibri"/>
                <a:hlinkClick r:id="rId8"/>
              </a:rPr>
              <a:t>2024 Medicare CQM Checklist</a:t>
            </a:r>
          </a:p>
          <a:p>
            <a:r>
              <a:rPr lang="en-US">
                <a:solidFill>
                  <a:srgbClr val="FFFFFF"/>
                </a:solidFill>
                <a:ea typeface="Calibri"/>
                <a:cs typeface="Calibri"/>
                <a:hlinkClick r:id="rId9"/>
              </a:rPr>
              <a:t>2024 MIPS Quality Data Completeness Quick Guide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8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15A4198-F2A0-BA2B-2D9C-B2D8297A8024}"/>
              </a:ext>
            </a:extLst>
          </p:cNvPr>
          <p:cNvSpPr txBox="1">
            <a:spLocks/>
          </p:cNvSpPr>
          <p:nvPr/>
        </p:nvSpPr>
        <p:spPr>
          <a:xfrm>
            <a:off x="2694060" y="3180570"/>
            <a:ext cx="6892923" cy="85201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Presenters </a:t>
            </a:r>
          </a:p>
          <a:p>
            <a:r>
              <a:rPr lang="en-US"/>
              <a:t>Shannon Campbell | </a:t>
            </a:r>
            <a:r>
              <a:rPr lang="en-US" b="0"/>
              <a:t>Sr. Manager of Regulatory Measures Program</a:t>
            </a:r>
          </a:p>
          <a:p>
            <a:r>
              <a:rPr lang="en-US">
                <a:cs typeface="Calibri"/>
              </a:rPr>
              <a:t>Hazel Morrison | </a:t>
            </a:r>
            <a:r>
              <a:rPr lang="en-US" b="0">
                <a:cs typeface="Calibri"/>
              </a:rPr>
              <a:t>MeasureAble Product Manager</a:t>
            </a:r>
            <a:endParaRPr lang="en-US" b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5688F275-1978-AF0C-5CD4-A7DCBB65AB93}"/>
              </a:ext>
            </a:extLst>
          </p:cNvPr>
          <p:cNvSpPr txBox="1">
            <a:spLocks/>
          </p:cNvSpPr>
          <p:nvPr/>
        </p:nvSpPr>
        <p:spPr>
          <a:xfrm>
            <a:off x="3773609" y="4504996"/>
            <a:ext cx="4741961" cy="39867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Host</a:t>
            </a:r>
            <a:endParaRPr lang="en-US"/>
          </a:p>
          <a:p>
            <a:r>
              <a:rPr lang="en-US"/>
              <a:t>Alora Martin | </a:t>
            </a:r>
            <a:r>
              <a:rPr lang="en-US" b="0"/>
              <a:t>Webinar Program Manager</a:t>
            </a:r>
            <a:endParaRPr lang="en-US" b="0">
              <a:cs typeface="Calibri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3A6D72-A034-320E-A07D-E1B849342A15}"/>
              </a:ext>
            </a:extLst>
          </p:cNvPr>
          <p:cNvSpPr txBox="1">
            <a:spLocks/>
          </p:cNvSpPr>
          <p:nvPr/>
        </p:nvSpPr>
        <p:spPr>
          <a:xfrm>
            <a:off x="3773609" y="5050781"/>
            <a:ext cx="4741962" cy="398676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1800" b="0" i="1" u="none" strike="noStrike" kern="1200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2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hcwebinars@healthcatalyst.com</a:t>
            </a:r>
          </a:p>
        </p:txBody>
      </p:sp>
    </p:spTree>
    <p:extLst>
      <p:ext uri="{BB962C8B-B14F-4D97-AF65-F5344CB8AC3E}">
        <p14:creationId xmlns:p14="http://schemas.microsoft.com/office/powerpoint/2010/main" val="8081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30E4-6991-0029-527A-4EE75BDB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Regulatory </a:t>
            </a:r>
            <a:r>
              <a:rPr lang="en-US"/>
              <a:t>Requirements</a:t>
            </a:r>
            <a:r>
              <a:rPr lang="en-US" sz="4400"/>
              <a:t> for ACOs</a:t>
            </a:r>
            <a:br>
              <a:rPr lang="en-US" sz="4400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41C60C-5A38-3FFD-701F-C75D3B86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868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A16-9112-A401-7037-35CB568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 #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D1A4-3179-211F-1CFF-B638D5E7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Annually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Quarterly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Monthly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Actively/continuously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B494-5032-6858-A247-119ADB510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How actively do you monitor your quality performance throughout the year? </a:t>
            </a:r>
          </a:p>
        </p:txBody>
      </p:sp>
    </p:spTree>
    <p:extLst>
      <p:ext uri="{BB962C8B-B14F-4D97-AF65-F5344CB8AC3E}">
        <p14:creationId xmlns:p14="http://schemas.microsoft.com/office/powerpoint/2010/main" val="26889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555A779D-71C4-4530-2366-0DD132983DD5}"/>
              </a:ext>
            </a:extLst>
          </p:cNvPr>
          <p:cNvSpPr/>
          <p:nvPr/>
        </p:nvSpPr>
        <p:spPr>
          <a:xfrm>
            <a:off x="466725" y="5762625"/>
            <a:ext cx="11725275" cy="10034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Intent of Quality Payment Program</a:t>
            </a:r>
          </a:p>
        </p:txBody>
      </p:sp>
      <p:pic>
        <p:nvPicPr>
          <p:cNvPr id="6" name="Picture 5" descr="A diagram of a cake&#10;&#10;Description automatically generated">
            <a:extLst>
              <a:ext uri="{FF2B5EF4-FFF2-40B4-BE49-F238E27FC236}">
                <a16:creationId xmlns:a16="http://schemas.microsoft.com/office/drawing/2014/main" id="{3BA915A3-32DD-F929-D48A-0BA08B02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015" y="1145548"/>
            <a:ext cx="5619972" cy="52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Intent of Quality Payment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645"/>
            <a:ext cx="10524461" cy="513802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b="1">
                <a:cs typeface="Calibri"/>
              </a:rPr>
              <a:t>Culture of continuous monitoring of performance.</a:t>
            </a:r>
          </a:p>
          <a:p>
            <a:endParaRPr lang="en-US" b="1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9F0C4-9F04-7AD4-CEDE-DF5DA2C3971A}"/>
              </a:ext>
            </a:extLst>
          </p:cNvPr>
          <p:cNvSpPr txBox="1"/>
          <p:nvPr/>
        </p:nvSpPr>
        <p:spPr>
          <a:xfrm>
            <a:off x="1586023" y="1718929"/>
            <a:ext cx="450997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ea typeface="Calibri"/>
                <a:cs typeface="Calibri"/>
              </a:rPr>
              <a:t>Don't </a:t>
            </a: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simply engage in the measures during the submission period.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Waste of investment in EHR and data collection.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Risks patient outcomes.</a:t>
            </a:r>
          </a:p>
          <a:p>
            <a:endParaRPr lang="en-US" sz="16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70CFDE-7036-CA90-5CCF-5E9FD183C275}"/>
              </a:ext>
            </a:extLst>
          </p:cNvPr>
          <p:cNvSpPr txBox="1"/>
          <p:nvPr/>
        </p:nvSpPr>
        <p:spPr>
          <a:xfrm>
            <a:off x="7070651" y="1718928"/>
            <a:ext cx="4935278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ea typeface="Calibri"/>
                <a:cs typeface="Calibri"/>
              </a:rPr>
              <a:t>Do</a:t>
            </a: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 monitor performance throughout the calendar year.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Identify and close gaps before submission.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Improve patient care.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Provide control over measure scores and financial incentives.</a:t>
            </a:r>
          </a:p>
          <a:p>
            <a:pPr algn="l"/>
            <a:endParaRPr lang="en-US">
              <a:ea typeface="Calibri"/>
              <a:cs typeface="Calibri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7888CC53-18AB-41E1-B315-1FAE4AFE59B6}"/>
              </a:ext>
            </a:extLst>
          </p:cNvPr>
          <p:cNvSpPr/>
          <p:nvPr/>
        </p:nvSpPr>
        <p:spPr>
          <a:xfrm>
            <a:off x="699977" y="1648046"/>
            <a:ext cx="886047" cy="93921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een check mark in a circle&#10;&#10;Description automatically generated">
            <a:extLst>
              <a:ext uri="{FF2B5EF4-FFF2-40B4-BE49-F238E27FC236}">
                <a16:creationId xmlns:a16="http://schemas.microsoft.com/office/drawing/2014/main" id="{722EB0E4-F196-3F2A-9FB3-441FA8AD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27" y="1766333"/>
            <a:ext cx="764660" cy="693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67C08C-6A08-EB5E-A447-ACA7BFDBFD1C}"/>
              </a:ext>
            </a:extLst>
          </p:cNvPr>
          <p:cNvSpPr txBox="1"/>
          <p:nvPr/>
        </p:nvSpPr>
        <p:spPr>
          <a:xfrm>
            <a:off x="3172045" y="3429000"/>
            <a:ext cx="584790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ea typeface="Calibri"/>
                <a:cs typeface="Calibri"/>
              </a:rPr>
              <a:t>Why ACOs should embrace a culture that aligns with QPP: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Closure of performance gaps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Improve scores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More agile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Better equipped to adjust to CMS changes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Maximize financial incentives</a:t>
            </a:r>
          </a:p>
          <a:p>
            <a:pPr marL="285750" indent="-285750">
              <a:buFont typeface="Arial"/>
              <a:buChar char="•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Data sharing among organizations within the ACO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Supporting the continuum of care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>
                <a:solidFill>
                  <a:schemeClr val="bg1"/>
                </a:solidFill>
                <a:ea typeface="Calibri"/>
                <a:cs typeface="Calibri"/>
              </a:rPr>
              <a:t>Shared accountability for patient care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F5A16-9112-A401-7037-35CB5687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 #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9D1A4-3179-211F-1CFF-B638D5E75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do not have care gap closure processes. We submit the data to CMS.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notify member organizations about care gaps.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identify patterns in care gaps and provide member organizations with insights for improvement.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We actively work with member organizations to improve their processes related to care gaps. </a:t>
            </a:r>
            <a:endParaRPr lang="en-US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Other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9B494-5032-6858-A247-119ADB510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How actively do you manage performance? </a:t>
            </a:r>
          </a:p>
        </p:txBody>
      </p:sp>
    </p:spTree>
    <p:extLst>
      <p:ext uri="{BB962C8B-B14F-4D97-AF65-F5344CB8AC3E}">
        <p14:creationId xmlns:p14="http://schemas.microsoft.com/office/powerpoint/2010/main" val="184490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ACO Submission Options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7F2DA-C2D1-6DF1-69E2-6200B6CC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74" y="1100249"/>
            <a:ext cx="10249786" cy="110745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CY2021 PFS Final Rule aligned MSSP with MIPS, shifting MSSP ACOs from quality data submission via CMS Web Interface to Traditional MIPS methods.</a:t>
            </a:r>
            <a:endParaRPr lang="en-US"/>
          </a:p>
          <a:p>
            <a:r>
              <a:rPr lang="en-US" sz="1400">
                <a:cs typeface="Calibri"/>
              </a:rPr>
              <a:t>(CMS Web Interface will sunset at end of 2024 performance period; unavailable as of 2025 performance period)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4" descr="A screenshot of a medical report&#10;&#10;Description automatically generated">
            <a:extLst>
              <a:ext uri="{FF2B5EF4-FFF2-40B4-BE49-F238E27FC236}">
                <a16:creationId xmlns:a16="http://schemas.microsoft.com/office/drawing/2014/main" id="{45D86DFB-FA1D-14A8-4550-B5C05B9B8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46" y="2207807"/>
            <a:ext cx="6900974" cy="3762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12891A-2B4E-9E5D-DA2E-B9978798DEA3}"/>
              </a:ext>
            </a:extLst>
          </p:cNvPr>
          <p:cNvSpPr txBox="1"/>
          <p:nvPr/>
        </p:nvSpPr>
        <p:spPr>
          <a:xfrm>
            <a:off x="9587023" y="4093533"/>
            <a:ext cx="154172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cs typeface="Calibri"/>
              </a:rPr>
              <a:t>Medicare patients</a:t>
            </a:r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31A6173-FBBE-B4ED-BA8F-1122F8F60BBA}"/>
              </a:ext>
            </a:extLst>
          </p:cNvPr>
          <p:cNvSpPr/>
          <p:nvPr/>
        </p:nvSpPr>
        <p:spPr>
          <a:xfrm>
            <a:off x="9081976" y="2631557"/>
            <a:ext cx="505047" cy="327837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39F50-E752-45E9-C78E-96E72D94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ACO Submission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BC50B-31F6-212B-F162-165C5ED23574}"/>
              </a:ext>
            </a:extLst>
          </p:cNvPr>
          <p:cNvSpPr txBox="1"/>
          <p:nvPr/>
        </p:nvSpPr>
        <p:spPr>
          <a:xfrm>
            <a:off x="1151860" y="1018953"/>
            <a:ext cx="6778255" cy="152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rgbClr val="121314"/>
                </a:solidFill>
                <a:cs typeface="Calibri"/>
              </a:rPr>
              <a:t>Optional for 2021 through 2024 performance period</a:t>
            </a:r>
            <a:endParaRPr lang="en-US" sz="2200">
              <a:solidFill>
                <a:srgbClr val="FFFFFF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121314"/>
                </a:solidFill>
                <a:cs typeface="Calibri"/>
              </a:rPr>
              <a:t>CMS Web Interface will sunset at the end of 2024</a:t>
            </a:r>
            <a:endParaRPr lang="en-US" sz="2200">
              <a:solidFill>
                <a:srgbClr val="121314"/>
              </a:solidFill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200">
                <a:solidFill>
                  <a:srgbClr val="121314"/>
                </a:solidFill>
                <a:cs typeface="Calibri"/>
              </a:rPr>
              <a:t>Required for 2025 performance period</a:t>
            </a:r>
            <a:endParaRPr lang="en-US" sz="2200">
              <a:solidFill>
                <a:srgbClr val="FFFFFF"/>
              </a:solidFill>
              <a:cs typeface="Calibri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sz="1600">
                <a:solidFill>
                  <a:srgbClr val="121314"/>
                </a:solidFill>
                <a:cs typeface="Calibri"/>
              </a:rPr>
              <a:t>CQMs/Medicare CQMs/</a:t>
            </a:r>
            <a:r>
              <a:rPr lang="en-US" sz="1600" err="1">
                <a:solidFill>
                  <a:srgbClr val="121314"/>
                </a:solidFill>
                <a:cs typeface="Calibri"/>
              </a:rPr>
              <a:t>eCQMs</a:t>
            </a:r>
            <a:endParaRPr lang="en-US" sz="1600" err="1">
              <a:solidFill>
                <a:srgbClr val="000000"/>
              </a:solidFill>
              <a:cs typeface="Calibri"/>
            </a:endParaRPr>
          </a:p>
        </p:txBody>
      </p:sp>
      <p:pic>
        <p:nvPicPr>
          <p:cNvPr id="9" name="Picture 8" descr="A close-up of a report&#10;&#10;Description automatically generated">
            <a:extLst>
              <a:ext uri="{FF2B5EF4-FFF2-40B4-BE49-F238E27FC236}">
                <a16:creationId xmlns:a16="http://schemas.microsoft.com/office/drawing/2014/main" id="{E7BD24C1-17BA-10C8-131D-B3311557D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66" y="2964269"/>
            <a:ext cx="7347984" cy="2090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5B8031-955B-EB4A-E748-F30FEB27593E}"/>
              </a:ext>
            </a:extLst>
          </p:cNvPr>
          <p:cNvSpPr txBox="1"/>
          <p:nvPr/>
        </p:nvSpPr>
        <p:spPr>
          <a:xfrm>
            <a:off x="9649046" y="3526464"/>
            <a:ext cx="206448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cs typeface="Calibri"/>
              </a:rPr>
              <a:t>All patients, regardless of payer. 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cs typeface="Calibri"/>
              </a:rPr>
              <a:t>(Medicare, Medicaid, commercial, self-pay, etc.)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FEBEABBC-73B6-3F89-AEEF-C6A993B889BB}"/>
              </a:ext>
            </a:extLst>
          </p:cNvPr>
          <p:cNvSpPr/>
          <p:nvPr/>
        </p:nvSpPr>
        <p:spPr>
          <a:xfrm>
            <a:off x="9081976" y="3278370"/>
            <a:ext cx="505047" cy="139995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Health Catalyst 2022">
  <a:themeElements>
    <a:clrScheme name="Health Catalyst">
      <a:dk1>
        <a:srgbClr val="FFFFFF"/>
      </a:dk1>
      <a:lt1>
        <a:srgbClr val="121314"/>
      </a:lt1>
      <a:dk2>
        <a:srgbClr val="006F9E"/>
      </a:dk2>
      <a:lt2>
        <a:srgbClr val="004358"/>
      </a:lt2>
      <a:accent1>
        <a:srgbClr val="70CBFF"/>
      </a:accent1>
      <a:accent2>
        <a:srgbClr val="518051"/>
      </a:accent2>
      <a:accent3>
        <a:srgbClr val="85C690"/>
      </a:accent3>
      <a:accent4>
        <a:srgbClr val="CB4B27"/>
      </a:accent4>
      <a:accent5>
        <a:srgbClr val="F48748"/>
      </a:accent5>
      <a:accent6>
        <a:srgbClr val="FFDA3E"/>
      </a:accent6>
      <a:hlink>
        <a:srgbClr val="006F9E"/>
      </a:hlink>
      <a:folHlink>
        <a:srgbClr val="0043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C_PowerpointTemplate.potx" id="{9FDB94D8-2C14-4C98-8E91-82E6A0D6D30F}" vid="{8E1D7569-8EE9-4E70-A9F0-7819C8A9FB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86d069-83df-45e5-b93c-ee3d70bd9d21" xsi:nil="true"/>
    <lcf76f155ced4ddcb4097134ff3c332f xmlns="a83e094e-ceea-485b-8f4e-ffc303f0cb0f">
      <Terms xmlns="http://schemas.microsoft.com/office/infopath/2007/PartnerControls"/>
    </lcf76f155ced4ddcb4097134ff3c332f>
    <CampaignName xmlns="a83e094e-ceea-485b-8f4e-ffc303f0cb0f" xsi:nil="true"/>
    <Notes xmlns="a83e094e-ceea-485b-8f4e-ffc303f0cb0f" xsi:nil="true"/>
    <CampaignYear xmlns="a83e094e-ceea-485b-8f4e-ffc303f0cb0f" xsi:nil="true"/>
    <Topic xmlns="a83e094e-ceea-485b-8f4e-ffc303f0cb0f" xsi:nil="true"/>
    <_dlc_DocId xmlns="8286d069-83df-45e5-b93c-ee3d70bd9d21">Z2FH2NP54Y66-371130804-3929</_dlc_DocId>
    <_dlc_DocIdUrl xmlns="8286d069-83df-45e5-b93c-ee3d70bd9d21">
      <Url>https://healthcarequalitycatalyst.sharepoint.com/sites/MarketingandCommunications/_layouts/15/DocIdRedir.aspx?ID=Z2FH2NP54Y66-371130804-3929</Url>
      <Description>Z2FH2NP54Y66-371130804-3929</Description>
    </_dlc_DocIdUrl>
    <SharedWithUsers xmlns="8286d069-83df-45e5-b93c-ee3d70bd9d21">
      <UserInfo>
        <DisplayName>Hazel Morrison</DisplayName>
        <AccountId>925</AccountId>
        <AccountType/>
      </UserInfo>
      <UserInfo>
        <DisplayName>Shakeel Khan</DisplayName>
        <AccountId>663</AccountId>
        <AccountType/>
      </UserInfo>
      <UserInfo>
        <DisplayName>Tiffany Nixon</DisplayName>
        <AccountId>150</AccountId>
        <AccountType/>
      </UserInfo>
      <UserInfo>
        <DisplayName>TJ Nicolaides</DisplayName>
        <AccountId>416</AccountId>
        <AccountType/>
      </UserInfo>
      <UserInfo>
        <DisplayName>Shannon Campbell</DisplayName>
        <AccountId>697</AccountId>
        <AccountType/>
      </UserInfo>
      <UserInfo>
        <DisplayName>Sherri Vance</DisplayName>
        <AccountId>29</AccountId>
        <AccountType/>
      </UserInfo>
      <UserInfo>
        <DisplayName>Amanda Flanders</DisplayName>
        <AccountId>233</AccountId>
        <AccountType/>
      </UserInfo>
      <UserInfo>
        <DisplayName>Lisa Hobson</DisplayName>
        <AccountId>140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0904BED9EE6A4EBEA08B74D66D06BA" ma:contentTypeVersion="19" ma:contentTypeDescription="Create a new document." ma:contentTypeScope="" ma:versionID="ccdd89987d51b953c1d46af730d811c5">
  <xsd:schema xmlns:xsd="http://www.w3.org/2001/XMLSchema" xmlns:xs="http://www.w3.org/2001/XMLSchema" xmlns:p="http://schemas.microsoft.com/office/2006/metadata/properties" xmlns:ns2="8286d069-83df-45e5-b93c-ee3d70bd9d21" xmlns:ns3="a83e094e-ceea-485b-8f4e-ffc303f0cb0f" targetNamespace="http://schemas.microsoft.com/office/2006/metadata/properties" ma:root="true" ma:fieldsID="81912cb887c7414c52aec9ca90b28c0c" ns2:_="" ns3:_="">
    <xsd:import namespace="8286d069-83df-45e5-b93c-ee3d70bd9d21"/>
    <xsd:import namespace="a83e094e-ceea-485b-8f4e-ffc303f0cb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CampaignName" minOccurs="0"/>
                <xsd:element ref="ns2:_dlc_DocId" minOccurs="0"/>
                <xsd:element ref="ns2:_dlc_DocIdUrl" minOccurs="0"/>
                <xsd:element ref="ns2:_dlc_DocIdPersistId" minOccurs="0"/>
                <xsd:element ref="ns3:CampaignYear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Topic" minOccurs="0"/>
                <xsd:element ref="ns3:MediaServiceDateTaken" minOccurs="0"/>
                <xsd:element ref="ns3:MediaLengthInSeconds" minOccurs="0"/>
                <xsd:element ref="ns3:Not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d069-83df-45e5-b93c-ee3d70bd9d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ffaee065-ec64-436a-947b-7407d772af21}" ma:internalName="TaxCatchAll" ma:showField="CatchAllData" ma:web="8286d069-83df-45e5-b93c-ee3d70bd9d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e094e-ceea-485b-8f4e-ffc303f0c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CampaignName" ma:index="12" nillable="true" ma:displayName="Campaign Name" ma:format="Dropdown" ma:internalName="CampaignName">
      <xsd:simpleType>
        <xsd:restriction base="dms:Choice">
          <xsd:enumeration value="300 Success Stories"/>
          <xsd:enumeration value="Earthday"/>
          <xsd:enumeration value="HAS"/>
        </xsd:restriction>
      </xsd:simpleType>
    </xsd:element>
    <xsd:element name="CampaignYear" ma:index="16" nillable="true" ma:displayName="Year" ma:format="Dropdown" ma:internalName="CampaignYear">
      <xsd:simpleType>
        <xsd:restriction base="dms:Choice">
          <xsd:enumeration value="2024"/>
          <xsd:enumeration value="2023"/>
          <xsd:enumeration value="2022"/>
          <xsd:enumeration value="2021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057b6c-9172-4390-b02b-072fbfd176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24" nillable="true" ma:displayName="Topic" ma:description="To what does this document refer" ma:format="Dropdown" ma:internalName="Topic">
      <xsd:simpleType>
        <xsd:restriction base="dms:Choice">
          <xsd:enumeration value="Brand Platform"/>
          <xsd:enumeration value="Guide"/>
          <xsd:enumeration value="Meeting"/>
          <xsd:enumeration value="Trademark"/>
        </xsd:restriction>
      </xsd:simpleType>
    </xsd:element>
    <xsd:element name="MediaServiceDateTaken" ma:index="2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721F82-5CFA-4A05-9F41-C73E8CD1D05A}">
  <ds:schemaRefs>
    <ds:schemaRef ds:uri="8286d069-83df-45e5-b93c-ee3d70bd9d21"/>
    <ds:schemaRef ds:uri="a83e094e-ceea-485b-8f4e-ffc303f0cb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1DB910-D5C5-46AD-953A-F31A06ED6403}">
  <ds:schemaRefs>
    <ds:schemaRef ds:uri="8286d069-83df-45e5-b93c-ee3d70bd9d21"/>
    <ds:schemaRef ds:uri="a83e094e-ceea-485b-8f4e-ffc303f0cb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C3C4DD-FC63-4254-BBE9-A4D4DD9A4C3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3A62698-8816-4AA3-9DE6-8454AD089D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HC_Powerpoint_Template (8)</Template>
  <TotalTime>0</TotalTime>
  <Words>1056</Words>
  <Application>Microsoft Office PowerPoint</Application>
  <PresentationFormat>Widescreen</PresentationFormat>
  <Paragraphs>193</Paragraphs>
  <Slides>30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Symbol</vt:lpstr>
      <vt:lpstr>Wingdings</vt:lpstr>
      <vt:lpstr>Health Catalyst 2022</vt:lpstr>
      <vt:lpstr>Empowering ACOs:  Leveraging Quality Management Tools for MIPS and Beyond</vt:lpstr>
      <vt:lpstr>PowerPoint Presentation</vt:lpstr>
      <vt:lpstr>Regulatory Requirements for ACOs </vt:lpstr>
      <vt:lpstr>Poll Question # 1</vt:lpstr>
      <vt:lpstr>Intent of Quality Payment Program</vt:lpstr>
      <vt:lpstr>Intent of Quality Payment Program</vt:lpstr>
      <vt:lpstr>Poll Question # 2</vt:lpstr>
      <vt:lpstr>ACO Submission Options</vt:lpstr>
      <vt:lpstr>ACO Submission Options</vt:lpstr>
      <vt:lpstr>Data Completeness for ACOs</vt:lpstr>
      <vt:lpstr>ACO Performance Categories and Weighting</vt:lpstr>
      <vt:lpstr>MSSP ACO Performance Categories and Weighting</vt:lpstr>
      <vt:lpstr>MSSP ACO Participant Performance Categories and Weighting</vt:lpstr>
      <vt:lpstr>Common Questions and Concerns</vt:lpstr>
      <vt:lpstr>FAQs</vt:lpstr>
      <vt:lpstr>FAQs</vt:lpstr>
      <vt:lpstr>Using MeasureAble for MIPS and Beyond</vt:lpstr>
      <vt:lpstr>Poll Question # 3</vt:lpstr>
      <vt:lpstr>Stepping Up the Value of Measures</vt:lpstr>
      <vt:lpstr>Using MeasureAble to Gain Insights for Improvement</vt:lpstr>
      <vt:lpstr>Poll Question # 4</vt:lpstr>
      <vt:lpstr>Viewing and Tracking Quality Performance</vt:lpstr>
      <vt:lpstr>Submission through Able Health Qualified Registry</vt:lpstr>
      <vt:lpstr>Submission through QRDA III Export</vt:lpstr>
      <vt:lpstr>Promoting Interoperability</vt:lpstr>
      <vt:lpstr>Improvement Activities and Cost</vt:lpstr>
      <vt:lpstr>Estimating Your Composite Score</vt:lpstr>
      <vt:lpstr>Resources for MSSP ACO Quality Reporting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Chantal Augusto</dc:creator>
  <cp:lastModifiedBy>Alora Martin</cp:lastModifiedBy>
  <cp:revision>3</cp:revision>
  <dcterms:created xsi:type="dcterms:W3CDTF">2024-01-12T20:00:25Z</dcterms:created>
  <dcterms:modified xsi:type="dcterms:W3CDTF">2024-06-04T17:52:16Z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0x010100DB0904BED9EE6A4EBEA08B74D66D06BA</vt:lpwstr>
  </property>
  <property fmtid="{D5CDD505-2E9C-101B-9397-08002B2CF9AE}" pid="3" name="MediaServiceImageTags">
    <vt:lpwstr/>
  </property>
  <property fmtid="{D5CDD505-2E9C-101B-9397-08002B2CF9AE}" pid="4" name="_dlc_DocIdItemGuid">
    <vt:lpwstr>a2caddaa-090c-4afe-82d7-ecbfaceec7a1</vt:lpwstr>
  </property>
</Properties>
</file>