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56" r:id="rId5"/>
    <p:sldId id="260" r:id="rId6"/>
    <p:sldId id="257" r:id="rId7"/>
    <p:sldId id="264" r:id="rId8"/>
    <p:sldId id="262" r:id="rId9"/>
    <p:sldId id="323" r:id="rId10"/>
    <p:sldId id="258" r:id="rId11"/>
    <p:sldId id="278" r:id="rId12"/>
    <p:sldId id="296" r:id="rId13"/>
    <p:sldId id="294" r:id="rId14"/>
    <p:sldId id="297" r:id="rId15"/>
    <p:sldId id="337" r:id="rId16"/>
    <p:sldId id="324" r:id="rId17"/>
    <p:sldId id="331" r:id="rId18"/>
    <p:sldId id="333" r:id="rId19"/>
    <p:sldId id="332" r:id="rId20"/>
    <p:sldId id="265" r:id="rId21"/>
    <p:sldId id="272" r:id="rId22"/>
    <p:sldId id="316" r:id="rId23"/>
    <p:sldId id="317" r:id="rId24"/>
    <p:sldId id="318" r:id="rId25"/>
    <p:sldId id="320" r:id="rId26"/>
    <p:sldId id="321" r:id="rId27"/>
    <p:sldId id="338" r:id="rId28"/>
    <p:sldId id="319" r:id="rId29"/>
    <p:sldId id="339" r:id="rId30"/>
    <p:sldId id="341" r:id="rId31"/>
    <p:sldId id="340" r:id="rId32"/>
    <p:sldId id="267" r:id="rId33"/>
    <p:sldId id="325" r:id="rId34"/>
    <p:sldId id="334" r:id="rId35"/>
    <p:sldId id="326" r:id="rId36"/>
    <p:sldId id="335" r:id="rId37"/>
    <p:sldId id="274" r:id="rId38"/>
    <p:sldId id="307" r:id="rId39"/>
    <p:sldId id="342" r:id="rId40"/>
    <p:sldId id="268" r:id="rId41"/>
    <p:sldId id="275" r:id="rId42"/>
    <p:sldId id="302" r:id="rId43"/>
    <p:sldId id="282" r:id="rId44"/>
    <p:sldId id="343" r:id="rId45"/>
    <p:sldId id="283" r:id="rId46"/>
    <p:sldId id="298" r:id="rId47"/>
    <p:sldId id="336" r:id="rId48"/>
    <p:sldId id="344" r:id="rId49"/>
    <p:sldId id="300" r:id="rId50"/>
    <p:sldId id="345" r:id="rId51"/>
    <p:sldId id="301" r:id="rId52"/>
    <p:sldId id="312" r:id="rId53"/>
    <p:sldId id="309" r:id="rId54"/>
    <p:sldId id="310" r:id="rId55"/>
    <p:sldId id="273" r:id="rId56"/>
    <p:sldId id="346" r:id="rId57"/>
    <p:sldId id="347" r:id="rId58"/>
    <p:sldId id="269" r:id="rId59"/>
    <p:sldId id="287" r:id="rId60"/>
    <p:sldId id="314" r:id="rId61"/>
    <p:sldId id="270" r:id="rId62"/>
    <p:sldId id="286" r:id="rId63"/>
    <p:sldId id="303" r:id="rId64"/>
    <p:sldId id="261" r:id="rId65"/>
    <p:sldId id="259" r:id="rId66"/>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9" autoAdjust="0"/>
    <p:restoredTop sz="95755" autoAdjust="0"/>
  </p:normalViewPr>
  <p:slideViewPr>
    <p:cSldViewPr snapToGrid="0">
      <p:cViewPr varScale="1">
        <p:scale>
          <a:sx n="100" d="100"/>
          <a:sy n="100" d="100"/>
        </p:scale>
        <p:origin x="11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5" y="0"/>
            <a:ext cx="3076363" cy="470895"/>
          </a:xfrm>
          <a:prstGeom prst="rect">
            <a:avLst/>
          </a:prstGeom>
        </p:spPr>
        <p:txBody>
          <a:bodyPr vert="horz" lIns="94192" tIns="47096" rIns="94192" bIns="47096" rtlCol="0"/>
          <a:lstStyle>
            <a:lvl1pPr algn="r">
              <a:defRPr sz="1200"/>
            </a:lvl1pPr>
          </a:lstStyle>
          <a:p>
            <a:fld id="{CFBC6451-BD99-403B-B864-9D52B5DC791C}" type="datetimeFigureOut">
              <a:rPr lang="en-US" smtClean="0"/>
              <a:t>4/20/23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8"/>
            <a:ext cx="5679440" cy="3695461"/>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8"/>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4408"/>
            <a:ext cx="3076363" cy="470894"/>
          </a:xfrm>
          <a:prstGeom prst="rect">
            <a:avLst/>
          </a:prstGeom>
        </p:spPr>
        <p:txBody>
          <a:bodyPr vert="horz" lIns="94192" tIns="47096" rIns="94192" bIns="47096"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a:t>
            </a:fld>
            <a:endParaRPr lang="en-US"/>
          </a:p>
        </p:txBody>
      </p:sp>
    </p:spTree>
    <p:extLst>
      <p:ext uri="{BB962C8B-B14F-4D97-AF65-F5344CB8AC3E}">
        <p14:creationId xmlns:p14="http://schemas.microsoft.com/office/powerpoint/2010/main" val="232250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 service performed in the ED included all the appropriate elements of an E/M service and after the evaluation the decision that it was necessary to repair the forehead laceration was made. Modifier 25 is reported to prevent inappropriate bundling of these two, separately identifiable services.</a:t>
            </a:r>
          </a:p>
        </p:txBody>
      </p:sp>
      <p:sp>
        <p:nvSpPr>
          <p:cNvPr id="4" name="Slide Number Placeholder 3"/>
          <p:cNvSpPr>
            <a:spLocks noGrp="1"/>
          </p:cNvSpPr>
          <p:nvPr>
            <p:ph type="sldNum" sz="quarter" idx="5"/>
          </p:nvPr>
        </p:nvSpPr>
        <p:spPr/>
        <p:txBody>
          <a:bodyPr/>
          <a:lstStyle/>
          <a:p>
            <a:fld id="{43F1C1D5-1B46-441D-9B5C-BA43369CB2B2}" type="slidenum">
              <a:rPr lang="en-US" smtClean="0"/>
              <a:t>10</a:t>
            </a:fld>
            <a:endParaRPr lang="en-US"/>
          </a:p>
        </p:txBody>
      </p:sp>
    </p:spTree>
    <p:extLst>
      <p:ext uri="{BB962C8B-B14F-4D97-AF65-F5344CB8AC3E}">
        <p14:creationId xmlns:p14="http://schemas.microsoft.com/office/powerpoint/2010/main" val="260074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complex repair procedure was performed after the ED visit evaluation, and it is distinct and separately identifiable. Modifier 25 is appended to the visit code to support the evaluation, which is separate from the complex repair procedure performed. </a:t>
            </a:r>
          </a:p>
        </p:txBody>
      </p:sp>
      <p:sp>
        <p:nvSpPr>
          <p:cNvPr id="4" name="Slide Number Placeholder 3"/>
          <p:cNvSpPr>
            <a:spLocks noGrp="1"/>
          </p:cNvSpPr>
          <p:nvPr>
            <p:ph type="sldNum" sz="quarter" idx="5"/>
          </p:nvPr>
        </p:nvSpPr>
        <p:spPr/>
        <p:txBody>
          <a:bodyPr/>
          <a:lstStyle/>
          <a:p>
            <a:fld id="{43F1C1D5-1B46-441D-9B5C-BA43369CB2B2}" type="slidenum">
              <a:rPr lang="en-US" smtClean="0"/>
              <a:t>11</a:t>
            </a:fld>
            <a:endParaRPr lang="en-US"/>
          </a:p>
        </p:txBody>
      </p:sp>
    </p:spTree>
    <p:extLst>
      <p:ext uri="{BB962C8B-B14F-4D97-AF65-F5344CB8AC3E}">
        <p14:creationId xmlns:p14="http://schemas.microsoft.com/office/powerpoint/2010/main" val="255436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12</a:t>
            </a:fld>
            <a:endParaRPr lang="en-US"/>
          </a:p>
        </p:txBody>
      </p:sp>
    </p:spTree>
    <p:extLst>
      <p:ext uri="{BB962C8B-B14F-4D97-AF65-F5344CB8AC3E}">
        <p14:creationId xmlns:p14="http://schemas.microsoft.com/office/powerpoint/2010/main" val="403323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multiple E/m Services provided do not need to be the same level of care or type of service.  Not to be used for physician reporting.</a:t>
            </a:r>
          </a:p>
          <a:p>
            <a:endParaRPr lang="en-US" dirty="0"/>
          </a:p>
          <a:p>
            <a:r>
              <a:rPr lang="en-US" dirty="0"/>
              <a:t>Check with your payer to see what is allowed (same physician or different). Instinct is to follow coding guidelines. Makes things confusing when CMS disagrees</a:t>
            </a:r>
          </a:p>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13</a:t>
            </a:fld>
            <a:endParaRPr lang="en-US"/>
          </a:p>
        </p:txBody>
      </p:sp>
    </p:spTree>
    <p:extLst>
      <p:ext uri="{BB962C8B-B14F-4D97-AF65-F5344CB8AC3E}">
        <p14:creationId xmlns:p14="http://schemas.microsoft.com/office/powerpoint/2010/main" val="1601043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medical visits on the same day in the same revenue center may be submitted on separate claims. Hospitals should report condition code G0 ON THE SECOND CLAIM. The outpatient code editor contains an edit that will reject multiple medical visits on the same day with the same revenue code without the presence of condition code G0.</a:t>
            </a:r>
          </a:p>
        </p:txBody>
      </p:sp>
      <p:sp>
        <p:nvSpPr>
          <p:cNvPr id="4" name="Slide Number Placeholder 3"/>
          <p:cNvSpPr>
            <a:spLocks noGrp="1"/>
          </p:cNvSpPr>
          <p:nvPr>
            <p:ph type="sldNum" sz="quarter" idx="5"/>
          </p:nvPr>
        </p:nvSpPr>
        <p:spPr/>
        <p:txBody>
          <a:bodyPr/>
          <a:lstStyle/>
          <a:p>
            <a:fld id="{43F1C1D5-1B46-441D-9B5C-BA43369CB2B2}" type="slidenum">
              <a:rPr lang="en-US" smtClean="0"/>
              <a:t>14</a:t>
            </a:fld>
            <a:endParaRPr lang="en-US"/>
          </a:p>
        </p:txBody>
      </p:sp>
    </p:spTree>
    <p:extLst>
      <p:ext uri="{BB962C8B-B14F-4D97-AF65-F5344CB8AC3E}">
        <p14:creationId xmlns:p14="http://schemas.microsoft.com/office/powerpoint/2010/main" val="342145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15</a:t>
            </a:fld>
            <a:endParaRPr lang="en-US"/>
          </a:p>
        </p:txBody>
      </p:sp>
    </p:spTree>
    <p:extLst>
      <p:ext uri="{BB962C8B-B14F-4D97-AF65-F5344CB8AC3E}">
        <p14:creationId xmlns:p14="http://schemas.microsoft.com/office/powerpoint/2010/main" val="4209890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was seen in the ED in two separate visits on the same date of service at the same facility. Mod 27 reported on the second ED visit to prevent a duplicate services denial. Second claim form should also include condition code G) to indicate that the visits occurred within the same revenue center at the facility.</a:t>
            </a:r>
          </a:p>
        </p:txBody>
      </p:sp>
      <p:sp>
        <p:nvSpPr>
          <p:cNvPr id="4" name="Slide Number Placeholder 3"/>
          <p:cNvSpPr>
            <a:spLocks noGrp="1"/>
          </p:cNvSpPr>
          <p:nvPr>
            <p:ph type="sldNum" sz="quarter" idx="5"/>
          </p:nvPr>
        </p:nvSpPr>
        <p:spPr/>
        <p:txBody>
          <a:bodyPr/>
          <a:lstStyle/>
          <a:p>
            <a:fld id="{43F1C1D5-1B46-441D-9B5C-BA43369CB2B2}" type="slidenum">
              <a:rPr lang="en-US" smtClean="0"/>
              <a:t>16</a:t>
            </a:fld>
            <a:endParaRPr lang="en-US"/>
          </a:p>
        </p:txBody>
      </p:sp>
    </p:spTree>
    <p:extLst>
      <p:ext uri="{BB962C8B-B14F-4D97-AF65-F5344CB8AC3E}">
        <p14:creationId xmlns:p14="http://schemas.microsoft.com/office/powerpoint/2010/main" val="3055780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17</a:t>
            </a:fld>
            <a:endParaRPr lang="en-US"/>
          </a:p>
        </p:txBody>
      </p:sp>
    </p:spTree>
    <p:extLst>
      <p:ext uri="{BB962C8B-B14F-4D97-AF65-F5344CB8AC3E}">
        <p14:creationId xmlns:p14="http://schemas.microsoft.com/office/powerpoint/2010/main" val="168229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dirty="0"/>
              <a:t>we see a difference in coding guidance and payers here. Coding guidance  says not to use modifier since it’s stated in the code definition but some payers want the modifier regardless. So check with your payer. You can push back here and say coding guidance does not support modifier usage in these circumstances but ultimately it will be on the payer to decide.</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18</a:t>
            </a:fld>
            <a:endParaRPr lang="en-US"/>
          </a:p>
        </p:txBody>
      </p:sp>
    </p:spTree>
    <p:extLst>
      <p:ext uri="{BB962C8B-B14F-4D97-AF65-F5344CB8AC3E}">
        <p14:creationId xmlns:p14="http://schemas.microsoft.com/office/powerpoint/2010/main" val="428241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19</a:t>
            </a:fld>
            <a:endParaRPr lang="en-US"/>
          </a:p>
        </p:txBody>
      </p:sp>
    </p:spTree>
    <p:extLst>
      <p:ext uri="{BB962C8B-B14F-4D97-AF65-F5344CB8AC3E}">
        <p14:creationId xmlns:p14="http://schemas.microsoft.com/office/powerpoint/2010/main" val="371005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2</a:t>
            </a:fld>
            <a:endParaRPr lang="en-US"/>
          </a:p>
        </p:txBody>
      </p:sp>
    </p:spTree>
    <p:extLst>
      <p:ext uri="{BB962C8B-B14F-4D97-AF65-F5344CB8AC3E}">
        <p14:creationId xmlns:p14="http://schemas.microsoft.com/office/powerpoint/2010/main" val="338626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20</a:t>
            </a:fld>
            <a:endParaRPr lang="en-US"/>
          </a:p>
        </p:txBody>
      </p:sp>
    </p:spTree>
    <p:extLst>
      <p:ext uri="{BB962C8B-B14F-4D97-AF65-F5344CB8AC3E}">
        <p14:creationId xmlns:p14="http://schemas.microsoft.com/office/powerpoint/2010/main" val="165928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21</a:t>
            </a:fld>
            <a:endParaRPr lang="en-US"/>
          </a:p>
        </p:txBody>
      </p:sp>
    </p:spTree>
    <p:extLst>
      <p:ext uri="{BB962C8B-B14F-4D97-AF65-F5344CB8AC3E}">
        <p14:creationId xmlns:p14="http://schemas.microsoft.com/office/powerpoint/2010/main" val="738547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informational only but were added to streamline claims processing so that there wouldn’t be a need to request additional documentation to avoid duplicate or other inappropriate billing. </a:t>
            </a:r>
          </a:p>
          <a:p>
            <a:endParaRPr lang="en-US" dirty="0"/>
          </a:p>
          <a:p>
            <a:r>
              <a:rPr lang="en-US" dirty="0"/>
              <a:t>Some third party payers require these modifiers. </a:t>
            </a:r>
          </a:p>
        </p:txBody>
      </p:sp>
      <p:sp>
        <p:nvSpPr>
          <p:cNvPr id="4" name="Slide Number Placeholder 3"/>
          <p:cNvSpPr>
            <a:spLocks noGrp="1"/>
          </p:cNvSpPr>
          <p:nvPr>
            <p:ph type="sldNum" sz="quarter" idx="5"/>
          </p:nvPr>
        </p:nvSpPr>
        <p:spPr/>
        <p:txBody>
          <a:bodyPr/>
          <a:lstStyle/>
          <a:p>
            <a:fld id="{43F1C1D5-1B46-441D-9B5C-BA43369CB2B2}" type="slidenum">
              <a:rPr lang="en-US" smtClean="0"/>
              <a:t>22</a:t>
            </a:fld>
            <a:endParaRPr lang="en-US"/>
          </a:p>
        </p:txBody>
      </p:sp>
    </p:spTree>
    <p:extLst>
      <p:ext uri="{BB962C8B-B14F-4D97-AF65-F5344CB8AC3E}">
        <p14:creationId xmlns:p14="http://schemas.microsoft.com/office/powerpoint/2010/main" val="2658243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Most S&amp;I codes are already separated into unilateral and bilateral where appropriate</a:t>
            </a:r>
          </a:p>
          <a:p>
            <a:endParaRPr lang="en-US" dirty="0"/>
          </a:p>
          <a:p>
            <a:endParaRPr lang="en-US" dirty="0"/>
          </a:p>
          <a:p>
            <a:r>
              <a:rPr lang="en-US" dirty="0"/>
              <a:t>Multiple payers do not use these modifiers as intended – Don’t be afraid to push back on payers that are asking for modifiers that violate correct coding principles</a:t>
            </a:r>
          </a:p>
          <a:p>
            <a:endParaRPr lang="en-US" i="1" dirty="0"/>
          </a:p>
        </p:txBody>
      </p:sp>
      <p:sp>
        <p:nvSpPr>
          <p:cNvPr id="4" name="Slide Number Placeholder 3"/>
          <p:cNvSpPr>
            <a:spLocks noGrp="1"/>
          </p:cNvSpPr>
          <p:nvPr>
            <p:ph type="sldNum" sz="quarter" idx="5"/>
          </p:nvPr>
        </p:nvSpPr>
        <p:spPr/>
        <p:txBody>
          <a:bodyPr/>
          <a:lstStyle/>
          <a:p>
            <a:fld id="{43F1C1D5-1B46-441D-9B5C-BA43369CB2B2}" type="slidenum">
              <a:rPr lang="en-US" smtClean="0"/>
              <a:t>23</a:t>
            </a:fld>
            <a:endParaRPr lang="en-US"/>
          </a:p>
        </p:txBody>
      </p:sp>
    </p:spTree>
    <p:extLst>
      <p:ext uri="{BB962C8B-B14F-4D97-AF65-F5344CB8AC3E}">
        <p14:creationId xmlns:p14="http://schemas.microsoft.com/office/powerpoint/2010/main" val="2733276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T1 is left foot second digit which identifies the specific foot and digit on which the physician performed the procedure. This should be used rather than LT unless a certain payer requires different/doesn’t recognize T1. </a:t>
            </a:r>
          </a:p>
        </p:txBody>
      </p:sp>
      <p:sp>
        <p:nvSpPr>
          <p:cNvPr id="4" name="Slide Number Placeholder 3"/>
          <p:cNvSpPr>
            <a:spLocks noGrp="1"/>
          </p:cNvSpPr>
          <p:nvPr>
            <p:ph type="sldNum" sz="quarter" idx="5"/>
          </p:nvPr>
        </p:nvSpPr>
        <p:spPr/>
        <p:txBody>
          <a:bodyPr/>
          <a:lstStyle/>
          <a:p>
            <a:fld id="{43F1C1D5-1B46-441D-9B5C-BA43369CB2B2}" type="slidenum">
              <a:rPr lang="en-US" smtClean="0"/>
              <a:t>24</a:t>
            </a:fld>
            <a:endParaRPr lang="en-US"/>
          </a:p>
        </p:txBody>
      </p:sp>
    </p:spTree>
    <p:extLst>
      <p:ext uri="{BB962C8B-B14F-4D97-AF65-F5344CB8AC3E}">
        <p14:creationId xmlns:p14="http://schemas.microsoft.com/office/powerpoint/2010/main" val="3389853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not be appended to procedures for midline organs like the bladder, uterus, esophagus, or nasal septum. </a:t>
            </a:r>
          </a:p>
          <a:p>
            <a:endParaRPr lang="en-US" dirty="0"/>
          </a:p>
          <a:p>
            <a:endParaRPr lang="en-US" dirty="0"/>
          </a:p>
          <a:p>
            <a:r>
              <a:rPr lang="en-US" dirty="0"/>
              <a:t>Breaking up procedures that state bilateral in the code description and coding them as two unilateral procedures is against the NICCI guidelines and incorrect coding from a CPT perspective.</a:t>
            </a:r>
          </a:p>
          <a:p>
            <a:endParaRPr lang="en-US" dirty="0"/>
          </a:p>
          <a:p>
            <a:endParaRPr lang="en-US" dirty="0"/>
          </a:p>
          <a:p>
            <a:r>
              <a:rPr lang="en-US" dirty="0"/>
              <a:t>Another thing to note about mod 50. If more than one  bilateral procedure is performed, make sure to adjust the number of units to reflect the number of procedures and it’s also recommended to add an anatomical modifier with the 50 to show that the additional services are not duplicates. </a:t>
            </a:r>
          </a:p>
          <a:p>
            <a:endParaRPr lang="en-US" dirty="0"/>
          </a:p>
          <a:p>
            <a:endParaRPr lang="en-US" dirty="0"/>
          </a:p>
          <a:p>
            <a:r>
              <a:rPr lang="en-US" dirty="0"/>
              <a:t>For modifier 50- </a:t>
            </a:r>
            <a:r>
              <a:rPr lang="en-US" dirty="0" err="1"/>
              <a:t>medicare</a:t>
            </a:r>
            <a:r>
              <a:rPr lang="en-US" dirty="0"/>
              <a:t> and most payers will pay at 150%</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25</a:t>
            </a:fld>
            <a:endParaRPr lang="en-US"/>
          </a:p>
        </p:txBody>
      </p:sp>
    </p:spTree>
    <p:extLst>
      <p:ext uri="{BB962C8B-B14F-4D97-AF65-F5344CB8AC3E}">
        <p14:creationId xmlns:p14="http://schemas.microsoft.com/office/powerpoint/2010/main" val="416620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26</a:t>
            </a:fld>
            <a:endParaRPr lang="en-US"/>
          </a:p>
        </p:txBody>
      </p:sp>
    </p:spTree>
    <p:extLst>
      <p:ext uri="{BB962C8B-B14F-4D97-AF65-F5344CB8AC3E}">
        <p14:creationId xmlns:p14="http://schemas.microsoft.com/office/powerpoint/2010/main" val="4262332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with your MAC. Some MACs are okay with no modifiers and some what “RT” and “LT” if you use the second method. </a:t>
            </a:r>
          </a:p>
        </p:txBody>
      </p:sp>
      <p:sp>
        <p:nvSpPr>
          <p:cNvPr id="4" name="Slide Number Placeholder 3"/>
          <p:cNvSpPr>
            <a:spLocks noGrp="1"/>
          </p:cNvSpPr>
          <p:nvPr>
            <p:ph type="sldNum" sz="quarter" idx="5"/>
          </p:nvPr>
        </p:nvSpPr>
        <p:spPr/>
        <p:txBody>
          <a:bodyPr/>
          <a:lstStyle/>
          <a:p>
            <a:fld id="{43F1C1D5-1B46-441D-9B5C-BA43369CB2B2}" type="slidenum">
              <a:rPr lang="en-US" smtClean="0"/>
              <a:t>27</a:t>
            </a:fld>
            <a:endParaRPr lang="en-US"/>
          </a:p>
        </p:txBody>
      </p:sp>
    </p:spTree>
    <p:extLst>
      <p:ext uri="{BB962C8B-B14F-4D97-AF65-F5344CB8AC3E}">
        <p14:creationId xmlns:p14="http://schemas.microsoft.com/office/powerpoint/2010/main" val="3055675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28</a:t>
            </a:fld>
            <a:endParaRPr lang="en-US"/>
          </a:p>
        </p:txBody>
      </p:sp>
    </p:spTree>
    <p:extLst>
      <p:ext uri="{BB962C8B-B14F-4D97-AF65-F5344CB8AC3E}">
        <p14:creationId xmlns:p14="http://schemas.microsoft.com/office/powerpoint/2010/main" val="2243016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29</a:t>
            </a:fld>
            <a:endParaRPr lang="en-US"/>
          </a:p>
        </p:txBody>
      </p:sp>
    </p:spTree>
    <p:extLst>
      <p:ext uri="{BB962C8B-B14F-4D97-AF65-F5344CB8AC3E}">
        <p14:creationId xmlns:p14="http://schemas.microsoft.com/office/powerpoint/2010/main" val="35359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3</a:t>
            </a:fld>
            <a:endParaRPr lang="en-US"/>
          </a:p>
        </p:txBody>
      </p:sp>
    </p:spTree>
    <p:extLst>
      <p:ext uri="{BB962C8B-B14F-4D97-AF65-F5344CB8AC3E}">
        <p14:creationId xmlns:p14="http://schemas.microsoft.com/office/powerpoint/2010/main" val="2211322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when a procedure is canceled after the patient enters the operating room, but before the administration of anesthesia</a:t>
            </a:r>
          </a:p>
        </p:txBody>
      </p:sp>
      <p:sp>
        <p:nvSpPr>
          <p:cNvPr id="4" name="Slide Number Placeholder 3"/>
          <p:cNvSpPr>
            <a:spLocks noGrp="1"/>
          </p:cNvSpPr>
          <p:nvPr>
            <p:ph type="sldNum" sz="quarter" idx="5"/>
          </p:nvPr>
        </p:nvSpPr>
        <p:spPr/>
        <p:txBody>
          <a:bodyPr/>
          <a:lstStyle/>
          <a:p>
            <a:fld id="{43F1C1D5-1B46-441D-9B5C-BA43369CB2B2}" type="slidenum">
              <a:rPr lang="en-US" smtClean="0"/>
              <a:t>30</a:t>
            </a:fld>
            <a:endParaRPr lang="en-US"/>
          </a:p>
        </p:txBody>
      </p:sp>
    </p:spTree>
    <p:extLst>
      <p:ext uri="{BB962C8B-B14F-4D97-AF65-F5344CB8AC3E}">
        <p14:creationId xmlns:p14="http://schemas.microsoft.com/office/powerpoint/2010/main" val="1043070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31</a:t>
            </a:fld>
            <a:endParaRPr lang="en-US"/>
          </a:p>
        </p:txBody>
      </p:sp>
    </p:spTree>
    <p:extLst>
      <p:ext uri="{BB962C8B-B14F-4D97-AF65-F5344CB8AC3E}">
        <p14:creationId xmlns:p14="http://schemas.microsoft.com/office/powerpoint/2010/main" val="3419676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32</a:t>
            </a:fld>
            <a:endParaRPr lang="en-US"/>
          </a:p>
        </p:txBody>
      </p:sp>
    </p:spTree>
    <p:extLst>
      <p:ext uri="{BB962C8B-B14F-4D97-AF65-F5344CB8AC3E}">
        <p14:creationId xmlns:p14="http://schemas.microsoft.com/office/powerpoint/2010/main" val="432227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reduction in payment </a:t>
            </a:r>
          </a:p>
        </p:txBody>
      </p:sp>
      <p:sp>
        <p:nvSpPr>
          <p:cNvPr id="4" name="Slide Number Placeholder 3"/>
          <p:cNvSpPr>
            <a:spLocks noGrp="1"/>
          </p:cNvSpPr>
          <p:nvPr>
            <p:ph type="sldNum" sz="quarter" idx="5"/>
          </p:nvPr>
        </p:nvSpPr>
        <p:spPr/>
        <p:txBody>
          <a:bodyPr/>
          <a:lstStyle/>
          <a:p>
            <a:fld id="{43F1C1D5-1B46-441D-9B5C-BA43369CB2B2}" type="slidenum">
              <a:rPr lang="en-US" smtClean="0"/>
              <a:t>33</a:t>
            </a:fld>
            <a:endParaRPr lang="en-US"/>
          </a:p>
        </p:txBody>
      </p:sp>
    </p:spTree>
    <p:extLst>
      <p:ext uri="{BB962C8B-B14F-4D97-AF65-F5344CB8AC3E}">
        <p14:creationId xmlns:p14="http://schemas.microsoft.com/office/powerpoint/2010/main" val="185804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a way to report the report that the procedure was reduced without disturbing the identification of the actual service performed. </a:t>
            </a:r>
          </a:p>
          <a:p>
            <a:endParaRPr lang="en-US" dirty="0"/>
          </a:p>
          <a:p>
            <a:r>
              <a:rPr lang="en-US" dirty="0"/>
              <a:t>Second bullet- as opposed to mod 73 and 74 that are for procedures that require anesthesia and are discontinued or reduced.</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34</a:t>
            </a:fld>
            <a:endParaRPr lang="en-US"/>
          </a:p>
        </p:txBody>
      </p:sp>
    </p:spTree>
    <p:extLst>
      <p:ext uri="{BB962C8B-B14F-4D97-AF65-F5344CB8AC3E}">
        <p14:creationId xmlns:p14="http://schemas.microsoft.com/office/powerpoint/2010/main" val="1713750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key component is missing from an E/M service, or if the service cannot be supported with another E/M level or code, the service is reported with the unlisted E/M code 99499</a:t>
            </a:r>
          </a:p>
          <a:p>
            <a:endParaRPr lang="en-US" dirty="0"/>
          </a:p>
          <a:p>
            <a:r>
              <a:rPr lang="en-US" dirty="0"/>
              <a:t>Third bullet- time based procedure codes.. Look into this to explain</a:t>
            </a:r>
          </a:p>
          <a:p>
            <a:endParaRPr lang="en-US" dirty="0"/>
          </a:p>
          <a:p>
            <a:r>
              <a:rPr lang="en-US" dirty="0"/>
              <a:t>Unilateral or bilateral- descriptor says it covers either so you do not need to reduce the services. </a:t>
            </a:r>
          </a:p>
          <a:p>
            <a:endParaRPr lang="en-US" dirty="0"/>
          </a:p>
          <a:p>
            <a:r>
              <a:rPr lang="en-US" dirty="0"/>
              <a:t>If the code describes a panel of tests such as code 80076 which is the hepatic function panel and one of the tests are not done.. Like the albumin test.. Then code all the tests done separately rather than adding the modifier 52</a:t>
            </a:r>
          </a:p>
          <a:p>
            <a:endParaRPr lang="en-US" dirty="0"/>
          </a:p>
          <a:p>
            <a:r>
              <a:rPr lang="en-US" dirty="0"/>
              <a:t>Some payers are still taking this in a facility setting for procedures that use anesthesia so check with your payer. Medicare does not accept.</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35</a:t>
            </a:fld>
            <a:endParaRPr lang="en-US"/>
          </a:p>
        </p:txBody>
      </p:sp>
    </p:spTree>
    <p:extLst>
      <p:ext uri="{BB962C8B-B14F-4D97-AF65-F5344CB8AC3E}">
        <p14:creationId xmlns:p14="http://schemas.microsoft.com/office/powerpoint/2010/main" val="3400851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36</a:t>
            </a:fld>
            <a:endParaRPr lang="en-US"/>
          </a:p>
        </p:txBody>
      </p:sp>
    </p:spTree>
    <p:extLst>
      <p:ext uri="{BB962C8B-B14F-4D97-AF65-F5344CB8AC3E}">
        <p14:creationId xmlns:p14="http://schemas.microsoft.com/office/powerpoint/2010/main" val="1644708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37</a:t>
            </a:fld>
            <a:endParaRPr lang="en-US"/>
          </a:p>
        </p:txBody>
      </p:sp>
    </p:spTree>
    <p:extLst>
      <p:ext uri="{BB962C8B-B14F-4D97-AF65-F5344CB8AC3E}">
        <p14:creationId xmlns:p14="http://schemas.microsoft.com/office/powerpoint/2010/main" val="2503824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Used to indicate that the procedure being coded is not considered a component of another procedure. It’s used for services that are not normally reported together, but are appropriate under the circumstances. </a:t>
            </a:r>
          </a:p>
          <a:p>
            <a:endParaRPr lang="en-US" dirty="0"/>
          </a:p>
          <a:p>
            <a:r>
              <a:rPr lang="en-US" dirty="0"/>
              <a:t>Second bullet- so for example if a patient has two separate operations on the same day. Or if they have one surgery session but on two different anatomic sites through two different incisions (that is not typically reported together).  Example: Patient has destruction of actinic keratosis of the back and a skin biopsy of the cheek. The skin biopsy may be separately coded with modifier 59 since the sites are different. </a:t>
            </a:r>
          </a:p>
        </p:txBody>
      </p:sp>
      <p:sp>
        <p:nvSpPr>
          <p:cNvPr id="4" name="Slide Number Placeholder 3"/>
          <p:cNvSpPr>
            <a:spLocks noGrp="1"/>
          </p:cNvSpPr>
          <p:nvPr>
            <p:ph type="sldNum" sz="quarter" idx="5"/>
          </p:nvPr>
        </p:nvSpPr>
        <p:spPr/>
        <p:txBody>
          <a:bodyPr/>
          <a:lstStyle/>
          <a:p>
            <a:fld id="{43F1C1D5-1B46-441D-9B5C-BA43369CB2B2}" type="slidenum">
              <a:rPr lang="en-US" smtClean="0"/>
              <a:t>38</a:t>
            </a:fld>
            <a:endParaRPr lang="en-US"/>
          </a:p>
        </p:txBody>
      </p:sp>
    </p:spTree>
    <p:extLst>
      <p:ext uri="{BB962C8B-B14F-4D97-AF65-F5344CB8AC3E}">
        <p14:creationId xmlns:p14="http://schemas.microsoft.com/office/powerpoint/2010/main" val="3392609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bullet- Example: 34833 and 34820 describe different procedures; however the instructions found in the CPT book state these procedures should not be reported together for the same side of the body. If performed on separate sides, modifiers RT and LT may be reported</a:t>
            </a:r>
          </a:p>
          <a:p>
            <a:endParaRPr lang="en-US" dirty="0"/>
          </a:p>
          <a:p>
            <a:r>
              <a:rPr lang="en-US" dirty="0"/>
              <a:t>3</a:t>
            </a:r>
            <a:r>
              <a:rPr lang="en-US" baseline="30000" dirty="0"/>
              <a:t>rd</a:t>
            </a:r>
            <a:r>
              <a:rPr lang="en-US" dirty="0"/>
              <a:t> bullet – example for anatomic sites would be to use the finger modifiers (like F1, F2, etc.) to indicate that the procedure was done on separate digits rather than assigning a 59 to the second procedure code.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39</a:t>
            </a:fld>
            <a:endParaRPr lang="en-US"/>
          </a:p>
        </p:txBody>
      </p:sp>
    </p:spTree>
    <p:extLst>
      <p:ext uri="{BB962C8B-B14F-4D97-AF65-F5344CB8AC3E}">
        <p14:creationId xmlns:p14="http://schemas.microsoft.com/office/powerpoint/2010/main" val="43521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4</a:t>
            </a:fld>
            <a:endParaRPr lang="en-US"/>
          </a:p>
        </p:txBody>
      </p:sp>
    </p:spTree>
    <p:extLst>
      <p:ext uri="{BB962C8B-B14F-4D97-AF65-F5344CB8AC3E}">
        <p14:creationId xmlns:p14="http://schemas.microsoft.com/office/powerpoint/2010/main" val="4254596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four modifiers were created by CMS in Jan. 2015 due to the widespread misuse and abuse of modifier 59. They give more specificity than modifier 59. No more information was posted about these modifiers for years and then In March 2022 more information regarding the use of these modifiers was released and I’ve included the link here. (long time after they initially came out)</a:t>
            </a:r>
          </a:p>
          <a:p>
            <a:endParaRPr lang="en-US" dirty="0"/>
          </a:p>
          <a:p>
            <a:r>
              <a:rPr lang="en-US" dirty="0"/>
              <a:t>Basically these modifiers should be used in place of 59 whenever possible. Should only be used when a more specific anatomic modifier can’t be used such as RT, LT, etc. </a:t>
            </a:r>
          </a:p>
          <a:p>
            <a:endParaRPr lang="en-US" dirty="0"/>
          </a:p>
          <a:p>
            <a:endParaRPr lang="en-US" dirty="0"/>
          </a:p>
          <a:p>
            <a:r>
              <a:rPr lang="en-US" dirty="0"/>
              <a:t>Use XU if the others don’t fit. 59 doesn’t really need to be used anymore unless payer specifically wants 59 and doesn’t recognize the X modifiers which may be the case for some payers since the guidance for the X modifiers is relatively new (about a year old)</a:t>
            </a:r>
          </a:p>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40</a:t>
            </a:fld>
            <a:endParaRPr lang="en-US"/>
          </a:p>
        </p:txBody>
      </p:sp>
    </p:spTree>
    <p:extLst>
      <p:ext uri="{BB962C8B-B14F-4D97-AF65-F5344CB8AC3E}">
        <p14:creationId xmlns:p14="http://schemas.microsoft.com/office/powerpoint/2010/main" val="3685468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payer does not accept modifier XS, you would use 59 here instead. </a:t>
            </a:r>
          </a:p>
          <a:p>
            <a:endParaRPr lang="en-US" dirty="0"/>
          </a:p>
          <a:p>
            <a:r>
              <a:rPr lang="en-US" dirty="0"/>
              <a:t>From an NCCI program perspective, the definition of different anatomic sites includes different organs or, in certain instances, different lesions in the same organ. We created NCCI edits to prevent the inappropriate billing of lesions and sites that aren’t considered separate and distinct. Treatment of contiguous structures in the same organ or anatomic region doesn’t generally constitute treatment of different anatomic sites. </a:t>
            </a:r>
          </a:p>
          <a:p>
            <a:r>
              <a:rPr lang="en-US" dirty="0"/>
              <a:t>For example: </a:t>
            </a:r>
          </a:p>
          <a:p>
            <a:r>
              <a:rPr lang="en-US" dirty="0"/>
              <a:t>● Treatment of the nail, nail bed, and adjacent soft tissue distal to and including the skin overlying the distal interphalangeal joint on the same toe or finger constitutes treatment of a single anatomic site (See example 4 below.) </a:t>
            </a:r>
          </a:p>
          <a:p>
            <a:endParaRPr lang="en-US" dirty="0"/>
          </a:p>
          <a:p>
            <a:endParaRPr lang="en-US" dirty="0"/>
          </a:p>
          <a:p>
            <a:r>
              <a:rPr lang="en-US" dirty="0"/>
              <a:t>Has to be non contiguous sites to use modifier (so not sharing a common border or touching, not next to each other)</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41</a:t>
            </a:fld>
            <a:endParaRPr lang="en-US"/>
          </a:p>
        </p:txBody>
      </p:sp>
    </p:spTree>
    <p:extLst>
      <p:ext uri="{BB962C8B-B14F-4D97-AF65-F5344CB8AC3E}">
        <p14:creationId xmlns:p14="http://schemas.microsoft.com/office/powerpoint/2010/main" val="2065641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42</a:t>
            </a:fld>
            <a:endParaRPr lang="en-US"/>
          </a:p>
        </p:txBody>
      </p:sp>
    </p:spTree>
    <p:extLst>
      <p:ext uri="{BB962C8B-B14F-4D97-AF65-F5344CB8AC3E}">
        <p14:creationId xmlns:p14="http://schemas.microsoft.com/office/powerpoint/2010/main" val="3053833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doesn’t meet criteria for another modifier . Example… Modifiers 25 and 27 have to be on E/M codes so if it’s not an E/M code you could rule those out… modifier 58 is for a staged procedure.. Didn’t talk about this one in this presentation, but if it’s a planned staged procedure you would use that rather than the XE modifier… 91 is only for lab codes)</a:t>
            </a:r>
          </a:p>
        </p:txBody>
      </p:sp>
      <p:sp>
        <p:nvSpPr>
          <p:cNvPr id="4" name="Slide Number Placeholder 3"/>
          <p:cNvSpPr>
            <a:spLocks noGrp="1"/>
          </p:cNvSpPr>
          <p:nvPr>
            <p:ph type="sldNum" sz="quarter" idx="5"/>
          </p:nvPr>
        </p:nvSpPr>
        <p:spPr/>
        <p:txBody>
          <a:bodyPr/>
          <a:lstStyle/>
          <a:p>
            <a:fld id="{43F1C1D5-1B46-441D-9B5C-BA43369CB2B2}" type="slidenum">
              <a:rPr lang="en-US" smtClean="0"/>
              <a:t>43</a:t>
            </a:fld>
            <a:endParaRPr lang="en-US"/>
          </a:p>
        </p:txBody>
      </p:sp>
    </p:spTree>
    <p:extLst>
      <p:ext uri="{BB962C8B-B14F-4D97-AF65-F5344CB8AC3E}">
        <p14:creationId xmlns:p14="http://schemas.microsoft.com/office/powerpoint/2010/main" val="2190876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considers two physicians in the same </a:t>
            </a:r>
            <a:r>
              <a:rPr lang="en-US" dirty="0" err="1"/>
              <a:t>ggroup</a:t>
            </a:r>
            <a:r>
              <a:rPr lang="en-US" dirty="0"/>
              <a:t> with the same specialty performing services on the same day as the same physician.</a:t>
            </a:r>
          </a:p>
        </p:txBody>
      </p:sp>
      <p:sp>
        <p:nvSpPr>
          <p:cNvPr id="4" name="Slide Number Placeholder 3"/>
          <p:cNvSpPr>
            <a:spLocks noGrp="1"/>
          </p:cNvSpPr>
          <p:nvPr>
            <p:ph type="sldNum" sz="quarter" idx="5"/>
          </p:nvPr>
        </p:nvSpPr>
        <p:spPr/>
        <p:txBody>
          <a:bodyPr/>
          <a:lstStyle/>
          <a:p>
            <a:fld id="{43F1C1D5-1B46-441D-9B5C-BA43369CB2B2}" type="slidenum">
              <a:rPr lang="en-US" smtClean="0"/>
              <a:t>44</a:t>
            </a:fld>
            <a:endParaRPr lang="en-US"/>
          </a:p>
        </p:txBody>
      </p:sp>
    </p:spTree>
    <p:extLst>
      <p:ext uri="{BB962C8B-B14F-4D97-AF65-F5344CB8AC3E}">
        <p14:creationId xmlns:p14="http://schemas.microsoft.com/office/powerpoint/2010/main" val="302968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resort modifier. Should be your least used modifier. </a:t>
            </a:r>
          </a:p>
        </p:txBody>
      </p:sp>
      <p:sp>
        <p:nvSpPr>
          <p:cNvPr id="4" name="Slide Number Placeholder 3"/>
          <p:cNvSpPr>
            <a:spLocks noGrp="1"/>
          </p:cNvSpPr>
          <p:nvPr>
            <p:ph type="sldNum" sz="quarter" idx="5"/>
          </p:nvPr>
        </p:nvSpPr>
        <p:spPr/>
        <p:txBody>
          <a:bodyPr/>
          <a:lstStyle/>
          <a:p>
            <a:fld id="{43F1C1D5-1B46-441D-9B5C-BA43369CB2B2}" type="slidenum">
              <a:rPr lang="en-US" smtClean="0"/>
              <a:t>45</a:t>
            </a:fld>
            <a:endParaRPr lang="en-US"/>
          </a:p>
        </p:txBody>
      </p:sp>
    </p:spTree>
    <p:extLst>
      <p:ext uri="{BB962C8B-B14F-4D97-AF65-F5344CB8AC3E}">
        <p14:creationId xmlns:p14="http://schemas.microsoft.com/office/powerpoint/2010/main" val="1200232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MLN article, CMS describes two very specific examples where you may see modifier XU used.. Not to say these are the only situations where it will be used, but these are two examples</a:t>
            </a:r>
          </a:p>
        </p:txBody>
      </p:sp>
      <p:sp>
        <p:nvSpPr>
          <p:cNvPr id="4" name="Slide Number Placeholder 3"/>
          <p:cNvSpPr>
            <a:spLocks noGrp="1"/>
          </p:cNvSpPr>
          <p:nvPr>
            <p:ph type="sldNum" sz="quarter" idx="5"/>
          </p:nvPr>
        </p:nvSpPr>
        <p:spPr/>
        <p:txBody>
          <a:bodyPr/>
          <a:lstStyle/>
          <a:p>
            <a:fld id="{43F1C1D5-1B46-441D-9B5C-BA43369CB2B2}" type="slidenum">
              <a:rPr lang="en-US" smtClean="0"/>
              <a:t>46</a:t>
            </a:fld>
            <a:endParaRPr lang="en-US"/>
          </a:p>
        </p:txBody>
      </p:sp>
    </p:spTree>
    <p:extLst>
      <p:ext uri="{BB962C8B-B14F-4D97-AF65-F5344CB8AC3E}">
        <p14:creationId xmlns:p14="http://schemas.microsoft.com/office/powerpoint/2010/main" val="2544200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47</a:t>
            </a:fld>
            <a:endParaRPr lang="en-US"/>
          </a:p>
        </p:txBody>
      </p:sp>
    </p:spTree>
    <p:extLst>
      <p:ext uri="{BB962C8B-B14F-4D97-AF65-F5344CB8AC3E}">
        <p14:creationId xmlns:p14="http://schemas.microsoft.com/office/powerpoint/2010/main" val="864485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chest </a:t>
            </a:r>
            <a:r>
              <a:rPr lang="en-US" dirty="0" err="1"/>
              <a:t>xray</a:t>
            </a:r>
            <a:r>
              <a:rPr lang="en-US" dirty="0"/>
              <a:t> is not typically required, not expected.. It had to be done because of the cough so it can be picked up with a modifier. </a:t>
            </a:r>
          </a:p>
        </p:txBody>
      </p:sp>
      <p:sp>
        <p:nvSpPr>
          <p:cNvPr id="4" name="Slide Number Placeholder 3"/>
          <p:cNvSpPr>
            <a:spLocks noGrp="1"/>
          </p:cNvSpPr>
          <p:nvPr>
            <p:ph type="sldNum" sz="quarter" idx="5"/>
          </p:nvPr>
        </p:nvSpPr>
        <p:spPr/>
        <p:txBody>
          <a:bodyPr/>
          <a:lstStyle/>
          <a:p>
            <a:fld id="{43F1C1D5-1B46-441D-9B5C-BA43369CB2B2}" type="slidenum">
              <a:rPr lang="en-US" smtClean="0"/>
              <a:t>48</a:t>
            </a:fld>
            <a:endParaRPr lang="en-US"/>
          </a:p>
        </p:txBody>
      </p:sp>
    </p:spTree>
    <p:extLst>
      <p:ext uri="{BB962C8B-B14F-4D97-AF65-F5344CB8AC3E}">
        <p14:creationId xmlns:p14="http://schemas.microsoft.com/office/powerpoint/2010/main" val="3747330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49</a:t>
            </a:fld>
            <a:endParaRPr lang="en-US"/>
          </a:p>
        </p:txBody>
      </p:sp>
    </p:spTree>
    <p:extLst>
      <p:ext uri="{BB962C8B-B14F-4D97-AF65-F5344CB8AC3E}">
        <p14:creationId xmlns:p14="http://schemas.microsoft.com/office/powerpoint/2010/main" val="385114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NCCI and PTP edits indicate that two codes generally can’t be reported together. Certain modifiers help to bypass these edits which I’ll show in the next slide.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a:t>
            </a:fld>
            <a:endParaRPr lang="en-US"/>
          </a:p>
        </p:txBody>
      </p:sp>
    </p:spTree>
    <p:extLst>
      <p:ext uri="{BB962C8B-B14F-4D97-AF65-F5344CB8AC3E}">
        <p14:creationId xmlns:p14="http://schemas.microsoft.com/office/powerpoint/2010/main" val="1090818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the EXACT same procedure to use these modifiers</a:t>
            </a:r>
          </a:p>
          <a:p>
            <a:endParaRPr lang="en-US" dirty="0"/>
          </a:p>
          <a:p>
            <a:r>
              <a:rPr lang="en-US" dirty="0"/>
              <a:t>First bullet ECG example: So the modifier is only appended to the subsequent services/procedures, not the first one. Medicare will allow multiple ECG interpretations on the same day when necessary but to prevent billing denials the time that each service was performed must be submitted on the claim.</a:t>
            </a:r>
          </a:p>
          <a:p>
            <a:endParaRPr lang="en-US" dirty="0"/>
          </a:p>
          <a:p>
            <a:r>
              <a:rPr lang="en-US" dirty="0"/>
              <a:t>Obviously this shouldn’t be used with procedures that would not reasonably be done twice in once day like the removal of a device. If they removed it once then it’s out already so it would be questioned.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50</a:t>
            </a:fld>
            <a:endParaRPr lang="en-US"/>
          </a:p>
        </p:txBody>
      </p:sp>
    </p:spTree>
    <p:extLst>
      <p:ext uri="{BB962C8B-B14F-4D97-AF65-F5344CB8AC3E}">
        <p14:creationId xmlns:p14="http://schemas.microsoft.com/office/powerpoint/2010/main" val="207114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51</a:t>
            </a:fld>
            <a:endParaRPr lang="en-US"/>
          </a:p>
        </p:txBody>
      </p:sp>
    </p:spTree>
    <p:extLst>
      <p:ext uri="{BB962C8B-B14F-4D97-AF65-F5344CB8AC3E}">
        <p14:creationId xmlns:p14="http://schemas.microsoft.com/office/powerpoint/2010/main" val="1848393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2- So if different doctors run the same test on the same date of service just to confirm results. It would not be appropriate to use modifier 91 in this case. Or if best practices were not followed when drawing the specimen and the specimen was compromised, it would not be appropriate to run the test twice and use modifier 91 on the second.</a:t>
            </a:r>
          </a:p>
          <a:p>
            <a:endParaRPr lang="en-US" dirty="0"/>
          </a:p>
          <a:p>
            <a:endParaRPr lang="en-US" dirty="0"/>
          </a:p>
          <a:p>
            <a:r>
              <a:rPr lang="en-US" dirty="0"/>
              <a:t>So when you’re reporting this you will report each service on a separate line with 91 only appended to the repeat procedure.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52</a:t>
            </a:fld>
            <a:endParaRPr lang="en-US"/>
          </a:p>
        </p:txBody>
      </p:sp>
    </p:spTree>
    <p:extLst>
      <p:ext uri="{BB962C8B-B14F-4D97-AF65-F5344CB8AC3E}">
        <p14:creationId xmlns:p14="http://schemas.microsoft.com/office/powerpoint/2010/main" val="2031701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53</a:t>
            </a:fld>
            <a:endParaRPr lang="en-US"/>
          </a:p>
        </p:txBody>
      </p:sp>
    </p:spTree>
    <p:extLst>
      <p:ext uri="{BB962C8B-B14F-4D97-AF65-F5344CB8AC3E}">
        <p14:creationId xmlns:p14="http://schemas.microsoft.com/office/powerpoint/2010/main" val="14535522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54</a:t>
            </a:fld>
            <a:endParaRPr lang="en-US"/>
          </a:p>
        </p:txBody>
      </p:sp>
    </p:spTree>
    <p:extLst>
      <p:ext uri="{BB962C8B-B14F-4D97-AF65-F5344CB8AC3E}">
        <p14:creationId xmlns:p14="http://schemas.microsoft.com/office/powerpoint/2010/main" val="33350777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55</a:t>
            </a:fld>
            <a:endParaRPr lang="en-US"/>
          </a:p>
        </p:txBody>
      </p:sp>
    </p:spTree>
    <p:extLst>
      <p:ext uri="{BB962C8B-B14F-4D97-AF65-F5344CB8AC3E}">
        <p14:creationId xmlns:p14="http://schemas.microsoft.com/office/powerpoint/2010/main" val="250621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Procedure was added to this description to clarify that this modifier does not only apply to major inpatient surgeries.. This is any procedure. </a:t>
            </a:r>
          </a:p>
          <a:p>
            <a:endParaRPr lang="en-US" dirty="0"/>
          </a:p>
          <a:p>
            <a:r>
              <a:rPr lang="en-US" dirty="0"/>
              <a:t>Modifier 58 is Staged or related procedure or service by the same physician or QHP during the post op period. </a:t>
            </a:r>
          </a:p>
          <a:p>
            <a:endParaRPr lang="en-US" dirty="0"/>
          </a:p>
          <a:p>
            <a:r>
              <a:rPr lang="en-US" dirty="0"/>
              <a:t>Modifier 79 is an unrelated procedure that is performed by the same physician in the post op period. It is something completely different from the first procedure that has nothing to do with the first procedure.. Example if the patient got in a wreck and needed surgery for an injury due to the wreck. </a:t>
            </a:r>
          </a:p>
          <a:p>
            <a:endParaRPr lang="en-US" dirty="0"/>
          </a:p>
          <a:p>
            <a:r>
              <a:rPr lang="en-US" dirty="0"/>
              <a:t>Modifier 76 we covered previously but as a reminder this is when the exact same procedure or service is repeated again. Reasons may include:</a:t>
            </a:r>
          </a:p>
          <a:p>
            <a:r>
              <a:rPr lang="en-US" dirty="0"/>
              <a:t>It was performed for comparative purposes</a:t>
            </a:r>
          </a:p>
          <a:p>
            <a:r>
              <a:rPr lang="en-US" dirty="0"/>
              <a:t>The two services were performed at different times (indicate actual times)</a:t>
            </a:r>
          </a:p>
          <a:p>
            <a:r>
              <a:rPr lang="en-US" dirty="0"/>
              <a:t>It was for follow-up after treatment or intervention</a:t>
            </a:r>
          </a:p>
          <a:p>
            <a:r>
              <a:rPr lang="en-US" dirty="0"/>
              <a:t>It was to repeat a test at different intervals</a:t>
            </a:r>
          </a:p>
          <a:p>
            <a:endParaRPr lang="en-US" dirty="0"/>
          </a:p>
          <a:p>
            <a:r>
              <a:rPr lang="en-US" dirty="0"/>
              <a:t>Example- If patient was taken back to operative suite because operative site won’t stop bleeding after surgery.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56</a:t>
            </a:fld>
            <a:endParaRPr lang="en-US"/>
          </a:p>
        </p:txBody>
      </p:sp>
    </p:spTree>
    <p:extLst>
      <p:ext uri="{BB962C8B-B14F-4D97-AF65-F5344CB8AC3E}">
        <p14:creationId xmlns:p14="http://schemas.microsoft.com/office/powerpoint/2010/main" val="2113136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patient had an ACL repair and later that day has a nasal bleed with clots and they try pressure packing and local vasoconstrictors but that doesn’t work… they need to take patient back to surgery to control the nasal hemorrhage </a:t>
            </a:r>
          </a:p>
        </p:txBody>
      </p:sp>
      <p:sp>
        <p:nvSpPr>
          <p:cNvPr id="4" name="Slide Number Placeholder 3"/>
          <p:cNvSpPr>
            <a:spLocks noGrp="1"/>
          </p:cNvSpPr>
          <p:nvPr>
            <p:ph type="sldNum" sz="quarter" idx="5"/>
          </p:nvPr>
        </p:nvSpPr>
        <p:spPr/>
        <p:txBody>
          <a:bodyPr/>
          <a:lstStyle/>
          <a:p>
            <a:fld id="{43F1C1D5-1B46-441D-9B5C-BA43369CB2B2}" type="slidenum">
              <a:rPr lang="en-US" smtClean="0"/>
              <a:t>57</a:t>
            </a:fld>
            <a:endParaRPr lang="en-US"/>
          </a:p>
        </p:txBody>
      </p:sp>
    </p:spTree>
    <p:extLst>
      <p:ext uri="{BB962C8B-B14F-4D97-AF65-F5344CB8AC3E}">
        <p14:creationId xmlns:p14="http://schemas.microsoft.com/office/powerpoint/2010/main" val="24761926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58</a:t>
            </a:fld>
            <a:endParaRPr lang="en-US"/>
          </a:p>
        </p:txBody>
      </p:sp>
    </p:spTree>
    <p:extLst>
      <p:ext uri="{BB962C8B-B14F-4D97-AF65-F5344CB8AC3E}">
        <p14:creationId xmlns:p14="http://schemas.microsoft.com/office/powerpoint/2010/main" val="41492305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start reporting on Jan. 1, 2023 that’s when modifier was effective, but it’s not mandatory until 7/1</a:t>
            </a:r>
          </a:p>
          <a:p>
            <a:endParaRPr lang="en-US" dirty="0"/>
          </a:p>
          <a:p>
            <a:endParaRPr lang="en-US" dirty="0"/>
          </a:p>
          <a:p>
            <a:r>
              <a:rPr lang="en-US" dirty="0"/>
              <a:t>Append this modifier to the supply code for the drug or biological to show that there is no discarded amount to report after administration to the patient. </a:t>
            </a:r>
          </a:p>
          <a:p>
            <a:endParaRPr lang="en-US" dirty="0"/>
          </a:p>
          <a:p>
            <a:r>
              <a:rPr lang="en-US" dirty="0"/>
              <a:t>Use of this modifier ties in with modifier JW, which is not a new modifier.. Its been around since 2003. JW is appended to drugs or biologicals codes to show that the provider administered the necessary or prescribed amount of the drug supplied in a single dose vial and discarded the remaining amount of the drug. </a:t>
            </a:r>
          </a:p>
          <a:p>
            <a:endParaRPr lang="en-US" dirty="0"/>
          </a:p>
          <a:p>
            <a:r>
              <a:rPr lang="en-US" dirty="0"/>
              <a:t>We have an article on the health catalyst website under “insights” with more detail on the use of this modifier and CMS also has a good FAQ document that I have linked in the references at the end.</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59</a:t>
            </a:fld>
            <a:endParaRPr lang="en-US"/>
          </a:p>
        </p:txBody>
      </p:sp>
    </p:spTree>
    <p:extLst>
      <p:ext uri="{BB962C8B-B14F-4D97-AF65-F5344CB8AC3E}">
        <p14:creationId xmlns:p14="http://schemas.microsoft.com/office/powerpoint/2010/main" val="325848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modifiers that may be used under appropriate clinical circumstances to bypass an NCCI PTP edit include…</a:t>
            </a:r>
          </a:p>
          <a:p>
            <a:endParaRPr lang="en-US" dirty="0"/>
          </a:p>
          <a:p>
            <a:r>
              <a:rPr lang="en-US" dirty="0"/>
              <a:t>It’s very important that NCCI PTP-associated modifiers only be used when appropriate. In general, these circumstances relate to separate patient encounters, separate anatomic sites, or separate specimens.</a:t>
            </a:r>
          </a:p>
          <a:p>
            <a:endParaRPr lang="en-US" dirty="0"/>
          </a:p>
          <a:p>
            <a:r>
              <a:rPr lang="en-US" dirty="0"/>
              <a:t>We’re not going to cover all of these today- a couple of these are only for facility use- we will cover most. I just wanted to give you the full list. </a:t>
            </a:r>
          </a:p>
        </p:txBody>
      </p:sp>
      <p:sp>
        <p:nvSpPr>
          <p:cNvPr id="4" name="Slide Number Placeholder 3"/>
          <p:cNvSpPr>
            <a:spLocks noGrp="1"/>
          </p:cNvSpPr>
          <p:nvPr>
            <p:ph type="sldNum" sz="quarter" idx="5"/>
          </p:nvPr>
        </p:nvSpPr>
        <p:spPr/>
        <p:txBody>
          <a:bodyPr/>
          <a:lstStyle/>
          <a:p>
            <a:fld id="{43F1C1D5-1B46-441D-9B5C-BA43369CB2B2}" type="slidenum">
              <a:rPr lang="en-US" smtClean="0"/>
              <a:t>6</a:t>
            </a:fld>
            <a:endParaRPr lang="en-US"/>
          </a:p>
        </p:txBody>
      </p:sp>
    </p:spTree>
    <p:extLst>
      <p:ext uri="{BB962C8B-B14F-4D97-AF65-F5344CB8AC3E}">
        <p14:creationId xmlns:p14="http://schemas.microsoft.com/office/powerpoint/2010/main" val="15157241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new modifier, just want to talk about this one real quick since I just mentioned it and it’s the counterpart of JZ</a:t>
            </a:r>
          </a:p>
          <a:p>
            <a:endParaRPr lang="en-US" dirty="0"/>
          </a:p>
          <a:p>
            <a:r>
              <a:rPr lang="en-US" dirty="0"/>
              <a:t>CMS has no specific requirements regarding the method, format, or where the discarded amount of the drug is documented within the EHR. However, the organization expects providers to maintain accurate medical records regarding drug waste for every beneficiary. </a:t>
            </a:r>
          </a:p>
          <a:p>
            <a:endParaRPr lang="en-US" dirty="0"/>
          </a:p>
          <a:p>
            <a:r>
              <a:rPr lang="en-US" dirty="0"/>
              <a:t>Just a note about this modifier- it shouldn’t be assigned to drugs that are oral, inhaled, or implanted.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60</a:t>
            </a:fld>
            <a:endParaRPr lang="en-US"/>
          </a:p>
        </p:txBody>
      </p:sp>
    </p:spTree>
    <p:extLst>
      <p:ext uri="{BB962C8B-B14F-4D97-AF65-F5344CB8AC3E}">
        <p14:creationId xmlns:p14="http://schemas.microsoft.com/office/powerpoint/2010/main" val="26020259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61</a:t>
            </a:fld>
            <a:endParaRPr lang="en-US"/>
          </a:p>
        </p:txBody>
      </p:sp>
    </p:spTree>
    <p:extLst>
      <p:ext uri="{BB962C8B-B14F-4D97-AF65-F5344CB8AC3E}">
        <p14:creationId xmlns:p14="http://schemas.microsoft.com/office/powerpoint/2010/main" val="2888441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62</a:t>
            </a:fld>
            <a:endParaRPr lang="en-US"/>
          </a:p>
        </p:txBody>
      </p:sp>
    </p:spTree>
    <p:extLst>
      <p:ext uri="{BB962C8B-B14F-4D97-AF65-F5344CB8AC3E}">
        <p14:creationId xmlns:p14="http://schemas.microsoft.com/office/powerpoint/2010/main" val="262057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7</a:t>
            </a:fld>
            <a:endParaRPr lang="en-US"/>
          </a:p>
        </p:txBody>
      </p:sp>
    </p:spTree>
    <p:extLst>
      <p:ext uri="{BB962C8B-B14F-4D97-AF65-F5344CB8AC3E}">
        <p14:creationId xmlns:p14="http://schemas.microsoft.com/office/powerpoint/2010/main" val="59828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“T” and “S”  are procedures that are covered under OPPS</a:t>
            </a:r>
          </a:p>
          <a:p>
            <a:endParaRPr lang="en-US" dirty="0"/>
          </a:p>
          <a:p>
            <a:r>
              <a:rPr lang="en-US" dirty="0"/>
              <a:t>Second bullet-  a different diagnosis as the original diagnosis may not be required to report the E/M service on the same date with the modifier 25.  So the procedure and the E/M may have the same diagnosis code associated to it. This was clarified by the AMA because there are cases where you are only reporting modifier 25 because you are going above and beyond the usual work for the procedure, not because you are tending to a different issue,  so in that case the diagnosis would be the same. </a:t>
            </a:r>
          </a:p>
          <a:p>
            <a:endParaRPr lang="en-US" dirty="0"/>
          </a:p>
          <a:p>
            <a:r>
              <a:rPr lang="en-US" dirty="0"/>
              <a:t>Fourth bullet- “above and beyond”… must be documented in the record</a:t>
            </a:r>
          </a:p>
          <a:p>
            <a:endParaRPr lang="en-US" dirty="0"/>
          </a:p>
          <a:p>
            <a:endParaRPr lang="en-US" dirty="0"/>
          </a:p>
          <a:p>
            <a:r>
              <a:rPr lang="en-US" dirty="0"/>
              <a:t>Last bullet- Type A Ed is ED care 24/7 7 days a week . Type B ED visits is a visit to a facility providing urgent or emergency care that is not open 24 hours a day and 7 days a week.  G0175 is a scheduled interdisciplinary team conference with patient present, and G0402 is initial preventative physical exam during first 12 months of </a:t>
            </a:r>
            <a:r>
              <a:rPr lang="en-US" dirty="0" err="1"/>
              <a:t>medicare</a:t>
            </a:r>
            <a:r>
              <a:rPr lang="en-US" dirty="0"/>
              <a:t> enrollment.</a:t>
            </a:r>
          </a:p>
          <a:p>
            <a:endParaRPr lang="en-US" dirty="0"/>
          </a:p>
          <a:p>
            <a:r>
              <a:rPr lang="en-US" dirty="0"/>
              <a:t>What happens if you do not append modifier 25 to an E/M service and you report a procedure/service with the E/M service? It would be likely that it would either be denied (even if you have a different diagnosis for each service), or the insurance would pay for the lesser of the two services and bundle the services.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a:t>
            </a:fld>
            <a:endParaRPr lang="en-US"/>
          </a:p>
        </p:txBody>
      </p:sp>
    </p:spTree>
    <p:extLst>
      <p:ext uri="{BB962C8B-B14F-4D97-AF65-F5344CB8AC3E}">
        <p14:creationId xmlns:p14="http://schemas.microsoft.com/office/powerpoint/2010/main" val="180027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221" indent="-353221">
              <a:buFont typeface="Arial" panose="020B0604020202020204" pitchFamily="34" charset="0"/>
              <a:buChar char="•"/>
            </a:pPr>
            <a:r>
              <a:rPr lang="en-US" dirty="0"/>
              <a:t>Services that do not meet appropriate guidelines for reporting an E/M service. To report code 99203 a medically appropriate history and/or exam and a low level of MDM is required or a total time of 30-44 minutes) must be met and supported in the documentation. </a:t>
            </a:r>
          </a:p>
          <a:p>
            <a:endParaRPr lang="en-US" dirty="0"/>
          </a:p>
          <a:p>
            <a:endParaRPr lang="en-US" dirty="0"/>
          </a:p>
          <a:p>
            <a:r>
              <a:rPr lang="en-US" dirty="0"/>
              <a:t>Be careful when dealing with commercial payers… this is one modifier where we tend to see differences between payers and </a:t>
            </a:r>
            <a:r>
              <a:rPr lang="en-US" dirty="0" err="1"/>
              <a:t>medicare</a:t>
            </a:r>
            <a:r>
              <a:rPr lang="en-US" dirty="0"/>
              <a:t> policies. Many payers believe that modifier 25 is over used and abused. This modifier has been on the Office of Inspector General (OIG) watch list and has triggered many provider audits for high use and mis use. So just use caution when reporting this  esp. when reporting minor procedures. The documentation must show that the E/M service goes above and beyond usual care for this type of procedure. </a:t>
            </a:r>
          </a:p>
        </p:txBody>
      </p:sp>
      <p:sp>
        <p:nvSpPr>
          <p:cNvPr id="4" name="Slide Number Placeholder 3"/>
          <p:cNvSpPr>
            <a:spLocks noGrp="1"/>
          </p:cNvSpPr>
          <p:nvPr>
            <p:ph type="sldNum" sz="quarter" idx="5"/>
          </p:nvPr>
        </p:nvSpPr>
        <p:spPr/>
        <p:txBody>
          <a:bodyPr/>
          <a:lstStyle/>
          <a:p>
            <a:fld id="{43F1C1D5-1B46-441D-9B5C-BA43369CB2B2}" type="slidenum">
              <a:rPr lang="en-US" smtClean="0"/>
              <a:t>9</a:t>
            </a:fld>
            <a:endParaRPr lang="en-US"/>
          </a:p>
        </p:txBody>
      </p:sp>
    </p:spTree>
    <p:extLst>
      <p:ext uri="{BB962C8B-B14F-4D97-AF65-F5344CB8AC3E}">
        <p14:creationId xmlns:p14="http://schemas.microsoft.com/office/powerpoint/2010/main" val="1374477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C8C99F-5760-4A7B-9975-874FC63690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0"/>
          <a:stretch/>
        </p:blipFill>
        <p:spPr>
          <a:xfrm>
            <a:off x="0" y="0"/>
            <a:ext cx="12201354" cy="6197958"/>
          </a:xfrm>
          <a:prstGeom prst="rect">
            <a:avLst/>
          </a:prstGeom>
        </p:spPr>
      </p:pic>
      <p:sp>
        <p:nvSpPr>
          <p:cNvPr id="8" name="Freeform: Shape 7">
            <a:extLst>
              <a:ext uri="{FF2B5EF4-FFF2-40B4-BE49-F238E27FC236}">
                <a16:creationId xmlns:a16="http://schemas.microsoft.com/office/drawing/2014/main" id="{E7B0E8E9-DC86-4424-A079-6D6EF5EA4873}"/>
              </a:ext>
            </a:extLst>
          </p:cNvPr>
          <p:cNvSpPr/>
          <p:nvPr userDrawn="1"/>
        </p:nvSpPr>
        <p:spPr>
          <a:xfrm>
            <a:off x="-9354" y="4587900"/>
            <a:ext cx="8486422" cy="2286002"/>
          </a:xfrm>
          <a:custGeom>
            <a:avLst/>
            <a:gdLst>
              <a:gd name="connsiteX0" fmla="*/ 0 w 8486422"/>
              <a:gd name="connsiteY0" fmla="*/ 0 h 2286002"/>
              <a:gd name="connsiteX1" fmla="*/ 6121830 w 8486422"/>
              <a:gd name="connsiteY1" fmla="*/ 0 h 2286002"/>
              <a:gd name="connsiteX2" fmla="*/ 6284354 w 8486422"/>
              <a:gd name="connsiteY2" fmla="*/ 0 h 2286002"/>
              <a:gd name="connsiteX3" fmla="*/ 6285082 w 8486422"/>
              <a:gd name="connsiteY3" fmla="*/ 0 h 2286002"/>
              <a:gd name="connsiteX4" fmla="*/ 6296025 w 8486422"/>
              <a:gd name="connsiteY4" fmla="*/ 0 h 2286002"/>
              <a:gd name="connsiteX5" fmla="*/ 6296025 w 8486422"/>
              <a:gd name="connsiteY5" fmla="*/ 11364 h 2286002"/>
              <a:gd name="connsiteX6" fmla="*/ 8486422 w 8486422"/>
              <a:gd name="connsiteY6" fmla="*/ 2286002 h 2286002"/>
              <a:gd name="connsiteX7" fmla="*/ 6296025 w 8486422"/>
              <a:gd name="connsiteY7" fmla="*/ 2286002 h 2286002"/>
              <a:gd name="connsiteX8" fmla="*/ 6285082 w 8486422"/>
              <a:gd name="connsiteY8" fmla="*/ 2286002 h 2286002"/>
              <a:gd name="connsiteX9" fmla="*/ 6284354 w 8486422"/>
              <a:gd name="connsiteY9" fmla="*/ 2286002 h 2286002"/>
              <a:gd name="connsiteX10" fmla="*/ 6121830 w 8486422"/>
              <a:gd name="connsiteY10" fmla="*/ 2286002 h 2286002"/>
              <a:gd name="connsiteX11" fmla="*/ 0 w 8486422"/>
              <a:gd name="connsiteY11" fmla="*/ 2286002 h 22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6422" h="2286002">
                <a:moveTo>
                  <a:pt x="0" y="0"/>
                </a:moveTo>
                <a:lnTo>
                  <a:pt x="6121830" y="0"/>
                </a:lnTo>
                <a:lnTo>
                  <a:pt x="6284354" y="0"/>
                </a:lnTo>
                <a:lnTo>
                  <a:pt x="6285082" y="0"/>
                </a:lnTo>
                <a:lnTo>
                  <a:pt x="6296025" y="0"/>
                </a:lnTo>
                <a:lnTo>
                  <a:pt x="6296025" y="11364"/>
                </a:lnTo>
                <a:lnTo>
                  <a:pt x="8486422" y="2286002"/>
                </a:lnTo>
                <a:lnTo>
                  <a:pt x="6296025" y="2286002"/>
                </a:lnTo>
                <a:lnTo>
                  <a:pt x="6285082" y="2286002"/>
                </a:lnTo>
                <a:lnTo>
                  <a:pt x="6284354" y="2286002"/>
                </a:lnTo>
                <a:lnTo>
                  <a:pt x="6121830" y="2286002"/>
                </a:lnTo>
                <a:lnTo>
                  <a:pt x="0" y="2286002"/>
                </a:lnTo>
                <a:close/>
              </a:path>
            </a:pathLst>
          </a:custGeom>
          <a:solidFill>
            <a:srgbClr val="24242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80E2C1DD-36DC-4704-BF51-0EFEA6358746}"/>
              </a:ext>
            </a:extLst>
          </p:cNvPr>
          <p:cNvSpPr/>
          <p:nvPr userDrawn="1"/>
        </p:nvSpPr>
        <p:spPr>
          <a:xfrm rot="16200000">
            <a:off x="8849755" y="3524040"/>
            <a:ext cx="1543989" cy="5156298"/>
          </a:xfrm>
          <a:custGeom>
            <a:avLst/>
            <a:gdLst>
              <a:gd name="connsiteX0" fmla="*/ 1543989 w 1543989"/>
              <a:gd name="connsiteY0" fmla="*/ 1678171 h 5156298"/>
              <a:gd name="connsiteX1" fmla="*/ 1543987 w 1543989"/>
              <a:gd name="connsiteY1" fmla="*/ 1678171 h 5156298"/>
              <a:gd name="connsiteX2" fmla="*/ 1543987 w 1543989"/>
              <a:gd name="connsiteY2" fmla="*/ 5156298 h 5156298"/>
              <a:gd name="connsiteX3" fmla="*/ 0 w 1543989"/>
              <a:gd name="connsiteY3" fmla="*/ 5156298 h 5156298"/>
              <a:gd name="connsiteX4" fmla="*/ 1 w 1543989"/>
              <a:gd name="connsiteY4" fmla="*/ 1678171 h 5156298"/>
              <a:gd name="connsiteX5" fmla="*/ 0 w 1543989"/>
              <a:gd name="connsiteY5" fmla="*/ 1678171 h 5156298"/>
              <a:gd name="connsiteX6" fmla="*/ 0 w 1543989"/>
              <a:gd name="connsiteY6" fmla="*/ 0 h 5156298"/>
              <a:gd name="connsiteX7" fmla="*/ 1539768 w 1543989"/>
              <a:gd name="connsiteY7" fmla="*/ 1673583 h 5156298"/>
              <a:gd name="connsiteX8" fmla="*/ 1543987 w 1543989"/>
              <a:gd name="connsiteY8" fmla="*/ 1673583 h 5156298"/>
              <a:gd name="connsiteX9" fmla="*/ 1543987 w 1543989"/>
              <a:gd name="connsiteY9" fmla="*/ 1678169 h 51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989" h="5156298">
                <a:moveTo>
                  <a:pt x="1543989" y="1678171"/>
                </a:moveTo>
                <a:lnTo>
                  <a:pt x="1543987" y="1678171"/>
                </a:lnTo>
                <a:lnTo>
                  <a:pt x="1543987" y="5156298"/>
                </a:lnTo>
                <a:lnTo>
                  <a:pt x="0" y="5156298"/>
                </a:lnTo>
                <a:lnTo>
                  <a:pt x="1" y="1678171"/>
                </a:lnTo>
                <a:lnTo>
                  <a:pt x="0" y="1678171"/>
                </a:lnTo>
                <a:lnTo>
                  <a:pt x="0" y="0"/>
                </a:lnTo>
                <a:lnTo>
                  <a:pt x="1539768" y="1673583"/>
                </a:lnTo>
                <a:lnTo>
                  <a:pt x="1543987" y="1673583"/>
                </a:lnTo>
                <a:lnTo>
                  <a:pt x="1543987" y="1678169"/>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srgbClr val="FFFFFF"/>
              </a:solidFill>
              <a:effectLst/>
              <a:uLnTx/>
              <a:uFillTx/>
              <a:latin typeface="Calibri" panose="020F0502020204030204"/>
            </a:endParaRPr>
          </a:p>
        </p:txBody>
      </p:sp>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5700813" cy="1051560"/>
          </a:xfrm>
        </p:spPr>
        <p:txBody>
          <a:bodyPr anchor="t" anchorCtr="0">
            <a:noAutofit/>
          </a:bodyPr>
          <a:lstStyle>
            <a:lvl1pPr algn="l">
              <a:defRPr sz="4000">
                <a:solidFill>
                  <a:schemeClr val="bg1"/>
                </a:solidFill>
              </a:defRPr>
            </a:lvl1pPr>
          </a:lstStyle>
          <a:p>
            <a:r>
              <a:rPr lang="en-US" dirty="0"/>
              <a:t>Presentation Title</a:t>
            </a:r>
          </a:p>
        </p:txBody>
      </p:sp>
      <p:pic>
        <p:nvPicPr>
          <p:cNvPr id="10" name="Picture 9" descr="Logo&#10;&#10;Description automatically generated with medium confidence">
            <a:extLst>
              <a:ext uri="{FF2B5EF4-FFF2-40B4-BE49-F238E27FC236}">
                <a16:creationId xmlns:a16="http://schemas.microsoft.com/office/drawing/2014/main" id="{A0D816F5-602C-4219-A819-C371BC953C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33607" y="5826265"/>
            <a:ext cx="2508532" cy="501707"/>
          </a:xfrm>
          <a:prstGeom prst="rect">
            <a:avLst/>
          </a:prstGeom>
        </p:spPr>
      </p:pic>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6198240"/>
            <a:ext cx="5699816" cy="269875"/>
          </a:xfrm>
        </p:spPr>
        <p:txBody>
          <a:bodyPr/>
          <a:lstStyle>
            <a:lvl1pPr>
              <a:defRPr lang="en-US" sz="1400" kern="1200" dirty="0" smtClean="0">
                <a:solidFill>
                  <a:schemeClr val="accent1"/>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 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E00D6-8D45-48E2-9CFA-39530D07ACD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DB7D3F9-B961-477B-81CF-340538619C4B}"/>
              </a:ext>
            </a:extLst>
          </p:cNvPr>
          <p:cNvGrpSpPr/>
          <p:nvPr userDrawn="1"/>
        </p:nvGrpSpPr>
        <p:grpSpPr>
          <a:xfrm>
            <a:off x="8991392" y="6313661"/>
            <a:ext cx="2412850" cy="275010"/>
            <a:chOff x="8505441" y="6313661"/>
            <a:chExt cx="2412850" cy="275010"/>
          </a:xfrm>
        </p:grpSpPr>
        <p:sp>
          <p:nvSpPr>
            <p:cNvPr id="15" name="TextBox 14">
              <a:extLst>
                <a:ext uri="{FF2B5EF4-FFF2-40B4-BE49-F238E27FC236}">
                  <a16:creationId xmlns:a16="http://schemas.microsoft.com/office/drawing/2014/main" id="{9F9277F6-4E07-4A94-92C8-F6360AB8C6D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6" name="Picture 15">
              <a:extLst>
                <a:ext uri="{FF2B5EF4-FFF2-40B4-BE49-F238E27FC236}">
                  <a16:creationId xmlns:a16="http://schemas.microsoft.com/office/drawing/2014/main" id="{6515F28B-505C-4468-AEA2-0F7B412F519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7" name="Group 16">
            <a:extLst>
              <a:ext uri="{FF2B5EF4-FFF2-40B4-BE49-F238E27FC236}">
                <a16:creationId xmlns:a16="http://schemas.microsoft.com/office/drawing/2014/main" id="{E474BA47-4EA4-48FA-AF52-DCD8AEFED08D}"/>
              </a:ext>
            </a:extLst>
          </p:cNvPr>
          <p:cNvGrpSpPr/>
          <p:nvPr userDrawn="1"/>
        </p:nvGrpSpPr>
        <p:grpSpPr>
          <a:xfrm>
            <a:off x="624462" y="6187652"/>
            <a:ext cx="10926270" cy="0"/>
            <a:chOff x="624462" y="6104528"/>
            <a:chExt cx="10926270" cy="0"/>
          </a:xfrm>
        </p:grpSpPr>
        <p:cxnSp>
          <p:nvCxnSpPr>
            <p:cNvPr id="18" name="Straight Connector 17">
              <a:extLst>
                <a:ext uri="{FF2B5EF4-FFF2-40B4-BE49-F238E27FC236}">
                  <a16:creationId xmlns:a16="http://schemas.microsoft.com/office/drawing/2014/main" id="{563984DD-F079-44E6-9C28-D9ECC559AB50}"/>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46EE7-C9FF-41C1-8C08-3475E13707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938380"/>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938380"/>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79447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4F30D7-A121-4FE5-82C4-7C7C1584B7DE}"/>
              </a:ext>
            </a:extLst>
          </p:cNvPr>
          <p:cNvPicPr>
            <a:picLocks noChangeAspect="1"/>
          </p:cNvPicPr>
          <p:nvPr userDrawn="1"/>
        </p:nvPicPr>
        <p:blipFill>
          <a:blip r:embed="rId2"/>
          <a:stretch>
            <a:fillRect/>
          </a:stretch>
        </p:blipFill>
        <p:spPr>
          <a:xfrm>
            <a:off x="0" y="0"/>
            <a:ext cx="12192000" cy="952500"/>
          </a:xfrm>
          <a:prstGeom prst="rect">
            <a:avLst/>
          </a:prstGeom>
        </p:spPr>
      </p:pic>
      <p:pic>
        <p:nvPicPr>
          <p:cNvPr id="13" name="Picture 12">
            <a:extLst>
              <a:ext uri="{FF2B5EF4-FFF2-40B4-BE49-F238E27FC236}">
                <a16:creationId xmlns:a16="http://schemas.microsoft.com/office/drawing/2014/main" id="{C8CFB5FD-94D6-489F-8FFF-7579184D7A65}"/>
              </a:ext>
            </a:extLst>
          </p:cNvPr>
          <p:cNvPicPr>
            <a:picLocks noChangeAspect="1"/>
          </p:cNvPicPr>
          <p:nvPr userDrawn="1"/>
        </p:nvPicPr>
        <p:blipFill>
          <a:blip r:embed="rId3"/>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1071372" y="142875"/>
            <a:ext cx="10049256" cy="661988"/>
          </a:xfrm>
        </p:spPr>
        <p:txBody>
          <a:bodyPr tIns="0" rIns="0" bIns="0"/>
          <a:lstStyle>
            <a:lvl1pPr>
              <a:lnSpc>
                <a:spcPct val="90000"/>
              </a:lnSpc>
              <a:defRPr lang="en-US" sz="2800" b="1" i="0" kern="1200" dirty="0">
                <a:solidFill>
                  <a:schemeClr val="bg1"/>
                </a:solidFill>
                <a:latin typeface="Calibri" panose="020F0502020204030204" pitchFamily="34" charset="0"/>
                <a:ea typeface="+mj-ea"/>
                <a:cs typeface="Calibri" panose="020F0502020204030204" pitchFamily="34" charset="0"/>
              </a:defRPr>
            </a:lvl1pPr>
          </a:lstStyle>
          <a:p>
            <a:r>
              <a:rPr lang="en-US" dirty="0"/>
              <a:t>Slide Title – Limited Use (e.g., Challenger Solution Summaries)</a:t>
            </a:r>
          </a:p>
        </p:txBody>
      </p:sp>
      <p:grpSp>
        <p:nvGrpSpPr>
          <p:cNvPr id="18" name="Group 17">
            <a:extLst>
              <a:ext uri="{FF2B5EF4-FFF2-40B4-BE49-F238E27FC236}">
                <a16:creationId xmlns:a16="http://schemas.microsoft.com/office/drawing/2014/main" id="{9C1537B5-BD60-406D-BED1-1AEEF90676AC}"/>
              </a:ext>
            </a:extLst>
          </p:cNvPr>
          <p:cNvGrpSpPr/>
          <p:nvPr userDrawn="1"/>
        </p:nvGrpSpPr>
        <p:grpSpPr>
          <a:xfrm>
            <a:off x="9137882" y="6419168"/>
            <a:ext cx="2412850" cy="275010"/>
            <a:chOff x="8505441" y="6313661"/>
            <a:chExt cx="2412850" cy="275010"/>
          </a:xfrm>
        </p:grpSpPr>
        <p:sp>
          <p:nvSpPr>
            <p:cNvPr id="19" name="TextBox 18">
              <a:extLst>
                <a:ext uri="{FF2B5EF4-FFF2-40B4-BE49-F238E27FC236}">
                  <a16:creationId xmlns:a16="http://schemas.microsoft.com/office/drawing/2014/main" id="{CAAA019E-0C36-49D7-92F9-C83312CD8F0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226F5243-1F17-488F-BDF1-B55443A629D4}"/>
                </a:ext>
              </a:extLst>
            </p:cNvPr>
            <p:cNvPicPr>
              <a:picLocks noChangeAspect="1"/>
            </p:cNvPicPr>
            <p:nvPr userDrawn="1"/>
          </p:nvPicPr>
          <p:blipFill>
            <a:blip r:embed="rId4"/>
            <a:stretch>
              <a:fillRect/>
            </a:stretch>
          </p:blipFill>
          <p:spPr>
            <a:xfrm>
              <a:off x="10745610" y="6313661"/>
              <a:ext cx="172681" cy="275010"/>
            </a:xfrm>
            <a:prstGeom prst="rect">
              <a:avLst/>
            </a:prstGeom>
          </p:spPr>
        </p:pic>
      </p:grpSp>
    </p:spTree>
    <p:extLst>
      <p:ext uri="{BB962C8B-B14F-4D97-AF65-F5344CB8AC3E}">
        <p14:creationId xmlns:p14="http://schemas.microsoft.com/office/powerpoint/2010/main" val="190180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Footer - On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0DD52D-4C1F-4B89-A143-D69883D4AAC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947904"/>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13" name="Group 12">
            <a:extLst>
              <a:ext uri="{FF2B5EF4-FFF2-40B4-BE49-F238E27FC236}">
                <a16:creationId xmlns:a16="http://schemas.microsoft.com/office/drawing/2014/main" id="{B7EA45C8-934D-4B02-B2B6-A39C4BB57967}"/>
              </a:ext>
            </a:extLst>
          </p:cNvPr>
          <p:cNvGrpSpPr/>
          <p:nvPr userDrawn="1"/>
        </p:nvGrpSpPr>
        <p:grpSpPr>
          <a:xfrm>
            <a:off x="8991392" y="6313661"/>
            <a:ext cx="2412850" cy="275010"/>
            <a:chOff x="8505441" y="6313661"/>
            <a:chExt cx="2412850" cy="275010"/>
          </a:xfrm>
        </p:grpSpPr>
        <p:sp>
          <p:nvSpPr>
            <p:cNvPr id="14" name="TextBox 13">
              <a:extLst>
                <a:ext uri="{FF2B5EF4-FFF2-40B4-BE49-F238E27FC236}">
                  <a16:creationId xmlns:a16="http://schemas.microsoft.com/office/drawing/2014/main" id="{B78D37CC-CC38-4FE4-BF5B-A660DFC7AA56}"/>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5" name="Picture 14">
              <a:extLst>
                <a:ext uri="{FF2B5EF4-FFF2-40B4-BE49-F238E27FC236}">
                  <a16:creationId xmlns:a16="http://schemas.microsoft.com/office/drawing/2014/main" id="{DF01ED3B-E40B-47A1-A538-7B59767EA355}"/>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6" name="Group 15">
            <a:extLst>
              <a:ext uri="{FF2B5EF4-FFF2-40B4-BE49-F238E27FC236}">
                <a16:creationId xmlns:a16="http://schemas.microsoft.com/office/drawing/2014/main" id="{80F10948-47C6-465F-9814-7653D98289C1}"/>
              </a:ext>
            </a:extLst>
          </p:cNvPr>
          <p:cNvGrpSpPr/>
          <p:nvPr userDrawn="1"/>
        </p:nvGrpSpPr>
        <p:grpSpPr>
          <a:xfrm>
            <a:off x="624462" y="6187652"/>
            <a:ext cx="10926270" cy="0"/>
            <a:chOff x="624462" y="6104528"/>
            <a:chExt cx="10926270" cy="0"/>
          </a:xfrm>
        </p:grpSpPr>
        <p:cxnSp>
          <p:nvCxnSpPr>
            <p:cNvPr id="17" name="Straight Connector 16">
              <a:extLst>
                <a:ext uri="{FF2B5EF4-FFF2-40B4-BE49-F238E27FC236}">
                  <a16:creationId xmlns:a16="http://schemas.microsoft.com/office/drawing/2014/main" id="{C4EB0428-B947-4BE5-9D60-A7A33B0369D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82716-3F58-4C38-972F-ABB2F53CE2CB}"/>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pic>
        <p:nvPicPr>
          <p:cNvPr id="19" name="Picture 18" descr="A picture containing building&#10;&#10;Description automatically generated">
            <a:extLst>
              <a:ext uri="{FF2B5EF4-FFF2-40B4-BE49-F238E27FC236}">
                <a16:creationId xmlns:a16="http://schemas.microsoft.com/office/drawing/2014/main" id="{53BC035A-6731-46EA-A0D2-1D7A8D59A1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5240" y="850311"/>
            <a:ext cx="378069" cy="2578689"/>
          </a:xfrm>
          <a:prstGeom prst="rect">
            <a:avLst/>
          </a:prstGeom>
        </p:spPr>
      </p:pic>
    </p:spTree>
    <p:extLst>
      <p:ext uri="{BB962C8B-B14F-4D97-AF65-F5344CB8AC3E}">
        <p14:creationId xmlns:p14="http://schemas.microsoft.com/office/powerpoint/2010/main" val="3237230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 One Column,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D053F7-07A1-47D1-AEBC-A90DB2E4C907}"/>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F155433-066E-4C56-862E-FC722FEA0F11}"/>
              </a:ext>
            </a:extLst>
          </p:cNvPr>
          <p:cNvGrpSpPr/>
          <p:nvPr userDrawn="1"/>
        </p:nvGrpSpPr>
        <p:grpSpPr>
          <a:xfrm>
            <a:off x="8991392" y="6313661"/>
            <a:ext cx="2412850" cy="275010"/>
            <a:chOff x="8505441" y="6313661"/>
            <a:chExt cx="2412850" cy="275010"/>
          </a:xfrm>
        </p:grpSpPr>
        <p:sp>
          <p:nvSpPr>
            <p:cNvPr id="19" name="TextBox 18">
              <a:extLst>
                <a:ext uri="{FF2B5EF4-FFF2-40B4-BE49-F238E27FC236}">
                  <a16:creationId xmlns:a16="http://schemas.microsoft.com/office/drawing/2014/main" id="{1114FE0B-F17F-4A8C-97C9-A5A065F5C821}"/>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CD813258-C0B5-4B46-A27E-F3AEEB1F75A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1" name="Group 20">
            <a:extLst>
              <a:ext uri="{FF2B5EF4-FFF2-40B4-BE49-F238E27FC236}">
                <a16:creationId xmlns:a16="http://schemas.microsoft.com/office/drawing/2014/main" id="{7D2FF1EA-F486-41A9-B86E-F5B68B46907A}"/>
              </a:ext>
            </a:extLst>
          </p:cNvPr>
          <p:cNvGrpSpPr/>
          <p:nvPr userDrawn="1"/>
        </p:nvGrpSpPr>
        <p:grpSpPr>
          <a:xfrm>
            <a:off x="624462" y="6187652"/>
            <a:ext cx="10926270" cy="0"/>
            <a:chOff x="624462" y="6104528"/>
            <a:chExt cx="10926270" cy="0"/>
          </a:xfrm>
        </p:grpSpPr>
        <p:cxnSp>
          <p:nvCxnSpPr>
            <p:cNvPr id="22" name="Straight Connector 21">
              <a:extLst>
                <a:ext uri="{FF2B5EF4-FFF2-40B4-BE49-F238E27FC236}">
                  <a16:creationId xmlns:a16="http://schemas.microsoft.com/office/drawing/2014/main" id="{24AD60CA-0984-496B-BBE1-FB520E076E7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4CECB2-0ADA-4294-9040-118BCC39B65A}"/>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405358"/>
            <a:ext cx="10515600" cy="4584480"/>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844903"/>
            <a:ext cx="10515600" cy="393192"/>
          </a:xfrm>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pic>
        <p:nvPicPr>
          <p:cNvPr id="16" name="Picture 15" descr="A picture containing device&#10;&#10;Description automatically generated">
            <a:extLst>
              <a:ext uri="{FF2B5EF4-FFF2-40B4-BE49-F238E27FC236}">
                <a16:creationId xmlns:a16="http://schemas.microsoft.com/office/drawing/2014/main" id="{50520BE8-5CBF-4D67-8204-0304651598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31360" y="734975"/>
            <a:ext cx="509429" cy="2578688"/>
          </a:xfrm>
          <a:prstGeom prst="rect">
            <a:avLst/>
          </a:prstGeom>
        </p:spPr>
      </p:pic>
    </p:spTree>
    <p:extLst>
      <p:ext uri="{BB962C8B-B14F-4D97-AF65-F5344CB8AC3E}">
        <p14:creationId xmlns:p14="http://schemas.microsoft.com/office/powerpoint/2010/main" val="92589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One Column, Subtit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0E8714-7867-4CB6-8A9E-29A7161FA892}"/>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6758A15-CB21-4496-B0C0-3E0405CA4FD7}"/>
              </a:ext>
            </a:extLst>
          </p:cNvPr>
          <p:cNvGrpSpPr/>
          <p:nvPr userDrawn="1"/>
        </p:nvGrpSpPr>
        <p:grpSpPr>
          <a:xfrm>
            <a:off x="10314631" y="-11983"/>
            <a:ext cx="1877369" cy="6874132"/>
            <a:chOff x="8340211" y="-19879"/>
            <a:chExt cx="1900108" cy="6897758"/>
          </a:xfrm>
        </p:grpSpPr>
        <p:sp>
          <p:nvSpPr>
            <p:cNvPr id="23" name="Freeform: Shape 22">
              <a:extLst>
                <a:ext uri="{FF2B5EF4-FFF2-40B4-BE49-F238E27FC236}">
                  <a16:creationId xmlns:a16="http://schemas.microsoft.com/office/drawing/2014/main" id="{B83FF7FD-CE13-487E-A815-B7F3D2B26DD0}"/>
                </a:ext>
              </a:extLst>
            </p:cNvPr>
            <p:cNvSpPr/>
            <p:nvPr userDrawn="1"/>
          </p:nvSpPr>
          <p:spPr>
            <a:xfrm rot="10800000">
              <a:off x="8340211" y="-19879"/>
              <a:ext cx="1900108" cy="6897758"/>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gradFill>
              <a:gsLst>
                <a:gs pos="50000">
                  <a:srgbClr val="0087CD"/>
                </a:gs>
                <a:gs pos="0">
                  <a:srgbClr val="00568F"/>
                </a:gs>
                <a:gs pos="100000">
                  <a:srgbClr val="00AC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4" name="Picture 23">
              <a:extLst>
                <a:ext uri="{FF2B5EF4-FFF2-40B4-BE49-F238E27FC236}">
                  <a16:creationId xmlns:a16="http://schemas.microsoft.com/office/drawing/2014/main" id="{0BF85A8E-55F9-4821-BF8D-88B49442EBCA}"/>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9658407" y="652167"/>
              <a:ext cx="571674" cy="1934165"/>
            </a:xfrm>
            <a:prstGeom prst="rect">
              <a:avLst/>
            </a:prstGeom>
          </p:spPr>
        </p:pic>
      </p:grpSp>
      <p:grpSp>
        <p:nvGrpSpPr>
          <p:cNvPr id="25" name="Group 24">
            <a:extLst>
              <a:ext uri="{FF2B5EF4-FFF2-40B4-BE49-F238E27FC236}">
                <a16:creationId xmlns:a16="http://schemas.microsoft.com/office/drawing/2014/main" id="{9AE6E4E5-38E4-4CB1-8198-A779AD54FB78}"/>
              </a:ext>
            </a:extLst>
          </p:cNvPr>
          <p:cNvGrpSpPr/>
          <p:nvPr userDrawn="1"/>
        </p:nvGrpSpPr>
        <p:grpSpPr>
          <a:xfrm>
            <a:off x="8124162" y="6302309"/>
            <a:ext cx="2412850" cy="275010"/>
            <a:chOff x="8505441" y="6313661"/>
            <a:chExt cx="2412850" cy="275010"/>
          </a:xfrm>
        </p:grpSpPr>
        <p:sp>
          <p:nvSpPr>
            <p:cNvPr id="26" name="TextBox 25">
              <a:extLst>
                <a:ext uri="{FF2B5EF4-FFF2-40B4-BE49-F238E27FC236}">
                  <a16:creationId xmlns:a16="http://schemas.microsoft.com/office/drawing/2014/main" id="{AC3F0BDF-4EED-464C-8467-76A81D67796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7" name="Picture 26">
              <a:extLst>
                <a:ext uri="{FF2B5EF4-FFF2-40B4-BE49-F238E27FC236}">
                  <a16:creationId xmlns:a16="http://schemas.microsoft.com/office/drawing/2014/main" id="{E05A9813-7A51-4D13-AFC5-00F55A4DDF2D}"/>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200" y="1521069"/>
            <a:ext cx="9683618" cy="4614859"/>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200" y="841182"/>
            <a:ext cx="9698812" cy="438912"/>
          </a:xfrm>
        </p:spPr>
        <p:txBody>
          <a:bodyPr>
            <a:noAutofit/>
          </a:bodyPr>
          <a:lstStyle>
            <a:lvl1pPr>
              <a:defRPr lang="en-US" sz="2400" b="1" kern="1200">
                <a:solidFill>
                  <a:schemeClr val="accent1"/>
                </a:solidFill>
                <a:latin typeface="+mn-lt"/>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71604"/>
            <a:ext cx="9698812" cy="438912"/>
          </a:xfrm>
        </p:spPr>
        <p:txBody>
          <a:bodyPr/>
          <a:lstStyle>
            <a:lvl1pPr>
              <a:defRPr lang="en-US" sz="2800" b="1" kern="1200" dirty="0">
                <a:solidFill>
                  <a:schemeClr val="tx1"/>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258096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Two Colum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AAEE68-CD16-4747-B2A9-358A7B90A0B7}"/>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1E6463F-76C4-4E96-A370-83C663967DB1}"/>
              </a:ext>
            </a:extLst>
          </p:cNvPr>
          <p:cNvGrpSpPr/>
          <p:nvPr userDrawn="1"/>
        </p:nvGrpSpPr>
        <p:grpSpPr>
          <a:xfrm>
            <a:off x="10314631" y="-11983"/>
            <a:ext cx="1877369" cy="6874132"/>
            <a:chOff x="10314631" y="-11983"/>
            <a:chExt cx="1877369" cy="6874132"/>
          </a:xfrm>
        </p:grpSpPr>
        <p:sp>
          <p:nvSpPr>
            <p:cNvPr id="21" name="Freeform: Shape 20">
              <a:extLst>
                <a:ext uri="{FF2B5EF4-FFF2-40B4-BE49-F238E27FC236}">
                  <a16:creationId xmlns:a16="http://schemas.microsoft.com/office/drawing/2014/main" id="{1C099796-4657-4F78-B674-615FC9DD081C}"/>
                </a:ext>
              </a:extLst>
            </p:cNvPr>
            <p:cNvSpPr/>
            <p:nvPr userDrawn="1"/>
          </p:nvSpPr>
          <p:spPr>
            <a:xfrm rot="10800000">
              <a:off x="10314631" y="-11983"/>
              <a:ext cx="1877369" cy="6874132"/>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5" descr="A picture containing device&#10;&#10;Description automatically generated">
              <a:extLst>
                <a:ext uri="{FF2B5EF4-FFF2-40B4-BE49-F238E27FC236}">
                  <a16:creationId xmlns:a16="http://schemas.microsoft.com/office/drawing/2014/main" id="{C25F9322-7083-4477-A4E9-6CDCC92A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3200" y="662771"/>
              <a:ext cx="558800" cy="1906494"/>
            </a:xfrm>
            <a:prstGeom prst="rect">
              <a:avLst/>
            </a:prstGeom>
          </p:spPr>
        </p:pic>
      </p:grpSp>
      <p:grpSp>
        <p:nvGrpSpPr>
          <p:cNvPr id="22" name="Group 21">
            <a:extLst>
              <a:ext uri="{FF2B5EF4-FFF2-40B4-BE49-F238E27FC236}">
                <a16:creationId xmlns:a16="http://schemas.microsoft.com/office/drawing/2014/main" id="{97F9D478-87E2-4EAA-A301-70B45C8FB6A8}"/>
              </a:ext>
            </a:extLst>
          </p:cNvPr>
          <p:cNvGrpSpPr/>
          <p:nvPr userDrawn="1"/>
        </p:nvGrpSpPr>
        <p:grpSpPr>
          <a:xfrm>
            <a:off x="8124162" y="6302309"/>
            <a:ext cx="2412850" cy="275010"/>
            <a:chOff x="8505441" y="6313661"/>
            <a:chExt cx="2412850" cy="275010"/>
          </a:xfrm>
        </p:grpSpPr>
        <p:sp>
          <p:nvSpPr>
            <p:cNvPr id="23" name="TextBox 22">
              <a:extLst>
                <a:ext uri="{FF2B5EF4-FFF2-40B4-BE49-F238E27FC236}">
                  <a16:creationId xmlns:a16="http://schemas.microsoft.com/office/drawing/2014/main" id="{76D5CEA8-E3F8-413B-B9AD-66A91D1590E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4" name="Picture 23">
              <a:extLst>
                <a:ext uri="{FF2B5EF4-FFF2-40B4-BE49-F238E27FC236}">
                  <a16:creationId xmlns:a16="http://schemas.microsoft.com/office/drawing/2014/main" id="{BFB12DF7-FC19-4A41-9105-CA00883351EA}"/>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81599"/>
            <a:ext cx="9698812" cy="438912"/>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5919292" y="993532"/>
            <a:ext cx="4617720" cy="514239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838200" y="993532"/>
            <a:ext cx="4621823" cy="5142396"/>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4053305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 One Column, Subtitle (2)">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E4C59E9F-B724-4F30-91EE-E32FC07B333C}"/>
              </a:ext>
            </a:extLst>
          </p:cNvPr>
          <p:cNvSpPr/>
          <p:nvPr userDrawn="1"/>
        </p:nvSpPr>
        <p:spPr>
          <a:xfrm rot="16200000">
            <a:off x="8783514" y="3495615"/>
            <a:ext cx="2562347" cy="2562347"/>
          </a:xfrm>
          <a:prstGeom prst="rtTriangle">
            <a:avLst/>
          </a:prstGeom>
          <a:solidFill>
            <a:srgbClr val="7FD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40E2BBF-5D21-4B76-AD5D-A11E56F6AEFF}"/>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55597EB-B354-46B4-B901-343C3452D813}"/>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922BAFB-EE72-4C0F-A0CD-D485714665CE}"/>
              </a:ext>
            </a:extLst>
          </p:cNvPr>
          <p:cNvGrpSpPr/>
          <p:nvPr userDrawn="1"/>
        </p:nvGrpSpPr>
        <p:grpSpPr>
          <a:xfrm>
            <a:off x="8991392" y="6313661"/>
            <a:ext cx="2412850" cy="275010"/>
            <a:chOff x="8505441" y="6313661"/>
            <a:chExt cx="2412850" cy="275010"/>
          </a:xfrm>
        </p:grpSpPr>
        <p:sp>
          <p:nvSpPr>
            <p:cNvPr id="25" name="TextBox 24">
              <a:extLst>
                <a:ext uri="{FF2B5EF4-FFF2-40B4-BE49-F238E27FC236}">
                  <a16:creationId xmlns:a16="http://schemas.microsoft.com/office/drawing/2014/main" id="{5A8B0ED9-59BC-4B16-9989-96ABA3D7CABC}"/>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6" name="Picture 25">
              <a:extLst>
                <a:ext uri="{FF2B5EF4-FFF2-40B4-BE49-F238E27FC236}">
                  <a16:creationId xmlns:a16="http://schemas.microsoft.com/office/drawing/2014/main" id="{92A6F9F9-F8A5-434D-A45B-3B83FB76E2D3}"/>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7" name="Group 26">
            <a:extLst>
              <a:ext uri="{FF2B5EF4-FFF2-40B4-BE49-F238E27FC236}">
                <a16:creationId xmlns:a16="http://schemas.microsoft.com/office/drawing/2014/main" id="{CE30BBA1-817D-42B6-953C-43533A29D27F}"/>
              </a:ext>
            </a:extLst>
          </p:cNvPr>
          <p:cNvGrpSpPr/>
          <p:nvPr userDrawn="1"/>
        </p:nvGrpSpPr>
        <p:grpSpPr>
          <a:xfrm>
            <a:off x="624462" y="6187652"/>
            <a:ext cx="10926270" cy="0"/>
            <a:chOff x="624462" y="6104528"/>
            <a:chExt cx="10926270" cy="0"/>
          </a:xfrm>
        </p:grpSpPr>
        <p:cxnSp>
          <p:nvCxnSpPr>
            <p:cNvPr id="28" name="Straight Connector 27">
              <a:extLst>
                <a:ext uri="{FF2B5EF4-FFF2-40B4-BE49-F238E27FC236}">
                  <a16:creationId xmlns:a16="http://schemas.microsoft.com/office/drawing/2014/main" id="{503D4507-AF39-4B64-B11F-3B0794B79B9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6B339E-7BB5-4550-9B06-2C58E06C56FE}"/>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AD3ACF3-EB14-4E59-8101-831F081395CC}"/>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1" name="Content Placeholder 2">
            <a:extLst>
              <a:ext uri="{FF2B5EF4-FFF2-40B4-BE49-F238E27FC236}">
                <a16:creationId xmlns:a16="http://schemas.microsoft.com/office/drawing/2014/main" id="{1D2FA2E5-6E49-4F37-A648-BC0E52907C49}"/>
              </a:ext>
            </a:extLst>
          </p:cNvPr>
          <p:cNvSpPr>
            <a:spLocks noGrp="1"/>
          </p:cNvSpPr>
          <p:nvPr>
            <p:ph sz="half" idx="1" hasCustomPrompt="1"/>
          </p:nvPr>
        </p:nvSpPr>
        <p:spPr>
          <a:xfrm>
            <a:off x="800100" y="1797408"/>
            <a:ext cx="10604142" cy="432561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2" name="Text Placeholder 21">
            <a:extLst>
              <a:ext uri="{FF2B5EF4-FFF2-40B4-BE49-F238E27FC236}">
                <a16:creationId xmlns:a16="http://schemas.microsoft.com/office/drawing/2014/main" id="{4F54F693-4B10-4D84-8F89-BC6CD3DF957C}"/>
              </a:ext>
            </a:extLst>
          </p:cNvPr>
          <p:cNvSpPr>
            <a:spLocks noGrp="1"/>
          </p:cNvSpPr>
          <p:nvPr>
            <p:ph type="body" sz="quarter" idx="17" hasCustomPrompt="1"/>
          </p:nvPr>
        </p:nvSpPr>
        <p:spPr>
          <a:xfrm>
            <a:off x="796464" y="1251018"/>
            <a:ext cx="10609724" cy="438912"/>
          </a:xfrm>
          <a:ln>
            <a:noFill/>
          </a:ln>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spTree>
    <p:extLst>
      <p:ext uri="{BB962C8B-B14F-4D97-AF65-F5344CB8AC3E}">
        <p14:creationId xmlns:p14="http://schemas.microsoft.com/office/powerpoint/2010/main" val="2404998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c - One Column">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3851071-E3C6-4528-810B-9F8FB9EE5FE9}"/>
              </a:ext>
            </a:extLst>
          </p:cNvPr>
          <p:cNvSpPr/>
          <p:nvPr userDrawn="1"/>
        </p:nvSpPr>
        <p:spPr>
          <a:xfrm rot="16200000">
            <a:off x="8783513" y="3495613"/>
            <a:ext cx="2562347" cy="2562347"/>
          </a:xfrm>
          <a:prstGeom prst="rtTriangle">
            <a:avLst/>
          </a:prstGeom>
          <a:solidFill>
            <a:srgbClr val="97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7076FD-0D2A-46D1-AE8F-A8310D79D26D}"/>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D09C224-89B1-4D82-BF04-3598A2E24061}"/>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F50E851-0D86-4498-9760-A443BE7A006F}"/>
              </a:ext>
            </a:extLst>
          </p:cNvPr>
          <p:cNvGrpSpPr/>
          <p:nvPr userDrawn="1"/>
        </p:nvGrpSpPr>
        <p:grpSpPr>
          <a:xfrm>
            <a:off x="8991392" y="6313661"/>
            <a:ext cx="2412850" cy="275010"/>
            <a:chOff x="8505441" y="6313661"/>
            <a:chExt cx="2412850" cy="275010"/>
          </a:xfrm>
        </p:grpSpPr>
        <p:sp>
          <p:nvSpPr>
            <p:cNvPr id="28" name="TextBox 27">
              <a:extLst>
                <a:ext uri="{FF2B5EF4-FFF2-40B4-BE49-F238E27FC236}">
                  <a16:creationId xmlns:a16="http://schemas.microsoft.com/office/drawing/2014/main" id="{41A4A792-817D-401D-9519-4070623246EF}"/>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9" name="Picture 28">
              <a:extLst>
                <a:ext uri="{FF2B5EF4-FFF2-40B4-BE49-F238E27FC236}">
                  <a16:creationId xmlns:a16="http://schemas.microsoft.com/office/drawing/2014/main" id="{CFAB79EE-08EC-415D-A904-73634EE487C0}"/>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30" name="Group 29">
            <a:extLst>
              <a:ext uri="{FF2B5EF4-FFF2-40B4-BE49-F238E27FC236}">
                <a16:creationId xmlns:a16="http://schemas.microsoft.com/office/drawing/2014/main" id="{93D35328-739E-4B6E-B7EB-1D0F5FDD3A23}"/>
              </a:ext>
            </a:extLst>
          </p:cNvPr>
          <p:cNvGrpSpPr/>
          <p:nvPr userDrawn="1"/>
        </p:nvGrpSpPr>
        <p:grpSpPr>
          <a:xfrm>
            <a:off x="624462" y="6187652"/>
            <a:ext cx="10926270" cy="0"/>
            <a:chOff x="624462" y="6104528"/>
            <a:chExt cx="10926270" cy="0"/>
          </a:xfrm>
        </p:grpSpPr>
        <p:cxnSp>
          <p:nvCxnSpPr>
            <p:cNvPr id="31" name="Straight Connector 30">
              <a:extLst>
                <a:ext uri="{FF2B5EF4-FFF2-40B4-BE49-F238E27FC236}">
                  <a16:creationId xmlns:a16="http://schemas.microsoft.com/office/drawing/2014/main" id="{F7ADA3B7-9487-4BB4-B3FD-0741905830AE}"/>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B30136-F66C-4C77-9DC5-610CF8180049}"/>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800100" y="1436590"/>
            <a:ext cx="10604142" cy="4686436"/>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660563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970D285F-9871-48A3-8BB5-5CBDCC56B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CC333248-219F-4C50-BDCE-764325F0C683}"/>
              </a:ext>
            </a:extLst>
          </p:cNvPr>
          <p:cNvSpPr/>
          <p:nvPr userDrawn="1"/>
        </p:nvSpPr>
        <p:spPr>
          <a:xfrm>
            <a:off x="755795" y="2945427"/>
            <a:ext cx="2919390" cy="291939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6609C9E2-02A2-4C42-90D0-9EBF9203F034}"/>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196E6EE-DCC3-4721-82CC-95D26950FAA0}"/>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A778CD7E-A16E-42BB-951B-FCC30171B732}"/>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43E4A73B-EB1B-462F-8143-6796F9BDB7AE}"/>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2762FEC8-832B-4FC3-B9E2-BFEE57F8C66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4F524C9F-8DC9-47B0-A28A-FED272747BB5}"/>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B299F0-12DF-44E2-9091-24EFBBA823F0}"/>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B0EAF3A3-4D02-42C5-8730-8043EE94EC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566780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lternat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D9237392-9942-4D21-BABE-B4BBFF0F70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6DECE49E-5314-4174-844D-B815553A9F50}"/>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8BBC01E6-09B0-4F65-AE77-6095413F15C4}"/>
              </a:ext>
            </a:extLst>
          </p:cNvPr>
          <p:cNvGrpSpPr/>
          <p:nvPr userDrawn="1"/>
        </p:nvGrpSpPr>
        <p:grpSpPr>
          <a:xfrm>
            <a:off x="8991392" y="6313661"/>
            <a:ext cx="2412850" cy="275010"/>
            <a:chOff x="8505441" y="6313661"/>
            <a:chExt cx="2412850" cy="275010"/>
          </a:xfrm>
        </p:grpSpPr>
        <p:sp>
          <p:nvSpPr>
            <p:cNvPr id="6" name="TextBox 5">
              <a:extLst>
                <a:ext uri="{FF2B5EF4-FFF2-40B4-BE49-F238E27FC236}">
                  <a16:creationId xmlns:a16="http://schemas.microsoft.com/office/drawing/2014/main" id="{DA118DFA-4629-474B-B12C-341F16C2F945}"/>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7" name="Picture 6">
              <a:extLst>
                <a:ext uri="{FF2B5EF4-FFF2-40B4-BE49-F238E27FC236}">
                  <a16:creationId xmlns:a16="http://schemas.microsoft.com/office/drawing/2014/main" id="{23B3033B-98E6-4F26-B40C-AF049F23FAB4}"/>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8" name="Group 7">
            <a:extLst>
              <a:ext uri="{FF2B5EF4-FFF2-40B4-BE49-F238E27FC236}">
                <a16:creationId xmlns:a16="http://schemas.microsoft.com/office/drawing/2014/main" id="{4B64E726-4991-45A8-99AE-06D8DE1148E8}"/>
              </a:ext>
            </a:extLst>
          </p:cNvPr>
          <p:cNvGrpSpPr/>
          <p:nvPr userDrawn="1"/>
        </p:nvGrpSpPr>
        <p:grpSpPr>
          <a:xfrm>
            <a:off x="624462" y="6187652"/>
            <a:ext cx="10926270" cy="0"/>
            <a:chOff x="624462" y="6104528"/>
            <a:chExt cx="10926270" cy="0"/>
          </a:xfrm>
        </p:grpSpPr>
        <p:cxnSp>
          <p:nvCxnSpPr>
            <p:cNvPr id="9" name="Straight Connector 8">
              <a:extLst>
                <a:ext uri="{FF2B5EF4-FFF2-40B4-BE49-F238E27FC236}">
                  <a16:creationId xmlns:a16="http://schemas.microsoft.com/office/drawing/2014/main" id="{6B5543A3-5EA8-4366-AEAE-8045281703D2}"/>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34616-7D03-47F7-B55B-07624458F68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sp>
        <p:nvSpPr>
          <p:cNvPr id="12" name="Right Triangle 11">
            <a:extLst>
              <a:ext uri="{FF2B5EF4-FFF2-40B4-BE49-F238E27FC236}">
                <a16:creationId xmlns:a16="http://schemas.microsoft.com/office/drawing/2014/main" id="{B0D8D93A-B3F6-4F07-9469-4C928841BF67}"/>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device&#10;&#10;Description automatically generated">
            <a:extLst>
              <a:ext uri="{FF2B5EF4-FFF2-40B4-BE49-F238E27FC236}">
                <a16:creationId xmlns:a16="http://schemas.microsoft.com/office/drawing/2014/main" id="{A359D027-EDC9-4BDA-9208-4B12E2A28E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3247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525F767-4B41-44AB-956C-3FE1C20D8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8" y="0"/>
            <a:ext cx="12178644" cy="6858000"/>
          </a:xfrm>
          <a:prstGeom prst="rect">
            <a:avLst/>
          </a:prstGeom>
        </p:spPr>
      </p:pic>
      <p:pic>
        <p:nvPicPr>
          <p:cNvPr id="21" name="Picture 20">
            <a:extLst>
              <a:ext uri="{FF2B5EF4-FFF2-40B4-BE49-F238E27FC236}">
                <a16:creationId xmlns:a16="http://schemas.microsoft.com/office/drawing/2014/main" id="{C32266BC-866C-49FB-8396-A374C3CDA859}"/>
              </a:ext>
            </a:extLst>
          </p:cNvPr>
          <p:cNvPicPr>
            <a:picLocks noChangeAspect="1"/>
          </p:cNvPicPr>
          <p:nvPr userDrawn="1"/>
        </p:nvPicPr>
        <p:blipFill>
          <a:blip r:embed="rId3"/>
          <a:stretch>
            <a:fillRect/>
          </a:stretch>
        </p:blipFill>
        <p:spPr>
          <a:xfrm>
            <a:off x="1041065" y="6339095"/>
            <a:ext cx="1478298" cy="273995"/>
          </a:xfrm>
          <a:prstGeom prst="rect">
            <a:avLst/>
          </a:prstGeom>
        </p:spPr>
      </p:pic>
      <p:sp>
        <p:nvSpPr>
          <p:cNvPr id="6" name="Freeform: Shape 5">
            <a:extLst>
              <a:ext uri="{FF2B5EF4-FFF2-40B4-BE49-F238E27FC236}">
                <a16:creationId xmlns:a16="http://schemas.microsoft.com/office/drawing/2014/main" id="{52A98DF6-F97D-4222-8C91-FD930C82BEBC}"/>
              </a:ext>
            </a:extLst>
          </p:cNvPr>
          <p:cNvSpPr/>
          <p:nvPr userDrawn="1"/>
        </p:nvSpPr>
        <p:spPr>
          <a:xfrm>
            <a:off x="-7685" y="0"/>
            <a:ext cx="6538090" cy="1651000"/>
          </a:xfrm>
          <a:custGeom>
            <a:avLst/>
            <a:gdLst>
              <a:gd name="connsiteX0" fmla="*/ 0 w 6538090"/>
              <a:gd name="connsiteY0" fmla="*/ 0 h 1651000"/>
              <a:gd name="connsiteX1" fmla="*/ 4887090 w 6538090"/>
              <a:gd name="connsiteY1" fmla="*/ 0 h 1651000"/>
              <a:gd name="connsiteX2" fmla="*/ 6538090 w 6538090"/>
              <a:gd name="connsiteY2" fmla="*/ 0 h 1651000"/>
              <a:gd name="connsiteX3" fmla="*/ 4887090 w 6538090"/>
              <a:gd name="connsiteY3" fmla="*/ 1651000 h 1651000"/>
              <a:gd name="connsiteX4" fmla="*/ 0 w 6538090"/>
              <a:gd name="connsiteY4" fmla="*/ 1651000 h 16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090" h="1651000">
                <a:moveTo>
                  <a:pt x="0" y="0"/>
                </a:moveTo>
                <a:lnTo>
                  <a:pt x="4887090" y="0"/>
                </a:lnTo>
                <a:lnTo>
                  <a:pt x="6538090" y="0"/>
                </a:lnTo>
                <a:lnTo>
                  <a:pt x="4887090" y="1651000"/>
                </a:lnTo>
                <a:lnTo>
                  <a:pt x="0" y="1651000"/>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srgbClr val="FFFFFF"/>
              </a:solidFill>
              <a:effectLst/>
              <a:uLnTx/>
              <a:uFillTx/>
              <a:latin typeface="Calibri" panose="020F0502020204030204"/>
            </a:endParaRPr>
          </a:p>
        </p:txBody>
      </p:sp>
      <p:sp>
        <p:nvSpPr>
          <p:cNvPr id="7" name="Text Placeholder 25">
            <a:extLst>
              <a:ext uri="{FF2B5EF4-FFF2-40B4-BE49-F238E27FC236}">
                <a16:creationId xmlns:a16="http://schemas.microsoft.com/office/drawing/2014/main" id="{5F72CD1C-1290-45EC-9E87-5B8CD19CB9D4}"/>
              </a:ext>
            </a:extLst>
          </p:cNvPr>
          <p:cNvSpPr>
            <a:spLocks noGrp="1"/>
          </p:cNvSpPr>
          <p:nvPr>
            <p:ph type="body" sz="quarter" idx="11" hasCustomPrompt="1"/>
          </p:nvPr>
        </p:nvSpPr>
        <p:spPr>
          <a:xfrm>
            <a:off x="842870"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8" name="Text Placeholder 25">
            <a:extLst>
              <a:ext uri="{FF2B5EF4-FFF2-40B4-BE49-F238E27FC236}">
                <a16:creationId xmlns:a16="http://schemas.microsoft.com/office/drawing/2014/main" id="{83DFA4B5-246C-4944-9BE7-2E10F3614351}"/>
              </a:ext>
            </a:extLst>
          </p:cNvPr>
          <p:cNvSpPr>
            <a:spLocks noGrp="1"/>
          </p:cNvSpPr>
          <p:nvPr>
            <p:ph type="body" sz="quarter" idx="12" hasCustomPrompt="1"/>
          </p:nvPr>
        </p:nvSpPr>
        <p:spPr>
          <a:xfrm>
            <a:off x="842870" y="2930074"/>
            <a:ext cx="4846320" cy="978408"/>
          </a:xfrm>
          <a:prstGeom prst="rect">
            <a:avLst/>
          </a:prstGeom>
        </p:spPr>
        <p:txBody>
          <a:bodyPr>
            <a:noAutofit/>
          </a:bodyPr>
          <a:lstStyle>
            <a:lvl1pPr marL="0" indent="0">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9" name="Text Placeholder 25">
            <a:extLst>
              <a:ext uri="{FF2B5EF4-FFF2-40B4-BE49-F238E27FC236}">
                <a16:creationId xmlns:a16="http://schemas.microsoft.com/office/drawing/2014/main" id="{C89A4D0B-0427-463D-ADFC-86422CA43D5A}"/>
              </a:ext>
            </a:extLst>
          </p:cNvPr>
          <p:cNvSpPr>
            <a:spLocks noGrp="1"/>
          </p:cNvSpPr>
          <p:nvPr>
            <p:ph type="body" sz="quarter" idx="13" hasCustomPrompt="1"/>
          </p:nvPr>
        </p:nvSpPr>
        <p:spPr>
          <a:xfrm>
            <a:off x="838200"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0" name="Text Placeholder 25">
            <a:extLst>
              <a:ext uri="{FF2B5EF4-FFF2-40B4-BE49-F238E27FC236}">
                <a16:creationId xmlns:a16="http://schemas.microsoft.com/office/drawing/2014/main" id="{FE23453D-3B38-4C9C-A6A8-E4CA695B39CE}"/>
              </a:ext>
            </a:extLst>
          </p:cNvPr>
          <p:cNvSpPr>
            <a:spLocks noGrp="1"/>
          </p:cNvSpPr>
          <p:nvPr>
            <p:ph type="body" sz="quarter" idx="14" hasCustomPrompt="1"/>
          </p:nvPr>
        </p:nvSpPr>
        <p:spPr>
          <a:xfrm>
            <a:off x="838200"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1" name="Text Placeholder 25">
            <a:extLst>
              <a:ext uri="{FF2B5EF4-FFF2-40B4-BE49-F238E27FC236}">
                <a16:creationId xmlns:a16="http://schemas.microsoft.com/office/drawing/2014/main" id="{0F2E59F9-2796-48BF-8775-61C336754956}"/>
              </a:ext>
            </a:extLst>
          </p:cNvPr>
          <p:cNvSpPr>
            <a:spLocks noGrp="1"/>
          </p:cNvSpPr>
          <p:nvPr>
            <p:ph type="body" sz="quarter" idx="15" hasCustomPrompt="1"/>
          </p:nvPr>
        </p:nvSpPr>
        <p:spPr>
          <a:xfrm>
            <a:off x="6382066"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2" name="Text Placeholder 25">
            <a:extLst>
              <a:ext uri="{FF2B5EF4-FFF2-40B4-BE49-F238E27FC236}">
                <a16:creationId xmlns:a16="http://schemas.microsoft.com/office/drawing/2014/main" id="{F14FEB55-3012-4B95-860C-12C000430656}"/>
              </a:ext>
            </a:extLst>
          </p:cNvPr>
          <p:cNvSpPr>
            <a:spLocks noGrp="1"/>
          </p:cNvSpPr>
          <p:nvPr>
            <p:ph type="body" sz="quarter" idx="16" hasCustomPrompt="1"/>
          </p:nvPr>
        </p:nvSpPr>
        <p:spPr>
          <a:xfrm>
            <a:off x="6382066" y="2930074"/>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CD179EC6-ED73-4BB7-BFE6-E3778626D650}"/>
              </a:ext>
            </a:extLst>
          </p:cNvPr>
          <p:cNvSpPr>
            <a:spLocks noGrp="1"/>
          </p:cNvSpPr>
          <p:nvPr>
            <p:ph type="body" sz="quarter" idx="17" hasCustomPrompt="1"/>
          </p:nvPr>
        </p:nvSpPr>
        <p:spPr>
          <a:xfrm>
            <a:off x="6377396"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5A09F72E-30BE-4D22-8B05-BFBCCB1EC1AA}"/>
              </a:ext>
            </a:extLst>
          </p:cNvPr>
          <p:cNvSpPr>
            <a:spLocks noGrp="1"/>
          </p:cNvSpPr>
          <p:nvPr>
            <p:ph type="body" sz="quarter" idx="18" hasCustomPrompt="1"/>
          </p:nvPr>
        </p:nvSpPr>
        <p:spPr>
          <a:xfrm>
            <a:off x="6377396"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6" name="TextBox 15">
            <a:extLst>
              <a:ext uri="{FF2B5EF4-FFF2-40B4-BE49-F238E27FC236}">
                <a16:creationId xmlns:a16="http://schemas.microsoft.com/office/drawing/2014/main" id="{374E168F-E8AC-44AA-8E9B-D4E104FD905A}"/>
              </a:ext>
            </a:extLst>
          </p:cNvPr>
          <p:cNvSpPr txBox="1"/>
          <p:nvPr userDrawn="1"/>
        </p:nvSpPr>
        <p:spPr>
          <a:xfrm>
            <a:off x="838200" y="825500"/>
            <a:ext cx="3055530" cy="707886"/>
          </a:xfrm>
          <a:prstGeom prst="rect">
            <a:avLst/>
          </a:prstGeom>
          <a:noFill/>
        </p:spPr>
        <p:txBody>
          <a:bodyPr wrap="square" rtlCol="0">
            <a:spAutoFit/>
          </a:bodyPr>
          <a:lstStyle/>
          <a:p>
            <a:r>
              <a:rPr kumimoji="0" lang="en-US" sz="4000" b="1" i="0" u="none" strike="noStrike" kern="1200" cap="none" spc="0" normalizeH="0" baseline="0" dirty="0">
                <a:ln>
                  <a:noFill/>
                </a:ln>
                <a:solidFill>
                  <a:srgbClr val="FFFFFF"/>
                </a:solidFill>
                <a:effectLst/>
                <a:uLnTx/>
                <a:uFillTx/>
                <a:latin typeface="Calibri" panose="020F0502020204030204"/>
                <a:ea typeface="+mj-ea"/>
                <a:cs typeface="+mj-cs"/>
              </a:rPr>
              <a:t>Agenda</a:t>
            </a:r>
          </a:p>
        </p:txBody>
      </p:sp>
      <p:sp>
        <p:nvSpPr>
          <p:cNvPr id="17" name="TextBox 16">
            <a:extLst>
              <a:ext uri="{FF2B5EF4-FFF2-40B4-BE49-F238E27FC236}">
                <a16:creationId xmlns:a16="http://schemas.microsoft.com/office/drawing/2014/main" id="{E7ACA017-F81F-453B-A172-55173CD6ACB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latin typeface="+mn-lt"/>
                <a:ea typeface="+mn-ea"/>
                <a:cs typeface="+mn-cs"/>
              </a:rPr>
              <a:t>© Health Catalyst. Confidential and Proprietary.</a:t>
            </a:r>
          </a:p>
        </p:txBody>
      </p:sp>
    </p:spTree>
    <p:extLst>
      <p:ext uri="{BB962C8B-B14F-4D97-AF65-F5344CB8AC3E}">
        <p14:creationId xmlns:p14="http://schemas.microsoft.com/office/powerpoint/2010/main" val="417388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10" name="Picture 9" descr="A picture containing text, electronics&#10;&#10;Description automatically generated">
            <a:extLst>
              <a:ext uri="{FF2B5EF4-FFF2-40B4-BE49-F238E27FC236}">
                <a16:creationId xmlns:a16="http://schemas.microsoft.com/office/drawing/2014/main" id="{FC285635-FCE4-4194-9D54-4BCD0B8B1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2" y="0"/>
            <a:ext cx="12205854" cy="6858000"/>
          </a:xfrm>
          <a:prstGeom prst="rect">
            <a:avLst/>
          </a:prstGeom>
        </p:spPr>
      </p:pic>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07886"/>
          </a:xfrm>
          <a:prstGeom prst="rect">
            <a:avLst/>
          </a:prstGeom>
          <a:noFill/>
        </p:spPr>
        <p:txBody>
          <a:bodyPr wrap="square" rtlCol="0">
            <a:spAutoFit/>
          </a:bodyPr>
          <a:lstStyle/>
          <a:p>
            <a:pPr algn="ctr"/>
            <a:r>
              <a:rPr lang="en-US" sz="4000" b="1" i="0" kern="1200" dirty="0">
                <a:solidFill>
                  <a:schemeClr val="bg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4571982"/>
          </a:xfrm>
        </p:spPr>
        <p:txBody>
          <a:bodyPr/>
          <a:lstStyle>
            <a:lvl2pPr>
              <a:defRPr/>
            </a:lvl2pPr>
            <a:lvl3pPr marL="548640" indent="0">
              <a:buNone/>
              <a:defRPr/>
            </a:lvl3pPr>
          </a:lstStyle>
          <a:p>
            <a:pPr lvl="1"/>
            <a:r>
              <a:rPr lang="en-US" dirty="0"/>
              <a:t>Click to add text</a:t>
            </a:r>
          </a:p>
        </p:txBody>
      </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3A9171-E8AE-4921-B53A-2D9249E15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9631" y="0"/>
            <a:ext cx="8112369" cy="6858000"/>
          </a:xfrm>
          <a:prstGeom prst="rect">
            <a:avLst/>
          </a:prstGeom>
        </p:spPr>
      </p:pic>
      <p:sp>
        <p:nvSpPr>
          <p:cNvPr id="3" name="Rectangle 2">
            <a:extLst>
              <a:ext uri="{FF2B5EF4-FFF2-40B4-BE49-F238E27FC236}">
                <a16:creationId xmlns:a16="http://schemas.microsoft.com/office/drawing/2014/main" id="{75F267CE-C583-D2A7-6E9C-60A83A950929}"/>
              </a:ext>
            </a:extLst>
          </p:cNvPr>
          <p:cNvSpPr/>
          <p:nvPr userDrawn="1"/>
        </p:nvSpPr>
        <p:spPr>
          <a:xfrm>
            <a:off x="1" y="0"/>
            <a:ext cx="12191999" cy="6858000"/>
          </a:xfrm>
          <a:prstGeom prst="rect">
            <a:avLst/>
          </a:prstGeom>
          <a:gradFill>
            <a:gsLst>
              <a:gs pos="40000">
                <a:schemeClr val="accent1"/>
              </a:gs>
              <a:gs pos="84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graphical user interface&#10;&#10;Description automatically generated">
            <a:extLst>
              <a:ext uri="{FF2B5EF4-FFF2-40B4-BE49-F238E27FC236}">
                <a16:creationId xmlns:a16="http://schemas.microsoft.com/office/drawing/2014/main" id="{CD06865C-4CE5-4A1B-8D6C-D29F83E07F81}"/>
              </a:ext>
            </a:extLst>
          </p:cNvPr>
          <p:cNvPicPr>
            <a:picLocks noChangeAspect="1"/>
          </p:cNvPicPr>
          <p:nvPr userDrawn="1"/>
        </p:nvPicPr>
        <p:blipFill rotWithShape="1">
          <a:blip r:embed="rId3"/>
          <a:srcRect t="89177"/>
          <a:stretch/>
        </p:blipFill>
        <p:spPr>
          <a:xfrm>
            <a:off x="5639" y="6115792"/>
            <a:ext cx="12180722" cy="742208"/>
          </a:xfrm>
          <a:prstGeom prst="rect">
            <a:avLst/>
          </a:prstGeom>
        </p:spPr>
      </p:pic>
      <p:sp>
        <p:nvSpPr>
          <p:cNvPr id="15" name="TextBox 14">
            <a:extLst>
              <a:ext uri="{FF2B5EF4-FFF2-40B4-BE49-F238E27FC236}">
                <a16:creationId xmlns:a16="http://schemas.microsoft.com/office/drawing/2014/main" id="{F5F3964D-EE9C-4B57-9A5D-9B3A4712203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46289" y="1884324"/>
            <a:ext cx="6187557" cy="2399898"/>
          </a:xfrm>
        </p:spPr>
        <p:txBody>
          <a:bodyPr>
            <a:noAutofit/>
          </a:bodyPr>
          <a:lstStyle>
            <a:lvl1pPr>
              <a:defRPr lang="en-US" sz="4000" b="1" kern="1200" dirty="0">
                <a:solidFill>
                  <a:schemeClr val="bg1"/>
                </a:solidFill>
                <a:latin typeface="+mn-lt"/>
                <a:ea typeface="+mj-ea"/>
                <a:cs typeface="+mj-cs"/>
              </a:defRPr>
            </a:lvl1pPr>
          </a:lstStyle>
          <a:p>
            <a:r>
              <a:rPr lang="en-US" dirty="0"/>
              <a:t>Transition</a:t>
            </a:r>
          </a:p>
        </p:txBody>
      </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EADD38-2A7B-41DC-95CC-E73E69E96496}"/>
              </a:ext>
            </a:extLst>
          </p:cNvPr>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1524000" y="1400693"/>
            <a:ext cx="9143999" cy="2262981"/>
          </a:xfrm>
          <a:prstGeom prst="rect">
            <a:avLst/>
          </a:prstGeom>
        </p:spPr>
        <p:txBody>
          <a:bodyPr anchor="ctr" anchorCtr="0">
            <a:noAutofit/>
          </a:bodyPr>
          <a:lstStyle>
            <a:lvl1pPr algn="ctr">
              <a:defRPr lang="en-US" sz="4000" b="1" kern="1200" dirty="0">
                <a:solidFill>
                  <a:schemeClr val="bg1"/>
                </a:solidFill>
                <a:latin typeface="+mn-lt"/>
                <a:ea typeface="+mj-ea"/>
                <a:cs typeface="+mj-cs"/>
              </a:defRPr>
            </a:lvl1pPr>
          </a:lstStyle>
          <a:p>
            <a:r>
              <a:rPr lang="en-US" dirty="0"/>
              <a:t>Section Title Page</a:t>
            </a:r>
          </a:p>
        </p:txBody>
      </p:sp>
      <p:sp>
        <p:nvSpPr>
          <p:cNvPr id="7" name="TextBox 6">
            <a:extLst>
              <a:ext uri="{FF2B5EF4-FFF2-40B4-BE49-F238E27FC236}">
                <a16:creationId xmlns:a16="http://schemas.microsoft.com/office/drawing/2014/main" id="{E07D4D95-1F1D-4EEA-B91B-E3539529AA59}"/>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4B845D6C-865F-48D0-8D2F-65303BA60E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9090"/>
          </a:xfrm>
          <a:prstGeom prst="rect">
            <a:avLst/>
          </a:prstGeom>
        </p:spPr>
      </p:pic>
      <p:sp>
        <p:nvSpPr>
          <p:cNvPr id="11" name="Text Placeholder 25">
            <a:extLst>
              <a:ext uri="{FF2B5EF4-FFF2-40B4-BE49-F238E27FC236}">
                <a16:creationId xmlns:a16="http://schemas.microsoft.com/office/drawing/2014/main" id="{44F10A57-44E9-4265-9A20-E91F228D6EF1}"/>
              </a:ext>
            </a:extLst>
          </p:cNvPr>
          <p:cNvSpPr>
            <a:spLocks noGrp="1"/>
          </p:cNvSpPr>
          <p:nvPr>
            <p:ph type="body" sz="quarter" idx="10" hasCustomPrompt="1"/>
          </p:nvPr>
        </p:nvSpPr>
        <p:spPr>
          <a:xfrm>
            <a:off x="6729984" y="137583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2" name="Text Placeholder 25">
            <a:extLst>
              <a:ext uri="{FF2B5EF4-FFF2-40B4-BE49-F238E27FC236}">
                <a16:creationId xmlns:a16="http://schemas.microsoft.com/office/drawing/2014/main" id="{C0960899-9113-46AD-80B7-2B5A3BA41931}"/>
              </a:ext>
            </a:extLst>
          </p:cNvPr>
          <p:cNvSpPr>
            <a:spLocks noGrp="1"/>
          </p:cNvSpPr>
          <p:nvPr>
            <p:ph type="body" sz="quarter" idx="12" hasCustomPrompt="1"/>
          </p:nvPr>
        </p:nvSpPr>
        <p:spPr>
          <a:xfrm>
            <a:off x="6729984" y="1833035"/>
            <a:ext cx="4846320" cy="457200"/>
          </a:xfrm>
          <a:prstGeom prst="rect">
            <a:avLst/>
          </a:prstGeom>
        </p:spPr>
        <p:txBody>
          <a:bodyPr/>
          <a:lstStyle>
            <a:lvl1pPr marL="0" indent="0">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30819CB7-5609-42D9-B4DF-3A1032F392A9}"/>
              </a:ext>
            </a:extLst>
          </p:cNvPr>
          <p:cNvSpPr>
            <a:spLocks noGrp="1"/>
          </p:cNvSpPr>
          <p:nvPr>
            <p:ph type="body" sz="quarter" idx="13" hasCustomPrompt="1"/>
          </p:nvPr>
        </p:nvSpPr>
        <p:spPr>
          <a:xfrm>
            <a:off x="6729984" y="338968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38C7A0A0-E42E-4FDD-811C-2F5EFDB1DBD0}"/>
              </a:ext>
            </a:extLst>
          </p:cNvPr>
          <p:cNvSpPr>
            <a:spLocks noGrp="1"/>
          </p:cNvSpPr>
          <p:nvPr>
            <p:ph type="body" sz="quarter" idx="14" hasCustomPrompt="1"/>
          </p:nvPr>
        </p:nvSpPr>
        <p:spPr>
          <a:xfrm>
            <a:off x="6729984" y="384688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5" name="Text Placeholder 25">
            <a:extLst>
              <a:ext uri="{FF2B5EF4-FFF2-40B4-BE49-F238E27FC236}">
                <a16:creationId xmlns:a16="http://schemas.microsoft.com/office/drawing/2014/main" id="{0D720A1E-B67E-4160-9DD4-A70954BB91CF}"/>
              </a:ext>
            </a:extLst>
          </p:cNvPr>
          <p:cNvSpPr>
            <a:spLocks noGrp="1"/>
          </p:cNvSpPr>
          <p:nvPr>
            <p:ph type="body" sz="quarter" idx="15" hasCustomPrompt="1"/>
          </p:nvPr>
        </p:nvSpPr>
        <p:spPr>
          <a:xfrm>
            <a:off x="6729984" y="238456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6" name="Text Placeholder 25">
            <a:extLst>
              <a:ext uri="{FF2B5EF4-FFF2-40B4-BE49-F238E27FC236}">
                <a16:creationId xmlns:a16="http://schemas.microsoft.com/office/drawing/2014/main" id="{DCCA95C5-9B01-4271-8D0B-8252BBAC2A3F}"/>
              </a:ext>
            </a:extLst>
          </p:cNvPr>
          <p:cNvSpPr>
            <a:spLocks noGrp="1"/>
          </p:cNvSpPr>
          <p:nvPr>
            <p:ph type="body" sz="quarter" idx="16" hasCustomPrompt="1"/>
          </p:nvPr>
        </p:nvSpPr>
        <p:spPr>
          <a:xfrm>
            <a:off x="6729984" y="2841765"/>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7" name="Text Placeholder 25">
            <a:extLst>
              <a:ext uri="{FF2B5EF4-FFF2-40B4-BE49-F238E27FC236}">
                <a16:creationId xmlns:a16="http://schemas.microsoft.com/office/drawing/2014/main" id="{642A4048-4A21-4D11-8EE4-984444E33153}"/>
              </a:ext>
            </a:extLst>
          </p:cNvPr>
          <p:cNvSpPr>
            <a:spLocks noGrp="1"/>
          </p:cNvSpPr>
          <p:nvPr>
            <p:ph type="body" sz="quarter" idx="17" hasCustomPrompt="1"/>
          </p:nvPr>
        </p:nvSpPr>
        <p:spPr>
          <a:xfrm>
            <a:off x="6729984" y="439283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8" name="Text Placeholder 25">
            <a:extLst>
              <a:ext uri="{FF2B5EF4-FFF2-40B4-BE49-F238E27FC236}">
                <a16:creationId xmlns:a16="http://schemas.microsoft.com/office/drawing/2014/main" id="{7AC9713D-05A6-4FA6-A547-AA2E08968378}"/>
              </a:ext>
            </a:extLst>
          </p:cNvPr>
          <p:cNvSpPr>
            <a:spLocks noGrp="1"/>
          </p:cNvSpPr>
          <p:nvPr>
            <p:ph type="body" sz="quarter" idx="18" hasCustomPrompt="1"/>
          </p:nvPr>
        </p:nvSpPr>
        <p:spPr>
          <a:xfrm>
            <a:off x="6729984" y="485003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9" name="Text Placeholder 25">
            <a:extLst>
              <a:ext uri="{FF2B5EF4-FFF2-40B4-BE49-F238E27FC236}">
                <a16:creationId xmlns:a16="http://schemas.microsoft.com/office/drawing/2014/main" id="{F8E54224-85C6-4AA2-BE4F-2AAD7D7CFC11}"/>
              </a:ext>
            </a:extLst>
          </p:cNvPr>
          <p:cNvSpPr>
            <a:spLocks noGrp="1"/>
          </p:cNvSpPr>
          <p:nvPr>
            <p:ph type="body" sz="quarter" idx="19" hasCustomPrompt="1"/>
          </p:nvPr>
        </p:nvSpPr>
        <p:spPr>
          <a:xfrm>
            <a:off x="710940" y="3355373"/>
            <a:ext cx="4086689" cy="457200"/>
          </a:xfrm>
          <a:prstGeom prst="rect">
            <a:avLst/>
          </a:prstGeom>
        </p:spPr>
        <p:txBody>
          <a:bodyPr anchor="t"/>
          <a:lstStyle>
            <a:lvl1pPr marL="0" indent="0">
              <a:buNone/>
              <a:defRPr kumimoji="0" lang="en-US" sz="2000" b="1" i="0" u="none" strike="noStrike" kern="1200" cap="none" spc="0" normalizeH="0" baseline="0" dirty="0">
                <a:ln>
                  <a:noFill/>
                </a:ln>
                <a:solidFill>
                  <a:schemeClr val="accent3"/>
                </a:solidFill>
                <a:effectLst/>
                <a:uLnTx/>
                <a:uFillTx/>
                <a:latin typeface="Calibri" panose="020F0502020204030204" pitchFamily="34" charset="0"/>
                <a:ea typeface="+mn-ea"/>
                <a:cs typeface="Calibri" panose="020F0502020204030204" pitchFamily="34" charset="0"/>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Subtitle/Topic</a:t>
            </a:r>
          </a:p>
        </p:txBody>
      </p:sp>
      <p:sp>
        <p:nvSpPr>
          <p:cNvPr id="20" name="Title 1">
            <a:extLst>
              <a:ext uri="{FF2B5EF4-FFF2-40B4-BE49-F238E27FC236}">
                <a16:creationId xmlns:a16="http://schemas.microsoft.com/office/drawing/2014/main" id="{495BA326-6012-4B9D-A282-82D97EBF8C18}"/>
              </a:ext>
            </a:extLst>
          </p:cNvPr>
          <p:cNvSpPr>
            <a:spLocks noGrp="1"/>
          </p:cNvSpPr>
          <p:nvPr>
            <p:ph type="title" hasCustomPrompt="1"/>
          </p:nvPr>
        </p:nvSpPr>
        <p:spPr>
          <a:xfrm>
            <a:off x="710942" y="2862547"/>
            <a:ext cx="4086690" cy="492826"/>
          </a:xfrm>
          <a:prstGeom prst="rect">
            <a:avLst/>
          </a:prstGeom>
        </p:spPr>
        <p:txBody>
          <a:bodyPr anchor="t" anchorCtr="0">
            <a:noAutofit/>
          </a:bodyPr>
          <a:lstStyle>
            <a:lvl1pPr>
              <a:defRPr kumimoji="0" lang="en-US" sz="4000" b="1" i="0" u="none" strike="noStrike" kern="1200" cap="none" spc="0" normalizeH="0" baseline="0" dirty="0">
                <a:ln>
                  <a:noFill/>
                </a:ln>
                <a:solidFill>
                  <a:srgbClr val="FFFFFF"/>
                </a:solidFill>
                <a:effectLst/>
                <a:uLnTx/>
                <a:uFillTx/>
                <a:latin typeface="Calibri" panose="020F0502020204030204"/>
                <a:ea typeface="+mj-ea"/>
                <a:cs typeface="+mj-cs"/>
              </a:defRPr>
            </a:lvl1pPr>
          </a:lstStyle>
          <a:p>
            <a:pPr marL="0" lvl="0" indent="0" algn="l" defTabSz="914400" rtl="0" eaLnBrk="1" latinLnBrk="0" hangingPunct="1">
              <a:lnSpc>
                <a:spcPts val="4000"/>
              </a:lnSpc>
              <a:spcBef>
                <a:spcPts val="0"/>
              </a:spcBef>
              <a:buFont typeface="Arial" panose="020B0604020202020204" pitchFamily="34" charset="0"/>
              <a:buNone/>
            </a:pPr>
            <a:r>
              <a:rPr lang="en-US" dirty="0"/>
              <a:t>Enter Title</a:t>
            </a:r>
          </a:p>
        </p:txBody>
      </p:sp>
      <p:sp>
        <p:nvSpPr>
          <p:cNvPr id="22" name="TextBox 21">
            <a:extLst>
              <a:ext uri="{FF2B5EF4-FFF2-40B4-BE49-F238E27FC236}">
                <a16:creationId xmlns:a16="http://schemas.microsoft.com/office/drawing/2014/main" id="{5DEE3DFC-BF42-4287-96B2-8FA0EE5A8076}"/>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77872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Picture 12" descr="Background pattern&#10;&#10;Description automatically generated with medium confidence">
            <a:extLst>
              <a:ext uri="{FF2B5EF4-FFF2-40B4-BE49-F238E27FC236}">
                <a16:creationId xmlns:a16="http://schemas.microsoft.com/office/drawing/2014/main" id="{AB08F999-7A20-4173-9A1F-F3314112B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14" name="Right Triangle 13">
            <a:extLst>
              <a:ext uri="{FF2B5EF4-FFF2-40B4-BE49-F238E27FC236}">
                <a16:creationId xmlns:a16="http://schemas.microsoft.com/office/drawing/2014/main" id="{7C768D52-FC54-4D67-9D4E-391DF828D45C}"/>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dark&#10;&#10;Description automatically generated">
            <a:extLst>
              <a:ext uri="{FF2B5EF4-FFF2-40B4-BE49-F238E27FC236}">
                <a16:creationId xmlns:a16="http://schemas.microsoft.com/office/drawing/2014/main" id="{DDD7C56F-900B-4C13-A72A-532746325E8C}"/>
              </a:ext>
            </a:extLst>
          </p:cNvPr>
          <p:cNvPicPr>
            <a:picLocks noChangeAspect="1"/>
          </p:cNvPicPr>
          <p:nvPr userDrawn="1"/>
        </p:nvPicPr>
        <p:blipFill>
          <a:blip r:embed="rId3"/>
          <a:stretch>
            <a:fillRect/>
          </a:stretch>
        </p:blipFill>
        <p:spPr>
          <a:xfrm>
            <a:off x="365645" y="1881676"/>
            <a:ext cx="852785" cy="2919388"/>
          </a:xfrm>
          <a:prstGeom prst="rect">
            <a:avLst/>
          </a:prstGeom>
        </p:spPr>
      </p:pic>
      <p:sp>
        <p:nvSpPr>
          <p:cNvPr id="16" name="Right Triangle 15">
            <a:extLst>
              <a:ext uri="{FF2B5EF4-FFF2-40B4-BE49-F238E27FC236}">
                <a16:creationId xmlns:a16="http://schemas.microsoft.com/office/drawing/2014/main" id="{C4381BFC-7825-4122-86FC-A50F59E3A63B}"/>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7ECCD799-3184-434A-8016-54F2BDDE2BAA}"/>
              </a:ext>
            </a:extLst>
          </p:cNvPr>
          <p:cNvGrpSpPr/>
          <p:nvPr userDrawn="1"/>
        </p:nvGrpSpPr>
        <p:grpSpPr>
          <a:xfrm>
            <a:off x="8991392" y="6313661"/>
            <a:ext cx="2412850" cy="275010"/>
            <a:chOff x="8505441" y="6313661"/>
            <a:chExt cx="2412850" cy="275010"/>
          </a:xfrm>
        </p:grpSpPr>
        <p:sp>
          <p:nvSpPr>
            <p:cNvPr id="18" name="TextBox 17">
              <a:extLst>
                <a:ext uri="{FF2B5EF4-FFF2-40B4-BE49-F238E27FC236}">
                  <a16:creationId xmlns:a16="http://schemas.microsoft.com/office/drawing/2014/main" id="{EF477B6B-CEBA-4813-B197-22D7F3F709ED}"/>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9" name="Picture 18">
              <a:extLst>
                <a:ext uri="{FF2B5EF4-FFF2-40B4-BE49-F238E27FC236}">
                  <a16:creationId xmlns:a16="http://schemas.microsoft.com/office/drawing/2014/main" id="{10FB644C-31F5-40B7-A4D6-F70D02D6ACEC}"/>
                </a:ext>
              </a:extLst>
            </p:cNvPr>
            <p:cNvPicPr>
              <a:picLocks noChangeAspect="1"/>
            </p:cNvPicPr>
            <p:nvPr userDrawn="1"/>
          </p:nvPicPr>
          <p:blipFill>
            <a:blip r:embed="rId4"/>
            <a:stretch>
              <a:fillRect/>
            </a:stretch>
          </p:blipFill>
          <p:spPr>
            <a:xfrm>
              <a:off x="10745610" y="6313661"/>
              <a:ext cx="172681" cy="275010"/>
            </a:xfrm>
            <a:prstGeom prst="rect">
              <a:avLst/>
            </a:prstGeom>
          </p:spPr>
        </p:pic>
      </p:grpSp>
      <p:grpSp>
        <p:nvGrpSpPr>
          <p:cNvPr id="20" name="Group 19">
            <a:extLst>
              <a:ext uri="{FF2B5EF4-FFF2-40B4-BE49-F238E27FC236}">
                <a16:creationId xmlns:a16="http://schemas.microsoft.com/office/drawing/2014/main" id="{E630D6B3-F9DC-4ACE-856E-275236D8067B}"/>
              </a:ext>
            </a:extLst>
          </p:cNvPr>
          <p:cNvGrpSpPr/>
          <p:nvPr userDrawn="1"/>
        </p:nvGrpSpPr>
        <p:grpSpPr>
          <a:xfrm>
            <a:off x="624462" y="6187652"/>
            <a:ext cx="10926270" cy="0"/>
            <a:chOff x="624462" y="6104528"/>
            <a:chExt cx="10926270" cy="0"/>
          </a:xfrm>
        </p:grpSpPr>
        <p:cxnSp>
          <p:nvCxnSpPr>
            <p:cNvPr id="21" name="Straight Connector 20">
              <a:extLst>
                <a:ext uri="{FF2B5EF4-FFF2-40B4-BE49-F238E27FC236}">
                  <a16:creationId xmlns:a16="http://schemas.microsoft.com/office/drawing/2014/main" id="{98AF09A3-9745-4B10-941B-4706728C34AC}"/>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517F8-A2A0-4F92-A96C-40CE181A4BC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1DBB741-4F65-4FAB-B65A-D22C244384F7}"/>
              </a:ext>
            </a:extLst>
          </p:cNvPr>
          <p:cNvSpPr txBox="1"/>
          <p:nvPr userDrawn="1"/>
        </p:nvSpPr>
        <p:spPr>
          <a:xfrm>
            <a:off x="2661555" y="1768415"/>
            <a:ext cx="6633029" cy="1015663"/>
          </a:xfrm>
          <a:prstGeom prst="rect">
            <a:avLst/>
          </a:prstGeom>
          <a:noFill/>
        </p:spPr>
        <p:txBody>
          <a:bodyPr wrap="square" rtlCol="0">
            <a:spAutoFit/>
          </a:bodyPr>
          <a:lstStyle/>
          <a:p>
            <a:pPr algn="ctr"/>
            <a:r>
              <a:rPr lang="en-US" sz="6000" b="1" kern="1200" dirty="0">
                <a:solidFill>
                  <a:schemeClr val="tx1"/>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2661556" y="3634593"/>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dirty="0"/>
              <a:t>Click to add 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2661555" y="4206296"/>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dirty="0"/>
              <a:t>Click to add presenter email</a:t>
            </a:r>
          </a:p>
        </p:txBody>
      </p:sp>
    </p:spTree>
    <p:extLst>
      <p:ext uri="{BB962C8B-B14F-4D97-AF65-F5344CB8AC3E}">
        <p14:creationId xmlns:p14="http://schemas.microsoft.com/office/powerpoint/2010/main" val="171113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dirty="0"/>
              <a:t>Slide 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43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Sub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5" name="Text Placeholder 4">
            <a:extLst>
              <a:ext uri="{FF2B5EF4-FFF2-40B4-BE49-F238E27FC236}">
                <a16:creationId xmlns:a16="http://schemas.microsoft.com/office/drawing/2014/main" id="{F10EB12A-824C-497B-AB8E-5990DD00062E}"/>
              </a:ext>
            </a:extLst>
          </p:cNvPr>
          <p:cNvSpPr>
            <a:spLocks noGrp="1"/>
          </p:cNvSpPr>
          <p:nvPr>
            <p:ph type="body" sz="quarter" idx="14" hasCustomPrompt="1"/>
          </p:nvPr>
        </p:nvSpPr>
        <p:spPr>
          <a:xfrm>
            <a:off x="838200" y="876100"/>
            <a:ext cx="10515600" cy="438912"/>
          </a:xfrm>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17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20624"/>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92" r:id="rId3"/>
    <p:sldLayoutId id="2147483664" r:id="rId4"/>
    <p:sldLayoutId id="2147483661" r:id="rId5"/>
    <p:sldLayoutId id="2147483663" r:id="rId6"/>
    <p:sldLayoutId id="2147483654" r:id="rId7"/>
    <p:sldLayoutId id="2147483691" r:id="rId8"/>
    <p:sldLayoutId id="2147483681" r:id="rId9"/>
    <p:sldLayoutId id="2147483666" r:id="rId10"/>
    <p:sldLayoutId id="2147483690" r:id="rId11"/>
    <p:sldLayoutId id="2147483650" r:id="rId12"/>
    <p:sldLayoutId id="2147483665" r:id="rId13"/>
    <p:sldLayoutId id="2147483660" r:id="rId14"/>
    <p:sldLayoutId id="2147483677" r:id="rId15"/>
    <p:sldLayoutId id="2147483684" r:id="rId16"/>
    <p:sldLayoutId id="2147483685" r:id="rId17"/>
    <p:sldLayoutId id="2147483688" r:id="rId18"/>
    <p:sldLayoutId id="2147483689" r:id="rId19"/>
    <p:sldLayoutId id="2147483655" r:id="rId20"/>
  </p:sldLayoutIdLst>
  <p:hf hdr="0" ftr="0" dt="0"/>
  <p:txStyles>
    <p:titleStyle>
      <a:lvl1pPr algn="l" defTabSz="914400" rtl="0" eaLnBrk="1" latinLnBrk="0" hangingPunct="1">
        <a:lnSpc>
          <a:spcPct val="90000"/>
        </a:lnSpc>
        <a:spcBef>
          <a:spcPct val="0"/>
        </a:spcBef>
        <a:buNone/>
        <a:defRPr lang="en-US" sz="2800" b="1" kern="1200" dirty="0">
          <a:solidFill>
            <a:schemeClr val="tx1"/>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accent1"/>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www.flickr.com/photos/150276478@N03/3467935430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singularityhub.com/2017/01/10/how-babies-in-the-uk-can-now-legally-have-dna-from-three-peopl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pxhere.com/en/photo/152356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hyperlink" Target="https://pixabay.com/en/alphabet-x-abc-letter-15078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s://www.cms.gov/files/document/mln1783722-proper-use-modifiers-59-xepsu.pdf"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hyperlink" Target="https://hqmeded-ecg.blogspot.com/2018/08/total-eclipse-of-heart.htm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www.asha.org/news/2022/2023-medicare-part-b-final-rule-released/" TargetMode="External"/><Relationship Id="rId2" Type="http://schemas.openxmlformats.org/officeDocument/2006/relationships/notesSlide" Target="../notesSlides/notesSlide61.xml"/><Relationship Id="rId1" Type="http://schemas.openxmlformats.org/officeDocument/2006/relationships/slideLayout" Target="../slideLayouts/slideLayout16.xml"/><Relationship Id="rId6" Type="http://schemas.openxmlformats.org/officeDocument/2006/relationships/hyperlink" Target="https://www.novitas-solutions.com/webcenter/portal/MedicareJL/pagebyid?contentId=00144531" TargetMode="External"/><Relationship Id="rId5" Type="http://schemas.openxmlformats.org/officeDocument/2006/relationships/hyperlink" Target="https://www.americanmedicalcoding.com/modifier-91-vs-59/" TargetMode="External"/><Relationship Id="rId4" Type="http://schemas.openxmlformats.org/officeDocument/2006/relationships/hyperlink" Target="https://www.cms.gov/medicare-coverage-database/view/article.aspx?articleId=53024&amp;DocID=A52953"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616B-A113-43AD-800C-784C9892A243}"/>
              </a:ext>
            </a:extLst>
          </p:cNvPr>
          <p:cNvSpPr>
            <a:spLocks noGrp="1"/>
          </p:cNvSpPr>
          <p:nvPr>
            <p:ph type="ctrTitle"/>
          </p:nvPr>
        </p:nvSpPr>
        <p:spPr>
          <a:xfrm>
            <a:off x="581330" y="4930347"/>
            <a:ext cx="5700813" cy="1051560"/>
          </a:xfrm>
        </p:spPr>
        <p:txBody>
          <a:bodyPr/>
          <a:lstStyle/>
          <a:p>
            <a:r>
              <a:rPr lang="en-US" sz="3600" dirty="0"/>
              <a:t>A Facility-Focused Guide to Applying Modifiers Correctly</a:t>
            </a:r>
          </a:p>
        </p:txBody>
      </p:sp>
      <p:sp>
        <p:nvSpPr>
          <p:cNvPr id="3" name="Text Placeholder 2">
            <a:extLst>
              <a:ext uri="{FF2B5EF4-FFF2-40B4-BE49-F238E27FC236}">
                <a16:creationId xmlns:a16="http://schemas.microsoft.com/office/drawing/2014/main" id="{9460D476-BFA0-494F-919D-F9BCDD43FBC6}"/>
              </a:ext>
            </a:extLst>
          </p:cNvPr>
          <p:cNvSpPr>
            <a:spLocks noGrp="1"/>
          </p:cNvSpPr>
          <p:nvPr>
            <p:ph type="body" sz="quarter" idx="11"/>
          </p:nvPr>
        </p:nvSpPr>
        <p:spPr>
          <a:xfrm>
            <a:off x="582327" y="6155947"/>
            <a:ext cx="5699816" cy="269875"/>
          </a:xfrm>
        </p:spPr>
        <p:txBody>
          <a:bodyPr/>
          <a:lstStyle/>
          <a:p>
            <a:r>
              <a:rPr lang="en-US" dirty="0"/>
              <a:t>Mikki Fazzio, RHIT, CCS, Principal Content Integrity Consultant</a:t>
            </a:r>
          </a:p>
        </p:txBody>
      </p:sp>
    </p:spTree>
    <p:extLst>
      <p:ext uri="{BB962C8B-B14F-4D97-AF65-F5344CB8AC3E}">
        <p14:creationId xmlns:p14="http://schemas.microsoft.com/office/powerpoint/2010/main" val="66039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FC331-56E1-2379-54F9-DF4B542EF1C6}"/>
              </a:ext>
            </a:extLst>
          </p:cNvPr>
          <p:cNvSpPr>
            <a:spLocks noGrp="1"/>
          </p:cNvSpPr>
          <p:nvPr>
            <p:ph sz="half" idx="1"/>
          </p:nvPr>
        </p:nvSpPr>
        <p:spPr>
          <a:xfrm>
            <a:off x="838200" y="1606991"/>
            <a:ext cx="9683618" cy="4528937"/>
          </a:xfrm>
        </p:spPr>
        <p:txBody>
          <a:bodyPr/>
          <a:lstStyle/>
          <a:p>
            <a:r>
              <a:rPr lang="en-US" sz="2000" dirty="0"/>
              <a:t>After sustaining a facial laceration in a car accident, a man went to the ED for treatment. The ED physician performed a medically appropriate history and exam and a moderate level of medical decision making. After the evaluation, the physician repaired one wound, an intermediate repair on the forehead measuring 1.5 cm. </a:t>
            </a:r>
          </a:p>
          <a:p>
            <a:endParaRPr lang="en-US" sz="2000" dirty="0"/>
          </a:p>
          <a:p>
            <a:r>
              <a:rPr lang="en-US" sz="2000" dirty="0"/>
              <a:t>CPT Codes Reported: </a:t>
            </a:r>
          </a:p>
          <a:p>
            <a:r>
              <a:rPr lang="en-US" sz="2000" b="1" dirty="0"/>
              <a:t>99284-25</a:t>
            </a:r>
            <a:r>
              <a:rPr lang="en-US" sz="2000" dirty="0"/>
              <a:t>, </a:t>
            </a:r>
            <a:r>
              <a:rPr lang="en-US" sz="2000" i="1" dirty="0"/>
              <a:t>Emergency department visit for the evaluation and management of a patient, which requires a medically appropriate history and/or examination and moderate level of medical decision making.</a:t>
            </a:r>
          </a:p>
          <a:p>
            <a:endParaRPr lang="en-US" sz="2000" dirty="0"/>
          </a:p>
          <a:p>
            <a:r>
              <a:rPr lang="en-US" sz="2000" b="1" dirty="0"/>
              <a:t>12051</a:t>
            </a:r>
            <a:r>
              <a:rPr lang="en-US" sz="2000" dirty="0"/>
              <a:t>, </a:t>
            </a:r>
            <a:r>
              <a:rPr lang="en-US" sz="2000" i="1" dirty="0"/>
              <a:t>Repair, intermediate, wounds of face, ears, eyelids, nose, lips and/or mucous membranes; 2.5 cm or less.</a:t>
            </a:r>
          </a:p>
        </p:txBody>
      </p:sp>
      <p:sp>
        <p:nvSpPr>
          <p:cNvPr id="3" name="Text Placeholder 2">
            <a:extLst>
              <a:ext uri="{FF2B5EF4-FFF2-40B4-BE49-F238E27FC236}">
                <a16:creationId xmlns:a16="http://schemas.microsoft.com/office/drawing/2014/main" id="{0C125A10-D7E5-7555-7714-549F50577C63}"/>
              </a:ext>
            </a:extLst>
          </p:cNvPr>
          <p:cNvSpPr>
            <a:spLocks noGrp="1"/>
          </p:cNvSpPr>
          <p:nvPr>
            <p:ph type="body" sz="quarter" idx="14"/>
          </p:nvPr>
        </p:nvSpPr>
        <p:spPr/>
        <p:txBody>
          <a:bodyPr/>
          <a:lstStyle/>
          <a:p>
            <a:r>
              <a:rPr lang="en-US" dirty="0"/>
              <a:t>Modifier 25</a:t>
            </a:r>
          </a:p>
          <a:p>
            <a:endParaRPr lang="en-US" dirty="0"/>
          </a:p>
        </p:txBody>
      </p:sp>
      <p:sp>
        <p:nvSpPr>
          <p:cNvPr id="4" name="Title 3">
            <a:extLst>
              <a:ext uri="{FF2B5EF4-FFF2-40B4-BE49-F238E27FC236}">
                <a16:creationId xmlns:a16="http://schemas.microsoft.com/office/drawing/2014/main" id="{728FE1F9-4349-6FB8-8A73-EBA428C6BFB5}"/>
              </a:ext>
            </a:extLst>
          </p:cNvPr>
          <p:cNvSpPr>
            <a:spLocks noGrp="1"/>
          </p:cNvSpPr>
          <p:nvPr>
            <p:ph type="title"/>
          </p:nvPr>
        </p:nvSpPr>
        <p:spPr/>
        <p:txBody>
          <a:bodyPr/>
          <a:lstStyle/>
          <a:p>
            <a:r>
              <a:rPr lang="en-US" dirty="0"/>
              <a:t>Evaluation and Management (E/M) Modifiers</a:t>
            </a:r>
          </a:p>
        </p:txBody>
      </p:sp>
      <p:pic>
        <p:nvPicPr>
          <p:cNvPr id="6" name="Picture 5">
            <a:extLst>
              <a:ext uri="{FF2B5EF4-FFF2-40B4-BE49-F238E27FC236}">
                <a16:creationId xmlns:a16="http://schemas.microsoft.com/office/drawing/2014/main" id="{5382262E-1B37-0049-67F9-F4DF87E3C3D8}"/>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204287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41BB5E-BA64-04FC-39C9-7796AA841C1D}"/>
              </a:ext>
            </a:extLst>
          </p:cNvPr>
          <p:cNvSpPr>
            <a:spLocks noGrp="1"/>
          </p:cNvSpPr>
          <p:nvPr>
            <p:ph sz="half" idx="1"/>
          </p:nvPr>
        </p:nvSpPr>
        <p:spPr>
          <a:xfrm>
            <a:off x="838200" y="1606992"/>
            <a:ext cx="9683618" cy="4528936"/>
          </a:xfrm>
        </p:spPr>
        <p:txBody>
          <a:bodyPr/>
          <a:lstStyle/>
          <a:p>
            <a:r>
              <a:rPr lang="en-US" sz="2000" dirty="0"/>
              <a:t>A man arrives to the ED after sustaining a scalp laceration on the scalp from a fight. The ED physician documents a medically appropriate history and exam and performs a low level of medical decision making. The laceration measured 1.6 cm. A complex repair was performed in the ED. </a:t>
            </a:r>
          </a:p>
          <a:p>
            <a:endParaRPr lang="en-US" sz="2000" dirty="0"/>
          </a:p>
          <a:p>
            <a:r>
              <a:rPr lang="en-US" sz="2000" dirty="0"/>
              <a:t>CPT Codes Reported:</a:t>
            </a:r>
          </a:p>
          <a:p>
            <a:endParaRPr lang="en-US" sz="2000" dirty="0"/>
          </a:p>
          <a:p>
            <a:r>
              <a:rPr lang="en-US" sz="2000" b="1" dirty="0"/>
              <a:t>99283-25</a:t>
            </a:r>
            <a:r>
              <a:rPr lang="en-US" sz="2000" dirty="0"/>
              <a:t>, </a:t>
            </a:r>
            <a:r>
              <a:rPr lang="en-US" sz="2000" i="1" dirty="0"/>
              <a:t>Emergency department visit for the evaluation and management of a patient, which requires a medically appropriate history and/or examination and low level of medical decision making.</a:t>
            </a:r>
          </a:p>
          <a:p>
            <a:endParaRPr lang="en-US" sz="2000" dirty="0"/>
          </a:p>
          <a:p>
            <a:r>
              <a:rPr lang="en-US" sz="2000" b="1" dirty="0"/>
              <a:t>13120</a:t>
            </a:r>
            <a:r>
              <a:rPr lang="en-US" sz="2000" dirty="0"/>
              <a:t>, </a:t>
            </a:r>
            <a:r>
              <a:rPr lang="en-US" sz="2000" i="1" dirty="0"/>
              <a:t>Repair, complex, scalp, arms, and/or legs; 1.1 cm to 2.5 cm.</a:t>
            </a:r>
          </a:p>
          <a:p>
            <a:endParaRPr lang="en-US" sz="2000" dirty="0"/>
          </a:p>
          <a:p>
            <a:endParaRPr lang="en-US" sz="2000" dirty="0"/>
          </a:p>
          <a:p>
            <a:endParaRPr lang="en-US" sz="2000" dirty="0"/>
          </a:p>
        </p:txBody>
      </p:sp>
      <p:sp>
        <p:nvSpPr>
          <p:cNvPr id="3" name="Text Placeholder 2">
            <a:extLst>
              <a:ext uri="{FF2B5EF4-FFF2-40B4-BE49-F238E27FC236}">
                <a16:creationId xmlns:a16="http://schemas.microsoft.com/office/drawing/2014/main" id="{C99B0212-CAB0-1904-8C74-747785E393A1}"/>
              </a:ext>
            </a:extLst>
          </p:cNvPr>
          <p:cNvSpPr>
            <a:spLocks noGrp="1"/>
          </p:cNvSpPr>
          <p:nvPr>
            <p:ph type="body" sz="quarter" idx="14"/>
          </p:nvPr>
        </p:nvSpPr>
        <p:spPr/>
        <p:txBody>
          <a:bodyPr/>
          <a:lstStyle/>
          <a:p>
            <a:r>
              <a:rPr lang="en-US" dirty="0"/>
              <a:t>Modifier 25</a:t>
            </a:r>
          </a:p>
          <a:p>
            <a:endParaRPr lang="en-US" dirty="0"/>
          </a:p>
        </p:txBody>
      </p:sp>
      <p:sp>
        <p:nvSpPr>
          <p:cNvPr id="4" name="Title 3">
            <a:extLst>
              <a:ext uri="{FF2B5EF4-FFF2-40B4-BE49-F238E27FC236}">
                <a16:creationId xmlns:a16="http://schemas.microsoft.com/office/drawing/2014/main" id="{52F59790-9661-7353-125A-5D367E2BE2BF}"/>
              </a:ext>
            </a:extLst>
          </p:cNvPr>
          <p:cNvSpPr>
            <a:spLocks noGrp="1"/>
          </p:cNvSpPr>
          <p:nvPr>
            <p:ph type="title"/>
          </p:nvPr>
        </p:nvSpPr>
        <p:spPr/>
        <p:txBody>
          <a:bodyPr/>
          <a:lstStyle/>
          <a:p>
            <a:r>
              <a:rPr lang="en-US" dirty="0"/>
              <a:t>Evaluation and Management (E/M) Modifiers</a:t>
            </a:r>
          </a:p>
        </p:txBody>
      </p:sp>
      <p:pic>
        <p:nvPicPr>
          <p:cNvPr id="6" name="Picture 5">
            <a:extLst>
              <a:ext uri="{FF2B5EF4-FFF2-40B4-BE49-F238E27FC236}">
                <a16:creationId xmlns:a16="http://schemas.microsoft.com/office/drawing/2014/main" id="{4F33E438-225E-9672-41AD-C5A32AAABD9C}"/>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15262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1D04A-881B-43BF-B60E-4184D4F207AD}"/>
              </a:ext>
            </a:extLst>
          </p:cNvPr>
          <p:cNvSpPr>
            <a:spLocks noGrp="1"/>
          </p:cNvSpPr>
          <p:nvPr>
            <p:ph sz="half" idx="1"/>
          </p:nvPr>
        </p:nvSpPr>
        <p:spPr>
          <a:xfrm>
            <a:off x="838200" y="1634490"/>
            <a:ext cx="9683618" cy="4382328"/>
          </a:xfrm>
        </p:spPr>
        <p:txBody>
          <a:bodyPr/>
          <a:lstStyle/>
          <a:p>
            <a:r>
              <a:rPr lang="en-US" sz="1800" dirty="0"/>
              <a:t>An established patient was seen by the orthopedist in the hospital clinic. The patient had a history of joint pain, and at the last visit the physician had stated that if the medication did not help, the physician would inject the joint. The patient reported that the medication did not help. The physician performed and documented a problem-focused history and examination and injected 1 mg of </a:t>
            </a:r>
            <a:r>
              <a:rPr lang="en-US" sz="1800" dirty="0" err="1"/>
              <a:t>hylan</a:t>
            </a:r>
            <a:r>
              <a:rPr lang="en-US" sz="1800" dirty="0"/>
              <a:t> G-F 20 (Synvisc-One®) in the right knee.</a:t>
            </a:r>
          </a:p>
          <a:p>
            <a:r>
              <a:rPr lang="en-US" sz="1800" dirty="0"/>
              <a:t>CPT Codes Reported:</a:t>
            </a:r>
          </a:p>
          <a:p>
            <a:r>
              <a:rPr lang="en-US" sz="1800" b="1" dirty="0"/>
              <a:t>20610</a:t>
            </a:r>
            <a:r>
              <a:rPr lang="en-US" sz="1800" dirty="0"/>
              <a:t>, </a:t>
            </a:r>
            <a:r>
              <a:rPr lang="en-US" sz="1800" i="1" dirty="0"/>
              <a:t>Arthrocentesis, aspiration and/or injection, major joint or bursa (</a:t>
            </a:r>
            <a:r>
              <a:rPr lang="en-US" sz="1800" i="1" dirty="0" err="1"/>
              <a:t>eg</a:t>
            </a:r>
            <a:r>
              <a:rPr lang="en-US" sz="1800" i="1" dirty="0"/>
              <a:t>, shoulder, hip, knee, subacromial bursa); without ultrasound guidance.</a:t>
            </a:r>
          </a:p>
          <a:p>
            <a:endParaRPr lang="en-US" sz="1800" i="1" dirty="0"/>
          </a:p>
          <a:p>
            <a:r>
              <a:rPr lang="en-US" sz="1800" b="1" dirty="0"/>
              <a:t>J7325</a:t>
            </a:r>
            <a:r>
              <a:rPr lang="en-US" sz="1800" dirty="0"/>
              <a:t>, </a:t>
            </a:r>
            <a:r>
              <a:rPr lang="en-US" sz="1800" i="1" dirty="0"/>
              <a:t>Hyaluronan or derivative, Synvisc or Synvisc-One, for intra-articular injection, 1 mg.</a:t>
            </a:r>
          </a:p>
          <a:p>
            <a:endParaRPr lang="en-US" sz="1800" i="1" dirty="0"/>
          </a:p>
          <a:p>
            <a:r>
              <a:rPr lang="en-US" sz="1800" dirty="0"/>
              <a:t>Modifier 25 should not be reported because the intent of the visit is the injection of the joint to treat the joint pain and the E/M service is included in the preoperative care for the patient. The physician did not document that additional work above and beyond the procedure was needed. </a:t>
            </a:r>
          </a:p>
        </p:txBody>
      </p:sp>
      <p:sp>
        <p:nvSpPr>
          <p:cNvPr id="3" name="Text Placeholder 2">
            <a:extLst>
              <a:ext uri="{FF2B5EF4-FFF2-40B4-BE49-F238E27FC236}">
                <a16:creationId xmlns:a16="http://schemas.microsoft.com/office/drawing/2014/main" id="{40001CE1-14C3-60AD-0728-2E94CA99FC58}"/>
              </a:ext>
            </a:extLst>
          </p:cNvPr>
          <p:cNvSpPr>
            <a:spLocks noGrp="1"/>
          </p:cNvSpPr>
          <p:nvPr>
            <p:ph type="body" sz="quarter" idx="14"/>
          </p:nvPr>
        </p:nvSpPr>
        <p:spPr/>
        <p:txBody>
          <a:bodyPr/>
          <a:lstStyle/>
          <a:p>
            <a:r>
              <a:rPr lang="en-US" dirty="0"/>
              <a:t>Modifier 25</a:t>
            </a:r>
          </a:p>
          <a:p>
            <a:endParaRPr lang="en-US" dirty="0"/>
          </a:p>
        </p:txBody>
      </p:sp>
      <p:sp>
        <p:nvSpPr>
          <p:cNvPr id="4" name="Title 3">
            <a:extLst>
              <a:ext uri="{FF2B5EF4-FFF2-40B4-BE49-F238E27FC236}">
                <a16:creationId xmlns:a16="http://schemas.microsoft.com/office/drawing/2014/main" id="{7284FEE1-30D1-BB79-69AC-58341BE2FCBD}"/>
              </a:ext>
            </a:extLst>
          </p:cNvPr>
          <p:cNvSpPr>
            <a:spLocks noGrp="1"/>
          </p:cNvSpPr>
          <p:nvPr>
            <p:ph type="title"/>
          </p:nvPr>
        </p:nvSpPr>
        <p:spPr/>
        <p:txBody>
          <a:bodyPr/>
          <a:lstStyle/>
          <a:p>
            <a:r>
              <a:rPr lang="en-US" dirty="0"/>
              <a:t>Evaluation and Management (E/M) Modifiers</a:t>
            </a:r>
          </a:p>
        </p:txBody>
      </p:sp>
      <p:pic>
        <p:nvPicPr>
          <p:cNvPr id="5" name="Picture 4">
            <a:extLst>
              <a:ext uri="{FF2B5EF4-FFF2-40B4-BE49-F238E27FC236}">
                <a16:creationId xmlns:a16="http://schemas.microsoft.com/office/drawing/2014/main" id="{41622090-8C7E-A403-7599-A809B5144332}"/>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318531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A464D4-C138-5BE8-6566-ACF6E5A445E1}"/>
              </a:ext>
            </a:extLst>
          </p:cNvPr>
          <p:cNvSpPr>
            <a:spLocks noGrp="1"/>
          </p:cNvSpPr>
          <p:nvPr>
            <p:ph sz="half" idx="1"/>
          </p:nvPr>
        </p:nvSpPr>
        <p:spPr>
          <a:xfrm>
            <a:off x="838200" y="1310761"/>
            <a:ext cx="9683618" cy="4825168"/>
          </a:xfrm>
        </p:spPr>
        <p:txBody>
          <a:bodyPr/>
          <a:lstStyle/>
          <a:p>
            <a:r>
              <a:rPr lang="en-US" i="1" dirty="0"/>
              <a:t>Multiple Outpatient Hospital E/M Encounters on the Same Date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hospital outpatient reporting purposes, used to report utilization of hospital resources related to separate and distinct E/M encounters performed in multiple outpatient hospital settings (such as hospital emergency dept, clinic, etc.) on the same date. </a:t>
            </a:r>
          </a:p>
          <a:p>
            <a:pPr marL="342900" indent="-342900">
              <a:buFont typeface="Arial" panose="020B0604020202020204" pitchFamily="34" charset="0"/>
              <a:buChar char="•"/>
            </a:pPr>
            <a:r>
              <a:rPr lang="en-US" dirty="0"/>
              <a:t>CPT guidelines state that the service must be reported by a different physician; CMS says it can be the same physician.</a:t>
            </a:r>
          </a:p>
          <a:p>
            <a:pPr marL="342900" indent="-342900">
              <a:buFont typeface="Arial" panose="020B0604020202020204" pitchFamily="34" charset="0"/>
              <a:buChar char="•"/>
            </a:pPr>
            <a:r>
              <a:rPr lang="en-US" dirty="0"/>
              <a:t>Should only be appended to the following E/M codes:</a:t>
            </a:r>
          </a:p>
          <a:p>
            <a:pPr marL="800100" lvl="1" indent="-342900">
              <a:buFont typeface="Arial" panose="020B0604020202020204" pitchFamily="34" charset="0"/>
              <a:buChar char="•"/>
            </a:pPr>
            <a:r>
              <a:rPr lang="en-US" sz="2200" dirty="0"/>
              <a:t>92002-92014</a:t>
            </a:r>
          </a:p>
          <a:p>
            <a:pPr marL="800100" lvl="1" indent="-342900">
              <a:buFont typeface="Arial" panose="020B0604020202020204" pitchFamily="34" charset="0"/>
              <a:buChar char="•"/>
            </a:pPr>
            <a:r>
              <a:rPr lang="en-US" sz="2200" dirty="0"/>
              <a:t>99201-99499</a:t>
            </a:r>
          </a:p>
          <a:p>
            <a:pPr marL="800100" lvl="1" indent="-342900">
              <a:buFont typeface="Arial" panose="020B0604020202020204" pitchFamily="34" charset="0"/>
              <a:buChar char="•"/>
            </a:pPr>
            <a:r>
              <a:rPr lang="en-US" sz="2200" dirty="0"/>
              <a:t>HCPCS Level II G0175 and G0402</a:t>
            </a:r>
          </a:p>
          <a:p>
            <a:pPr marL="800100" lvl="1" indent="-342900">
              <a:buFont typeface="Arial" panose="020B0604020202020204" pitchFamily="34" charset="0"/>
              <a:buChar char="•"/>
            </a:pPr>
            <a:r>
              <a:rPr lang="en-US" sz="2200" dirty="0"/>
              <a:t>G0380-G0384 (type B ED visits)</a:t>
            </a:r>
          </a:p>
          <a:p>
            <a:pPr marL="342900" indent="-342900">
              <a:buFont typeface="Arial" panose="020B0604020202020204" pitchFamily="34" charset="0"/>
              <a:buChar char="•"/>
            </a:pPr>
            <a:endParaRPr lang="en-US" i="1" dirty="0"/>
          </a:p>
          <a:p>
            <a:endParaRPr lang="en-US" i="1" dirty="0"/>
          </a:p>
        </p:txBody>
      </p:sp>
      <p:sp>
        <p:nvSpPr>
          <p:cNvPr id="3" name="Text Placeholder 2">
            <a:extLst>
              <a:ext uri="{FF2B5EF4-FFF2-40B4-BE49-F238E27FC236}">
                <a16:creationId xmlns:a16="http://schemas.microsoft.com/office/drawing/2014/main" id="{5D08AEA3-9ACA-079D-8407-B1E6A53E2628}"/>
              </a:ext>
            </a:extLst>
          </p:cNvPr>
          <p:cNvSpPr>
            <a:spLocks noGrp="1"/>
          </p:cNvSpPr>
          <p:nvPr>
            <p:ph type="body" sz="quarter" idx="14"/>
          </p:nvPr>
        </p:nvSpPr>
        <p:spPr/>
        <p:txBody>
          <a:bodyPr/>
          <a:lstStyle/>
          <a:p>
            <a:r>
              <a:rPr lang="en-US" dirty="0"/>
              <a:t>Modifier 27</a:t>
            </a:r>
          </a:p>
        </p:txBody>
      </p:sp>
      <p:sp>
        <p:nvSpPr>
          <p:cNvPr id="4" name="Title 3">
            <a:extLst>
              <a:ext uri="{FF2B5EF4-FFF2-40B4-BE49-F238E27FC236}">
                <a16:creationId xmlns:a16="http://schemas.microsoft.com/office/drawing/2014/main" id="{CE3D8A3A-6526-0AAB-DF31-95BA5DDDDC6B}"/>
              </a:ext>
            </a:extLst>
          </p:cNvPr>
          <p:cNvSpPr>
            <a:spLocks noGrp="1"/>
          </p:cNvSpPr>
          <p:nvPr>
            <p:ph type="title"/>
          </p:nvPr>
        </p:nvSpPr>
        <p:spPr/>
        <p:txBody>
          <a:bodyPr/>
          <a:lstStyle/>
          <a:p>
            <a:r>
              <a:rPr lang="en-US" dirty="0"/>
              <a:t>Evaluation and Management (E/M) Modifiers</a:t>
            </a:r>
          </a:p>
        </p:txBody>
      </p:sp>
    </p:spTree>
    <p:extLst>
      <p:ext uri="{BB962C8B-B14F-4D97-AF65-F5344CB8AC3E}">
        <p14:creationId xmlns:p14="http://schemas.microsoft.com/office/powerpoint/2010/main" val="359175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CA926B-63FE-A99D-47B7-A72B398D1316}"/>
              </a:ext>
            </a:extLst>
          </p:cNvPr>
          <p:cNvSpPr>
            <a:spLocks noGrp="1"/>
          </p:cNvSpPr>
          <p:nvPr>
            <p:ph sz="half" idx="1"/>
          </p:nvPr>
        </p:nvSpPr>
        <p:spPr>
          <a:xfrm>
            <a:off x="838200" y="1401959"/>
            <a:ext cx="9683618" cy="4614859"/>
          </a:xfrm>
        </p:spPr>
        <p:txBody>
          <a:bodyPr/>
          <a:lstStyle/>
          <a:p>
            <a:pPr marL="342900" indent="-342900">
              <a:buFont typeface="Arial" panose="020B0604020202020204" pitchFamily="34" charset="0"/>
              <a:buChar char="•"/>
            </a:pPr>
            <a:r>
              <a:rPr lang="en-US" dirty="0"/>
              <a:t>Condition code G0 (G zero) should be used when multiple medical visits occur on the same day in the same revenue centers. This indicates that these visits were distinct and constituted independent visits (Example: Two visits to the ED- one for a broken arm and another for chest pain).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26E05DB5-030C-30F7-B2EE-4FFB68CF0234}"/>
              </a:ext>
            </a:extLst>
          </p:cNvPr>
          <p:cNvSpPr>
            <a:spLocks noGrp="1"/>
          </p:cNvSpPr>
          <p:nvPr>
            <p:ph type="body" sz="quarter" idx="14"/>
          </p:nvPr>
        </p:nvSpPr>
        <p:spPr/>
        <p:txBody>
          <a:bodyPr/>
          <a:lstStyle/>
          <a:p>
            <a:r>
              <a:rPr lang="en-US" dirty="0"/>
              <a:t>Modifier 27</a:t>
            </a:r>
          </a:p>
          <a:p>
            <a:endParaRPr lang="en-US" dirty="0"/>
          </a:p>
        </p:txBody>
      </p:sp>
      <p:sp>
        <p:nvSpPr>
          <p:cNvPr id="4" name="Title 3">
            <a:extLst>
              <a:ext uri="{FF2B5EF4-FFF2-40B4-BE49-F238E27FC236}">
                <a16:creationId xmlns:a16="http://schemas.microsoft.com/office/drawing/2014/main" id="{0590D3CA-5502-E754-C386-FCF4384E7604}"/>
              </a:ext>
            </a:extLst>
          </p:cNvPr>
          <p:cNvSpPr>
            <a:spLocks noGrp="1"/>
          </p:cNvSpPr>
          <p:nvPr>
            <p:ph type="title"/>
          </p:nvPr>
        </p:nvSpPr>
        <p:spPr/>
        <p:txBody>
          <a:bodyPr/>
          <a:lstStyle/>
          <a:p>
            <a:r>
              <a:rPr lang="en-US" dirty="0"/>
              <a:t>Evaluation and Management (E/M) Modifiers</a:t>
            </a:r>
          </a:p>
        </p:txBody>
      </p:sp>
      <p:pic>
        <p:nvPicPr>
          <p:cNvPr id="9" name="Picture 8" descr="Diagram, engineering drawing&#10;&#10;Description automatically generated">
            <a:extLst>
              <a:ext uri="{FF2B5EF4-FFF2-40B4-BE49-F238E27FC236}">
                <a16:creationId xmlns:a16="http://schemas.microsoft.com/office/drawing/2014/main" id="{A2F68810-F09F-8AB2-EF11-D6E08B2878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54495" y="3215244"/>
            <a:ext cx="4569463" cy="3049361"/>
          </a:xfrm>
          <a:prstGeom prst="rect">
            <a:avLst/>
          </a:prstGeom>
          <a:effectLst>
            <a:softEdge rad="63500"/>
          </a:effectLst>
        </p:spPr>
      </p:pic>
    </p:spTree>
    <p:extLst>
      <p:ext uri="{BB962C8B-B14F-4D97-AF65-F5344CB8AC3E}">
        <p14:creationId xmlns:p14="http://schemas.microsoft.com/office/powerpoint/2010/main" val="96147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9A791-AEEE-6D1B-FE22-C1733BA1E71E}"/>
              </a:ext>
            </a:extLst>
          </p:cNvPr>
          <p:cNvSpPr>
            <a:spLocks noGrp="1"/>
          </p:cNvSpPr>
          <p:nvPr>
            <p:ph sz="half" idx="1"/>
          </p:nvPr>
        </p:nvSpPr>
        <p:spPr>
          <a:xfrm>
            <a:off x="838200" y="1606991"/>
            <a:ext cx="9683618" cy="4528937"/>
          </a:xfrm>
        </p:spPr>
        <p:txBody>
          <a:bodyPr/>
          <a:lstStyle/>
          <a:p>
            <a:r>
              <a:rPr lang="en-US" dirty="0"/>
              <a:t>Patient went into type A ED after a fall from his porch with complaints of pain in his right hip and foot. ED physician performed a medically appropriate history and exam, ordered X-rays, and performed a moderate level of medical decision making. X-ray showed no broken bones, so the patient’s sprained foot was wrapped, and patient was given instructions and a prescription for pain medications for the sprain. </a:t>
            </a:r>
          </a:p>
          <a:p>
            <a:endParaRPr lang="en-US" dirty="0"/>
          </a:p>
          <a:p>
            <a:r>
              <a:rPr lang="en-US" dirty="0"/>
              <a:t>Later in the day, the patient arrived back in the ED with a burn on his right arm. A different ED doctor was on duty. The physician performed a medically appropriate history and exam and a low level of medical decision making. The physician determined that the burn was minor and dressed the area and gave the patient instructions on how to care for the wound. The physician also noticed that the patient’s blood pressure was high and the patient’s blood pressure medication regimen was adjusted. </a:t>
            </a:r>
          </a:p>
        </p:txBody>
      </p:sp>
      <p:sp>
        <p:nvSpPr>
          <p:cNvPr id="3" name="Text Placeholder 2">
            <a:extLst>
              <a:ext uri="{FF2B5EF4-FFF2-40B4-BE49-F238E27FC236}">
                <a16:creationId xmlns:a16="http://schemas.microsoft.com/office/drawing/2014/main" id="{491B4EB8-99D6-276C-84D2-26D2CC1437C1}"/>
              </a:ext>
            </a:extLst>
          </p:cNvPr>
          <p:cNvSpPr>
            <a:spLocks noGrp="1"/>
          </p:cNvSpPr>
          <p:nvPr>
            <p:ph type="body" sz="quarter" idx="14"/>
          </p:nvPr>
        </p:nvSpPr>
        <p:spPr/>
        <p:txBody>
          <a:bodyPr/>
          <a:lstStyle/>
          <a:p>
            <a:r>
              <a:rPr lang="en-US" dirty="0"/>
              <a:t>Modifier 27</a:t>
            </a:r>
          </a:p>
          <a:p>
            <a:endParaRPr lang="en-US" dirty="0"/>
          </a:p>
        </p:txBody>
      </p:sp>
      <p:sp>
        <p:nvSpPr>
          <p:cNvPr id="4" name="Title 3">
            <a:extLst>
              <a:ext uri="{FF2B5EF4-FFF2-40B4-BE49-F238E27FC236}">
                <a16:creationId xmlns:a16="http://schemas.microsoft.com/office/drawing/2014/main" id="{CD7FBAE7-AC50-A27B-ECF9-3F4040459D96}"/>
              </a:ext>
            </a:extLst>
          </p:cNvPr>
          <p:cNvSpPr>
            <a:spLocks noGrp="1"/>
          </p:cNvSpPr>
          <p:nvPr>
            <p:ph type="title"/>
          </p:nvPr>
        </p:nvSpPr>
        <p:spPr/>
        <p:txBody>
          <a:bodyPr/>
          <a:lstStyle/>
          <a:p>
            <a:r>
              <a:rPr lang="en-US" dirty="0"/>
              <a:t>Evaluation and Management (E/M) Modifiers</a:t>
            </a:r>
          </a:p>
        </p:txBody>
      </p:sp>
      <p:pic>
        <p:nvPicPr>
          <p:cNvPr id="6" name="Picture 5">
            <a:extLst>
              <a:ext uri="{FF2B5EF4-FFF2-40B4-BE49-F238E27FC236}">
                <a16:creationId xmlns:a16="http://schemas.microsoft.com/office/drawing/2014/main" id="{DD278EAD-E4E4-680C-88B1-C9598FC459E2}"/>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2756442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7B1E4A-02BE-4CE6-DE98-336A97EC725D}"/>
              </a:ext>
            </a:extLst>
          </p:cNvPr>
          <p:cNvSpPr>
            <a:spLocks noGrp="1"/>
          </p:cNvSpPr>
          <p:nvPr>
            <p:ph sz="half" idx="1"/>
          </p:nvPr>
        </p:nvSpPr>
        <p:spPr/>
        <p:txBody>
          <a:bodyPr/>
          <a:lstStyle/>
          <a:p>
            <a:r>
              <a:rPr lang="en-US" dirty="0"/>
              <a:t>CPT Codes Reported:</a:t>
            </a:r>
          </a:p>
          <a:p>
            <a:endParaRPr lang="en-US" dirty="0"/>
          </a:p>
          <a:p>
            <a:r>
              <a:rPr lang="en-US" b="1" dirty="0"/>
              <a:t>99284</a:t>
            </a:r>
            <a:r>
              <a:rPr lang="en-US" dirty="0"/>
              <a:t>, </a:t>
            </a:r>
            <a:r>
              <a:rPr lang="en-US" i="1" dirty="0"/>
              <a:t>Emergency department visit for the evaluation and management of a patient, which requires a medically appropriate history and/or examination and moderate level of medical decision making.</a:t>
            </a:r>
          </a:p>
          <a:p>
            <a:endParaRPr lang="en-US" i="1" dirty="0"/>
          </a:p>
          <a:p>
            <a:r>
              <a:rPr lang="en-US" b="1" dirty="0"/>
              <a:t>99383- 27</a:t>
            </a:r>
            <a:r>
              <a:rPr lang="en-US" dirty="0"/>
              <a:t>, </a:t>
            </a:r>
            <a:r>
              <a:rPr lang="en-US" i="1" dirty="0"/>
              <a:t>Emergency department visit for the evaluation and management of a patient, which requires a medically appropriate history and/or examination and low level of medical decision making.</a:t>
            </a:r>
          </a:p>
          <a:p>
            <a:endParaRPr lang="en-US" i="1" dirty="0"/>
          </a:p>
          <a:p>
            <a:r>
              <a:rPr lang="en-US" dirty="0"/>
              <a:t>Report condition code G0 on second claim form to indicate that the visits occurred within the same revenue center at the facility.</a:t>
            </a:r>
          </a:p>
        </p:txBody>
      </p:sp>
      <p:sp>
        <p:nvSpPr>
          <p:cNvPr id="3" name="Text Placeholder 2">
            <a:extLst>
              <a:ext uri="{FF2B5EF4-FFF2-40B4-BE49-F238E27FC236}">
                <a16:creationId xmlns:a16="http://schemas.microsoft.com/office/drawing/2014/main" id="{1AEB6CB0-C2E7-ECFF-D6A5-6E1AD1F99756}"/>
              </a:ext>
            </a:extLst>
          </p:cNvPr>
          <p:cNvSpPr>
            <a:spLocks noGrp="1"/>
          </p:cNvSpPr>
          <p:nvPr>
            <p:ph type="body" sz="quarter" idx="14"/>
          </p:nvPr>
        </p:nvSpPr>
        <p:spPr/>
        <p:txBody>
          <a:bodyPr/>
          <a:lstStyle/>
          <a:p>
            <a:r>
              <a:rPr lang="en-US" dirty="0"/>
              <a:t>Modifier 27</a:t>
            </a:r>
          </a:p>
          <a:p>
            <a:endParaRPr lang="en-US" dirty="0"/>
          </a:p>
        </p:txBody>
      </p:sp>
      <p:sp>
        <p:nvSpPr>
          <p:cNvPr id="4" name="Title 3">
            <a:extLst>
              <a:ext uri="{FF2B5EF4-FFF2-40B4-BE49-F238E27FC236}">
                <a16:creationId xmlns:a16="http://schemas.microsoft.com/office/drawing/2014/main" id="{B37B1C40-32AC-F2D8-99ED-1CA6DDBA1D69}"/>
              </a:ext>
            </a:extLst>
          </p:cNvPr>
          <p:cNvSpPr>
            <a:spLocks noGrp="1"/>
          </p:cNvSpPr>
          <p:nvPr>
            <p:ph type="title"/>
          </p:nvPr>
        </p:nvSpPr>
        <p:spPr/>
        <p:txBody>
          <a:bodyPr/>
          <a:lstStyle/>
          <a:p>
            <a:r>
              <a:rPr lang="en-US" dirty="0"/>
              <a:t>Evaluation and Management (E/M) Modifiers</a:t>
            </a:r>
          </a:p>
        </p:txBody>
      </p:sp>
      <p:pic>
        <p:nvPicPr>
          <p:cNvPr id="6" name="Picture 5">
            <a:extLst>
              <a:ext uri="{FF2B5EF4-FFF2-40B4-BE49-F238E27FC236}">
                <a16:creationId xmlns:a16="http://schemas.microsoft.com/office/drawing/2014/main" id="{F6647194-D374-A96E-1FC5-89BCA359DD17}"/>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15289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242F-EC83-3A49-CECB-A51940281841}"/>
              </a:ext>
            </a:extLst>
          </p:cNvPr>
          <p:cNvSpPr>
            <a:spLocks noGrp="1"/>
          </p:cNvSpPr>
          <p:nvPr>
            <p:ph type="title"/>
          </p:nvPr>
        </p:nvSpPr>
        <p:spPr>
          <a:xfrm>
            <a:off x="653784" y="2309440"/>
            <a:ext cx="6187557" cy="2399898"/>
          </a:xfrm>
        </p:spPr>
        <p:txBody>
          <a:bodyPr/>
          <a:lstStyle/>
          <a:p>
            <a:r>
              <a:rPr lang="en-US" sz="4800" dirty="0"/>
              <a:t>Anatomic Modifiers</a:t>
            </a:r>
            <a:br>
              <a:rPr lang="en-US" dirty="0"/>
            </a:br>
            <a:endParaRPr lang="en-US" dirty="0"/>
          </a:p>
        </p:txBody>
      </p:sp>
    </p:spTree>
    <p:extLst>
      <p:ext uri="{BB962C8B-B14F-4D97-AF65-F5344CB8AC3E}">
        <p14:creationId xmlns:p14="http://schemas.microsoft.com/office/powerpoint/2010/main" val="273936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EE19F1-CAC7-DFF6-1F8C-2C5BD937EF1F}"/>
              </a:ext>
            </a:extLst>
          </p:cNvPr>
          <p:cNvSpPr>
            <a:spLocks noGrp="1"/>
          </p:cNvSpPr>
          <p:nvPr>
            <p:ph sz="half" idx="1"/>
          </p:nvPr>
        </p:nvSpPr>
        <p:spPr>
          <a:xfrm>
            <a:off x="838200" y="3165699"/>
            <a:ext cx="9683618" cy="3248153"/>
          </a:xfrm>
        </p:spPr>
        <p:txBody>
          <a:bodyPr/>
          <a:lstStyle/>
          <a:p>
            <a:endParaRPr lang="en-US" dirty="0"/>
          </a:p>
          <a:p>
            <a:r>
              <a:rPr lang="en-US" dirty="0"/>
              <a:t>FA – Left hand, thumb		F5 – Right hand, thumb</a:t>
            </a:r>
          </a:p>
          <a:p>
            <a:r>
              <a:rPr lang="en-US" dirty="0"/>
              <a:t>F1 – Left hand, second digit	F6 – Right hand, second digit</a:t>
            </a:r>
          </a:p>
          <a:p>
            <a:r>
              <a:rPr lang="en-US" dirty="0"/>
              <a:t>F2 – Left hand, third digit	F7 – Right hand, third digit</a:t>
            </a:r>
          </a:p>
          <a:p>
            <a:r>
              <a:rPr lang="en-US" dirty="0"/>
              <a:t>F3 – Left hand, fourth digit	F8 – Right hand, fourth digit</a:t>
            </a:r>
          </a:p>
          <a:p>
            <a:r>
              <a:rPr lang="en-US" dirty="0"/>
              <a:t>F4 – Left hand, fifth digit	F9 – Right hand, fifth digit</a:t>
            </a:r>
          </a:p>
          <a:p>
            <a:endParaRPr lang="en-US" dirty="0"/>
          </a:p>
        </p:txBody>
      </p:sp>
      <p:sp>
        <p:nvSpPr>
          <p:cNvPr id="3" name="Text Placeholder 2">
            <a:extLst>
              <a:ext uri="{FF2B5EF4-FFF2-40B4-BE49-F238E27FC236}">
                <a16:creationId xmlns:a16="http://schemas.microsoft.com/office/drawing/2014/main" id="{B376ADD5-6A64-2B33-2DEF-959025C80A99}"/>
              </a:ext>
            </a:extLst>
          </p:cNvPr>
          <p:cNvSpPr>
            <a:spLocks noGrp="1"/>
          </p:cNvSpPr>
          <p:nvPr>
            <p:ph type="body" sz="quarter" idx="14"/>
          </p:nvPr>
        </p:nvSpPr>
        <p:spPr/>
        <p:txBody>
          <a:bodyPr/>
          <a:lstStyle/>
          <a:p>
            <a:r>
              <a:rPr lang="en-US" dirty="0"/>
              <a:t>Finger Modifiers</a:t>
            </a:r>
          </a:p>
        </p:txBody>
      </p:sp>
      <p:sp>
        <p:nvSpPr>
          <p:cNvPr id="4" name="Title 3">
            <a:extLst>
              <a:ext uri="{FF2B5EF4-FFF2-40B4-BE49-F238E27FC236}">
                <a16:creationId xmlns:a16="http://schemas.microsoft.com/office/drawing/2014/main" id="{262C91D0-933A-E6BF-42AF-EC8144AC7CB4}"/>
              </a:ext>
            </a:extLst>
          </p:cNvPr>
          <p:cNvSpPr>
            <a:spLocks noGrp="1"/>
          </p:cNvSpPr>
          <p:nvPr>
            <p:ph type="title"/>
          </p:nvPr>
        </p:nvSpPr>
        <p:spPr/>
        <p:txBody>
          <a:bodyPr/>
          <a:lstStyle/>
          <a:p>
            <a:r>
              <a:rPr lang="en-US" sz="2800" dirty="0"/>
              <a:t>Anatomic Modifiers</a:t>
            </a:r>
            <a:endParaRPr lang="en-US" dirty="0"/>
          </a:p>
        </p:txBody>
      </p:sp>
      <p:pic>
        <p:nvPicPr>
          <p:cNvPr id="7" name="Picture 6">
            <a:extLst>
              <a:ext uri="{FF2B5EF4-FFF2-40B4-BE49-F238E27FC236}">
                <a16:creationId xmlns:a16="http://schemas.microsoft.com/office/drawing/2014/main" id="{31BD1F52-4646-DDCB-FBF6-F651DC472A2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69794" y="591060"/>
            <a:ext cx="4469406" cy="251508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8762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2BFB7-5C9A-A3D1-C82D-8CC7012307FE}"/>
              </a:ext>
            </a:extLst>
          </p:cNvPr>
          <p:cNvSpPr>
            <a:spLocks noGrp="1"/>
          </p:cNvSpPr>
          <p:nvPr>
            <p:ph sz="half" idx="1"/>
          </p:nvPr>
        </p:nvSpPr>
        <p:spPr>
          <a:xfrm>
            <a:off x="838200" y="1371919"/>
            <a:ext cx="10062882" cy="1907931"/>
          </a:xfrm>
        </p:spPr>
        <p:txBody>
          <a:bodyPr/>
          <a:lstStyle/>
          <a:p>
            <a:r>
              <a:rPr lang="en-US" dirty="0"/>
              <a:t>TA – Left foot, great toe		T5 – Right foot, great toe</a:t>
            </a:r>
          </a:p>
          <a:p>
            <a:r>
              <a:rPr lang="en-US" dirty="0"/>
              <a:t>T1 – Left foot, second digit	T6 – Right foot, second digit</a:t>
            </a:r>
          </a:p>
          <a:p>
            <a:r>
              <a:rPr lang="en-US" dirty="0"/>
              <a:t>T2 – Left foot, third digit	T7 – Right foot, third digit</a:t>
            </a:r>
          </a:p>
          <a:p>
            <a:r>
              <a:rPr lang="en-US" dirty="0"/>
              <a:t>T3 – Left foot, fourth digit	T8 – Right foot, fourth digit</a:t>
            </a:r>
          </a:p>
          <a:p>
            <a:r>
              <a:rPr lang="en-US" dirty="0"/>
              <a:t>T4 – Left foot, fifth digit		T9 – Right foot, fifth digit</a:t>
            </a:r>
          </a:p>
          <a:p>
            <a:endParaRPr lang="en-US" dirty="0"/>
          </a:p>
        </p:txBody>
      </p:sp>
      <p:sp>
        <p:nvSpPr>
          <p:cNvPr id="3" name="Text Placeholder 2">
            <a:extLst>
              <a:ext uri="{FF2B5EF4-FFF2-40B4-BE49-F238E27FC236}">
                <a16:creationId xmlns:a16="http://schemas.microsoft.com/office/drawing/2014/main" id="{394A65FB-4715-EE77-7894-0041DF6F064C}"/>
              </a:ext>
            </a:extLst>
          </p:cNvPr>
          <p:cNvSpPr>
            <a:spLocks noGrp="1"/>
          </p:cNvSpPr>
          <p:nvPr>
            <p:ph type="body" sz="quarter" idx="14"/>
          </p:nvPr>
        </p:nvSpPr>
        <p:spPr/>
        <p:txBody>
          <a:bodyPr/>
          <a:lstStyle/>
          <a:p>
            <a:r>
              <a:rPr lang="en-US" dirty="0"/>
              <a:t>Toe Modifiers</a:t>
            </a:r>
          </a:p>
        </p:txBody>
      </p:sp>
      <p:sp>
        <p:nvSpPr>
          <p:cNvPr id="4" name="Title 3">
            <a:extLst>
              <a:ext uri="{FF2B5EF4-FFF2-40B4-BE49-F238E27FC236}">
                <a16:creationId xmlns:a16="http://schemas.microsoft.com/office/drawing/2014/main" id="{2DD0F6D4-8702-C819-B53A-639F9E6C2A97}"/>
              </a:ext>
            </a:extLst>
          </p:cNvPr>
          <p:cNvSpPr>
            <a:spLocks noGrp="1"/>
          </p:cNvSpPr>
          <p:nvPr>
            <p:ph type="title"/>
          </p:nvPr>
        </p:nvSpPr>
        <p:spPr/>
        <p:txBody>
          <a:bodyPr/>
          <a:lstStyle/>
          <a:p>
            <a:r>
              <a:rPr lang="en-US" dirty="0"/>
              <a:t>Anatomic Modifiers</a:t>
            </a:r>
          </a:p>
        </p:txBody>
      </p:sp>
      <p:pic>
        <p:nvPicPr>
          <p:cNvPr id="9" name="Picture 8" descr="A picture containing blur">
            <a:extLst>
              <a:ext uri="{FF2B5EF4-FFF2-40B4-BE49-F238E27FC236}">
                <a16:creationId xmlns:a16="http://schemas.microsoft.com/office/drawing/2014/main" id="{AC24F482-85FC-2A93-FCE1-267E161CCC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66764" y="3703320"/>
            <a:ext cx="3470247" cy="231349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61188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F8A7-6131-CDCB-4D98-BF665E9131D6}"/>
              </a:ext>
            </a:extLst>
          </p:cNvPr>
          <p:cNvSpPr>
            <a:spLocks noGrp="1"/>
          </p:cNvSpPr>
          <p:nvPr>
            <p:ph type="title"/>
          </p:nvPr>
        </p:nvSpPr>
        <p:spPr>
          <a:xfrm>
            <a:off x="1879082" y="2479530"/>
            <a:ext cx="8433835" cy="2262981"/>
          </a:xfrm>
        </p:spPr>
        <p:txBody>
          <a:bodyPr/>
          <a:lstStyle/>
          <a:p>
            <a:r>
              <a:rPr lang="en-US" sz="2800" dirty="0"/>
              <a:t>Disclaimer Statement</a:t>
            </a:r>
            <a:br>
              <a:rPr lang="en-US" sz="2000" dirty="0"/>
            </a:br>
            <a:br>
              <a:rPr lang="en-US" sz="2000" b="0" dirty="0"/>
            </a:br>
            <a:r>
              <a:rPr lang="en-US" sz="2000" b="0" dirty="0"/>
              <a:t>This 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 </a:t>
            </a:r>
            <a:br>
              <a:rPr lang="en-US" sz="2000" b="0" dirty="0"/>
            </a:br>
            <a:br>
              <a:rPr lang="en-US" sz="2000" b="0" dirty="0"/>
            </a:br>
            <a:r>
              <a:rPr lang="en-US" sz="2000" b="0" dirty="0"/>
              <a:t>All CPT® codes are trademarked by the American Medical Association (AMA) and all revenue codes are copyrighted by the American Hospital Association (AHA). </a:t>
            </a:r>
          </a:p>
        </p:txBody>
      </p:sp>
    </p:spTree>
    <p:extLst>
      <p:ext uri="{BB962C8B-B14F-4D97-AF65-F5344CB8AC3E}">
        <p14:creationId xmlns:p14="http://schemas.microsoft.com/office/powerpoint/2010/main" val="65749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2955F-E1B8-AD75-C5A0-E7EFC7E66ECD}"/>
              </a:ext>
            </a:extLst>
          </p:cNvPr>
          <p:cNvSpPr>
            <a:spLocks noGrp="1"/>
          </p:cNvSpPr>
          <p:nvPr>
            <p:ph sz="half" idx="1"/>
          </p:nvPr>
        </p:nvSpPr>
        <p:spPr/>
        <p:txBody>
          <a:bodyPr/>
          <a:lstStyle/>
          <a:p>
            <a:r>
              <a:rPr lang="en-US" sz="2400" dirty="0"/>
              <a:t>E1 – Upper left, eyelid</a:t>
            </a:r>
          </a:p>
          <a:p>
            <a:r>
              <a:rPr lang="en-US" sz="2400" dirty="0"/>
              <a:t>E2 – Lower left, eyelid</a:t>
            </a:r>
          </a:p>
          <a:p>
            <a:r>
              <a:rPr lang="en-US" sz="2400" dirty="0"/>
              <a:t>E3 – Upper right, eyelid</a:t>
            </a:r>
          </a:p>
          <a:p>
            <a:r>
              <a:rPr lang="en-US" sz="2400" dirty="0"/>
              <a:t>E4 – Lower right, eyelid</a:t>
            </a:r>
          </a:p>
          <a:p>
            <a:endParaRPr lang="en-US" dirty="0"/>
          </a:p>
        </p:txBody>
      </p:sp>
      <p:sp>
        <p:nvSpPr>
          <p:cNvPr id="3" name="Text Placeholder 2">
            <a:extLst>
              <a:ext uri="{FF2B5EF4-FFF2-40B4-BE49-F238E27FC236}">
                <a16:creationId xmlns:a16="http://schemas.microsoft.com/office/drawing/2014/main" id="{06A0B6E6-6E58-5EE0-BB54-2A3800E1F0FE}"/>
              </a:ext>
            </a:extLst>
          </p:cNvPr>
          <p:cNvSpPr>
            <a:spLocks noGrp="1"/>
          </p:cNvSpPr>
          <p:nvPr>
            <p:ph type="body" sz="quarter" idx="14"/>
          </p:nvPr>
        </p:nvSpPr>
        <p:spPr/>
        <p:txBody>
          <a:bodyPr/>
          <a:lstStyle/>
          <a:p>
            <a:r>
              <a:rPr lang="en-US" dirty="0"/>
              <a:t>Eyelid Modifiers</a:t>
            </a:r>
          </a:p>
        </p:txBody>
      </p:sp>
      <p:sp>
        <p:nvSpPr>
          <p:cNvPr id="4" name="Title 3">
            <a:extLst>
              <a:ext uri="{FF2B5EF4-FFF2-40B4-BE49-F238E27FC236}">
                <a16:creationId xmlns:a16="http://schemas.microsoft.com/office/drawing/2014/main" id="{6DE84E5D-0806-5AF8-D556-9ABA7DD94E97}"/>
              </a:ext>
            </a:extLst>
          </p:cNvPr>
          <p:cNvSpPr>
            <a:spLocks noGrp="1"/>
          </p:cNvSpPr>
          <p:nvPr>
            <p:ph type="title"/>
          </p:nvPr>
        </p:nvSpPr>
        <p:spPr/>
        <p:txBody>
          <a:bodyPr/>
          <a:lstStyle/>
          <a:p>
            <a:r>
              <a:rPr lang="en-US" dirty="0"/>
              <a:t>Anatomic Modifiers</a:t>
            </a:r>
          </a:p>
        </p:txBody>
      </p:sp>
      <p:pic>
        <p:nvPicPr>
          <p:cNvPr id="5" name="Picture Placeholder 10">
            <a:extLst>
              <a:ext uri="{FF2B5EF4-FFF2-40B4-BE49-F238E27FC236}">
                <a16:creationId xmlns:a16="http://schemas.microsoft.com/office/drawing/2014/main" id="{8C87197D-A06C-B816-6688-56F354A25E2D}"/>
              </a:ext>
            </a:extLst>
          </p:cNvPr>
          <p:cNvPicPr>
            <a:picLocks noChangeAspect="1"/>
          </p:cNvPicPr>
          <p:nvPr/>
        </p:nvPicPr>
        <p:blipFill>
          <a:blip r:embed="rId3">
            <a:extLst>
              <a:ext uri="{28A0092B-C50C-407E-A947-70E740481C1C}">
                <a14:useLocalDpi xmlns:a14="http://schemas.microsoft.com/office/drawing/2010/main" val="0"/>
              </a:ext>
            </a:extLst>
          </a:blip>
          <a:srcRect t="26311" b="26311"/>
          <a:stretch>
            <a:fillRect/>
          </a:stretch>
        </p:blipFill>
        <p:spPr>
          <a:xfrm>
            <a:off x="5307603" y="1521069"/>
            <a:ext cx="3810211" cy="1804837"/>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3967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F5402A-A39D-CD19-9C8C-8A93B66DD016}"/>
              </a:ext>
            </a:extLst>
          </p:cNvPr>
          <p:cNvSpPr>
            <a:spLocks noGrp="1"/>
          </p:cNvSpPr>
          <p:nvPr>
            <p:ph sz="half" idx="1"/>
          </p:nvPr>
        </p:nvSpPr>
        <p:spPr/>
        <p:txBody>
          <a:bodyPr/>
          <a:lstStyle/>
          <a:p>
            <a:r>
              <a:rPr lang="en-US" dirty="0"/>
              <a:t>LC – Left circumflex coronary artery</a:t>
            </a:r>
          </a:p>
          <a:p>
            <a:r>
              <a:rPr lang="en-US" dirty="0"/>
              <a:t>LD – Left anterior descending coronary artery</a:t>
            </a:r>
          </a:p>
          <a:p>
            <a:r>
              <a:rPr lang="en-US" dirty="0"/>
              <a:t>LM – Left main coronary artery</a:t>
            </a:r>
          </a:p>
          <a:p>
            <a:r>
              <a:rPr lang="en-US" dirty="0"/>
              <a:t>RC – Right coronary artery</a:t>
            </a:r>
          </a:p>
          <a:p>
            <a:r>
              <a:rPr lang="en-US" dirty="0"/>
              <a:t>RI – Ramus intermedius coronary artery</a:t>
            </a:r>
          </a:p>
          <a:p>
            <a:endParaRPr lang="en-US" dirty="0"/>
          </a:p>
          <a:p>
            <a:endParaRPr lang="en-US" dirty="0"/>
          </a:p>
          <a:p>
            <a:r>
              <a:rPr lang="en-US" dirty="0"/>
              <a:t>Identifies the vessel on which a procedure was performed. If more than one modifier applies, the code should be repeated with the modifier on another line of the claim form. </a:t>
            </a:r>
          </a:p>
          <a:p>
            <a:endParaRPr lang="en-US" dirty="0"/>
          </a:p>
        </p:txBody>
      </p:sp>
      <p:sp>
        <p:nvSpPr>
          <p:cNvPr id="3" name="Text Placeholder 2">
            <a:extLst>
              <a:ext uri="{FF2B5EF4-FFF2-40B4-BE49-F238E27FC236}">
                <a16:creationId xmlns:a16="http://schemas.microsoft.com/office/drawing/2014/main" id="{9EB6AD14-05F9-E061-3A3C-B46F9E33C330}"/>
              </a:ext>
            </a:extLst>
          </p:cNvPr>
          <p:cNvSpPr>
            <a:spLocks noGrp="1"/>
          </p:cNvSpPr>
          <p:nvPr>
            <p:ph type="body" sz="quarter" idx="14"/>
          </p:nvPr>
        </p:nvSpPr>
        <p:spPr/>
        <p:txBody>
          <a:bodyPr/>
          <a:lstStyle/>
          <a:p>
            <a:r>
              <a:rPr lang="en-US" dirty="0"/>
              <a:t>Coronary Artery Modifiers</a:t>
            </a:r>
          </a:p>
        </p:txBody>
      </p:sp>
      <p:sp>
        <p:nvSpPr>
          <p:cNvPr id="4" name="Title 3">
            <a:extLst>
              <a:ext uri="{FF2B5EF4-FFF2-40B4-BE49-F238E27FC236}">
                <a16:creationId xmlns:a16="http://schemas.microsoft.com/office/drawing/2014/main" id="{D7DC0F11-96C4-D557-AB08-647E33637379}"/>
              </a:ext>
            </a:extLst>
          </p:cNvPr>
          <p:cNvSpPr>
            <a:spLocks noGrp="1"/>
          </p:cNvSpPr>
          <p:nvPr>
            <p:ph type="title"/>
          </p:nvPr>
        </p:nvSpPr>
        <p:spPr/>
        <p:txBody>
          <a:bodyPr/>
          <a:lstStyle/>
          <a:p>
            <a:r>
              <a:rPr lang="en-US" dirty="0"/>
              <a:t>Anatomic Modifiers</a:t>
            </a:r>
          </a:p>
        </p:txBody>
      </p:sp>
      <p:pic>
        <p:nvPicPr>
          <p:cNvPr id="6" name="Picture 5">
            <a:extLst>
              <a:ext uri="{FF2B5EF4-FFF2-40B4-BE49-F238E27FC236}">
                <a16:creationId xmlns:a16="http://schemas.microsoft.com/office/drawing/2014/main" id="{6EE3A81D-CB70-5574-3DC8-9071213906E1}"/>
              </a:ext>
            </a:extLst>
          </p:cNvPr>
          <p:cNvPicPr>
            <a:picLocks noChangeAspect="1"/>
          </p:cNvPicPr>
          <p:nvPr/>
        </p:nvPicPr>
        <p:blipFill>
          <a:blip r:embed="rId3"/>
          <a:stretch>
            <a:fillRect/>
          </a:stretch>
        </p:blipFill>
        <p:spPr>
          <a:xfrm>
            <a:off x="7077937" y="698462"/>
            <a:ext cx="3130036" cy="3130036"/>
          </a:xfrm>
          <a:prstGeom prst="rect">
            <a:avLst/>
          </a:prstGeom>
          <a:effectLst>
            <a:outerShdw blurRad="50800" dist="38100" dir="8100000" algn="tr" rotWithShape="0">
              <a:prstClr val="black">
                <a:alpha val="40000"/>
              </a:prstClr>
            </a:outerShdw>
            <a:softEdge rad="63500"/>
          </a:effectLst>
        </p:spPr>
      </p:pic>
    </p:spTree>
    <p:extLst>
      <p:ext uri="{BB962C8B-B14F-4D97-AF65-F5344CB8AC3E}">
        <p14:creationId xmlns:p14="http://schemas.microsoft.com/office/powerpoint/2010/main" val="94670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1CC38F-0515-A76F-70E4-16442929028F}"/>
              </a:ext>
            </a:extLst>
          </p:cNvPr>
          <p:cNvSpPr>
            <a:spLocks noGrp="1"/>
          </p:cNvSpPr>
          <p:nvPr>
            <p:ph sz="half" idx="1"/>
          </p:nvPr>
        </p:nvSpPr>
        <p:spPr>
          <a:xfrm>
            <a:off x="742025" y="1160585"/>
            <a:ext cx="9794987" cy="5151190"/>
          </a:xfrm>
        </p:spPr>
        <p:txBody>
          <a:bodyPr/>
          <a:lstStyle/>
          <a:p>
            <a:pPr marL="342900" indent="-342900">
              <a:buFont typeface="Arial" panose="020B0604020202020204" pitchFamily="34" charset="0"/>
              <a:buChar char="•"/>
            </a:pPr>
            <a:r>
              <a:rPr lang="en-US" dirty="0"/>
              <a:t>Informational modifiers; some third-party payers require.</a:t>
            </a:r>
          </a:p>
          <a:p>
            <a:pPr marL="342900" indent="-342900">
              <a:buFont typeface="Arial" panose="020B0604020202020204" pitchFamily="34" charset="0"/>
              <a:buChar char="•"/>
            </a:pPr>
            <a:r>
              <a:rPr lang="en-US" dirty="0"/>
              <a:t>If code description includes a paired organ site (ears, eyes, lungs, ovaries), but procedure is performed on only one side, RT, </a:t>
            </a:r>
            <a:r>
              <a:rPr lang="en-US" i="1" dirty="0"/>
              <a:t>Right Side </a:t>
            </a:r>
            <a:r>
              <a:rPr lang="en-US" dirty="0"/>
              <a:t>or LT, </a:t>
            </a:r>
            <a:r>
              <a:rPr lang="en-US" i="1" dirty="0"/>
              <a:t>Left Side </a:t>
            </a:r>
            <a:r>
              <a:rPr lang="en-US" dirty="0"/>
              <a:t>modifiers are appropriate.</a:t>
            </a:r>
          </a:p>
          <a:p>
            <a:pPr marL="342900" indent="-342900">
              <a:buFont typeface="Arial" panose="020B0604020202020204" pitchFamily="34" charset="0"/>
              <a:buChar char="•"/>
            </a:pPr>
            <a:r>
              <a:rPr lang="en-US" dirty="0"/>
              <a:t>The appropriate modifier for an anatomic site is preferred over a general RT or LT modifier. </a:t>
            </a:r>
          </a:p>
          <a:p>
            <a:pPr marL="800100" lvl="1" indent="-342900">
              <a:buFont typeface="Arial" panose="020B0604020202020204" pitchFamily="34" charset="0"/>
              <a:buChar char="•"/>
            </a:pPr>
            <a:r>
              <a:rPr lang="en-US" sz="2200" dirty="0"/>
              <a:t>Example: If a procedure of the upper left eyelid was performed, modifier E1 should be appended rather than LT.</a:t>
            </a:r>
          </a:p>
          <a:p>
            <a:pPr marL="342900" indent="-342900">
              <a:buFont typeface="Arial" panose="020B0604020202020204" pitchFamily="34" charset="0"/>
              <a:buChar char="•"/>
            </a:pPr>
            <a:r>
              <a:rPr lang="en-US" dirty="0"/>
              <a:t>When code description specifies that procedure is performed on an eyelid, digit, or coronary artery, anatomical modifiers are appropriate.</a:t>
            </a:r>
          </a:p>
        </p:txBody>
      </p:sp>
      <p:sp>
        <p:nvSpPr>
          <p:cNvPr id="4" name="Title 3">
            <a:extLst>
              <a:ext uri="{FF2B5EF4-FFF2-40B4-BE49-F238E27FC236}">
                <a16:creationId xmlns:a16="http://schemas.microsoft.com/office/drawing/2014/main" id="{76482318-4AEA-D329-03BA-84D774226683}"/>
              </a:ext>
            </a:extLst>
          </p:cNvPr>
          <p:cNvSpPr>
            <a:spLocks noGrp="1"/>
          </p:cNvSpPr>
          <p:nvPr>
            <p:ph type="title"/>
          </p:nvPr>
        </p:nvSpPr>
        <p:spPr/>
        <p:txBody>
          <a:bodyPr/>
          <a:lstStyle/>
          <a:p>
            <a:r>
              <a:rPr lang="en-US" dirty="0"/>
              <a:t>Anatomic Modifiers</a:t>
            </a:r>
          </a:p>
        </p:txBody>
      </p:sp>
    </p:spTree>
    <p:extLst>
      <p:ext uri="{BB962C8B-B14F-4D97-AF65-F5344CB8AC3E}">
        <p14:creationId xmlns:p14="http://schemas.microsoft.com/office/powerpoint/2010/main" val="91041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80BBFF-B9D8-BA9E-0B32-05136BE56148}"/>
              </a:ext>
            </a:extLst>
          </p:cNvPr>
          <p:cNvSpPr>
            <a:spLocks noGrp="1"/>
          </p:cNvSpPr>
          <p:nvPr>
            <p:ph sz="half" idx="1"/>
          </p:nvPr>
        </p:nvSpPr>
        <p:spPr>
          <a:xfrm>
            <a:off x="838200" y="1066800"/>
            <a:ext cx="9900495" cy="5057405"/>
          </a:xfrm>
        </p:spPr>
        <p:txBody>
          <a:bodyPr/>
          <a:lstStyle/>
          <a:p>
            <a:pPr marL="342900" indent="-342900">
              <a:buFont typeface="Arial" panose="020B0604020202020204" pitchFamily="34" charset="0"/>
              <a:buChar char="•"/>
            </a:pPr>
            <a:r>
              <a:rPr lang="en-US" dirty="0"/>
              <a:t>Do not use if the code description of the code indicates that the procedure applies to different body parts. </a:t>
            </a:r>
          </a:p>
          <a:p>
            <a:pPr marL="800100" lvl="1" indent="-342900">
              <a:buFont typeface="Arial" panose="020B0604020202020204" pitchFamily="34" charset="0"/>
              <a:buChar char="•"/>
            </a:pPr>
            <a:r>
              <a:rPr lang="en-US" dirty="0"/>
              <a:t>Example: 12001</a:t>
            </a:r>
            <a:r>
              <a:rPr lang="en-US" i="1" dirty="0"/>
              <a:t>, Simple repair of superficial wounds of scalp, neck, axillae, external genitalia, trunk and/or extremities (including hands and feet); 2.5 cm or less.</a:t>
            </a:r>
          </a:p>
          <a:p>
            <a:pPr marL="342900" indent="-342900">
              <a:buFont typeface="Arial" panose="020B0604020202020204" pitchFamily="34" charset="0"/>
              <a:buChar char="•"/>
            </a:pPr>
            <a:r>
              <a:rPr lang="en-US" dirty="0"/>
              <a:t>Do not use if the code description indicates multiple extremities</a:t>
            </a:r>
          </a:p>
          <a:p>
            <a:pPr marL="800100" lvl="1" indent="-342900">
              <a:buFont typeface="Arial" panose="020B0604020202020204" pitchFamily="34" charset="0"/>
              <a:buChar char="•"/>
            </a:pPr>
            <a:r>
              <a:rPr lang="en-US" dirty="0"/>
              <a:t>Example: 95861, Needle electromyography; 2 extremities with or without related paraspinal areas. </a:t>
            </a:r>
          </a:p>
          <a:p>
            <a:pPr marL="342900" indent="-342900">
              <a:buFont typeface="Arial" panose="020B0604020202020204" pitchFamily="34" charset="0"/>
              <a:buChar char="•"/>
            </a:pPr>
            <a:r>
              <a:rPr lang="en-US" dirty="0"/>
              <a:t>Do not use for radiological supervision and interpretation codes.</a:t>
            </a:r>
          </a:p>
          <a:p>
            <a:pPr lvl="1" indent="0">
              <a:buNone/>
            </a:pPr>
            <a:r>
              <a:rPr lang="en-US" dirty="0"/>
              <a:t>	</a:t>
            </a:r>
          </a:p>
        </p:txBody>
      </p:sp>
      <p:sp>
        <p:nvSpPr>
          <p:cNvPr id="4" name="Title 3">
            <a:extLst>
              <a:ext uri="{FF2B5EF4-FFF2-40B4-BE49-F238E27FC236}">
                <a16:creationId xmlns:a16="http://schemas.microsoft.com/office/drawing/2014/main" id="{5C4EE56D-4644-5FFE-D1E8-854CDD4A7966}"/>
              </a:ext>
            </a:extLst>
          </p:cNvPr>
          <p:cNvSpPr>
            <a:spLocks noGrp="1"/>
          </p:cNvSpPr>
          <p:nvPr>
            <p:ph type="title"/>
          </p:nvPr>
        </p:nvSpPr>
        <p:spPr/>
        <p:txBody>
          <a:bodyPr/>
          <a:lstStyle/>
          <a:p>
            <a:r>
              <a:rPr lang="en-US" dirty="0"/>
              <a:t>Anatomic Modifiers</a:t>
            </a:r>
          </a:p>
        </p:txBody>
      </p:sp>
    </p:spTree>
    <p:extLst>
      <p:ext uri="{BB962C8B-B14F-4D97-AF65-F5344CB8AC3E}">
        <p14:creationId xmlns:p14="http://schemas.microsoft.com/office/powerpoint/2010/main" val="16786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9FB516-D99D-9B21-635D-4CE69FD649A8}"/>
              </a:ext>
            </a:extLst>
          </p:cNvPr>
          <p:cNvSpPr>
            <a:spLocks noGrp="1"/>
          </p:cNvSpPr>
          <p:nvPr>
            <p:ph sz="half" idx="1"/>
          </p:nvPr>
        </p:nvSpPr>
        <p:spPr>
          <a:xfrm>
            <a:off x="715838" y="1677241"/>
            <a:ext cx="9821174" cy="4995897"/>
          </a:xfrm>
        </p:spPr>
        <p:txBody>
          <a:bodyPr/>
          <a:lstStyle/>
          <a:p>
            <a:r>
              <a:rPr lang="en-US" dirty="0"/>
              <a:t>A patient was admitted to the ASC for a tenotomy of the left foot, second digit. A small incision was made at the crease of the toes on the bottom of the foot, the skin was reflected back, and the tendon was exposed. The tendon was released from its attachment and the incision was repaired with a layered closure. </a:t>
            </a:r>
          </a:p>
          <a:p>
            <a:endParaRPr lang="en-US" dirty="0"/>
          </a:p>
          <a:p>
            <a:r>
              <a:rPr lang="en-US" dirty="0"/>
              <a:t>CPT Codes Reported:</a:t>
            </a:r>
          </a:p>
          <a:p>
            <a:endParaRPr lang="en-US" dirty="0"/>
          </a:p>
          <a:p>
            <a:r>
              <a:rPr lang="en-US" b="1" dirty="0"/>
              <a:t>28234-T1</a:t>
            </a:r>
            <a:r>
              <a:rPr lang="en-US" dirty="0"/>
              <a:t>, </a:t>
            </a:r>
            <a:r>
              <a:rPr lang="en-US" i="1" dirty="0"/>
              <a:t>Tenotomy, open, extensor, foot or toe, each tendon.</a:t>
            </a:r>
          </a:p>
        </p:txBody>
      </p:sp>
      <p:sp>
        <p:nvSpPr>
          <p:cNvPr id="4" name="Title 3">
            <a:extLst>
              <a:ext uri="{FF2B5EF4-FFF2-40B4-BE49-F238E27FC236}">
                <a16:creationId xmlns:a16="http://schemas.microsoft.com/office/drawing/2014/main" id="{C1993B62-30CF-164B-DF09-5E281235177B}"/>
              </a:ext>
            </a:extLst>
          </p:cNvPr>
          <p:cNvSpPr>
            <a:spLocks noGrp="1"/>
          </p:cNvSpPr>
          <p:nvPr>
            <p:ph type="title"/>
          </p:nvPr>
        </p:nvSpPr>
        <p:spPr/>
        <p:txBody>
          <a:bodyPr/>
          <a:lstStyle/>
          <a:p>
            <a:r>
              <a:rPr lang="en-US" dirty="0"/>
              <a:t>Anatomic Modifiers</a:t>
            </a:r>
          </a:p>
        </p:txBody>
      </p:sp>
      <p:pic>
        <p:nvPicPr>
          <p:cNvPr id="3" name="Picture 2">
            <a:extLst>
              <a:ext uri="{FF2B5EF4-FFF2-40B4-BE49-F238E27FC236}">
                <a16:creationId xmlns:a16="http://schemas.microsoft.com/office/drawing/2014/main" id="{865539C7-761F-45FD-DE97-721C2632F51B}"/>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374657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39D2B5-BDBB-BB0D-76DE-5E9E969DC418}"/>
              </a:ext>
            </a:extLst>
          </p:cNvPr>
          <p:cNvSpPr>
            <a:spLocks noGrp="1"/>
          </p:cNvSpPr>
          <p:nvPr>
            <p:ph sz="half" idx="1"/>
          </p:nvPr>
        </p:nvSpPr>
        <p:spPr>
          <a:xfrm>
            <a:off x="838200" y="1280093"/>
            <a:ext cx="9683618" cy="5206303"/>
          </a:xfrm>
        </p:spPr>
        <p:txBody>
          <a:bodyPr/>
          <a:lstStyle/>
          <a:p>
            <a:r>
              <a:rPr lang="en-US" i="1" dirty="0"/>
              <a:t>Bilateral</a:t>
            </a:r>
            <a:endParaRPr lang="en-US" dirty="0"/>
          </a:p>
          <a:p>
            <a:pPr marL="342900" indent="-342900">
              <a:buFont typeface="Arial" panose="020B0604020202020204" pitchFamily="34" charset="0"/>
              <a:buChar char="•"/>
            </a:pPr>
            <a:r>
              <a:rPr lang="en-US" dirty="0"/>
              <a:t>If code descriptor states that the procedure is “unilateral” or “bilateral” then modifier 50 is not necessary unless the description does not match what was performed. </a:t>
            </a:r>
          </a:p>
          <a:p>
            <a:pPr marL="800100" lvl="1" indent="-342900">
              <a:buFont typeface="Arial" panose="020B0604020202020204" pitchFamily="34" charset="0"/>
              <a:buChar char="•"/>
            </a:pPr>
            <a:r>
              <a:rPr lang="en-US" dirty="0"/>
              <a:t>Example: If procedure is performed bilaterally, but code descriptor says “unilateral,” modifier 50 would be appended. </a:t>
            </a:r>
          </a:p>
          <a:p>
            <a:pPr lvl="1" indent="0">
              <a:buNone/>
            </a:pPr>
            <a:endParaRPr lang="en-US" dirty="0"/>
          </a:p>
          <a:p>
            <a:pPr marL="342900" indent="-342900">
              <a:buFont typeface="Arial" panose="020B0604020202020204" pitchFamily="34" charset="0"/>
              <a:buChar char="•"/>
            </a:pPr>
            <a:r>
              <a:rPr lang="en-US" dirty="0"/>
              <a:t>If code descriptor states “unilateral or bilateral,” modifier 50 is not necessary. </a:t>
            </a:r>
          </a:p>
          <a:p>
            <a:pPr marL="800100" lvl="1" indent="-342900">
              <a:buFont typeface="Arial" panose="020B0604020202020204" pitchFamily="34" charset="0"/>
              <a:buChar char="•"/>
            </a:pPr>
            <a:r>
              <a:rPr lang="en-US" dirty="0"/>
              <a:t>Example: 92081, </a:t>
            </a:r>
            <a:r>
              <a:rPr lang="en-US" i="1" dirty="0"/>
              <a:t>Visual field examination, </a:t>
            </a:r>
            <a:r>
              <a:rPr lang="en-US" b="1" i="1" dirty="0"/>
              <a:t>unilateral or bilateral</a:t>
            </a:r>
            <a:r>
              <a:rPr lang="en-US" i="1" dirty="0"/>
              <a:t>, with interpretation and report; limited examination. </a:t>
            </a:r>
            <a:r>
              <a:rPr lang="en-US" dirty="0"/>
              <a:t>Modifier 50 would NOT be appropriate on this code.</a:t>
            </a:r>
          </a:p>
        </p:txBody>
      </p:sp>
      <p:sp>
        <p:nvSpPr>
          <p:cNvPr id="3" name="Text Placeholder 2">
            <a:extLst>
              <a:ext uri="{FF2B5EF4-FFF2-40B4-BE49-F238E27FC236}">
                <a16:creationId xmlns:a16="http://schemas.microsoft.com/office/drawing/2014/main" id="{B505D7C2-1839-9B4F-1041-AB4854623674}"/>
              </a:ext>
            </a:extLst>
          </p:cNvPr>
          <p:cNvSpPr>
            <a:spLocks noGrp="1"/>
          </p:cNvSpPr>
          <p:nvPr>
            <p:ph type="body" sz="quarter" idx="14"/>
          </p:nvPr>
        </p:nvSpPr>
        <p:spPr/>
        <p:txBody>
          <a:bodyPr/>
          <a:lstStyle/>
          <a:p>
            <a:r>
              <a:rPr lang="en-US" dirty="0"/>
              <a:t>Modifier 50</a:t>
            </a:r>
          </a:p>
        </p:txBody>
      </p:sp>
      <p:sp>
        <p:nvSpPr>
          <p:cNvPr id="4" name="Title 3">
            <a:extLst>
              <a:ext uri="{FF2B5EF4-FFF2-40B4-BE49-F238E27FC236}">
                <a16:creationId xmlns:a16="http://schemas.microsoft.com/office/drawing/2014/main" id="{F3AEA162-8624-17FC-65DD-5BF90E140F3D}"/>
              </a:ext>
            </a:extLst>
          </p:cNvPr>
          <p:cNvSpPr>
            <a:spLocks noGrp="1"/>
          </p:cNvSpPr>
          <p:nvPr>
            <p:ph type="title"/>
          </p:nvPr>
        </p:nvSpPr>
        <p:spPr/>
        <p:txBody>
          <a:bodyPr/>
          <a:lstStyle/>
          <a:p>
            <a:r>
              <a:rPr lang="en-US" dirty="0"/>
              <a:t>Anatomic Modifiers	</a:t>
            </a:r>
          </a:p>
        </p:txBody>
      </p:sp>
    </p:spTree>
    <p:extLst>
      <p:ext uri="{BB962C8B-B14F-4D97-AF65-F5344CB8AC3E}">
        <p14:creationId xmlns:p14="http://schemas.microsoft.com/office/powerpoint/2010/main" val="1339082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BD21A-D43F-2FD0-2E14-01C7FE284DE2}"/>
              </a:ext>
            </a:extLst>
          </p:cNvPr>
          <p:cNvSpPr>
            <a:spLocks noGrp="1"/>
          </p:cNvSpPr>
          <p:nvPr>
            <p:ph sz="half" idx="1"/>
          </p:nvPr>
        </p:nvSpPr>
        <p:spPr/>
        <p:txBody>
          <a:bodyPr/>
          <a:lstStyle/>
          <a:p>
            <a:pPr marL="342900" indent="-342900">
              <a:buFont typeface="Arial" panose="020B0604020202020204" pitchFamily="34" charset="0"/>
              <a:buChar char="•"/>
            </a:pPr>
            <a:r>
              <a:rPr lang="en-US" dirty="0"/>
              <a:t>Do not use with “add-on” codes (Appendix D in CPT book).</a:t>
            </a:r>
          </a:p>
          <a:p>
            <a:endParaRPr lang="en-US" dirty="0"/>
          </a:p>
          <a:p>
            <a:pPr marL="342900" indent="-342900">
              <a:buFont typeface="Arial" panose="020B0604020202020204" pitchFamily="34" charset="0"/>
              <a:buChar char="•"/>
            </a:pPr>
            <a:r>
              <a:rPr lang="en-US" dirty="0"/>
              <a:t>Do not use when using  modifiers RT and LT.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unit entry to use when reporting modifier 50 is 1. </a:t>
            </a:r>
          </a:p>
          <a:p>
            <a:endParaRPr lang="en-US" dirty="0"/>
          </a:p>
          <a:p>
            <a:pPr marL="342900" indent="-342900">
              <a:buFont typeface="Arial" panose="020B0604020202020204" pitchFamily="34" charset="0"/>
              <a:buChar char="•"/>
            </a:pPr>
            <a:r>
              <a:rPr lang="en-US" dirty="0"/>
              <a:t>Breaking up procedures that state “bilateral” in the code description and coding them individually for each side when they were performed during the same session is against the NCCI guidelines and incorrect coding from a CPT perspective.</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27A1827A-7725-E096-E556-F13163D30055}"/>
              </a:ext>
            </a:extLst>
          </p:cNvPr>
          <p:cNvSpPr>
            <a:spLocks noGrp="1"/>
          </p:cNvSpPr>
          <p:nvPr>
            <p:ph type="body" sz="quarter" idx="14"/>
          </p:nvPr>
        </p:nvSpPr>
        <p:spPr/>
        <p:txBody>
          <a:bodyPr/>
          <a:lstStyle/>
          <a:p>
            <a:r>
              <a:rPr lang="en-US" dirty="0"/>
              <a:t>Modifier 50</a:t>
            </a:r>
          </a:p>
          <a:p>
            <a:endParaRPr lang="en-US" dirty="0"/>
          </a:p>
        </p:txBody>
      </p:sp>
      <p:sp>
        <p:nvSpPr>
          <p:cNvPr id="4" name="Title 3">
            <a:extLst>
              <a:ext uri="{FF2B5EF4-FFF2-40B4-BE49-F238E27FC236}">
                <a16:creationId xmlns:a16="http://schemas.microsoft.com/office/drawing/2014/main" id="{69C636F2-AF37-207A-F7E0-5AC9E991C98B}"/>
              </a:ext>
            </a:extLst>
          </p:cNvPr>
          <p:cNvSpPr>
            <a:spLocks noGrp="1"/>
          </p:cNvSpPr>
          <p:nvPr>
            <p:ph type="title"/>
          </p:nvPr>
        </p:nvSpPr>
        <p:spPr/>
        <p:txBody>
          <a:bodyPr/>
          <a:lstStyle/>
          <a:p>
            <a:r>
              <a:rPr lang="en-US" dirty="0"/>
              <a:t>Anatomic Modifiers</a:t>
            </a:r>
          </a:p>
        </p:txBody>
      </p:sp>
    </p:spTree>
    <p:extLst>
      <p:ext uri="{BB962C8B-B14F-4D97-AF65-F5344CB8AC3E}">
        <p14:creationId xmlns:p14="http://schemas.microsoft.com/office/powerpoint/2010/main" val="2938933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8F1CA0-760B-7A31-1C70-1533696F2864}"/>
              </a:ext>
            </a:extLst>
          </p:cNvPr>
          <p:cNvSpPr>
            <a:spLocks noGrp="1"/>
          </p:cNvSpPr>
          <p:nvPr>
            <p:ph sz="half" idx="1"/>
          </p:nvPr>
        </p:nvSpPr>
        <p:spPr>
          <a:xfrm>
            <a:off x="838200" y="1310761"/>
            <a:ext cx="9683618" cy="4825168"/>
          </a:xfrm>
        </p:spPr>
        <p:txBody>
          <a:bodyPr/>
          <a:lstStyle/>
          <a:p>
            <a:pPr marL="285750" indent="-285750">
              <a:buFont typeface="Arial" panose="020B0604020202020204" pitchFamily="34" charset="0"/>
              <a:buChar char="•"/>
            </a:pPr>
            <a:r>
              <a:rPr lang="en-US" sz="1800" dirty="0"/>
              <a:t>ASC specialty providers don't report modifier 50 for Medicare claims.</a:t>
            </a:r>
          </a:p>
          <a:p>
            <a:endParaRPr lang="en-US" sz="1800" dirty="0"/>
          </a:p>
          <a:p>
            <a:pPr marL="285750" indent="-285750">
              <a:buFont typeface="Arial" panose="020B0604020202020204" pitchFamily="34" charset="0"/>
              <a:buChar char="•"/>
            </a:pPr>
            <a:r>
              <a:rPr lang="en-US" sz="1800" dirty="0"/>
              <a:t>When more than one surgical procedure is performed in the same operative session, multiple surgery rules apply.</a:t>
            </a:r>
          </a:p>
          <a:p>
            <a:endParaRPr lang="en-US" sz="1800" dirty="0"/>
          </a:p>
          <a:p>
            <a:pPr marL="285750" indent="-285750">
              <a:buFont typeface="Arial" panose="020B0604020202020204" pitchFamily="34" charset="0"/>
              <a:buChar char="•"/>
            </a:pPr>
            <a:r>
              <a:rPr lang="en-US" sz="1800" dirty="0"/>
              <a:t>Medicare will allow 100% of the highest paying surgical procedure on the claim plus 50% for the other ASC-covered surgical procedures furnished in the same session.</a:t>
            </a:r>
          </a:p>
          <a:p>
            <a:endParaRPr lang="en-US" sz="1800" dirty="0"/>
          </a:p>
          <a:p>
            <a:pPr marL="285750" indent="-285750">
              <a:buFont typeface="Arial" panose="020B0604020202020204" pitchFamily="34" charset="0"/>
              <a:buChar char="•"/>
            </a:pPr>
            <a:r>
              <a:rPr lang="en-US" sz="1800" dirty="0"/>
              <a:t>Report bilateral procedures by reporting a single unit on two separate lines or a single unit on one line with "2" in the unit field.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Multiple procedure reduction of 50% will apply to all bilateral procedures subject to multiple procedure discounting.</a:t>
            </a:r>
          </a:p>
        </p:txBody>
      </p:sp>
      <p:sp>
        <p:nvSpPr>
          <p:cNvPr id="3" name="Text Placeholder 2">
            <a:extLst>
              <a:ext uri="{FF2B5EF4-FFF2-40B4-BE49-F238E27FC236}">
                <a16:creationId xmlns:a16="http://schemas.microsoft.com/office/drawing/2014/main" id="{890931B3-A841-D0FC-0EC7-1D6F4D99A0A8}"/>
              </a:ext>
            </a:extLst>
          </p:cNvPr>
          <p:cNvSpPr>
            <a:spLocks noGrp="1"/>
          </p:cNvSpPr>
          <p:nvPr>
            <p:ph type="body" sz="quarter" idx="14"/>
          </p:nvPr>
        </p:nvSpPr>
        <p:spPr/>
        <p:txBody>
          <a:bodyPr/>
          <a:lstStyle/>
          <a:p>
            <a:r>
              <a:rPr lang="en-US" dirty="0"/>
              <a:t>Modifier 50 and Ambulatory Surgical Centers (ASCs)</a:t>
            </a:r>
          </a:p>
        </p:txBody>
      </p:sp>
      <p:sp>
        <p:nvSpPr>
          <p:cNvPr id="4" name="Title 3">
            <a:extLst>
              <a:ext uri="{FF2B5EF4-FFF2-40B4-BE49-F238E27FC236}">
                <a16:creationId xmlns:a16="http://schemas.microsoft.com/office/drawing/2014/main" id="{D073C981-8A99-55D5-4F49-EA85EAA5D3B3}"/>
              </a:ext>
            </a:extLst>
          </p:cNvPr>
          <p:cNvSpPr>
            <a:spLocks noGrp="1"/>
          </p:cNvSpPr>
          <p:nvPr>
            <p:ph type="title"/>
          </p:nvPr>
        </p:nvSpPr>
        <p:spPr/>
        <p:txBody>
          <a:bodyPr/>
          <a:lstStyle/>
          <a:p>
            <a:r>
              <a:rPr lang="en-US" dirty="0"/>
              <a:t>Anatomic Modifiers</a:t>
            </a:r>
          </a:p>
        </p:txBody>
      </p:sp>
      <p:graphicFrame>
        <p:nvGraphicFramePr>
          <p:cNvPr id="5" name="Table 5">
            <a:extLst>
              <a:ext uri="{FF2B5EF4-FFF2-40B4-BE49-F238E27FC236}">
                <a16:creationId xmlns:a16="http://schemas.microsoft.com/office/drawing/2014/main" id="{D267AA63-67FD-8945-253E-6FD4E9A4D5DE}"/>
              </a:ext>
            </a:extLst>
          </p:cNvPr>
          <p:cNvGraphicFramePr>
            <a:graphicFrameLocks noGrp="1"/>
          </p:cNvGraphicFramePr>
          <p:nvPr>
            <p:extLst>
              <p:ext uri="{D42A27DB-BD31-4B8C-83A1-F6EECF244321}">
                <p14:modId xmlns:p14="http://schemas.microsoft.com/office/powerpoint/2010/main" val="3651138234"/>
              </p:ext>
            </p:extLst>
          </p:nvPr>
        </p:nvGraphicFramePr>
        <p:xfrm>
          <a:off x="1140031" y="4815719"/>
          <a:ext cx="3871356" cy="762463"/>
        </p:xfrm>
        <a:graphic>
          <a:graphicData uri="http://schemas.openxmlformats.org/drawingml/2006/table">
            <a:tbl>
              <a:tblPr firstRow="1" bandRow="1">
                <a:tableStyleId>{5C22544A-7EE6-4342-B048-85BDC9FD1C3A}</a:tableStyleId>
              </a:tblPr>
              <a:tblGrid>
                <a:gridCol w="967839">
                  <a:extLst>
                    <a:ext uri="{9D8B030D-6E8A-4147-A177-3AD203B41FA5}">
                      <a16:colId xmlns:a16="http://schemas.microsoft.com/office/drawing/2014/main" val="81752216"/>
                    </a:ext>
                  </a:extLst>
                </a:gridCol>
                <a:gridCol w="1288473">
                  <a:extLst>
                    <a:ext uri="{9D8B030D-6E8A-4147-A177-3AD203B41FA5}">
                      <a16:colId xmlns:a16="http://schemas.microsoft.com/office/drawing/2014/main" val="683964589"/>
                    </a:ext>
                  </a:extLst>
                </a:gridCol>
                <a:gridCol w="736270">
                  <a:extLst>
                    <a:ext uri="{9D8B030D-6E8A-4147-A177-3AD203B41FA5}">
                      <a16:colId xmlns:a16="http://schemas.microsoft.com/office/drawing/2014/main" val="739691706"/>
                    </a:ext>
                  </a:extLst>
                </a:gridCol>
                <a:gridCol w="878774">
                  <a:extLst>
                    <a:ext uri="{9D8B030D-6E8A-4147-A177-3AD203B41FA5}">
                      <a16:colId xmlns:a16="http://schemas.microsoft.com/office/drawing/2014/main" val="594373660"/>
                    </a:ext>
                  </a:extLst>
                </a:gridCol>
              </a:tblGrid>
              <a:tr h="0">
                <a:tc>
                  <a:txBody>
                    <a:bodyPr/>
                    <a:lstStyle/>
                    <a:p>
                      <a:r>
                        <a:rPr lang="en-US" sz="1200" dirty="0"/>
                        <a:t>Date of Service</a:t>
                      </a:r>
                    </a:p>
                  </a:txBody>
                  <a:tcPr/>
                </a:tc>
                <a:tc>
                  <a:txBody>
                    <a:bodyPr/>
                    <a:lstStyle/>
                    <a:p>
                      <a:r>
                        <a:rPr lang="en-US" sz="1200" dirty="0"/>
                        <a:t>Procedure Code</a:t>
                      </a:r>
                    </a:p>
                  </a:txBody>
                  <a:tcPr/>
                </a:tc>
                <a:tc>
                  <a:txBody>
                    <a:bodyPr/>
                    <a:lstStyle/>
                    <a:p>
                      <a:r>
                        <a:rPr lang="en-US" sz="1200" dirty="0"/>
                        <a:t>Modifier</a:t>
                      </a:r>
                    </a:p>
                  </a:txBody>
                  <a:tcPr/>
                </a:tc>
                <a:tc>
                  <a:txBody>
                    <a:bodyPr/>
                    <a:lstStyle/>
                    <a:p>
                      <a:r>
                        <a:rPr lang="en-US" sz="1200" dirty="0"/>
                        <a:t>Units</a:t>
                      </a:r>
                    </a:p>
                  </a:txBody>
                  <a:tcPr/>
                </a:tc>
                <a:extLst>
                  <a:ext uri="{0D108BD9-81ED-4DB2-BD59-A6C34878D82A}">
                    <a16:rowId xmlns:a16="http://schemas.microsoft.com/office/drawing/2014/main" val="2813307213"/>
                  </a:ext>
                </a:extLst>
              </a:tr>
              <a:tr h="305263">
                <a:tc>
                  <a:txBody>
                    <a:bodyPr/>
                    <a:lstStyle/>
                    <a:p>
                      <a:r>
                        <a:rPr lang="en-US" sz="1400" dirty="0"/>
                        <a:t>4/4/23</a:t>
                      </a:r>
                    </a:p>
                  </a:txBody>
                  <a:tcPr/>
                </a:tc>
                <a:tc>
                  <a:txBody>
                    <a:bodyPr/>
                    <a:lstStyle/>
                    <a:p>
                      <a:r>
                        <a:rPr lang="en-US" sz="1400" dirty="0"/>
                        <a:t>19303</a:t>
                      </a:r>
                    </a:p>
                  </a:txBody>
                  <a:tcPr/>
                </a:tc>
                <a:tc>
                  <a:txBody>
                    <a:bodyPr/>
                    <a:lstStyle/>
                    <a:p>
                      <a:endParaRPr lang="en-US" sz="1400" dirty="0"/>
                    </a:p>
                  </a:txBody>
                  <a:tcPr/>
                </a:tc>
                <a:tc>
                  <a:txBody>
                    <a:bodyPr/>
                    <a:lstStyle/>
                    <a:p>
                      <a:r>
                        <a:rPr lang="en-US" sz="1400" dirty="0"/>
                        <a:t>2</a:t>
                      </a:r>
                    </a:p>
                  </a:txBody>
                  <a:tcPr/>
                </a:tc>
                <a:extLst>
                  <a:ext uri="{0D108BD9-81ED-4DB2-BD59-A6C34878D82A}">
                    <a16:rowId xmlns:a16="http://schemas.microsoft.com/office/drawing/2014/main" val="3338018295"/>
                  </a:ext>
                </a:extLst>
              </a:tr>
            </a:tbl>
          </a:graphicData>
        </a:graphic>
      </p:graphicFrame>
      <p:graphicFrame>
        <p:nvGraphicFramePr>
          <p:cNvPr id="8" name="Table 8">
            <a:extLst>
              <a:ext uri="{FF2B5EF4-FFF2-40B4-BE49-F238E27FC236}">
                <a16:creationId xmlns:a16="http://schemas.microsoft.com/office/drawing/2014/main" id="{BD417EED-CE12-2614-C7E7-DD53EE97E31D}"/>
              </a:ext>
            </a:extLst>
          </p:cNvPr>
          <p:cNvGraphicFramePr>
            <a:graphicFrameLocks noGrp="1"/>
          </p:cNvGraphicFramePr>
          <p:nvPr>
            <p:extLst>
              <p:ext uri="{D42A27DB-BD31-4B8C-83A1-F6EECF244321}">
                <p14:modId xmlns:p14="http://schemas.microsoft.com/office/powerpoint/2010/main" val="2912323512"/>
              </p:ext>
            </p:extLst>
          </p:nvPr>
        </p:nvGraphicFramePr>
        <p:xfrm>
          <a:off x="5687605" y="4512623"/>
          <a:ext cx="4038284" cy="1100447"/>
        </p:xfrm>
        <a:graphic>
          <a:graphicData uri="http://schemas.openxmlformats.org/drawingml/2006/table">
            <a:tbl>
              <a:tblPr firstRow="1" bandRow="1">
                <a:tableStyleId>{5C22544A-7EE6-4342-B048-85BDC9FD1C3A}</a:tableStyleId>
              </a:tblPr>
              <a:tblGrid>
                <a:gridCol w="1009571">
                  <a:extLst>
                    <a:ext uri="{9D8B030D-6E8A-4147-A177-3AD203B41FA5}">
                      <a16:colId xmlns:a16="http://schemas.microsoft.com/office/drawing/2014/main" val="627205040"/>
                    </a:ext>
                  </a:extLst>
                </a:gridCol>
                <a:gridCol w="1259292">
                  <a:extLst>
                    <a:ext uri="{9D8B030D-6E8A-4147-A177-3AD203B41FA5}">
                      <a16:colId xmlns:a16="http://schemas.microsoft.com/office/drawing/2014/main" val="893882795"/>
                    </a:ext>
                  </a:extLst>
                </a:gridCol>
                <a:gridCol w="759850">
                  <a:extLst>
                    <a:ext uri="{9D8B030D-6E8A-4147-A177-3AD203B41FA5}">
                      <a16:colId xmlns:a16="http://schemas.microsoft.com/office/drawing/2014/main" val="1999704908"/>
                    </a:ext>
                  </a:extLst>
                </a:gridCol>
                <a:gridCol w="1009571">
                  <a:extLst>
                    <a:ext uri="{9D8B030D-6E8A-4147-A177-3AD203B41FA5}">
                      <a16:colId xmlns:a16="http://schemas.microsoft.com/office/drawing/2014/main" val="868521705"/>
                    </a:ext>
                  </a:extLst>
                </a:gridCol>
              </a:tblGrid>
              <a:tr h="247311">
                <a:tc>
                  <a:txBody>
                    <a:bodyPr/>
                    <a:lstStyle/>
                    <a:p>
                      <a:r>
                        <a:rPr lang="en-US" sz="1200" dirty="0"/>
                        <a:t>Date of Service</a:t>
                      </a:r>
                    </a:p>
                  </a:txBody>
                  <a:tcPr/>
                </a:tc>
                <a:tc>
                  <a:txBody>
                    <a:bodyPr/>
                    <a:lstStyle/>
                    <a:p>
                      <a:r>
                        <a:rPr lang="en-US" sz="1200" dirty="0"/>
                        <a:t>Procedure Code</a:t>
                      </a:r>
                    </a:p>
                  </a:txBody>
                  <a:tcPr/>
                </a:tc>
                <a:tc>
                  <a:txBody>
                    <a:bodyPr/>
                    <a:lstStyle/>
                    <a:p>
                      <a:r>
                        <a:rPr lang="en-US" sz="1200" dirty="0"/>
                        <a:t>Modifier</a:t>
                      </a:r>
                    </a:p>
                  </a:txBody>
                  <a:tcPr/>
                </a:tc>
                <a:tc>
                  <a:txBody>
                    <a:bodyPr/>
                    <a:lstStyle/>
                    <a:p>
                      <a:r>
                        <a:rPr lang="en-US" sz="1200" dirty="0"/>
                        <a:t>Units</a:t>
                      </a:r>
                    </a:p>
                  </a:txBody>
                  <a:tcPr/>
                </a:tc>
                <a:extLst>
                  <a:ext uri="{0D108BD9-81ED-4DB2-BD59-A6C34878D82A}">
                    <a16:rowId xmlns:a16="http://schemas.microsoft.com/office/drawing/2014/main" val="3338959235"/>
                  </a:ext>
                </a:extLst>
              </a:tr>
              <a:tr h="338447">
                <a:tc>
                  <a:txBody>
                    <a:bodyPr/>
                    <a:lstStyle/>
                    <a:p>
                      <a:r>
                        <a:rPr lang="en-US" sz="1400" dirty="0"/>
                        <a:t>4/4/23</a:t>
                      </a:r>
                    </a:p>
                  </a:txBody>
                  <a:tcPr/>
                </a:tc>
                <a:tc>
                  <a:txBody>
                    <a:bodyPr/>
                    <a:lstStyle/>
                    <a:p>
                      <a:r>
                        <a:rPr lang="en-US" sz="1400" dirty="0"/>
                        <a:t>19303</a:t>
                      </a:r>
                    </a:p>
                  </a:txBody>
                  <a:tcPr/>
                </a:tc>
                <a:tc>
                  <a:txBody>
                    <a:bodyPr/>
                    <a:lstStyle/>
                    <a:p>
                      <a:r>
                        <a:rPr lang="en-US" sz="1400" dirty="0"/>
                        <a:t>LT</a:t>
                      </a:r>
                    </a:p>
                  </a:txBody>
                  <a:tcPr/>
                </a:tc>
                <a:tc>
                  <a:txBody>
                    <a:bodyPr/>
                    <a:lstStyle/>
                    <a:p>
                      <a:r>
                        <a:rPr lang="en-US" sz="1400" dirty="0"/>
                        <a:t>1</a:t>
                      </a:r>
                    </a:p>
                  </a:txBody>
                  <a:tcPr/>
                </a:tc>
                <a:extLst>
                  <a:ext uri="{0D108BD9-81ED-4DB2-BD59-A6C34878D82A}">
                    <a16:rowId xmlns:a16="http://schemas.microsoft.com/office/drawing/2014/main" val="1647452787"/>
                  </a:ext>
                </a:extLst>
              </a:tr>
              <a:tr h="273133">
                <a:tc>
                  <a:txBody>
                    <a:bodyPr/>
                    <a:lstStyle/>
                    <a:p>
                      <a:r>
                        <a:rPr lang="en-US" sz="1400" dirty="0"/>
                        <a:t>4/4/23</a:t>
                      </a:r>
                    </a:p>
                  </a:txBody>
                  <a:tcPr/>
                </a:tc>
                <a:tc>
                  <a:txBody>
                    <a:bodyPr/>
                    <a:lstStyle/>
                    <a:p>
                      <a:r>
                        <a:rPr lang="en-US" sz="1400" dirty="0"/>
                        <a:t>19303</a:t>
                      </a:r>
                    </a:p>
                  </a:txBody>
                  <a:tcPr/>
                </a:tc>
                <a:tc>
                  <a:txBody>
                    <a:bodyPr/>
                    <a:lstStyle/>
                    <a:p>
                      <a:r>
                        <a:rPr lang="en-US" sz="1400" dirty="0"/>
                        <a:t>RT</a:t>
                      </a:r>
                    </a:p>
                  </a:txBody>
                  <a:tcPr/>
                </a:tc>
                <a:tc>
                  <a:txBody>
                    <a:bodyPr/>
                    <a:lstStyle/>
                    <a:p>
                      <a:r>
                        <a:rPr lang="en-US" sz="1400" dirty="0"/>
                        <a:t>1</a:t>
                      </a:r>
                    </a:p>
                  </a:txBody>
                  <a:tcPr/>
                </a:tc>
                <a:extLst>
                  <a:ext uri="{0D108BD9-81ED-4DB2-BD59-A6C34878D82A}">
                    <a16:rowId xmlns:a16="http://schemas.microsoft.com/office/drawing/2014/main" val="4154066134"/>
                  </a:ext>
                </a:extLst>
              </a:tr>
            </a:tbl>
          </a:graphicData>
        </a:graphic>
      </p:graphicFrame>
    </p:spTree>
    <p:extLst>
      <p:ext uri="{BB962C8B-B14F-4D97-AF65-F5344CB8AC3E}">
        <p14:creationId xmlns:p14="http://schemas.microsoft.com/office/powerpoint/2010/main" val="2298114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9099A7-22C8-395F-9AFB-AF6813648B3F}"/>
              </a:ext>
            </a:extLst>
          </p:cNvPr>
          <p:cNvSpPr>
            <a:spLocks noGrp="1"/>
          </p:cNvSpPr>
          <p:nvPr>
            <p:ph sz="half" idx="1"/>
          </p:nvPr>
        </p:nvSpPr>
        <p:spPr>
          <a:xfrm>
            <a:off x="838200" y="1606992"/>
            <a:ext cx="9683618" cy="4528936"/>
          </a:xfrm>
        </p:spPr>
        <p:txBody>
          <a:bodyPr/>
          <a:lstStyle/>
          <a:p>
            <a:r>
              <a:rPr lang="en-US" dirty="0"/>
              <a:t>A recreational skier injured his right and left knees, with peripheral longitudinal tears of both medial and lateral menisci and underwent arthroscopic meniscus repair of both knees by suture technique. </a:t>
            </a:r>
          </a:p>
          <a:p>
            <a:endParaRPr lang="en-US" dirty="0"/>
          </a:p>
          <a:p>
            <a:r>
              <a:rPr lang="en-US" dirty="0"/>
              <a:t>CPT Codes Reported: </a:t>
            </a:r>
          </a:p>
          <a:p>
            <a:r>
              <a:rPr lang="en-US" b="1" dirty="0"/>
              <a:t>29883-50</a:t>
            </a:r>
            <a:r>
              <a:rPr lang="en-US" dirty="0"/>
              <a:t>, </a:t>
            </a:r>
            <a:r>
              <a:rPr lang="en-US" i="1" dirty="0"/>
              <a:t>Arthroscopy, knee, surgical; with meniscus repair (medial AND lateral).</a:t>
            </a:r>
          </a:p>
          <a:p>
            <a:endParaRPr lang="en-US" i="1" dirty="0"/>
          </a:p>
          <a:p>
            <a:r>
              <a:rPr lang="en-US" dirty="0"/>
              <a:t>Since this is a unilateral code, modifier 50 is necessary to inform the payer that the procedure was completed on both knees.</a:t>
            </a:r>
          </a:p>
          <a:p>
            <a:endParaRPr lang="en-US" dirty="0"/>
          </a:p>
          <a:p>
            <a:r>
              <a:rPr lang="en-US" dirty="0"/>
              <a:t>In the ASC setting, for Medicare, this would be reported as a single procedure on two lines or reported on a single line with 2 in the unit field.</a:t>
            </a:r>
          </a:p>
        </p:txBody>
      </p:sp>
      <p:sp>
        <p:nvSpPr>
          <p:cNvPr id="3" name="Text Placeholder 2">
            <a:extLst>
              <a:ext uri="{FF2B5EF4-FFF2-40B4-BE49-F238E27FC236}">
                <a16:creationId xmlns:a16="http://schemas.microsoft.com/office/drawing/2014/main" id="{833A725E-A83A-2FC0-C537-ACF70F41B7F8}"/>
              </a:ext>
            </a:extLst>
          </p:cNvPr>
          <p:cNvSpPr>
            <a:spLocks noGrp="1"/>
          </p:cNvSpPr>
          <p:nvPr>
            <p:ph type="body" sz="quarter" idx="14"/>
          </p:nvPr>
        </p:nvSpPr>
        <p:spPr/>
        <p:txBody>
          <a:bodyPr/>
          <a:lstStyle/>
          <a:p>
            <a:r>
              <a:rPr lang="en-US" dirty="0"/>
              <a:t>Modifier 50</a:t>
            </a:r>
          </a:p>
        </p:txBody>
      </p:sp>
      <p:sp>
        <p:nvSpPr>
          <p:cNvPr id="4" name="Title 3">
            <a:extLst>
              <a:ext uri="{FF2B5EF4-FFF2-40B4-BE49-F238E27FC236}">
                <a16:creationId xmlns:a16="http://schemas.microsoft.com/office/drawing/2014/main" id="{C6226043-C4AF-1BB9-5E0A-EADC6298C66F}"/>
              </a:ext>
            </a:extLst>
          </p:cNvPr>
          <p:cNvSpPr>
            <a:spLocks noGrp="1"/>
          </p:cNvSpPr>
          <p:nvPr>
            <p:ph type="title"/>
          </p:nvPr>
        </p:nvSpPr>
        <p:spPr/>
        <p:txBody>
          <a:bodyPr/>
          <a:lstStyle/>
          <a:p>
            <a:r>
              <a:rPr lang="en-US" dirty="0"/>
              <a:t>Anatomic Modifiers</a:t>
            </a:r>
          </a:p>
        </p:txBody>
      </p:sp>
      <p:pic>
        <p:nvPicPr>
          <p:cNvPr id="6" name="Picture 5">
            <a:extLst>
              <a:ext uri="{FF2B5EF4-FFF2-40B4-BE49-F238E27FC236}">
                <a16:creationId xmlns:a16="http://schemas.microsoft.com/office/drawing/2014/main" id="{A4165316-138C-31B2-E604-5FBDBB770C4D}"/>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3318857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2EAE-8BD7-EFBF-AA33-BCAF2C89B50F}"/>
              </a:ext>
            </a:extLst>
          </p:cNvPr>
          <p:cNvSpPr>
            <a:spLocks noGrp="1"/>
          </p:cNvSpPr>
          <p:nvPr>
            <p:ph type="title"/>
          </p:nvPr>
        </p:nvSpPr>
        <p:spPr>
          <a:xfrm>
            <a:off x="677847" y="1916408"/>
            <a:ext cx="6621311" cy="2399898"/>
          </a:xfrm>
        </p:spPr>
        <p:txBody>
          <a:bodyPr/>
          <a:lstStyle/>
          <a:p>
            <a:r>
              <a:rPr lang="en-US" sz="4800" dirty="0"/>
              <a:t>Discontinued or Reduced Services Modifiers</a:t>
            </a:r>
          </a:p>
        </p:txBody>
      </p:sp>
    </p:spTree>
    <p:extLst>
      <p:ext uri="{BB962C8B-B14F-4D97-AF65-F5344CB8AC3E}">
        <p14:creationId xmlns:p14="http://schemas.microsoft.com/office/powerpoint/2010/main" val="118402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34075B-BF97-C8A0-F384-E4A24F29826E}"/>
              </a:ext>
            </a:extLst>
          </p:cNvPr>
          <p:cNvSpPr>
            <a:spLocks noGrp="1"/>
          </p:cNvSpPr>
          <p:nvPr>
            <p:ph type="body" sz="quarter" idx="24"/>
          </p:nvPr>
        </p:nvSpPr>
        <p:spPr>
          <a:xfrm>
            <a:off x="5646326" y="1492634"/>
            <a:ext cx="5764624" cy="4571982"/>
          </a:xfrm>
        </p:spPr>
        <p:txBody>
          <a:bodyPr/>
          <a:lstStyle/>
          <a:p>
            <a:pPr marL="342900" indent="-342900">
              <a:buFont typeface="Arial" panose="020B0604020202020204" pitchFamily="34" charset="0"/>
              <a:buChar char="•"/>
            </a:pPr>
            <a:r>
              <a:rPr lang="en-US" dirty="0"/>
              <a:t>Brief Facts on Modifiers</a:t>
            </a:r>
          </a:p>
          <a:p>
            <a:pPr marL="342900" indent="-342900">
              <a:buFont typeface="Arial" panose="020B0604020202020204" pitchFamily="34" charset="0"/>
              <a:buChar char="•"/>
            </a:pPr>
            <a:r>
              <a:rPr lang="en-US" dirty="0"/>
              <a:t>Evaluation and Management (E/M) Modifiers</a:t>
            </a:r>
          </a:p>
          <a:p>
            <a:pPr marL="342900" indent="-342900">
              <a:buFont typeface="Arial" panose="020B0604020202020204" pitchFamily="34" charset="0"/>
              <a:buChar char="•"/>
            </a:pPr>
            <a:r>
              <a:rPr lang="en-US" dirty="0"/>
              <a:t>Anatomic Modifiers</a:t>
            </a:r>
          </a:p>
          <a:p>
            <a:pPr marL="342900" indent="-342900">
              <a:buFont typeface="Arial" panose="020B0604020202020204" pitchFamily="34" charset="0"/>
              <a:buChar char="•"/>
            </a:pPr>
            <a:r>
              <a:rPr lang="en-US" dirty="0"/>
              <a:t>Discontinued or Reduced Services Modifiers</a:t>
            </a:r>
          </a:p>
          <a:p>
            <a:pPr marL="342900" indent="-342900">
              <a:buFont typeface="Arial" panose="020B0604020202020204" pitchFamily="34" charset="0"/>
              <a:buChar char="•"/>
            </a:pPr>
            <a:r>
              <a:rPr lang="en-US" dirty="0"/>
              <a:t>Separate, Distinct Service Modifiers</a:t>
            </a:r>
          </a:p>
          <a:p>
            <a:pPr marL="342900" indent="-342900">
              <a:buFont typeface="Arial" panose="020B0604020202020204" pitchFamily="34" charset="0"/>
              <a:buChar char="•"/>
            </a:pPr>
            <a:r>
              <a:rPr lang="en-US" dirty="0"/>
              <a:t>Repeat Procedures Modifiers</a:t>
            </a:r>
          </a:p>
          <a:p>
            <a:pPr marL="342900" indent="-342900">
              <a:buFont typeface="Arial" panose="020B0604020202020204" pitchFamily="34" charset="0"/>
              <a:buChar char="•"/>
            </a:pPr>
            <a:r>
              <a:rPr lang="en-US" dirty="0"/>
              <a:t>Return to </a:t>
            </a:r>
            <a:r>
              <a:rPr lang="en-US"/>
              <a:t>Surgery Modifiers</a:t>
            </a:r>
            <a:endParaRPr lang="en-US" dirty="0"/>
          </a:p>
          <a:p>
            <a:pPr marL="342900" indent="-342900">
              <a:buFont typeface="Arial" panose="020B0604020202020204" pitchFamily="34" charset="0"/>
              <a:buChar char="•"/>
            </a:pPr>
            <a:r>
              <a:rPr lang="en-US" dirty="0"/>
              <a:t>Newer Modifiers</a:t>
            </a:r>
          </a:p>
          <a:p>
            <a:pPr marL="342900" indent="-342900">
              <a:buFont typeface="Arial" panose="020B0604020202020204" pitchFamily="34" charset="0"/>
              <a:buChar char="•"/>
            </a:pPr>
            <a:r>
              <a:rPr lang="en-US" dirty="0"/>
              <a:t>Questions</a:t>
            </a:r>
          </a:p>
          <a:p>
            <a:endParaRPr lang="en-US" dirty="0"/>
          </a:p>
        </p:txBody>
      </p:sp>
    </p:spTree>
    <p:extLst>
      <p:ext uri="{BB962C8B-B14F-4D97-AF65-F5344CB8AC3E}">
        <p14:creationId xmlns:p14="http://schemas.microsoft.com/office/powerpoint/2010/main" val="354116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0373F-7279-68FB-93D2-D39F5B3EA8F5}"/>
              </a:ext>
            </a:extLst>
          </p:cNvPr>
          <p:cNvSpPr>
            <a:spLocks noGrp="1"/>
          </p:cNvSpPr>
          <p:nvPr>
            <p:ph sz="half" idx="1"/>
          </p:nvPr>
        </p:nvSpPr>
        <p:spPr>
          <a:xfrm>
            <a:off x="838200" y="1388125"/>
            <a:ext cx="9683618" cy="4747804"/>
          </a:xfrm>
        </p:spPr>
        <p:txBody>
          <a:bodyPr/>
          <a:lstStyle/>
          <a:p>
            <a:r>
              <a:rPr lang="en-US" sz="2000" b="0" i="1" dirty="0">
                <a:solidFill>
                  <a:srgbClr val="000000"/>
                </a:solidFill>
                <a:effectLst/>
              </a:rPr>
              <a:t>Discontinued Out-Patient Hospital/Ambulatory Surgery Center (ASC) Procedure Prior to the Administration of Anesthesia.</a:t>
            </a:r>
          </a:p>
          <a:p>
            <a:pPr marL="342900" indent="-342900">
              <a:buFont typeface="Arial" panose="020B0604020202020204" pitchFamily="34" charset="0"/>
              <a:buChar char="•"/>
            </a:pPr>
            <a:r>
              <a:rPr lang="en-US" sz="2000" dirty="0">
                <a:solidFill>
                  <a:srgbClr val="000000"/>
                </a:solidFill>
              </a:rPr>
              <a:t>Used to indicate when a surgical or diagnostic procedure is cancelled after the patient’s surgical preparation (including sedation when provided, and being taken to the room where the procedure is to be performed),</a:t>
            </a:r>
            <a:r>
              <a:rPr lang="en-US" sz="2000" b="1" dirty="0">
                <a:solidFill>
                  <a:srgbClr val="000000"/>
                </a:solidFill>
              </a:rPr>
              <a:t> but prior to the administration of anesthesia </a:t>
            </a:r>
            <a:r>
              <a:rPr lang="en-US" sz="2000" dirty="0">
                <a:solidFill>
                  <a:srgbClr val="000000"/>
                </a:solidFill>
              </a:rPr>
              <a:t>(local, regional block(s), or general) due to extenuating circumstances or those that threaten the well-being of the patient.</a:t>
            </a:r>
          </a:p>
          <a:p>
            <a:pPr marL="342900" indent="-342900">
              <a:buFont typeface="Arial" panose="020B0604020202020204" pitchFamily="34" charset="0"/>
              <a:buChar char="•"/>
            </a:pPr>
            <a:r>
              <a:rPr lang="en-US" sz="2000" dirty="0">
                <a:solidFill>
                  <a:srgbClr val="000000"/>
                </a:solidFill>
              </a:rPr>
              <a:t>Not for physician reporting (see modifier 53 for physician reporting of discontinued procedure). </a:t>
            </a:r>
          </a:p>
          <a:p>
            <a:pPr marL="342900" indent="-342900">
              <a:buFont typeface="Arial" panose="020B0604020202020204" pitchFamily="34" charset="0"/>
              <a:buChar char="•"/>
            </a:pPr>
            <a:r>
              <a:rPr lang="en-US" sz="2000" dirty="0">
                <a:solidFill>
                  <a:srgbClr val="000000"/>
                </a:solidFill>
              </a:rPr>
              <a:t>If procedure is canceled prior to the patient being taken into the operating/procedure room for surgical prep, the procedure and modifier should not be reported.</a:t>
            </a:r>
          </a:p>
          <a:p>
            <a:pPr marL="342900" indent="-342900">
              <a:buFont typeface="Arial" panose="020B0604020202020204" pitchFamily="34" charset="0"/>
              <a:buChar char="•"/>
            </a:pPr>
            <a:r>
              <a:rPr lang="en-US" sz="2000" dirty="0">
                <a:solidFill>
                  <a:srgbClr val="000000"/>
                </a:solidFill>
              </a:rPr>
              <a:t>If the procedure is an approved outpatient hospital or ASC service, Medicare payment will be 50% of the facility rate subject to the ASC payment calculation</a:t>
            </a:r>
            <a:r>
              <a:rPr lang="en-US" dirty="0">
                <a:solidFill>
                  <a:srgbClr val="000000"/>
                </a:solidFill>
              </a:rPr>
              <a:t>.</a:t>
            </a:r>
          </a:p>
        </p:txBody>
      </p:sp>
      <p:sp>
        <p:nvSpPr>
          <p:cNvPr id="3" name="Text Placeholder 2">
            <a:extLst>
              <a:ext uri="{FF2B5EF4-FFF2-40B4-BE49-F238E27FC236}">
                <a16:creationId xmlns:a16="http://schemas.microsoft.com/office/drawing/2014/main" id="{2FF53362-424A-38EA-3697-F71CD69B3E73}"/>
              </a:ext>
            </a:extLst>
          </p:cNvPr>
          <p:cNvSpPr>
            <a:spLocks noGrp="1"/>
          </p:cNvSpPr>
          <p:nvPr>
            <p:ph type="body" sz="quarter" idx="14"/>
          </p:nvPr>
        </p:nvSpPr>
        <p:spPr/>
        <p:txBody>
          <a:bodyPr/>
          <a:lstStyle/>
          <a:p>
            <a:r>
              <a:rPr lang="en-US" dirty="0"/>
              <a:t>Modifier 73</a:t>
            </a:r>
          </a:p>
        </p:txBody>
      </p:sp>
      <p:sp>
        <p:nvSpPr>
          <p:cNvPr id="4" name="Title 3">
            <a:extLst>
              <a:ext uri="{FF2B5EF4-FFF2-40B4-BE49-F238E27FC236}">
                <a16:creationId xmlns:a16="http://schemas.microsoft.com/office/drawing/2014/main" id="{CD251880-C563-6C52-EDA7-9D3EEAD1FEEB}"/>
              </a:ext>
            </a:extLst>
          </p:cNvPr>
          <p:cNvSpPr>
            <a:spLocks noGrp="1"/>
          </p:cNvSpPr>
          <p:nvPr>
            <p:ph type="title"/>
          </p:nvPr>
        </p:nvSpPr>
        <p:spPr/>
        <p:txBody>
          <a:bodyPr/>
          <a:lstStyle/>
          <a:p>
            <a:r>
              <a:rPr lang="en-US" dirty="0"/>
              <a:t>Discontinued or Reduced Services Modifiers</a:t>
            </a:r>
          </a:p>
        </p:txBody>
      </p:sp>
    </p:spTree>
    <p:extLst>
      <p:ext uri="{BB962C8B-B14F-4D97-AF65-F5344CB8AC3E}">
        <p14:creationId xmlns:p14="http://schemas.microsoft.com/office/powerpoint/2010/main" val="3031178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C53CE5-6244-40F1-866F-71FD34951768}"/>
              </a:ext>
            </a:extLst>
          </p:cNvPr>
          <p:cNvSpPr>
            <a:spLocks noGrp="1"/>
          </p:cNvSpPr>
          <p:nvPr>
            <p:ph sz="half" idx="1"/>
          </p:nvPr>
        </p:nvSpPr>
        <p:spPr/>
        <p:txBody>
          <a:bodyPr/>
          <a:lstStyle/>
          <a:p>
            <a:pPr marL="342900" indent="-342900">
              <a:buFont typeface="Arial" panose="020B0604020202020204" pitchFamily="34" charset="0"/>
              <a:buChar char="•"/>
            </a:pPr>
            <a:r>
              <a:rPr lang="en-US" dirty="0"/>
              <a:t>If multiple procedures are planned, the completed procedures are reported as usual. The others that were planned, but not started are not reported. </a:t>
            </a:r>
          </a:p>
          <a:p>
            <a:pPr marL="342900" indent="-342900">
              <a:buFont typeface="Arial" panose="020B0604020202020204" pitchFamily="34" charset="0"/>
              <a:buChar char="•"/>
            </a:pPr>
            <a:r>
              <a:rPr lang="en-US" dirty="0"/>
              <a:t>When none of the planned procedures are completed, the first planned procedure is reported with modifier 73 as appropriate. Do not report the additional procedure.</a:t>
            </a:r>
          </a:p>
          <a:p>
            <a:pPr marL="342900" indent="-342900">
              <a:buFont typeface="Arial" panose="020B0604020202020204" pitchFamily="34" charset="0"/>
              <a:buChar char="•"/>
            </a:pPr>
            <a:r>
              <a:rPr lang="en-US" dirty="0"/>
              <a:t>Diagnosis code should be included to indicate the reason for cancellation.</a:t>
            </a:r>
          </a:p>
          <a:p>
            <a:pPr marL="342900" indent="-342900">
              <a:buFont typeface="Arial" panose="020B0604020202020204" pitchFamily="34" charset="0"/>
              <a:buChar char="•"/>
            </a:pPr>
            <a:r>
              <a:rPr lang="en-US" dirty="0"/>
              <a:t>Modifier 73 should not be used to indicate discontinued radiology procedures.</a:t>
            </a:r>
          </a:p>
        </p:txBody>
      </p:sp>
      <p:sp>
        <p:nvSpPr>
          <p:cNvPr id="3" name="Text Placeholder 2">
            <a:extLst>
              <a:ext uri="{FF2B5EF4-FFF2-40B4-BE49-F238E27FC236}">
                <a16:creationId xmlns:a16="http://schemas.microsoft.com/office/drawing/2014/main" id="{D34C24FE-3307-EEF1-CF97-64E65822EB35}"/>
              </a:ext>
            </a:extLst>
          </p:cNvPr>
          <p:cNvSpPr>
            <a:spLocks noGrp="1"/>
          </p:cNvSpPr>
          <p:nvPr>
            <p:ph type="body" sz="quarter" idx="14"/>
          </p:nvPr>
        </p:nvSpPr>
        <p:spPr/>
        <p:txBody>
          <a:bodyPr/>
          <a:lstStyle/>
          <a:p>
            <a:r>
              <a:rPr lang="en-US" dirty="0"/>
              <a:t>Modifier 73</a:t>
            </a:r>
          </a:p>
          <a:p>
            <a:endParaRPr lang="en-US" dirty="0"/>
          </a:p>
        </p:txBody>
      </p:sp>
      <p:sp>
        <p:nvSpPr>
          <p:cNvPr id="4" name="Title 3">
            <a:extLst>
              <a:ext uri="{FF2B5EF4-FFF2-40B4-BE49-F238E27FC236}">
                <a16:creationId xmlns:a16="http://schemas.microsoft.com/office/drawing/2014/main" id="{A018B4A7-E2C9-F0EB-4941-FB853DC52B6D}"/>
              </a:ext>
            </a:extLst>
          </p:cNvPr>
          <p:cNvSpPr>
            <a:spLocks noGrp="1"/>
          </p:cNvSpPr>
          <p:nvPr>
            <p:ph type="title"/>
          </p:nvPr>
        </p:nvSpPr>
        <p:spPr/>
        <p:txBody>
          <a:bodyPr/>
          <a:lstStyle/>
          <a:p>
            <a:r>
              <a:rPr lang="en-US" dirty="0"/>
              <a:t>Discontinued or Reduced Services Modifiers</a:t>
            </a:r>
          </a:p>
        </p:txBody>
      </p:sp>
    </p:spTree>
    <p:extLst>
      <p:ext uri="{BB962C8B-B14F-4D97-AF65-F5344CB8AC3E}">
        <p14:creationId xmlns:p14="http://schemas.microsoft.com/office/powerpoint/2010/main" val="3705134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FFAEDE-6348-98E8-5692-AD696ABDACF1}"/>
              </a:ext>
            </a:extLst>
          </p:cNvPr>
          <p:cNvSpPr>
            <a:spLocks noGrp="1"/>
          </p:cNvSpPr>
          <p:nvPr>
            <p:ph sz="half" idx="1"/>
          </p:nvPr>
        </p:nvSpPr>
        <p:spPr/>
        <p:txBody>
          <a:bodyPr/>
          <a:lstStyle/>
          <a:p>
            <a:r>
              <a:rPr lang="en-US" i="1" dirty="0"/>
              <a:t>Discontinued Out-Patient Hospital/Ambulatory Surgery Center (ASC) Procedure After Administration of Anesthesia.</a:t>
            </a:r>
          </a:p>
          <a:p>
            <a:pPr marL="342900" indent="-342900">
              <a:buFont typeface="Arial" panose="020B0604020202020204" pitchFamily="34" charset="0"/>
              <a:buChar char="•"/>
            </a:pPr>
            <a:r>
              <a:rPr lang="en-US" dirty="0"/>
              <a:t>Used to indicate when a surgical or diagnostic procedure is terminated by the physician after  the administration of anesthesia (local, regional block(s) or general) or after the procedure was started (incision made, intubation started, scope inserted, etc.) due to extenuating circumstances or those that threaten the well-being of the patient.</a:t>
            </a:r>
          </a:p>
          <a:p>
            <a:pPr marL="342900" indent="-342900">
              <a:buFont typeface="Arial" panose="020B0604020202020204" pitchFamily="34" charset="0"/>
              <a:buChar char="•"/>
            </a:pPr>
            <a:r>
              <a:rPr lang="en-US" dirty="0"/>
              <a:t>Not for physician reporting (see modifier 53 for physician reporting of discontinued procedure). </a:t>
            </a:r>
          </a:p>
          <a:p>
            <a:pPr marL="342900" indent="-342900">
              <a:buFont typeface="Arial" panose="020B0604020202020204" pitchFamily="34" charset="0"/>
              <a:buChar char="•"/>
            </a:pPr>
            <a:r>
              <a:rPr lang="en-US" dirty="0"/>
              <a:t>If procedure is canceled prior to the patient being taken into the operating/procedure room for surgical prep, the procedure and modifier should not be reported.</a:t>
            </a:r>
          </a:p>
          <a:p>
            <a:pPr marL="342900" indent="-342900">
              <a:buFont typeface="Arial" panose="020B0604020202020204" pitchFamily="34" charset="0"/>
              <a:buChar char="•"/>
            </a:pPr>
            <a:r>
              <a:rPr lang="en-US" dirty="0"/>
              <a:t>If patient has been taken to operating room, but anesthesia has not yet been administered, see modifier 73.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i="1" dirty="0"/>
          </a:p>
        </p:txBody>
      </p:sp>
      <p:sp>
        <p:nvSpPr>
          <p:cNvPr id="3" name="Text Placeholder 2">
            <a:extLst>
              <a:ext uri="{FF2B5EF4-FFF2-40B4-BE49-F238E27FC236}">
                <a16:creationId xmlns:a16="http://schemas.microsoft.com/office/drawing/2014/main" id="{7403144F-5157-C2A4-A902-BC0DCF6E68D5}"/>
              </a:ext>
            </a:extLst>
          </p:cNvPr>
          <p:cNvSpPr>
            <a:spLocks noGrp="1"/>
          </p:cNvSpPr>
          <p:nvPr>
            <p:ph type="body" sz="quarter" idx="14"/>
          </p:nvPr>
        </p:nvSpPr>
        <p:spPr/>
        <p:txBody>
          <a:bodyPr/>
          <a:lstStyle/>
          <a:p>
            <a:r>
              <a:rPr lang="en-US" dirty="0"/>
              <a:t>Modifier 74</a:t>
            </a:r>
          </a:p>
        </p:txBody>
      </p:sp>
      <p:sp>
        <p:nvSpPr>
          <p:cNvPr id="4" name="Title 3">
            <a:extLst>
              <a:ext uri="{FF2B5EF4-FFF2-40B4-BE49-F238E27FC236}">
                <a16:creationId xmlns:a16="http://schemas.microsoft.com/office/drawing/2014/main" id="{CE1D6E9D-4B25-D83A-31E1-33321962349D}"/>
              </a:ext>
            </a:extLst>
          </p:cNvPr>
          <p:cNvSpPr>
            <a:spLocks noGrp="1"/>
          </p:cNvSpPr>
          <p:nvPr>
            <p:ph type="title"/>
          </p:nvPr>
        </p:nvSpPr>
        <p:spPr/>
        <p:txBody>
          <a:bodyPr/>
          <a:lstStyle/>
          <a:p>
            <a:r>
              <a:rPr lang="en-US" dirty="0"/>
              <a:t>Discontinued or Reduced Services Modifiers</a:t>
            </a:r>
          </a:p>
        </p:txBody>
      </p:sp>
    </p:spTree>
    <p:extLst>
      <p:ext uri="{BB962C8B-B14F-4D97-AF65-F5344CB8AC3E}">
        <p14:creationId xmlns:p14="http://schemas.microsoft.com/office/powerpoint/2010/main" val="995686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DFE3B-A1EF-CA44-B084-297D08374FA2}"/>
              </a:ext>
            </a:extLst>
          </p:cNvPr>
          <p:cNvSpPr>
            <a:spLocks noGrp="1"/>
          </p:cNvSpPr>
          <p:nvPr>
            <p:ph sz="half" idx="1"/>
          </p:nvPr>
        </p:nvSpPr>
        <p:spPr>
          <a:xfrm>
            <a:off x="853394" y="1587170"/>
            <a:ext cx="9683618" cy="4614859"/>
          </a:xfrm>
        </p:spPr>
        <p:txBody>
          <a:bodyPr/>
          <a:lstStyle/>
          <a:p>
            <a:pPr marL="342900" indent="-342900">
              <a:buFont typeface="Arial" panose="020B0604020202020204" pitchFamily="34" charset="0"/>
              <a:buChar char="•"/>
            </a:pPr>
            <a:r>
              <a:rPr lang="en-US" dirty="0"/>
              <a:t>If the procedure is an approved outpatient hospital or ASC service, Medicare will not reduce payment because the resources of the facility are consumed in essentially the same manner and to the same extent as they would have been if the procedure had been completed. </a:t>
            </a:r>
          </a:p>
          <a:p>
            <a:pPr marL="342900" indent="-342900">
              <a:buFont typeface="Arial" panose="020B0604020202020204" pitchFamily="34" charset="0"/>
              <a:buChar char="•"/>
            </a:pPr>
            <a:r>
              <a:rPr lang="en-US" dirty="0"/>
              <a:t>If multiple procedures are planned, the completed procedures are reported as usual. The others that were planned, but not started are not reported. </a:t>
            </a:r>
          </a:p>
          <a:p>
            <a:pPr marL="342900" indent="-342900">
              <a:buFont typeface="Arial" panose="020B0604020202020204" pitchFamily="34" charset="0"/>
              <a:buChar char="•"/>
            </a:pPr>
            <a:r>
              <a:rPr lang="en-US" dirty="0"/>
              <a:t>When none of the planned procedures are completed, the first procedure that was planned can be coded with modifier 74 only if the patient had already received anesthesia. If patient had only been taken to operating room and had not yet received anesthesia, modifier 73 would </a:t>
            </a:r>
            <a:r>
              <a:rPr lang="en-US"/>
              <a:t>be appended.</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5F43AF1F-0F4E-F671-4740-7B8FAD9787D4}"/>
              </a:ext>
            </a:extLst>
          </p:cNvPr>
          <p:cNvSpPr>
            <a:spLocks noGrp="1"/>
          </p:cNvSpPr>
          <p:nvPr>
            <p:ph type="body" sz="quarter" idx="14"/>
          </p:nvPr>
        </p:nvSpPr>
        <p:spPr/>
        <p:txBody>
          <a:bodyPr/>
          <a:lstStyle/>
          <a:p>
            <a:r>
              <a:rPr lang="en-US" dirty="0"/>
              <a:t>Modifier 74</a:t>
            </a:r>
          </a:p>
          <a:p>
            <a:endParaRPr lang="en-US" dirty="0"/>
          </a:p>
        </p:txBody>
      </p:sp>
      <p:sp>
        <p:nvSpPr>
          <p:cNvPr id="4" name="Title 3">
            <a:extLst>
              <a:ext uri="{FF2B5EF4-FFF2-40B4-BE49-F238E27FC236}">
                <a16:creationId xmlns:a16="http://schemas.microsoft.com/office/drawing/2014/main" id="{15DD16B9-5DD4-FB64-4233-9A29FE122FB6}"/>
              </a:ext>
            </a:extLst>
          </p:cNvPr>
          <p:cNvSpPr>
            <a:spLocks noGrp="1"/>
          </p:cNvSpPr>
          <p:nvPr>
            <p:ph type="title"/>
          </p:nvPr>
        </p:nvSpPr>
        <p:spPr/>
        <p:txBody>
          <a:bodyPr/>
          <a:lstStyle/>
          <a:p>
            <a:r>
              <a:rPr lang="en-US" dirty="0"/>
              <a:t>Discontinued or Reduced Services Modifiers</a:t>
            </a:r>
          </a:p>
        </p:txBody>
      </p:sp>
    </p:spTree>
    <p:extLst>
      <p:ext uri="{BB962C8B-B14F-4D97-AF65-F5344CB8AC3E}">
        <p14:creationId xmlns:p14="http://schemas.microsoft.com/office/powerpoint/2010/main" val="979427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BDD2F1-95FE-F4E7-0E71-2AC8010205A5}"/>
              </a:ext>
            </a:extLst>
          </p:cNvPr>
          <p:cNvSpPr>
            <a:spLocks noGrp="1"/>
          </p:cNvSpPr>
          <p:nvPr>
            <p:ph sz="half" idx="1"/>
          </p:nvPr>
        </p:nvSpPr>
        <p:spPr>
          <a:xfrm>
            <a:off x="853394" y="1413164"/>
            <a:ext cx="9683618" cy="4447405"/>
          </a:xfrm>
        </p:spPr>
        <p:txBody>
          <a:bodyPr/>
          <a:lstStyle/>
          <a:p>
            <a:r>
              <a:rPr lang="en-US" i="1" dirty="0"/>
              <a:t>Reduced Services</a:t>
            </a:r>
          </a:p>
          <a:p>
            <a:pPr marL="342900" indent="-342900">
              <a:buFont typeface="Arial" panose="020B0604020202020204" pitchFamily="34" charset="0"/>
              <a:buChar char="•"/>
            </a:pPr>
            <a:r>
              <a:rPr lang="en-US" dirty="0"/>
              <a:t>Used when a service that </a:t>
            </a:r>
            <a:r>
              <a:rPr lang="en-US" b="1" dirty="0"/>
              <a:t>doesn’t require anesthesia </a:t>
            </a:r>
            <a:r>
              <a:rPr lang="en-US" dirty="0"/>
              <a:t>is discontinued or partially reduced at the discretion of the physician or QHP.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Used for partial reduction or discontinuation of radiology procedures and other services that do not require anesthesia.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Used when the procedure performed is less than the requirements of the code description and no alternate code exists.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i="1" dirty="0"/>
          </a:p>
        </p:txBody>
      </p:sp>
      <p:sp>
        <p:nvSpPr>
          <p:cNvPr id="3" name="Text Placeholder 2">
            <a:extLst>
              <a:ext uri="{FF2B5EF4-FFF2-40B4-BE49-F238E27FC236}">
                <a16:creationId xmlns:a16="http://schemas.microsoft.com/office/drawing/2014/main" id="{2430853B-A68F-034D-D9BE-5EABFBFEFBC5}"/>
              </a:ext>
            </a:extLst>
          </p:cNvPr>
          <p:cNvSpPr>
            <a:spLocks noGrp="1"/>
          </p:cNvSpPr>
          <p:nvPr>
            <p:ph type="body" sz="quarter" idx="14"/>
          </p:nvPr>
        </p:nvSpPr>
        <p:spPr/>
        <p:txBody>
          <a:bodyPr/>
          <a:lstStyle/>
          <a:p>
            <a:r>
              <a:rPr lang="en-US" dirty="0"/>
              <a:t>Modifier 52</a:t>
            </a:r>
          </a:p>
        </p:txBody>
      </p:sp>
      <p:sp>
        <p:nvSpPr>
          <p:cNvPr id="4" name="Title 3">
            <a:extLst>
              <a:ext uri="{FF2B5EF4-FFF2-40B4-BE49-F238E27FC236}">
                <a16:creationId xmlns:a16="http://schemas.microsoft.com/office/drawing/2014/main" id="{CFC00AEA-CAAD-E946-F4C2-3C584BCF4757}"/>
              </a:ext>
            </a:extLst>
          </p:cNvPr>
          <p:cNvSpPr>
            <a:spLocks noGrp="1"/>
          </p:cNvSpPr>
          <p:nvPr>
            <p:ph type="title"/>
          </p:nvPr>
        </p:nvSpPr>
        <p:spPr/>
        <p:txBody>
          <a:bodyPr/>
          <a:lstStyle/>
          <a:p>
            <a:r>
              <a:rPr lang="en-US" sz="2800" dirty="0"/>
              <a:t>Discontinued or Reduced Services Modifiers</a:t>
            </a:r>
            <a:endParaRPr lang="en-US" dirty="0"/>
          </a:p>
        </p:txBody>
      </p:sp>
    </p:spTree>
    <p:extLst>
      <p:ext uri="{BB962C8B-B14F-4D97-AF65-F5344CB8AC3E}">
        <p14:creationId xmlns:p14="http://schemas.microsoft.com/office/powerpoint/2010/main" val="613962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D77F6F-3502-C69D-F0DA-CC59F9734A2D}"/>
              </a:ext>
            </a:extLst>
          </p:cNvPr>
          <p:cNvSpPr>
            <a:spLocks noGrp="1"/>
          </p:cNvSpPr>
          <p:nvPr>
            <p:ph sz="half" idx="1"/>
          </p:nvPr>
        </p:nvSpPr>
        <p:spPr>
          <a:xfrm>
            <a:off x="838200" y="1310760"/>
            <a:ext cx="9461938" cy="4614859"/>
          </a:xfrm>
        </p:spPr>
        <p:txBody>
          <a:bodyPr/>
          <a:lstStyle/>
          <a:p>
            <a:pPr marL="342900" indent="-342900">
              <a:buFont typeface="Arial" panose="020B0604020202020204" pitchFamily="34" charset="0"/>
              <a:buChar char="•"/>
            </a:pPr>
            <a:r>
              <a:rPr lang="en-US" sz="2000" dirty="0"/>
              <a:t>Medicare does not recognize for use with E/M services; If key component is missing, use 99499.</a:t>
            </a:r>
          </a:p>
          <a:p>
            <a:pPr marL="342900" indent="-342900">
              <a:buFont typeface="Arial" panose="020B0604020202020204" pitchFamily="34" charset="0"/>
              <a:buChar char="•"/>
            </a:pPr>
            <a:r>
              <a:rPr lang="en-US" sz="2000" dirty="0"/>
              <a:t>Do not use when the patient has the inability to pay the full charge for the procedure (not used to extend discounts). </a:t>
            </a:r>
          </a:p>
          <a:p>
            <a:pPr marL="342900" indent="-342900">
              <a:buFont typeface="Arial" panose="020B0604020202020204" pitchFamily="34" charset="0"/>
              <a:buChar char="•"/>
            </a:pPr>
            <a:r>
              <a:rPr lang="en-US" sz="2000" dirty="0"/>
              <a:t>Do not use for time-based procedure codes (Ex. 97110 represents 15 minutes of therapy time). </a:t>
            </a:r>
          </a:p>
          <a:p>
            <a:pPr marL="342900" indent="-342900">
              <a:buFont typeface="Arial" panose="020B0604020202020204" pitchFamily="34" charset="0"/>
              <a:buChar char="•"/>
            </a:pPr>
            <a:r>
              <a:rPr lang="en-US" sz="2000" dirty="0"/>
              <a:t>Do not use to report a unilateral procedure when a code description states “unilateral or bilateral”.</a:t>
            </a:r>
          </a:p>
          <a:p>
            <a:pPr marL="342900" indent="-342900">
              <a:buFont typeface="Arial" panose="020B0604020202020204" pitchFamily="34" charset="0"/>
              <a:buChar char="•"/>
            </a:pPr>
            <a:r>
              <a:rPr lang="en-US" sz="2000" dirty="0"/>
              <a:t>Do not use to describe a procedure done without contrast. </a:t>
            </a:r>
          </a:p>
          <a:p>
            <a:pPr marL="342900" indent="-342900">
              <a:buFont typeface="Arial" panose="020B0604020202020204" pitchFamily="34" charset="0"/>
              <a:buChar char="•"/>
            </a:pPr>
            <a:r>
              <a:rPr lang="en-US" sz="2000" dirty="0"/>
              <a:t>Do not use to report the elective cancellation of a procedure. </a:t>
            </a:r>
          </a:p>
          <a:p>
            <a:pPr marL="342900" indent="-342900">
              <a:buFont typeface="Arial" panose="020B0604020202020204" pitchFamily="34" charset="0"/>
              <a:buChar char="•"/>
            </a:pPr>
            <a:r>
              <a:rPr lang="en-US" sz="2000" dirty="0"/>
              <a:t>Do not use to report incomplete laboratory panel. Instead, code individual tests.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09820B7F-E30A-C267-504C-52039D80025C}"/>
              </a:ext>
            </a:extLst>
          </p:cNvPr>
          <p:cNvSpPr>
            <a:spLocks noGrp="1"/>
          </p:cNvSpPr>
          <p:nvPr>
            <p:ph type="body" sz="quarter" idx="14"/>
          </p:nvPr>
        </p:nvSpPr>
        <p:spPr/>
        <p:txBody>
          <a:bodyPr/>
          <a:lstStyle/>
          <a:p>
            <a:r>
              <a:rPr lang="en-US" dirty="0"/>
              <a:t>Modifier 52</a:t>
            </a:r>
          </a:p>
          <a:p>
            <a:endParaRPr lang="en-US" dirty="0"/>
          </a:p>
        </p:txBody>
      </p:sp>
      <p:sp>
        <p:nvSpPr>
          <p:cNvPr id="4" name="Title 3">
            <a:extLst>
              <a:ext uri="{FF2B5EF4-FFF2-40B4-BE49-F238E27FC236}">
                <a16:creationId xmlns:a16="http://schemas.microsoft.com/office/drawing/2014/main" id="{A51CAC5A-2BEE-7F38-6A8C-C8BC9655C550}"/>
              </a:ext>
            </a:extLst>
          </p:cNvPr>
          <p:cNvSpPr>
            <a:spLocks noGrp="1"/>
          </p:cNvSpPr>
          <p:nvPr>
            <p:ph type="title"/>
          </p:nvPr>
        </p:nvSpPr>
        <p:spPr/>
        <p:txBody>
          <a:bodyPr/>
          <a:lstStyle/>
          <a:p>
            <a:r>
              <a:rPr lang="en-US" dirty="0"/>
              <a:t>Discontinued or Reduced Services Modifiers</a:t>
            </a:r>
          </a:p>
        </p:txBody>
      </p:sp>
    </p:spTree>
    <p:extLst>
      <p:ext uri="{BB962C8B-B14F-4D97-AF65-F5344CB8AC3E}">
        <p14:creationId xmlns:p14="http://schemas.microsoft.com/office/powerpoint/2010/main" val="1608810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3994D7-AB4D-F622-F941-4849FEAB4AED}"/>
              </a:ext>
            </a:extLst>
          </p:cNvPr>
          <p:cNvSpPr>
            <a:spLocks noGrp="1"/>
          </p:cNvSpPr>
          <p:nvPr>
            <p:ph sz="half" idx="1"/>
          </p:nvPr>
        </p:nvSpPr>
        <p:spPr>
          <a:xfrm>
            <a:off x="838200" y="1606992"/>
            <a:ext cx="9683618" cy="4528936"/>
          </a:xfrm>
        </p:spPr>
        <p:txBody>
          <a:bodyPr/>
          <a:lstStyle/>
          <a:p>
            <a:r>
              <a:rPr lang="en-US" dirty="0"/>
              <a:t>Patient hurt his ankle while running. Physician orders and patient receives a one-view x-ray of ankle. </a:t>
            </a:r>
          </a:p>
          <a:p>
            <a:endParaRPr lang="en-US" dirty="0"/>
          </a:p>
          <a:p>
            <a:r>
              <a:rPr lang="en-US" dirty="0"/>
              <a:t>CPT Code Reported: </a:t>
            </a:r>
          </a:p>
          <a:p>
            <a:endParaRPr lang="en-US" dirty="0"/>
          </a:p>
          <a:p>
            <a:r>
              <a:rPr lang="en-US" b="1" dirty="0"/>
              <a:t>73600-52</a:t>
            </a:r>
            <a:r>
              <a:rPr lang="en-US" dirty="0"/>
              <a:t>, </a:t>
            </a:r>
            <a:r>
              <a:rPr lang="en-US" i="1" dirty="0"/>
              <a:t>Radiologic examination, ankle; 2 views.</a:t>
            </a:r>
          </a:p>
          <a:p>
            <a:endParaRPr lang="en-US" i="1" dirty="0"/>
          </a:p>
          <a:p>
            <a:r>
              <a:rPr lang="en-US" dirty="0"/>
              <a:t>Because the code description specifies that it was 2 views and there is no other CPT code to describe a one-view x-ray of the ankle, modifier 52 would be assigned to indicate that only one view was obtained.</a:t>
            </a:r>
          </a:p>
        </p:txBody>
      </p:sp>
      <p:sp>
        <p:nvSpPr>
          <p:cNvPr id="3" name="Text Placeholder 2">
            <a:extLst>
              <a:ext uri="{FF2B5EF4-FFF2-40B4-BE49-F238E27FC236}">
                <a16:creationId xmlns:a16="http://schemas.microsoft.com/office/drawing/2014/main" id="{6B54FF56-603A-8B3A-901E-F8ADC0070D13}"/>
              </a:ext>
            </a:extLst>
          </p:cNvPr>
          <p:cNvSpPr>
            <a:spLocks noGrp="1"/>
          </p:cNvSpPr>
          <p:nvPr>
            <p:ph type="body" sz="quarter" idx="14"/>
          </p:nvPr>
        </p:nvSpPr>
        <p:spPr/>
        <p:txBody>
          <a:bodyPr/>
          <a:lstStyle/>
          <a:p>
            <a:r>
              <a:rPr lang="en-US" dirty="0"/>
              <a:t>Modifier 52</a:t>
            </a:r>
          </a:p>
          <a:p>
            <a:endParaRPr lang="en-US" dirty="0"/>
          </a:p>
        </p:txBody>
      </p:sp>
      <p:sp>
        <p:nvSpPr>
          <p:cNvPr id="4" name="Title 3">
            <a:extLst>
              <a:ext uri="{FF2B5EF4-FFF2-40B4-BE49-F238E27FC236}">
                <a16:creationId xmlns:a16="http://schemas.microsoft.com/office/drawing/2014/main" id="{BF613626-9FD5-62B1-38C1-A23B6DBFC188}"/>
              </a:ext>
            </a:extLst>
          </p:cNvPr>
          <p:cNvSpPr>
            <a:spLocks noGrp="1"/>
          </p:cNvSpPr>
          <p:nvPr>
            <p:ph type="title"/>
          </p:nvPr>
        </p:nvSpPr>
        <p:spPr/>
        <p:txBody>
          <a:bodyPr/>
          <a:lstStyle/>
          <a:p>
            <a:r>
              <a:rPr lang="en-US" dirty="0"/>
              <a:t>Discontinued or Reduced Services Modifiers</a:t>
            </a:r>
          </a:p>
        </p:txBody>
      </p:sp>
      <p:pic>
        <p:nvPicPr>
          <p:cNvPr id="6" name="Picture 5">
            <a:extLst>
              <a:ext uri="{FF2B5EF4-FFF2-40B4-BE49-F238E27FC236}">
                <a16:creationId xmlns:a16="http://schemas.microsoft.com/office/drawing/2014/main" id="{9EDDD9C5-E9FA-5BAE-512F-0628C926F1F3}"/>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4055371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0014-A9EE-3DC7-E2BB-925075045357}"/>
              </a:ext>
            </a:extLst>
          </p:cNvPr>
          <p:cNvSpPr>
            <a:spLocks noGrp="1"/>
          </p:cNvSpPr>
          <p:nvPr>
            <p:ph type="title"/>
          </p:nvPr>
        </p:nvSpPr>
        <p:spPr>
          <a:xfrm>
            <a:off x="750036" y="2285376"/>
            <a:ext cx="6187557" cy="2399898"/>
          </a:xfrm>
        </p:spPr>
        <p:txBody>
          <a:bodyPr/>
          <a:lstStyle/>
          <a:p>
            <a:r>
              <a:rPr lang="en-US" sz="4800" dirty="0"/>
              <a:t>Separate, Distinct Service Modifiers</a:t>
            </a:r>
            <a:br>
              <a:rPr lang="en-US" dirty="0"/>
            </a:br>
            <a:endParaRPr lang="en-US" dirty="0"/>
          </a:p>
        </p:txBody>
      </p:sp>
    </p:spTree>
    <p:extLst>
      <p:ext uri="{BB962C8B-B14F-4D97-AF65-F5344CB8AC3E}">
        <p14:creationId xmlns:p14="http://schemas.microsoft.com/office/powerpoint/2010/main" val="24964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521069"/>
            <a:ext cx="9683618" cy="4965327"/>
          </a:xfrm>
        </p:spPr>
        <p:txBody>
          <a:bodyPr/>
          <a:lstStyle/>
          <a:p>
            <a:r>
              <a:rPr lang="en-US" i="1" dirty="0"/>
              <a:t>Distinct Procedural Service.</a:t>
            </a:r>
          </a:p>
          <a:p>
            <a:endParaRPr lang="en-US" dirty="0"/>
          </a:p>
          <a:p>
            <a:pPr marL="342900" indent="-342900">
              <a:buFont typeface="Arial" panose="020B0604020202020204" pitchFamily="34" charset="0"/>
              <a:buChar char="•"/>
            </a:pPr>
            <a:r>
              <a:rPr lang="en-US" dirty="0"/>
              <a:t>Used to indicate that a procedure or service was distinct or independent from other non-E/M services performed the same day. </a:t>
            </a:r>
          </a:p>
          <a:p>
            <a:pPr marL="342900" indent="-342900">
              <a:buFont typeface="Arial" panose="020B0604020202020204" pitchFamily="34" charset="0"/>
              <a:buChar char="•"/>
            </a:pPr>
            <a:r>
              <a:rPr lang="en-US" dirty="0"/>
              <a:t>Documentation must support a different session, different procedure or surgery, different site or organ system, separate incision/excision, separate lesion, or separate injury (or area of injury in extensive injuries) not normally encountered or performed on the same day by the same individual. </a:t>
            </a:r>
          </a:p>
          <a:p>
            <a:pPr marL="342900" indent="-342900">
              <a:buFont typeface="Arial" panose="020B0604020202020204" pitchFamily="34" charset="0"/>
              <a:buChar char="•"/>
            </a:pPr>
            <a:r>
              <a:rPr lang="en-US" dirty="0"/>
              <a:t>If another already established, more descriptive modifier is appropriate it should be used rather than modifier 59.</a:t>
            </a:r>
          </a:p>
          <a:p>
            <a:pPr marL="342900" indent="-342900">
              <a:buFont typeface="Arial" panose="020B0604020202020204" pitchFamily="34" charset="0"/>
              <a:buChar char="•"/>
            </a:pPr>
            <a:r>
              <a:rPr lang="en-US" dirty="0"/>
              <a:t>Modifier 59 should only be used with non-E/M services (for E/M services, use modifier 25).</a:t>
            </a:r>
          </a:p>
          <a:p>
            <a:pPr marL="342900" indent="-342900">
              <a:buFont typeface="Arial" panose="020B0604020202020204" pitchFamily="34" charset="0"/>
              <a:buChar char="•"/>
            </a:pPr>
            <a:endParaRPr lang="en-US" i="1" dirty="0"/>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p:txBody>
          <a:bodyPr/>
          <a:lstStyle/>
          <a:p>
            <a:r>
              <a:rPr lang="en-US" dirty="0"/>
              <a:t>Modifier 59</a:t>
            </a:r>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Separate, Distinct Service Modifiers</a:t>
            </a:r>
            <a:endParaRPr lang="en-US" dirty="0"/>
          </a:p>
        </p:txBody>
      </p:sp>
      <p:pic>
        <p:nvPicPr>
          <p:cNvPr id="5" name="Picture Placeholder 9">
            <a:extLst>
              <a:ext uri="{FF2B5EF4-FFF2-40B4-BE49-F238E27FC236}">
                <a16:creationId xmlns:a16="http://schemas.microsoft.com/office/drawing/2014/main" id="{A90F4DAA-B539-3C98-05E6-048C73F8345D}"/>
              </a:ext>
            </a:extLst>
          </p:cNvPr>
          <p:cNvPicPr>
            <a:picLocks noChangeAspect="1"/>
          </p:cNvPicPr>
          <p:nvPr/>
        </p:nvPicPr>
        <p:blipFill rotWithShape="1">
          <a:blip r:embed="rId3">
            <a:extLst>
              <a:ext uri="{28A0092B-C50C-407E-A947-70E740481C1C}">
                <a14:useLocalDpi xmlns:a14="http://schemas.microsoft.com/office/drawing/2010/main" val="0"/>
              </a:ext>
            </a:extLst>
          </a:blip>
          <a:srcRect l="-7541" t="787" r="-7541" b="787"/>
          <a:stretch/>
        </p:blipFill>
        <p:spPr>
          <a:xfrm>
            <a:off x="7747412" y="640465"/>
            <a:ext cx="2323821" cy="1279258"/>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66373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CC4F8-0440-3253-8BCE-80B8AD6AC124}"/>
              </a:ext>
            </a:extLst>
          </p:cNvPr>
          <p:cNvSpPr>
            <a:spLocks noGrp="1"/>
          </p:cNvSpPr>
          <p:nvPr>
            <p:ph sz="half" idx="1"/>
          </p:nvPr>
        </p:nvSpPr>
        <p:spPr/>
        <p:txBody>
          <a:bodyPr/>
          <a:lstStyle/>
          <a:p>
            <a:r>
              <a:rPr lang="en-US" dirty="0"/>
              <a:t>Do NOT Use:</a:t>
            </a:r>
          </a:p>
          <a:p>
            <a:pPr marL="342900" indent="-342900">
              <a:buFont typeface="Arial" panose="020B0604020202020204" pitchFamily="34" charset="0"/>
              <a:buChar char="•"/>
            </a:pPr>
            <a:r>
              <a:rPr lang="en-US" dirty="0"/>
              <a:t>In order to clear an NCCI (PTP) edit without clinical justification for the use of the modifier.</a:t>
            </a:r>
          </a:p>
          <a:p>
            <a:pPr marL="342900" indent="-342900">
              <a:buFont typeface="Arial" panose="020B0604020202020204" pitchFamily="34" charset="0"/>
              <a:buChar char="•"/>
            </a:pPr>
            <a:r>
              <a:rPr lang="en-US" dirty="0"/>
              <a:t>If a more specific modifier can be used to differentiate circumstances or anatomic sites.</a:t>
            </a:r>
          </a:p>
          <a:p>
            <a:pPr marL="342900" indent="-342900">
              <a:buFont typeface="Arial" panose="020B0604020202020204" pitchFamily="34" charset="0"/>
              <a:buChar char="•"/>
            </a:pPr>
            <a:r>
              <a:rPr lang="en-US" dirty="0"/>
              <a:t>With E/M services.</a:t>
            </a:r>
          </a:p>
          <a:p>
            <a:pPr marL="342900" indent="-342900">
              <a:buFont typeface="Arial" panose="020B0604020202020204" pitchFamily="34" charset="0"/>
              <a:buChar char="•"/>
            </a:pPr>
            <a:r>
              <a:rPr lang="en-US" dirty="0"/>
              <a:t>With radiation treatment management (77427).</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09A70607-73A5-2F78-CE87-7D2B3E82A78C}"/>
              </a:ext>
            </a:extLst>
          </p:cNvPr>
          <p:cNvSpPr>
            <a:spLocks noGrp="1"/>
          </p:cNvSpPr>
          <p:nvPr>
            <p:ph type="body" sz="quarter" idx="14"/>
          </p:nvPr>
        </p:nvSpPr>
        <p:spPr/>
        <p:txBody>
          <a:bodyPr/>
          <a:lstStyle/>
          <a:p>
            <a:r>
              <a:rPr lang="en-US" dirty="0"/>
              <a:t>Modifier 59</a:t>
            </a:r>
          </a:p>
        </p:txBody>
      </p:sp>
      <p:sp>
        <p:nvSpPr>
          <p:cNvPr id="4" name="Title 3">
            <a:extLst>
              <a:ext uri="{FF2B5EF4-FFF2-40B4-BE49-F238E27FC236}">
                <a16:creationId xmlns:a16="http://schemas.microsoft.com/office/drawing/2014/main" id="{55D59092-8D9D-BF67-A6D6-24C5BBE5A832}"/>
              </a:ext>
            </a:extLst>
          </p:cNvPr>
          <p:cNvSpPr>
            <a:spLocks noGrp="1"/>
          </p:cNvSpPr>
          <p:nvPr>
            <p:ph type="title"/>
          </p:nvPr>
        </p:nvSpPr>
        <p:spPr/>
        <p:txBody>
          <a:bodyPr/>
          <a:lstStyle/>
          <a:p>
            <a:r>
              <a:rPr lang="en-US" dirty="0"/>
              <a:t>Separate, Distinct Service Modifiers</a:t>
            </a:r>
          </a:p>
        </p:txBody>
      </p:sp>
      <p:pic>
        <p:nvPicPr>
          <p:cNvPr id="6" name="Picture 5" descr="Shape, background pattern&#10;&#10;Description automatically generated">
            <a:extLst>
              <a:ext uri="{FF2B5EF4-FFF2-40B4-BE49-F238E27FC236}">
                <a16:creationId xmlns:a16="http://schemas.microsoft.com/office/drawing/2014/main" id="{986D7D60-BAC2-86F1-9A34-84B2BF5819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03135" y="3955925"/>
            <a:ext cx="1719238" cy="1926992"/>
          </a:xfrm>
          <a:prstGeom prst="rect">
            <a:avLst/>
          </a:prstGeom>
          <a:effectLst>
            <a:softEdge rad="12700"/>
          </a:effectLst>
        </p:spPr>
      </p:pic>
    </p:spTree>
    <p:extLst>
      <p:ext uri="{BB962C8B-B14F-4D97-AF65-F5344CB8AC3E}">
        <p14:creationId xmlns:p14="http://schemas.microsoft.com/office/powerpoint/2010/main" val="50619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AAC06AA9-404D-9033-D625-927B5CCA24EF}"/>
              </a:ext>
            </a:extLst>
          </p:cNvPr>
          <p:cNvGraphicFramePr>
            <a:graphicFrameLocks noGrp="1"/>
          </p:cNvGraphicFramePr>
          <p:nvPr>
            <p:ph type="pic" sz="quarter" idx="10"/>
            <p:extLst>
              <p:ext uri="{D42A27DB-BD31-4B8C-83A1-F6EECF244321}">
                <p14:modId xmlns:p14="http://schemas.microsoft.com/office/powerpoint/2010/main" val="3845547997"/>
              </p:ext>
            </p:extLst>
          </p:nvPr>
        </p:nvGraphicFramePr>
        <p:xfrm>
          <a:off x="1364832" y="1395413"/>
          <a:ext cx="9599948" cy="4042862"/>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4799974">
                  <a:extLst>
                    <a:ext uri="{9D8B030D-6E8A-4147-A177-3AD203B41FA5}">
                      <a16:colId xmlns:a16="http://schemas.microsoft.com/office/drawing/2014/main" val="2447636382"/>
                    </a:ext>
                  </a:extLst>
                </a:gridCol>
                <a:gridCol w="4799974">
                  <a:extLst>
                    <a:ext uri="{9D8B030D-6E8A-4147-A177-3AD203B41FA5}">
                      <a16:colId xmlns:a16="http://schemas.microsoft.com/office/drawing/2014/main" val="2431114582"/>
                    </a:ext>
                  </a:extLst>
                </a:gridCol>
              </a:tblGrid>
              <a:tr h="467715">
                <a:tc>
                  <a:txBody>
                    <a:bodyPr/>
                    <a:lstStyle/>
                    <a:p>
                      <a:r>
                        <a:rPr lang="en-US" dirty="0"/>
                        <a:t>Level I Modifiers</a:t>
                      </a:r>
                    </a:p>
                  </a:txBody>
                  <a:tcPr/>
                </a:tc>
                <a:tc>
                  <a:txBody>
                    <a:bodyPr/>
                    <a:lstStyle/>
                    <a:p>
                      <a:r>
                        <a:rPr lang="en-US" dirty="0"/>
                        <a:t>Level II Modifiers</a:t>
                      </a:r>
                    </a:p>
                  </a:txBody>
                  <a:tcPr/>
                </a:tc>
                <a:extLst>
                  <a:ext uri="{0D108BD9-81ED-4DB2-BD59-A6C34878D82A}">
                    <a16:rowId xmlns:a16="http://schemas.microsoft.com/office/drawing/2014/main" val="1398613335"/>
                  </a:ext>
                </a:extLst>
              </a:tr>
              <a:tr h="3575147">
                <a:tc>
                  <a:txBody>
                    <a:bodyPr/>
                    <a:lstStyle/>
                    <a:p>
                      <a:pPr marL="285750" indent="-285750">
                        <a:buFont typeface="Arial" panose="020B0604020202020204" pitchFamily="34" charset="0"/>
                        <a:buChar char="•"/>
                      </a:pPr>
                      <a:r>
                        <a:rPr lang="en-US" dirty="0"/>
                        <a:t>Developed by the American Medical Association (AMA)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Numeric modifiers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Indicates a change in the description of the code without a change in meaning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See Appendix A of CPT book for complete listing</a:t>
                      </a:r>
                    </a:p>
                  </a:txBody>
                  <a:tcPr/>
                </a:tc>
                <a:tc>
                  <a:txBody>
                    <a:bodyPr/>
                    <a:lstStyle/>
                    <a:p>
                      <a:pPr marL="285750" indent="-285750">
                        <a:buFont typeface="Arial" panose="020B0604020202020204" pitchFamily="34" charset="0"/>
                        <a:buChar char="•"/>
                      </a:pPr>
                      <a:r>
                        <a:rPr lang="en-US" dirty="0"/>
                        <a:t>Developed by CMS (HCFA)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Alpha-numeric modifiers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Used to explain various circumstances that apply to provided services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See Appendix B of HCPCS Manual for complete listing</a:t>
                      </a:r>
                    </a:p>
                  </a:txBody>
                  <a:tcPr/>
                </a:tc>
                <a:extLst>
                  <a:ext uri="{0D108BD9-81ED-4DB2-BD59-A6C34878D82A}">
                    <a16:rowId xmlns:a16="http://schemas.microsoft.com/office/drawing/2014/main" val="3122056593"/>
                  </a:ext>
                </a:extLst>
              </a:tr>
            </a:tbl>
          </a:graphicData>
        </a:graphic>
      </p:graphicFrame>
      <p:sp>
        <p:nvSpPr>
          <p:cNvPr id="5" name="TextBox 4">
            <a:extLst>
              <a:ext uri="{FF2B5EF4-FFF2-40B4-BE49-F238E27FC236}">
                <a16:creationId xmlns:a16="http://schemas.microsoft.com/office/drawing/2014/main" id="{3688754C-1DDD-60C1-FB5B-44C9B9F5B5D3}"/>
              </a:ext>
            </a:extLst>
          </p:cNvPr>
          <p:cNvSpPr txBox="1"/>
          <p:nvPr/>
        </p:nvSpPr>
        <p:spPr>
          <a:xfrm>
            <a:off x="1364833" y="420923"/>
            <a:ext cx="6096000" cy="523220"/>
          </a:xfrm>
          <a:prstGeom prst="rect">
            <a:avLst/>
          </a:prstGeom>
          <a:noFill/>
        </p:spPr>
        <p:txBody>
          <a:bodyPr wrap="square">
            <a:spAutoFit/>
          </a:bodyPr>
          <a:lstStyle/>
          <a:p>
            <a:r>
              <a:rPr lang="en-US" sz="2800" b="1" dirty="0"/>
              <a:t>Brief Facts on Modifiers</a:t>
            </a:r>
          </a:p>
        </p:txBody>
      </p:sp>
    </p:spTree>
    <p:extLst>
      <p:ext uri="{BB962C8B-B14F-4D97-AF65-F5344CB8AC3E}">
        <p14:creationId xmlns:p14="http://schemas.microsoft.com/office/powerpoint/2010/main" val="684776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A15E0-E2CB-E9EA-15EE-25D552A2B61A}"/>
              </a:ext>
            </a:extLst>
          </p:cNvPr>
          <p:cNvSpPr>
            <a:spLocks noGrp="1"/>
          </p:cNvSpPr>
          <p:nvPr>
            <p:ph sz="half" idx="1"/>
          </p:nvPr>
        </p:nvSpPr>
        <p:spPr>
          <a:xfrm>
            <a:off x="838200" y="1280094"/>
            <a:ext cx="9683618" cy="4027291"/>
          </a:xfrm>
        </p:spPr>
        <p:txBody>
          <a:bodyPr/>
          <a:lstStyle/>
          <a:p>
            <a:r>
              <a:rPr lang="en-US" sz="2000" dirty="0"/>
              <a:t>XE, </a:t>
            </a:r>
            <a:r>
              <a:rPr lang="en-US" sz="2000" i="1" dirty="0"/>
              <a:t>Separate Encounter, A Service That Is Distinct Because It Occurred During A Separate Encounter.</a:t>
            </a:r>
            <a:endParaRPr lang="en-US" sz="2000" dirty="0"/>
          </a:p>
          <a:p>
            <a:r>
              <a:rPr lang="en-US" sz="2000" dirty="0"/>
              <a:t>XS, </a:t>
            </a:r>
            <a:r>
              <a:rPr lang="en-US" sz="2000" i="1" dirty="0"/>
              <a:t>Separate Structure, A Service That Is Distinct Because It Was Performed On A Separate Organ/Structure.</a:t>
            </a:r>
            <a:endParaRPr lang="en-US" sz="2000" dirty="0"/>
          </a:p>
          <a:p>
            <a:r>
              <a:rPr lang="en-US" sz="2000" dirty="0"/>
              <a:t>XP, </a:t>
            </a:r>
            <a:r>
              <a:rPr lang="en-US" sz="2000" i="1" dirty="0"/>
              <a:t>Separate Practitioner, A Service That Is Distinct Because It Was Performed By A Different Practitioner.</a:t>
            </a:r>
            <a:endParaRPr lang="en-US" sz="2000" dirty="0"/>
          </a:p>
          <a:p>
            <a:r>
              <a:rPr lang="en-US" sz="2000" dirty="0"/>
              <a:t>XU, </a:t>
            </a:r>
            <a:r>
              <a:rPr lang="en-US" sz="2000" i="1" dirty="0"/>
              <a:t>Unusual Non-Overlapping Service, The Use Of A Service That Is Distinct Because It Does Not Overlap Usual Components Of The Main Service.</a:t>
            </a:r>
          </a:p>
          <a:p>
            <a:endParaRPr lang="en-US" sz="2000" dirty="0"/>
          </a:p>
          <a:p>
            <a:r>
              <a:rPr lang="en-US" sz="2000" b="1" dirty="0"/>
              <a:t>These modifiers are used in the place of modifier 59. Do not append both modifier 59 and X- modifier on one code.</a:t>
            </a:r>
          </a:p>
          <a:p>
            <a:r>
              <a:rPr lang="en-US" sz="2000" b="1" dirty="0">
                <a:hlinkClick r:id="rId3"/>
              </a:rPr>
              <a:t>https://www.cms.gov/files/document/mln1783722-proper-use-modifiers-59-xepsu.pdf</a:t>
            </a:r>
            <a:r>
              <a:rPr lang="en-US" sz="2000" b="1" dirty="0"/>
              <a:t>   </a:t>
            </a:r>
          </a:p>
        </p:txBody>
      </p:sp>
      <p:sp>
        <p:nvSpPr>
          <p:cNvPr id="3" name="Text Placeholder 2">
            <a:extLst>
              <a:ext uri="{FF2B5EF4-FFF2-40B4-BE49-F238E27FC236}">
                <a16:creationId xmlns:a16="http://schemas.microsoft.com/office/drawing/2014/main" id="{503B77FF-E587-EB74-06EA-EDEC7EB66CE1}"/>
              </a:ext>
            </a:extLst>
          </p:cNvPr>
          <p:cNvSpPr>
            <a:spLocks noGrp="1"/>
          </p:cNvSpPr>
          <p:nvPr>
            <p:ph type="body" sz="quarter" idx="14"/>
          </p:nvPr>
        </p:nvSpPr>
        <p:spPr/>
        <p:txBody>
          <a:bodyPr/>
          <a:lstStyle/>
          <a:p>
            <a:r>
              <a:rPr lang="en-US" dirty="0"/>
              <a:t>Modifiers XE, XS, XP, XU</a:t>
            </a:r>
          </a:p>
        </p:txBody>
      </p:sp>
      <p:sp>
        <p:nvSpPr>
          <p:cNvPr id="4" name="Title 3">
            <a:extLst>
              <a:ext uri="{FF2B5EF4-FFF2-40B4-BE49-F238E27FC236}">
                <a16:creationId xmlns:a16="http://schemas.microsoft.com/office/drawing/2014/main" id="{D20C5751-747D-3814-DFF2-2C9A0EFFA430}"/>
              </a:ext>
            </a:extLst>
          </p:cNvPr>
          <p:cNvSpPr>
            <a:spLocks noGrp="1"/>
          </p:cNvSpPr>
          <p:nvPr>
            <p:ph type="title"/>
          </p:nvPr>
        </p:nvSpPr>
        <p:spPr/>
        <p:txBody>
          <a:bodyPr/>
          <a:lstStyle/>
          <a:p>
            <a:r>
              <a:rPr lang="en-US" sz="2800" dirty="0"/>
              <a:t>Separate, Distinct Service Modifiers</a:t>
            </a:r>
            <a:endParaRPr lang="en-US" dirty="0"/>
          </a:p>
        </p:txBody>
      </p:sp>
    </p:spTree>
    <p:extLst>
      <p:ext uri="{BB962C8B-B14F-4D97-AF65-F5344CB8AC3E}">
        <p14:creationId xmlns:p14="http://schemas.microsoft.com/office/powerpoint/2010/main" val="1097344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114151-921C-80CF-5345-E38CA200633C}"/>
              </a:ext>
            </a:extLst>
          </p:cNvPr>
          <p:cNvSpPr>
            <a:spLocks noGrp="1"/>
          </p:cNvSpPr>
          <p:nvPr>
            <p:ph sz="half" idx="1"/>
          </p:nvPr>
        </p:nvSpPr>
        <p:spPr>
          <a:xfrm>
            <a:off x="838200" y="1453265"/>
            <a:ext cx="9683618" cy="4825168"/>
          </a:xfrm>
        </p:spPr>
        <p:txBody>
          <a:bodyPr/>
          <a:lstStyle/>
          <a:p>
            <a:r>
              <a:rPr lang="en-US" dirty="0"/>
              <a:t>Use when a surgical procedure, a non-surgical therapeutic procedure, or a diagnostic procedure is performed during the same encounter on a separate structure, such as:</a:t>
            </a:r>
          </a:p>
          <a:p>
            <a:pPr marL="342900" indent="-342900">
              <a:buFont typeface="Arial" panose="020B0604020202020204" pitchFamily="34" charset="0"/>
              <a:buChar char="•"/>
            </a:pPr>
            <a:r>
              <a:rPr lang="en-US" dirty="0"/>
              <a:t>Different organs.</a:t>
            </a:r>
          </a:p>
          <a:p>
            <a:pPr marL="342900" indent="-342900">
              <a:buFont typeface="Arial" panose="020B0604020202020204" pitchFamily="34" charset="0"/>
              <a:buChar char="•"/>
            </a:pPr>
            <a:r>
              <a:rPr lang="en-US" dirty="0"/>
              <a:t>Different anatomical regions.</a:t>
            </a:r>
          </a:p>
          <a:p>
            <a:pPr marL="342900" indent="-342900">
              <a:buFont typeface="Arial" panose="020B0604020202020204" pitchFamily="34" charset="0"/>
              <a:buChar char="•"/>
            </a:pPr>
            <a:r>
              <a:rPr lang="en-US" dirty="0"/>
              <a:t>In limited situations on different, non-contiguous lesions in different anatomic regions of the same organ.</a:t>
            </a:r>
          </a:p>
          <a:p>
            <a:pPr marL="342900" indent="-342900">
              <a:buFont typeface="Arial" panose="020B0604020202020204" pitchFamily="34" charset="0"/>
              <a:buChar char="•"/>
            </a:pPr>
            <a:endParaRPr lang="en-US" dirty="0"/>
          </a:p>
          <a:p>
            <a:r>
              <a:rPr lang="en-US" dirty="0"/>
              <a:t>Do not use modifier XS if a more specific anatomic modifier can be used appropriately (RT, LT, E1-E4, etc.).</a:t>
            </a:r>
          </a:p>
        </p:txBody>
      </p:sp>
      <p:sp>
        <p:nvSpPr>
          <p:cNvPr id="3" name="Text Placeholder 2">
            <a:extLst>
              <a:ext uri="{FF2B5EF4-FFF2-40B4-BE49-F238E27FC236}">
                <a16:creationId xmlns:a16="http://schemas.microsoft.com/office/drawing/2014/main" id="{168B2262-7CED-8F6E-E42A-341176C3B32B}"/>
              </a:ext>
            </a:extLst>
          </p:cNvPr>
          <p:cNvSpPr>
            <a:spLocks noGrp="1"/>
          </p:cNvSpPr>
          <p:nvPr>
            <p:ph type="body" sz="quarter" idx="14"/>
          </p:nvPr>
        </p:nvSpPr>
        <p:spPr/>
        <p:txBody>
          <a:bodyPr/>
          <a:lstStyle/>
          <a:p>
            <a:r>
              <a:rPr lang="en-US" dirty="0"/>
              <a:t>Modifier XS- Separate Structure</a:t>
            </a:r>
          </a:p>
          <a:p>
            <a:endParaRPr lang="en-US" dirty="0"/>
          </a:p>
        </p:txBody>
      </p:sp>
      <p:sp>
        <p:nvSpPr>
          <p:cNvPr id="4" name="Title 3">
            <a:extLst>
              <a:ext uri="{FF2B5EF4-FFF2-40B4-BE49-F238E27FC236}">
                <a16:creationId xmlns:a16="http://schemas.microsoft.com/office/drawing/2014/main" id="{8A72A65E-BB29-BE6D-143D-3A062BB07F9D}"/>
              </a:ext>
            </a:extLst>
          </p:cNvPr>
          <p:cNvSpPr>
            <a:spLocks noGrp="1"/>
          </p:cNvSpPr>
          <p:nvPr>
            <p:ph type="title"/>
          </p:nvPr>
        </p:nvSpPr>
        <p:spPr/>
        <p:txBody>
          <a:bodyPr/>
          <a:lstStyle/>
          <a:p>
            <a:r>
              <a:rPr lang="en-US" dirty="0"/>
              <a:t>Separate, Distinct Service Modifiers</a:t>
            </a:r>
          </a:p>
        </p:txBody>
      </p:sp>
    </p:spTree>
    <p:extLst>
      <p:ext uri="{BB962C8B-B14F-4D97-AF65-F5344CB8AC3E}">
        <p14:creationId xmlns:p14="http://schemas.microsoft.com/office/powerpoint/2010/main" val="3332833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36FBA-4FFF-584F-8550-9D9971B18196}"/>
              </a:ext>
            </a:extLst>
          </p:cNvPr>
          <p:cNvSpPr>
            <a:spLocks noGrp="1"/>
          </p:cNvSpPr>
          <p:nvPr>
            <p:ph sz="half" idx="1"/>
          </p:nvPr>
        </p:nvSpPr>
        <p:spPr>
          <a:xfrm>
            <a:off x="838200" y="1606992"/>
            <a:ext cx="9683618" cy="4615678"/>
          </a:xfrm>
        </p:spPr>
        <p:txBody>
          <a:bodyPr/>
          <a:lstStyle/>
          <a:p>
            <a:r>
              <a:rPr lang="en-US" sz="2000" dirty="0"/>
              <a:t>Example: Column 1 Code/Column 2 Code - 11102/17000.</a:t>
            </a:r>
          </a:p>
          <a:p>
            <a:pPr marL="342900" indent="-342900">
              <a:buFont typeface="Arial" panose="020B0604020202020204" pitchFamily="34" charset="0"/>
              <a:buChar char="•"/>
            </a:pPr>
            <a:r>
              <a:rPr lang="en-US" sz="2000" dirty="0"/>
              <a:t>CPT Code 11102 - Tangential biopsy of skin (</a:t>
            </a:r>
            <a:r>
              <a:rPr lang="en-US" sz="2000" dirty="0" err="1"/>
              <a:t>eg</a:t>
            </a:r>
            <a:r>
              <a:rPr lang="en-US" sz="2000" dirty="0"/>
              <a:t>, shave, scoop, </a:t>
            </a:r>
            <a:r>
              <a:rPr lang="en-US" sz="2000" dirty="0" err="1"/>
              <a:t>saucerize</a:t>
            </a:r>
            <a:r>
              <a:rPr lang="en-US" sz="2000" dirty="0"/>
              <a:t>, curette); single lesion.</a:t>
            </a:r>
          </a:p>
          <a:p>
            <a:pPr marL="342900" indent="-342900">
              <a:buFont typeface="Arial" panose="020B0604020202020204" pitchFamily="34" charset="0"/>
              <a:buChar char="•"/>
            </a:pPr>
            <a:r>
              <a:rPr lang="en-US" sz="2000" dirty="0"/>
              <a:t>CPT Code 17000 - Destruction (</a:t>
            </a:r>
            <a:r>
              <a:rPr lang="en-US" sz="2000" dirty="0" err="1"/>
              <a:t>eg</a:t>
            </a:r>
            <a:r>
              <a:rPr lang="en-US" sz="2000" dirty="0"/>
              <a:t>, laser surgery, electrosurgery, cryosurgery, chemosurgery, surgical curettement), premalignant lesions (</a:t>
            </a:r>
            <a:r>
              <a:rPr lang="en-US" sz="2000" dirty="0" err="1"/>
              <a:t>eg</a:t>
            </a:r>
            <a:r>
              <a:rPr lang="en-US" sz="2000" dirty="0"/>
              <a:t>, actinic keratoses); first lesion.</a:t>
            </a:r>
          </a:p>
          <a:p>
            <a:endParaRPr lang="en-US" sz="2000" dirty="0"/>
          </a:p>
          <a:p>
            <a:r>
              <a:rPr lang="en-US" sz="2000" dirty="0"/>
              <a:t>You may report modifiers 59 or XS with either the Column 1 or Column 2 code if you did the procedures at </a:t>
            </a:r>
            <a:r>
              <a:rPr lang="en-US" sz="2000" b="1" dirty="0"/>
              <a:t>different anatomic sites </a:t>
            </a:r>
            <a:r>
              <a:rPr lang="en-US" sz="2000" dirty="0"/>
              <a:t>on the </a:t>
            </a:r>
            <a:r>
              <a:rPr lang="en-US" sz="2000" b="1" dirty="0"/>
              <a:t>same side of the body </a:t>
            </a:r>
            <a:r>
              <a:rPr lang="en-US" sz="2000" dirty="0"/>
              <a:t>and a specific anatomic modifier isn’t applicable. If you did the procedures on different sides of the body, use modifiers RT and LT or another pair of anatomic modifiers. Don’t use modifiers 59 or XS.</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C23B542-1848-7470-F03F-7E6A3DCCD733}"/>
              </a:ext>
            </a:extLst>
          </p:cNvPr>
          <p:cNvSpPr>
            <a:spLocks noGrp="1"/>
          </p:cNvSpPr>
          <p:nvPr>
            <p:ph type="body" sz="quarter" idx="14"/>
          </p:nvPr>
        </p:nvSpPr>
        <p:spPr/>
        <p:txBody>
          <a:bodyPr/>
          <a:lstStyle/>
          <a:p>
            <a:r>
              <a:rPr lang="en-US" dirty="0"/>
              <a:t>Modifier XS- Separate Structure</a:t>
            </a:r>
          </a:p>
        </p:txBody>
      </p:sp>
      <p:sp>
        <p:nvSpPr>
          <p:cNvPr id="4" name="Title 3">
            <a:extLst>
              <a:ext uri="{FF2B5EF4-FFF2-40B4-BE49-F238E27FC236}">
                <a16:creationId xmlns:a16="http://schemas.microsoft.com/office/drawing/2014/main" id="{20C68D5A-EF96-17C8-FD1A-636C0A1AFE68}"/>
              </a:ext>
            </a:extLst>
          </p:cNvPr>
          <p:cNvSpPr>
            <a:spLocks noGrp="1"/>
          </p:cNvSpPr>
          <p:nvPr>
            <p:ph type="title"/>
          </p:nvPr>
        </p:nvSpPr>
        <p:spPr>
          <a:xfrm>
            <a:off x="838200" y="371604"/>
            <a:ext cx="9698812" cy="438912"/>
          </a:xfrm>
        </p:spPr>
        <p:txBody>
          <a:bodyPr/>
          <a:lstStyle/>
          <a:p>
            <a:r>
              <a:rPr lang="en-US" dirty="0"/>
              <a:t>Separate, Distinct Service Modifiers</a:t>
            </a:r>
          </a:p>
        </p:txBody>
      </p:sp>
      <p:pic>
        <p:nvPicPr>
          <p:cNvPr id="6" name="Picture 5">
            <a:extLst>
              <a:ext uri="{FF2B5EF4-FFF2-40B4-BE49-F238E27FC236}">
                <a16:creationId xmlns:a16="http://schemas.microsoft.com/office/drawing/2014/main" id="{F370CE44-002A-8BF3-9906-624C87DBB6E5}"/>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1884670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F0320-F7AB-7C24-A426-98D739570B33}"/>
              </a:ext>
            </a:extLst>
          </p:cNvPr>
          <p:cNvSpPr>
            <a:spLocks noGrp="1"/>
          </p:cNvSpPr>
          <p:nvPr>
            <p:ph sz="half" idx="1"/>
          </p:nvPr>
        </p:nvSpPr>
        <p:spPr>
          <a:xfrm>
            <a:off x="838200" y="1413165"/>
            <a:ext cx="9683618" cy="4722764"/>
          </a:xfrm>
        </p:spPr>
        <p:txBody>
          <a:bodyPr/>
          <a:lstStyle/>
          <a:p>
            <a:r>
              <a:rPr lang="en-US" dirty="0"/>
              <a:t>Use when surgical procedures, non-surgical therapeutic procedures, or diagnostic procedures are performed during different encounters on the same date of service and can’t be described by a more specific modifier (such as modifier 25, 27, 58, 91, etc.).</a:t>
            </a:r>
          </a:p>
          <a:p>
            <a:r>
              <a:rPr lang="en-US" dirty="0"/>
              <a:t>Example: </a:t>
            </a:r>
          </a:p>
          <a:p>
            <a:pPr marL="342900" indent="-342900">
              <a:buFont typeface="Arial" panose="020B0604020202020204" pitchFamily="34" charset="0"/>
              <a:buChar char="•"/>
            </a:pPr>
            <a:r>
              <a:rPr lang="en-US" dirty="0"/>
              <a:t>Patient has a treadmill cardiovascular stress test performed at 9:00 am and a 12-lead EKG performed at 11:30 for further testing.</a:t>
            </a:r>
          </a:p>
          <a:p>
            <a:pPr marL="800100" lvl="1" indent="-342900">
              <a:buFont typeface="Arial" panose="020B0604020202020204" pitchFamily="34" charset="0"/>
              <a:buChar char="•"/>
            </a:pPr>
            <a:r>
              <a:rPr lang="en-US" sz="2200" dirty="0"/>
              <a:t>EKG may be separately coded with XE </a:t>
            </a:r>
            <a:r>
              <a:rPr lang="en-US" sz="2200" dirty="0" err="1"/>
              <a:t>modifer</a:t>
            </a:r>
            <a:r>
              <a:rPr lang="en-US" sz="2200" dirty="0"/>
              <a:t> as this was not performed during the same encounter as the stress test.</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2C8BEA09-371B-A180-2C77-0DEAB8E591E6}"/>
              </a:ext>
            </a:extLst>
          </p:cNvPr>
          <p:cNvSpPr>
            <a:spLocks noGrp="1"/>
          </p:cNvSpPr>
          <p:nvPr>
            <p:ph type="body" sz="quarter" idx="14"/>
          </p:nvPr>
        </p:nvSpPr>
        <p:spPr/>
        <p:txBody>
          <a:bodyPr/>
          <a:lstStyle/>
          <a:p>
            <a:r>
              <a:rPr lang="en-US" dirty="0"/>
              <a:t>Modifier XE- Separate Encounter</a:t>
            </a:r>
          </a:p>
        </p:txBody>
      </p:sp>
      <p:sp>
        <p:nvSpPr>
          <p:cNvPr id="4" name="Title 3">
            <a:extLst>
              <a:ext uri="{FF2B5EF4-FFF2-40B4-BE49-F238E27FC236}">
                <a16:creationId xmlns:a16="http://schemas.microsoft.com/office/drawing/2014/main" id="{87C9CFDC-5C7A-2991-CC34-967A5E454385}"/>
              </a:ext>
            </a:extLst>
          </p:cNvPr>
          <p:cNvSpPr>
            <a:spLocks noGrp="1"/>
          </p:cNvSpPr>
          <p:nvPr>
            <p:ph type="title"/>
          </p:nvPr>
        </p:nvSpPr>
        <p:spPr/>
        <p:txBody>
          <a:bodyPr/>
          <a:lstStyle/>
          <a:p>
            <a:r>
              <a:rPr lang="en-US" dirty="0"/>
              <a:t>Separate, Distinct Service Modifiers</a:t>
            </a:r>
          </a:p>
        </p:txBody>
      </p:sp>
      <p:pic>
        <p:nvPicPr>
          <p:cNvPr id="6" name="Picture 5" descr="A picture containing timeline">
            <a:extLst>
              <a:ext uri="{FF2B5EF4-FFF2-40B4-BE49-F238E27FC236}">
                <a16:creationId xmlns:a16="http://schemas.microsoft.com/office/drawing/2014/main" id="{2FF4960A-2FEA-5A18-2D55-BCFA35CD51C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09432" y="4625016"/>
            <a:ext cx="5175703" cy="1722767"/>
          </a:xfrm>
          <a:prstGeom prst="rect">
            <a:avLst/>
          </a:prstGeom>
          <a:effectLst>
            <a:softEdge rad="127000"/>
          </a:effectLst>
        </p:spPr>
      </p:pic>
    </p:spTree>
    <p:extLst>
      <p:ext uri="{BB962C8B-B14F-4D97-AF65-F5344CB8AC3E}">
        <p14:creationId xmlns:p14="http://schemas.microsoft.com/office/powerpoint/2010/main" val="2155183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A3505-D500-3FCB-C6CC-BA313CE1D4D7}"/>
              </a:ext>
            </a:extLst>
          </p:cNvPr>
          <p:cNvSpPr>
            <a:spLocks noGrp="1"/>
          </p:cNvSpPr>
          <p:nvPr>
            <p:ph sz="half" idx="1"/>
          </p:nvPr>
        </p:nvSpPr>
        <p:spPr/>
        <p:txBody>
          <a:bodyPr/>
          <a:lstStyle/>
          <a:p>
            <a:r>
              <a:rPr lang="en-US" dirty="0"/>
              <a:t>Use when a procedure or service is distinct because it was performed by a different practitioner.</a:t>
            </a:r>
          </a:p>
          <a:p>
            <a:endParaRPr lang="en-US" dirty="0"/>
          </a:p>
          <a:p>
            <a:r>
              <a:rPr lang="en-US" dirty="0"/>
              <a:t>Example: </a:t>
            </a:r>
          </a:p>
          <a:p>
            <a:r>
              <a:rPr lang="en-US" dirty="0"/>
              <a:t>Patient has a treadmill cardiovascular stress test performed and interpreted by one physician and then is referred to a </a:t>
            </a:r>
            <a:r>
              <a:rPr lang="en-US" b="1" dirty="0"/>
              <a:t>different physician </a:t>
            </a:r>
            <a:r>
              <a:rPr lang="en-US" dirty="0"/>
              <a:t>for a 12-lead EKG to be performed and interpreted.</a:t>
            </a:r>
          </a:p>
          <a:p>
            <a:endParaRPr lang="en-US" dirty="0"/>
          </a:p>
          <a:p>
            <a:r>
              <a:rPr lang="en-US" dirty="0"/>
              <a:t>Modifier XP can be appended to the EKG to indicate that it was performed by a different provider. </a:t>
            </a:r>
          </a:p>
        </p:txBody>
      </p:sp>
      <p:sp>
        <p:nvSpPr>
          <p:cNvPr id="3" name="Text Placeholder 2">
            <a:extLst>
              <a:ext uri="{FF2B5EF4-FFF2-40B4-BE49-F238E27FC236}">
                <a16:creationId xmlns:a16="http://schemas.microsoft.com/office/drawing/2014/main" id="{21859729-1DB0-DB9B-C462-9D004380D519}"/>
              </a:ext>
            </a:extLst>
          </p:cNvPr>
          <p:cNvSpPr>
            <a:spLocks noGrp="1"/>
          </p:cNvSpPr>
          <p:nvPr>
            <p:ph type="body" sz="quarter" idx="14"/>
          </p:nvPr>
        </p:nvSpPr>
        <p:spPr/>
        <p:txBody>
          <a:bodyPr/>
          <a:lstStyle/>
          <a:p>
            <a:r>
              <a:rPr lang="en-US" dirty="0"/>
              <a:t>Modifier XP- Separate Practitioner </a:t>
            </a:r>
          </a:p>
        </p:txBody>
      </p:sp>
      <p:sp>
        <p:nvSpPr>
          <p:cNvPr id="4" name="Title 3">
            <a:extLst>
              <a:ext uri="{FF2B5EF4-FFF2-40B4-BE49-F238E27FC236}">
                <a16:creationId xmlns:a16="http://schemas.microsoft.com/office/drawing/2014/main" id="{81E8125A-9FCE-008D-04EB-B54F4B692D5B}"/>
              </a:ext>
            </a:extLst>
          </p:cNvPr>
          <p:cNvSpPr>
            <a:spLocks noGrp="1"/>
          </p:cNvSpPr>
          <p:nvPr>
            <p:ph type="title"/>
          </p:nvPr>
        </p:nvSpPr>
        <p:spPr/>
        <p:txBody>
          <a:bodyPr/>
          <a:lstStyle/>
          <a:p>
            <a:r>
              <a:rPr lang="en-US" dirty="0"/>
              <a:t>Separate, Distinct Service Modifiers</a:t>
            </a:r>
          </a:p>
        </p:txBody>
      </p:sp>
    </p:spTree>
    <p:extLst>
      <p:ext uri="{BB962C8B-B14F-4D97-AF65-F5344CB8AC3E}">
        <p14:creationId xmlns:p14="http://schemas.microsoft.com/office/powerpoint/2010/main" val="2800108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0C1BE-BD43-DE7E-E0B9-F72795678F0E}"/>
              </a:ext>
            </a:extLst>
          </p:cNvPr>
          <p:cNvSpPr>
            <a:spLocks noGrp="1"/>
          </p:cNvSpPr>
          <p:nvPr>
            <p:ph sz="half" idx="1"/>
          </p:nvPr>
        </p:nvSpPr>
        <p:spPr/>
        <p:txBody>
          <a:bodyPr/>
          <a:lstStyle/>
          <a:p>
            <a:pPr marL="342900" indent="-342900">
              <a:buFont typeface="Arial" panose="020B0604020202020204" pitchFamily="34" charset="0"/>
              <a:buChar char="•"/>
            </a:pPr>
            <a:r>
              <a:rPr lang="en-US" dirty="0"/>
              <a:t>Use for a service that is distinct because it does not overlap usual components of the main service. </a:t>
            </a:r>
          </a:p>
          <a:p>
            <a:pPr marL="342900" indent="-342900">
              <a:buFont typeface="Arial" panose="020B0604020202020204" pitchFamily="34" charset="0"/>
              <a:buChar char="•"/>
            </a:pPr>
            <a:r>
              <a:rPr lang="en-US" dirty="0"/>
              <a:t>Use when documentation indicates that the service was not part of the usual components of the main service. </a:t>
            </a:r>
          </a:p>
          <a:p>
            <a:pPr marL="342900" indent="-342900">
              <a:buFont typeface="Arial" panose="020B0604020202020204" pitchFamily="34" charset="0"/>
              <a:buChar char="•"/>
            </a:pPr>
            <a:r>
              <a:rPr lang="en-US" dirty="0"/>
              <a:t>Use only when there is no other modifier to describe the situation.</a:t>
            </a:r>
          </a:p>
        </p:txBody>
      </p:sp>
      <p:sp>
        <p:nvSpPr>
          <p:cNvPr id="3" name="Text Placeholder 2">
            <a:extLst>
              <a:ext uri="{FF2B5EF4-FFF2-40B4-BE49-F238E27FC236}">
                <a16:creationId xmlns:a16="http://schemas.microsoft.com/office/drawing/2014/main" id="{26B70DDD-7E60-F5E8-12B0-ADE1AB0F1441}"/>
              </a:ext>
            </a:extLst>
          </p:cNvPr>
          <p:cNvSpPr>
            <a:spLocks noGrp="1"/>
          </p:cNvSpPr>
          <p:nvPr>
            <p:ph type="body" sz="quarter" idx="14"/>
          </p:nvPr>
        </p:nvSpPr>
        <p:spPr/>
        <p:txBody>
          <a:bodyPr/>
          <a:lstStyle/>
          <a:p>
            <a:r>
              <a:rPr lang="en-US" dirty="0"/>
              <a:t>Modifier XU- Unusual Non-Overlapping Service</a:t>
            </a:r>
          </a:p>
          <a:p>
            <a:endParaRPr lang="en-US" dirty="0"/>
          </a:p>
        </p:txBody>
      </p:sp>
      <p:sp>
        <p:nvSpPr>
          <p:cNvPr id="4" name="Title 3">
            <a:extLst>
              <a:ext uri="{FF2B5EF4-FFF2-40B4-BE49-F238E27FC236}">
                <a16:creationId xmlns:a16="http://schemas.microsoft.com/office/drawing/2014/main" id="{2F6D5872-8F3E-50C1-1A16-144F6ADB6F23}"/>
              </a:ext>
            </a:extLst>
          </p:cNvPr>
          <p:cNvSpPr>
            <a:spLocks noGrp="1"/>
          </p:cNvSpPr>
          <p:nvPr>
            <p:ph type="title"/>
          </p:nvPr>
        </p:nvSpPr>
        <p:spPr/>
        <p:txBody>
          <a:bodyPr/>
          <a:lstStyle/>
          <a:p>
            <a:r>
              <a:rPr lang="en-US" dirty="0"/>
              <a:t>Separate, Distinct Service Modifiers</a:t>
            </a:r>
          </a:p>
        </p:txBody>
      </p:sp>
    </p:spTree>
    <p:extLst>
      <p:ext uri="{BB962C8B-B14F-4D97-AF65-F5344CB8AC3E}">
        <p14:creationId xmlns:p14="http://schemas.microsoft.com/office/powerpoint/2010/main" val="3182766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CBD441-398B-2332-B0F8-DD27F0B8C41B}"/>
              </a:ext>
            </a:extLst>
          </p:cNvPr>
          <p:cNvSpPr>
            <a:spLocks noGrp="1"/>
          </p:cNvSpPr>
          <p:nvPr>
            <p:ph sz="half" idx="1"/>
          </p:nvPr>
        </p:nvSpPr>
        <p:spPr/>
        <p:txBody>
          <a:bodyPr/>
          <a:lstStyle/>
          <a:p>
            <a:r>
              <a:rPr lang="en-US" dirty="0"/>
              <a:t>Use when a diagnostic procedure is performed prior to a therapeutic procedure and is clearly the basis for proceeding to the therapeutic procedure.</a:t>
            </a:r>
          </a:p>
          <a:p>
            <a:endParaRPr lang="en-US" dirty="0"/>
          </a:p>
          <a:p>
            <a:pPr marL="342900" indent="-342900">
              <a:buFont typeface="Arial" panose="020B0604020202020204" pitchFamily="34" charset="0"/>
              <a:buChar char="•"/>
            </a:pPr>
            <a:r>
              <a:rPr lang="en-US" dirty="0"/>
              <a:t>Diagnostic procedure must not have been required during the therapeutic procedure AND must clearly provide information needed to decide whether or not to proceed to therapeutic procedure.</a:t>
            </a:r>
          </a:p>
          <a:p>
            <a:endParaRPr lang="en-US" dirty="0"/>
          </a:p>
        </p:txBody>
      </p:sp>
      <p:sp>
        <p:nvSpPr>
          <p:cNvPr id="3" name="Text Placeholder 2">
            <a:extLst>
              <a:ext uri="{FF2B5EF4-FFF2-40B4-BE49-F238E27FC236}">
                <a16:creationId xmlns:a16="http://schemas.microsoft.com/office/drawing/2014/main" id="{3048BBFE-BE7D-7D05-438D-AD02EA4A0F1C}"/>
              </a:ext>
            </a:extLst>
          </p:cNvPr>
          <p:cNvSpPr>
            <a:spLocks noGrp="1"/>
          </p:cNvSpPr>
          <p:nvPr>
            <p:ph type="body" sz="quarter" idx="14"/>
          </p:nvPr>
        </p:nvSpPr>
        <p:spPr/>
        <p:txBody>
          <a:bodyPr/>
          <a:lstStyle/>
          <a:p>
            <a:r>
              <a:rPr lang="en-US" dirty="0"/>
              <a:t>Modifier XU- Unusual Non-Overlapping Service</a:t>
            </a:r>
          </a:p>
        </p:txBody>
      </p:sp>
      <p:sp>
        <p:nvSpPr>
          <p:cNvPr id="4" name="Title 3">
            <a:extLst>
              <a:ext uri="{FF2B5EF4-FFF2-40B4-BE49-F238E27FC236}">
                <a16:creationId xmlns:a16="http://schemas.microsoft.com/office/drawing/2014/main" id="{43240FFC-99CB-F794-B904-A1C597AD41FA}"/>
              </a:ext>
            </a:extLst>
          </p:cNvPr>
          <p:cNvSpPr>
            <a:spLocks noGrp="1"/>
          </p:cNvSpPr>
          <p:nvPr>
            <p:ph type="title"/>
          </p:nvPr>
        </p:nvSpPr>
        <p:spPr/>
        <p:txBody>
          <a:bodyPr/>
          <a:lstStyle/>
          <a:p>
            <a:r>
              <a:rPr lang="en-US" dirty="0"/>
              <a:t>Separate, Distinct Service Modifiers</a:t>
            </a:r>
          </a:p>
        </p:txBody>
      </p:sp>
    </p:spTree>
    <p:extLst>
      <p:ext uri="{BB962C8B-B14F-4D97-AF65-F5344CB8AC3E}">
        <p14:creationId xmlns:p14="http://schemas.microsoft.com/office/powerpoint/2010/main" val="1607271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9CD56-7441-69D2-6B2C-B059DA689A5E}"/>
              </a:ext>
            </a:extLst>
          </p:cNvPr>
          <p:cNvSpPr>
            <a:spLocks noGrp="1"/>
          </p:cNvSpPr>
          <p:nvPr>
            <p:ph sz="half" idx="1"/>
          </p:nvPr>
        </p:nvSpPr>
        <p:spPr>
          <a:xfrm>
            <a:off x="838200" y="1606992"/>
            <a:ext cx="9683618" cy="4528936"/>
          </a:xfrm>
        </p:spPr>
        <p:txBody>
          <a:bodyPr/>
          <a:lstStyle/>
          <a:p>
            <a:r>
              <a:rPr lang="en-US" dirty="0"/>
              <a:t>Example: Column 1 Code/Column 2 Code - 37220/75710.</a:t>
            </a:r>
          </a:p>
          <a:p>
            <a:pPr marL="342900" indent="-342900">
              <a:buFont typeface="Arial" panose="020B0604020202020204" pitchFamily="34" charset="0"/>
              <a:buChar char="•"/>
            </a:pPr>
            <a:r>
              <a:rPr lang="en-US" dirty="0"/>
              <a:t>CPT Code 37220 - Revascularization, endovascular, open or percutaneous, iliac artery, unilateral, initial vessel; with transluminal angioplasty.</a:t>
            </a:r>
          </a:p>
          <a:p>
            <a:pPr marL="342900" indent="-342900">
              <a:buFont typeface="Arial" panose="020B0604020202020204" pitchFamily="34" charset="0"/>
              <a:buChar char="•"/>
            </a:pPr>
            <a:r>
              <a:rPr lang="en-US" dirty="0"/>
              <a:t>CPT Code 75710 - Angiography, extremity, unilateral, radiological supervision, and interpretation.</a:t>
            </a:r>
          </a:p>
          <a:p>
            <a:pPr marL="342900" indent="-342900">
              <a:buFont typeface="Arial" panose="020B0604020202020204" pitchFamily="34" charset="0"/>
              <a:buChar char="•"/>
            </a:pPr>
            <a:endParaRPr lang="en-US" dirty="0"/>
          </a:p>
          <a:p>
            <a:r>
              <a:rPr lang="en-US" dirty="0"/>
              <a:t>You may report modifier XU with CPT code 75710 </a:t>
            </a:r>
            <a:r>
              <a:rPr lang="en-US"/>
              <a:t>(angiography) </a:t>
            </a:r>
            <a:r>
              <a:rPr lang="en-US" dirty="0"/>
              <a:t>since it was performed prior to the revascularization the result is what led to the decision to perform </a:t>
            </a:r>
            <a:r>
              <a:rPr lang="en-US"/>
              <a:t>the revascularization. </a:t>
            </a:r>
          </a:p>
          <a:p>
            <a:endParaRPr lang="en-US" dirty="0"/>
          </a:p>
          <a:p>
            <a:r>
              <a:rPr lang="en-US" b="1" dirty="0"/>
              <a:t>You may report modifier XU for a diagnostic procedure performed before a therapeutic procedure only when the diagnostic procedure is the basis for performing the therapeutic procedure. </a:t>
            </a:r>
          </a:p>
          <a:p>
            <a:endParaRPr lang="en-US" b="1" dirty="0"/>
          </a:p>
          <a:p>
            <a:endParaRPr lang="en-US" dirty="0"/>
          </a:p>
        </p:txBody>
      </p:sp>
      <p:sp>
        <p:nvSpPr>
          <p:cNvPr id="3" name="Text Placeholder 2">
            <a:extLst>
              <a:ext uri="{FF2B5EF4-FFF2-40B4-BE49-F238E27FC236}">
                <a16:creationId xmlns:a16="http://schemas.microsoft.com/office/drawing/2014/main" id="{55C424D0-90A9-8F84-B83C-DDDD20736507}"/>
              </a:ext>
            </a:extLst>
          </p:cNvPr>
          <p:cNvSpPr>
            <a:spLocks noGrp="1"/>
          </p:cNvSpPr>
          <p:nvPr>
            <p:ph type="body" sz="quarter" idx="14"/>
          </p:nvPr>
        </p:nvSpPr>
        <p:spPr/>
        <p:txBody>
          <a:bodyPr/>
          <a:lstStyle/>
          <a:p>
            <a:r>
              <a:rPr lang="en-US" dirty="0"/>
              <a:t>Modifier XU- Unusual Non-Overlapping Service</a:t>
            </a:r>
          </a:p>
          <a:p>
            <a:endParaRPr lang="en-US" dirty="0"/>
          </a:p>
        </p:txBody>
      </p:sp>
      <p:sp>
        <p:nvSpPr>
          <p:cNvPr id="4" name="Title 3">
            <a:extLst>
              <a:ext uri="{FF2B5EF4-FFF2-40B4-BE49-F238E27FC236}">
                <a16:creationId xmlns:a16="http://schemas.microsoft.com/office/drawing/2014/main" id="{9C5CC01D-7CA6-D8DB-BD9D-EF6C93738295}"/>
              </a:ext>
            </a:extLst>
          </p:cNvPr>
          <p:cNvSpPr>
            <a:spLocks noGrp="1"/>
          </p:cNvSpPr>
          <p:nvPr>
            <p:ph type="title"/>
          </p:nvPr>
        </p:nvSpPr>
        <p:spPr/>
        <p:txBody>
          <a:bodyPr/>
          <a:lstStyle/>
          <a:p>
            <a:r>
              <a:rPr lang="en-US" dirty="0"/>
              <a:t>Separate, Distinct Service Modifiers</a:t>
            </a:r>
          </a:p>
        </p:txBody>
      </p:sp>
      <p:pic>
        <p:nvPicPr>
          <p:cNvPr id="6" name="Picture 5">
            <a:extLst>
              <a:ext uri="{FF2B5EF4-FFF2-40B4-BE49-F238E27FC236}">
                <a16:creationId xmlns:a16="http://schemas.microsoft.com/office/drawing/2014/main" id="{4F7A9F4A-AEBA-C152-2788-0D39E9E904E3}"/>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3287317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F9C823-1DCF-3D2B-7AA0-2781CA8447CE}"/>
              </a:ext>
            </a:extLst>
          </p:cNvPr>
          <p:cNvSpPr>
            <a:spLocks noGrp="1"/>
          </p:cNvSpPr>
          <p:nvPr>
            <p:ph sz="half" idx="1"/>
          </p:nvPr>
        </p:nvSpPr>
        <p:spPr/>
        <p:txBody>
          <a:bodyPr/>
          <a:lstStyle/>
          <a:p>
            <a:r>
              <a:rPr lang="en-US" dirty="0"/>
              <a:t>Use when a diagnostic procedure is performed subsequent to a therapeutic procedure only when the diagnostic procedure is not an expected or necessary follow-up.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Diagnostic procedure must not have been required during the therapeutic procedure AND must not be an inherent component of the therapeutic procedure.</a:t>
            </a:r>
          </a:p>
          <a:p>
            <a:pPr marL="342900" indent="-342900">
              <a:buFont typeface="Arial" panose="020B0604020202020204" pitchFamily="34" charset="0"/>
              <a:buChar char="•"/>
            </a:pPr>
            <a:endParaRPr lang="en-US" dirty="0"/>
          </a:p>
          <a:p>
            <a:r>
              <a:rPr lang="en-US" dirty="0"/>
              <a:t>Example: </a:t>
            </a:r>
          </a:p>
          <a:p>
            <a:r>
              <a:rPr lang="en-US" dirty="0"/>
              <a:t>A patient requires a chest x-ray following chest tube insertion due to development of fever and persistent cough.</a:t>
            </a:r>
          </a:p>
          <a:p>
            <a:pPr marL="800100" lvl="1" indent="-342900">
              <a:buFont typeface="Arial" panose="020B0604020202020204" pitchFamily="34" charset="0"/>
              <a:buChar char="•"/>
            </a:pPr>
            <a:r>
              <a:rPr lang="en-US" dirty="0"/>
              <a:t>Chest x-ray may be separately coded with modifier XU due to clinical indications. </a:t>
            </a:r>
          </a:p>
          <a:p>
            <a:endParaRPr lang="en-US" dirty="0"/>
          </a:p>
        </p:txBody>
      </p:sp>
      <p:sp>
        <p:nvSpPr>
          <p:cNvPr id="3" name="Text Placeholder 2">
            <a:extLst>
              <a:ext uri="{FF2B5EF4-FFF2-40B4-BE49-F238E27FC236}">
                <a16:creationId xmlns:a16="http://schemas.microsoft.com/office/drawing/2014/main" id="{2FAAE09A-AA3B-B0AC-ED4A-8CE437A38B09}"/>
              </a:ext>
            </a:extLst>
          </p:cNvPr>
          <p:cNvSpPr>
            <a:spLocks noGrp="1"/>
          </p:cNvSpPr>
          <p:nvPr>
            <p:ph type="body" sz="quarter" idx="14"/>
          </p:nvPr>
        </p:nvSpPr>
        <p:spPr/>
        <p:txBody>
          <a:bodyPr/>
          <a:lstStyle/>
          <a:p>
            <a:r>
              <a:rPr lang="en-US" dirty="0"/>
              <a:t>Modifier XU- Unusual Non-Overlapping Service</a:t>
            </a:r>
          </a:p>
        </p:txBody>
      </p:sp>
      <p:sp>
        <p:nvSpPr>
          <p:cNvPr id="4" name="Title 3">
            <a:extLst>
              <a:ext uri="{FF2B5EF4-FFF2-40B4-BE49-F238E27FC236}">
                <a16:creationId xmlns:a16="http://schemas.microsoft.com/office/drawing/2014/main" id="{8B0CB536-1FA5-0794-2BA8-A5E6B925070E}"/>
              </a:ext>
            </a:extLst>
          </p:cNvPr>
          <p:cNvSpPr>
            <a:spLocks noGrp="1"/>
          </p:cNvSpPr>
          <p:nvPr>
            <p:ph type="title"/>
          </p:nvPr>
        </p:nvSpPr>
        <p:spPr/>
        <p:txBody>
          <a:bodyPr/>
          <a:lstStyle/>
          <a:p>
            <a:r>
              <a:rPr lang="en-US" dirty="0"/>
              <a:t>Separate, Distinct Service Modifiers</a:t>
            </a:r>
          </a:p>
        </p:txBody>
      </p:sp>
    </p:spTree>
    <p:extLst>
      <p:ext uri="{BB962C8B-B14F-4D97-AF65-F5344CB8AC3E}">
        <p14:creationId xmlns:p14="http://schemas.microsoft.com/office/powerpoint/2010/main" val="3474962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2255-7C20-2520-D34C-133DAC80F459}"/>
              </a:ext>
            </a:extLst>
          </p:cNvPr>
          <p:cNvSpPr>
            <a:spLocks noGrp="1"/>
          </p:cNvSpPr>
          <p:nvPr>
            <p:ph type="title"/>
          </p:nvPr>
        </p:nvSpPr>
        <p:spPr>
          <a:xfrm>
            <a:off x="620889" y="1884324"/>
            <a:ext cx="6412957" cy="2399898"/>
          </a:xfrm>
        </p:spPr>
        <p:txBody>
          <a:bodyPr/>
          <a:lstStyle/>
          <a:p>
            <a:r>
              <a:rPr lang="en-US" dirty="0"/>
              <a:t>Repeat Procedure Modifiers</a:t>
            </a:r>
          </a:p>
        </p:txBody>
      </p:sp>
    </p:spTree>
    <p:extLst>
      <p:ext uri="{BB962C8B-B14F-4D97-AF65-F5344CB8AC3E}">
        <p14:creationId xmlns:p14="http://schemas.microsoft.com/office/powerpoint/2010/main" val="314430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26A3A8-DC57-95DB-F5A1-BE2EF252EA58}"/>
              </a:ext>
            </a:extLst>
          </p:cNvPr>
          <p:cNvSpPr>
            <a:spLocks noGrp="1"/>
          </p:cNvSpPr>
          <p:nvPr>
            <p:ph type="title"/>
          </p:nvPr>
        </p:nvSpPr>
        <p:spPr>
          <a:xfrm>
            <a:off x="823006" y="564110"/>
            <a:ext cx="9698812" cy="438912"/>
          </a:xfrm>
        </p:spPr>
        <p:txBody>
          <a:bodyPr/>
          <a:lstStyle/>
          <a:p>
            <a:r>
              <a:rPr lang="en-US" dirty="0"/>
              <a:t>Brief Facts on Modifiers</a:t>
            </a:r>
          </a:p>
        </p:txBody>
      </p:sp>
      <p:sp>
        <p:nvSpPr>
          <p:cNvPr id="7" name="Content Placeholder 6">
            <a:extLst>
              <a:ext uri="{FF2B5EF4-FFF2-40B4-BE49-F238E27FC236}">
                <a16:creationId xmlns:a16="http://schemas.microsoft.com/office/drawing/2014/main" id="{02C95963-8D8A-6E38-E91D-AA02231F3918}"/>
              </a:ext>
            </a:extLst>
          </p:cNvPr>
          <p:cNvSpPr>
            <a:spLocks noGrp="1"/>
          </p:cNvSpPr>
          <p:nvPr>
            <p:ph sz="half" idx="1"/>
          </p:nvPr>
        </p:nvSpPr>
        <p:spPr>
          <a:xfrm>
            <a:off x="542366" y="1307382"/>
            <a:ext cx="5194361" cy="2121618"/>
          </a:xfrm>
        </p:spPr>
        <p:txBody>
          <a:bodyPr/>
          <a:lstStyle/>
          <a:p>
            <a:pPr marL="342900" indent="-342900">
              <a:buFont typeface="Arial" panose="020B0604020202020204" pitchFamily="34" charset="0"/>
              <a:buChar char="•"/>
            </a:pPr>
            <a:r>
              <a:rPr lang="en-US" sz="2000" dirty="0"/>
              <a:t>Rules for assigning modifiers vary from payer to payer and between the different Medicare Administrative Contractors (MACs).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Modifier usage does not guarantee payment.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59DCC3B1-C112-B214-27AC-2922816E466F}"/>
              </a:ext>
            </a:extLst>
          </p:cNvPr>
          <p:cNvPicPr>
            <a:picLocks noChangeAspect="1"/>
          </p:cNvPicPr>
          <p:nvPr/>
        </p:nvPicPr>
        <p:blipFill>
          <a:blip r:embed="rId3"/>
          <a:stretch>
            <a:fillRect/>
          </a:stretch>
        </p:blipFill>
        <p:spPr>
          <a:xfrm>
            <a:off x="5736727" y="564110"/>
            <a:ext cx="5159609" cy="2662516"/>
          </a:xfrm>
          <a:prstGeom prst="rect">
            <a:avLst/>
          </a:prstGeom>
        </p:spPr>
      </p:pic>
      <p:sp>
        <p:nvSpPr>
          <p:cNvPr id="9" name="TextBox 8">
            <a:extLst>
              <a:ext uri="{FF2B5EF4-FFF2-40B4-BE49-F238E27FC236}">
                <a16:creationId xmlns:a16="http://schemas.microsoft.com/office/drawing/2014/main" id="{18E5379E-72C7-A385-87D7-0C36CF356706}"/>
              </a:ext>
            </a:extLst>
          </p:cNvPr>
          <p:cNvSpPr txBox="1"/>
          <p:nvPr/>
        </p:nvSpPr>
        <p:spPr>
          <a:xfrm>
            <a:off x="445770" y="3631375"/>
            <a:ext cx="9132570" cy="1938992"/>
          </a:xfrm>
          <a:prstGeom prst="rect">
            <a:avLst/>
          </a:prstGeom>
          <a:noFill/>
        </p:spPr>
        <p:txBody>
          <a:bodyPr wrap="square">
            <a:spAutoFit/>
          </a:bodyPr>
          <a:lstStyle/>
          <a:p>
            <a:pPr marL="285750" indent="-285750">
              <a:buFont typeface="Arial" panose="020B0604020202020204" pitchFamily="34" charset="0"/>
              <a:buChar char="•"/>
            </a:pPr>
            <a:r>
              <a:rPr lang="en-US" sz="2000" dirty="0"/>
              <a:t>Certain modifiers can be used to override National Correct Coding Initiative (NCCI) edits [aka Procedure to Procedure (PTP) edits].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Use of certain modifiers will impact reimbursement. Use of “informational” modifiers will provide information that will ease claim processing to avoid delays.</a:t>
            </a:r>
          </a:p>
        </p:txBody>
      </p:sp>
    </p:spTree>
    <p:extLst>
      <p:ext uri="{BB962C8B-B14F-4D97-AF65-F5344CB8AC3E}">
        <p14:creationId xmlns:p14="http://schemas.microsoft.com/office/powerpoint/2010/main" val="3684609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208C3-E5BB-C7B5-2B20-FC5C06E2F752}"/>
              </a:ext>
            </a:extLst>
          </p:cNvPr>
          <p:cNvSpPr>
            <a:spLocks noGrp="1"/>
          </p:cNvSpPr>
          <p:nvPr>
            <p:ph sz="half" idx="1"/>
          </p:nvPr>
        </p:nvSpPr>
        <p:spPr>
          <a:xfrm>
            <a:off x="845797" y="1509936"/>
            <a:ext cx="9683618" cy="4614859"/>
          </a:xfrm>
        </p:spPr>
        <p:txBody>
          <a:bodyPr/>
          <a:lstStyle/>
          <a:p>
            <a:r>
              <a:rPr lang="en-US" dirty="0"/>
              <a:t>76, </a:t>
            </a:r>
            <a:r>
              <a:rPr lang="en-US" i="1" dirty="0"/>
              <a:t>Repeat Procedure or Service by Same Physician or Other Qualified Health Care Professional.</a:t>
            </a:r>
            <a:endParaRPr lang="en-US" dirty="0"/>
          </a:p>
          <a:p>
            <a:r>
              <a:rPr lang="en-US" dirty="0"/>
              <a:t>77, </a:t>
            </a:r>
            <a:r>
              <a:rPr lang="en-US" i="1" dirty="0"/>
              <a:t>Repeat Procedure by Another Physician or Other Qualified Health Care Professional.</a:t>
            </a:r>
          </a:p>
          <a:p>
            <a:endParaRPr lang="en-US" dirty="0"/>
          </a:p>
          <a:p>
            <a:pPr marL="342900" indent="-342900">
              <a:buFont typeface="Arial" panose="020B0604020202020204" pitchFamily="34" charset="0"/>
              <a:buChar char="•"/>
            </a:pPr>
            <a:r>
              <a:rPr lang="en-US" dirty="0"/>
              <a:t>Used when the procedure performed is the exact procedure performed previously by the same or a different physician on the same date of service.</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Example: Multiple electrocardiograms are performed for the same patient on the same date of service. Modifier 76 or 77 would be appended to the subsequent ECGs.</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E168B38-07F5-02C1-C695-BD55E90F322E}"/>
              </a:ext>
            </a:extLst>
          </p:cNvPr>
          <p:cNvSpPr>
            <a:spLocks noGrp="1"/>
          </p:cNvSpPr>
          <p:nvPr>
            <p:ph type="body" sz="quarter" idx="14"/>
          </p:nvPr>
        </p:nvSpPr>
        <p:spPr/>
        <p:txBody>
          <a:bodyPr/>
          <a:lstStyle/>
          <a:p>
            <a:r>
              <a:rPr lang="en-US" dirty="0"/>
              <a:t>Modifiers 76 and 77</a:t>
            </a:r>
          </a:p>
        </p:txBody>
      </p:sp>
      <p:sp>
        <p:nvSpPr>
          <p:cNvPr id="4" name="Title 3">
            <a:extLst>
              <a:ext uri="{FF2B5EF4-FFF2-40B4-BE49-F238E27FC236}">
                <a16:creationId xmlns:a16="http://schemas.microsoft.com/office/drawing/2014/main" id="{E00C7CC8-ED15-7377-9E24-5CC3C3DF74EA}"/>
              </a:ext>
            </a:extLst>
          </p:cNvPr>
          <p:cNvSpPr>
            <a:spLocks noGrp="1"/>
          </p:cNvSpPr>
          <p:nvPr>
            <p:ph type="title"/>
          </p:nvPr>
        </p:nvSpPr>
        <p:spPr/>
        <p:txBody>
          <a:bodyPr/>
          <a:lstStyle/>
          <a:p>
            <a:r>
              <a:rPr lang="en-US" dirty="0"/>
              <a:t>Repeat Procedure Modifiers</a:t>
            </a:r>
          </a:p>
        </p:txBody>
      </p:sp>
    </p:spTree>
    <p:extLst>
      <p:ext uri="{BB962C8B-B14F-4D97-AF65-F5344CB8AC3E}">
        <p14:creationId xmlns:p14="http://schemas.microsoft.com/office/powerpoint/2010/main" val="3503487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5A4DE6-256C-86E7-9647-77C7239BD1BB}"/>
              </a:ext>
            </a:extLst>
          </p:cNvPr>
          <p:cNvSpPr>
            <a:spLocks noGrp="1"/>
          </p:cNvSpPr>
          <p:nvPr>
            <p:ph sz="half" idx="1"/>
          </p:nvPr>
        </p:nvSpPr>
        <p:spPr/>
        <p:txBody>
          <a:bodyPr/>
          <a:lstStyle/>
          <a:p>
            <a:pPr marL="342900" indent="-342900">
              <a:buFont typeface="Arial" panose="020B0604020202020204" pitchFamily="34" charset="0"/>
              <a:buChar char="•"/>
            </a:pPr>
            <a:r>
              <a:rPr lang="en-US" dirty="0"/>
              <a:t>Do not use with E/M codes.  </a:t>
            </a:r>
          </a:p>
          <a:p>
            <a:pPr marL="342900" indent="-342900">
              <a:buFont typeface="Arial" panose="020B0604020202020204" pitchFamily="34" charset="0"/>
              <a:buChar char="•"/>
            </a:pPr>
            <a:r>
              <a:rPr lang="en-US" dirty="0"/>
              <a:t>Do not use when the definition of the code indicates a repeated procedure or redo (57511, </a:t>
            </a:r>
            <a:r>
              <a:rPr lang="en-US" i="1" dirty="0"/>
              <a:t>Cautery of cervix; </a:t>
            </a:r>
            <a:r>
              <a:rPr lang="en-US" i="1" dirty="0" err="1"/>
              <a:t>cryocautery</a:t>
            </a:r>
            <a:r>
              <a:rPr lang="en-US" i="1" dirty="0"/>
              <a:t>, initial or repeat</a:t>
            </a:r>
            <a:r>
              <a:rPr lang="en-US" dirty="0"/>
              <a:t>). </a:t>
            </a:r>
          </a:p>
          <a:p>
            <a:pPr marL="342900" indent="-342900">
              <a:buFont typeface="Arial" panose="020B0604020202020204" pitchFamily="34" charset="0"/>
              <a:buChar char="•"/>
            </a:pPr>
            <a:r>
              <a:rPr lang="en-US" dirty="0"/>
              <a:t>Do not use when the same procedure is performed multiple times during a single session. </a:t>
            </a:r>
          </a:p>
          <a:p>
            <a:pPr marL="800100" lvl="1" indent="-342900">
              <a:buFont typeface="Arial" panose="020B0604020202020204" pitchFamily="34" charset="0"/>
              <a:buChar char="•"/>
            </a:pPr>
            <a:r>
              <a:rPr lang="en-US" dirty="0"/>
              <a:t>Patient presents for nerve repair with vein graft of two separate nerves which is performed during a single encounter. CPT code 64911 would be assigned once for each nerve graft performed with modifier 59 or XS assigned to the second instance of the code.</a:t>
            </a:r>
          </a:p>
          <a:p>
            <a:pPr marL="800100" lvl="1"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196D4FFF-3FDF-29D7-15D1-9BF451E884A1}"/>
              </a:ext>
            </a:extLst>
          </p:cNvPr>
          <p:cNvSpPr>
            <a:spLocks noGrp="1"/>
          </p:cNvSpPr>
          <p:nvPr>
            <p:ph type="body" sz="quarter" idx="14"/>
          </p:nvPr>
        </p:nvSpPr>
        <p:spPr/>
        <p:txBody>
          <a:bodyPr/>
          <a:lstStyle/>
          <a:p>
            <a:r>
              <a:rPr lang="en-US" dirty="0"/>
              <a:t>Modifiers 76 and 77</a:t>
            </a:r>
          </a:p>
          <a:p>
            <a:endParaRPr lang="en-US" dirty="0"/>
          </a:p>
        </p:txBody>
      </p:sp>
      <p:sp>
        <p:nvSpPr>
          <p:cNvPr id="4" name="Title 3">
            <a:extLst>
              <a:ext uri="{FF2B5EF4-FFF2-40B4-BE49-F238E27FC236}">
                <a16:creationId xmlns:a16="http://schemas.microsoft.com/office/drawing/2014/main" id="{CEAC3756-49C2-80F8-37FA-A5B281A244D7}"/>
              </a:ext>
            </a:extLst>
          </p:cNvPr>
          <p:cNvSpPr>
            <a:spLocks noGrp="1"/>
          </p:cNvSpPr>
          <p:nvPr>
            <p:ph type="title"/>
          </p:nvPr>
        </p:nvSpPr>
        <p:spPr/>
        <p:txBody>
          <a:bodyPr/>
          <a:lstStyle/>
          <a:p>
            <a:r>
              <a:rPr lang="en-US" dirty="0"/>
              <a:t>Repeat Procedure Modifiers</a:t>
            </a:r>
          </a:p>
        </p:txBody>
      </p:sp>
    </p:spTree>
    <p:extLst>
      <p:ext uri="{BB962C8B-B14F-4D97-AF65-F5344CB8AC3E}">
        <p14:creationId xmlns:p14="http://schemas.microsoft.com/office/powerpoint/2010/main" val="3428828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9D0699-94C1-4220-143B-E26F279A53FE}"/>
              </a:ext>
            </a:extLst>
          </p:cNvPr>
          <p:cNvSpPr>
            <a:spLocks noGrp="1"/>
          </p:cNvSpPr>
          <p:nvPr>
            <p:ph sz="half" idx="1"/>
          </p:nvPr>
        </p:nvSpPr>
        <p:spPr>
          <a:xfrm>
            <a:off x="557542" y="1310760"/>
            <a:ext cx="9683618" cy="4614859"/>
          </a:xfrm>
        </p:spPr>
        <p:txBody>
          <a:bodyPr/>
          <a:lstStyle/>
          <a:p>
            <a:r>
              <a:rPr lang="en-US" sz="2000" i="1" dirty="0"/>
              <a:t>Repeat Clinical Diagnostic Laboratory Test</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Used when it is medically necessary to repeat the same lab procedure on a single date of service to obtain multiple results. </a:t>
            </a:r>
          </a:p>
          <a:p>
            <a:pPr marL="800100" lvl="1" indent="-342900">
              <a:buFont typeface="Arial" panose="020B0604020202020204" pitchFamily="34" charset="0"/>
              <a:buChar char="•"/>
            </a:pPr>
            <a:r>
              <a:rPr lang="en-US" dirty="0"/>
              <a:t>Examples: Repeated arterial blood-gas measurement to monitor patient’s condition or follow up with potassium level after treatment of hyperkalemia.</a:t>
            </a:r>
            <a:endParaRPr lang="en-US" sz="2000" dirty="0"/>
          </a:p>
          <a:p>
            <a:pPr marL="342900" indent="-342900">
              <a:buFont typeface="Arial" panose="020B0604020202020204" pitchFamily="34" charset="0"/>
              <a:buChar char="•"/>
            </a:pPr>
            <a:r>
              <a:rPr lang="en-US" sz="2000" dirty="0"/>
              <a:t>Do not use when tests are rerun to confirm initial results, due to testing problems with specimens or equipment or for other reasons when a one-time result is all that is necessary.</a:t>
            </a:r>
          </a:p>
          <a:p>
            <a:pPr marL="342900" indent="-342900">
              <a:buFont typeface="Arial" panose="020B0604020202020204" pitchFamily="34" charset="0"/>
              <a:buChar char="•"/>
            </a:pPr>
            <a:r>
              <a:rPr lang="en-US" sz="2000" dirty="0"/>
              <a:t>Do not use when multiple specimens are required to complete a single lab test.</a:t>
            </a:r>
          </a:p>
          <a:p>
            <a:pPr marL="800100" lvl="1" indent="-342900">
              <a:buFont typeface="Arial" panose="020B0604020202020204" pitchFamily="34" charset="0"/>
              <a:buChar char="•"/>
            </a:pPr>
            <a:r>
              <a:rPr lang="en-US" dirty="0"/>
              <a:t>Example: Glucose tolerance test (82951)- Blood specimens are obtained at specific intervals. Because the description of the code includes “three specimens”, modifier 91 would not be reported.</a:t>
            </a:r>
          </a:p>
          <a:p>
            <a:endParaRPr lang="en-US" dirty="0"/>
          </a:p>
        </p:txBody>
      </p:sp>
      <p:sp>
        <p:nvSpPr>
          <p:cNvPr id="3" name="Text Placeholder 2">
            <a:extLst>
              <a:ext uri="{FF2B5EF4-FFF2-40B4-BE49-F238E27FC236}">
                <a16:creationId xmlns:a16="http://schemas.microsoft.com/office/drawing/2014/main" id="{DF907220-0818-8736-4C1D-B3BDF82D271B}"/>
              </a:ext>
            </a:extLst>
          </p:cNvPr>
          <p:cNvSpPr>
            <a:spLocks noGrp="1"/>
          </p:cNvSpPr>
          <p:nvPr>
            <p:ph type="body" sz="quarter" idx="14"/>
          </p:nvPr>
        </p:nvSpPr>
        <p:spPr/>
        <p:txBody>
          <a:bodyPr/>
          <a:lstStyle/>
          <a:p>
            <a:r>
              <a:rPr lang="en-US" dirty="0"/>
              <a:t>Modifier 91</a:t>
            </a:r>
          </a:p>
        </p:txBody>
      </p:sp>
      <p:sp>
        <p:nvSpPr>
          <p:cNvPr id="4" name="Title 3">
            <a:extLst>
              <a:ext uri="{FF2B5EF4-FFF2-40B4-BE49-F238E27FC236}">
                <a16:creationId xmlns:a16="http://schemas.microsoft.com/office/drawing/2014/main" id="{B0D318E9-13DD-E8CA-0F7D-457FEB282BC2}"/>
              </a:ext>
            </a:extLst>
          </p:cNvPr>
          <p:cNvSpPr>
            <a:spLocks noGrp="1"/>
          </p:cNvSpPr>
          <p:nvPr>
            <p:ph type="title"/>
          </p:nvPr>
        </p:nvSpPr>
        <p:spPr/>
        <p:txBody>
          <a:bodyPr/>
          <a:lstStyle/>
          <a:p>
            <a:r>
              <a:rPr lang="en-US" dirty="0"/>
              <a:t>Repeat Procedure Modifiers</a:t>
            </a:r>
          </a:p>
        </p:txBody>
      </p:sp>
      <p:pic>
        <p:nvPicPr>
          <p:cNvPr id="5" name="Picture Placeholder 12">
            <a:extLst>
              <a:ext uri="{FF2B5EF4-FFF2-40B4-BE49-F238E27FC236}">
                <a16:creationId xmlns:a16="http://schemas.microsoft.com/office/drawing/2014/main" id="{6D84E9EA-FB79-03C6-1843-FBB39848CC34}"/>
              </a:ext>
            </a:extLst>
          </p:cNvPr>
          <p:cNvPicPr>
            <a:picLocks noChangeAspect="1"/>
          </p:cNvPicPr>
          <p:nvPr/>
        </p:nvPicPr>
        <p:blipFill>
          <a:blip r:embed="rId3">
            <a:extLst>
              <a:ext uri="{28A0092B-C50C-407E-A947-70E740481C1C}">
                <a14:useLocalDpi xmlns:a14="http://schemas.microsoft.com/office/drawing/2010/main" val="0"/>
              </a:ext>
            </a:extLst>
          </a:blip>
          <a:srcRect t="16992" b="16992"/>
          <a:stretch>
            <a:fillRect/>
          </a:stretch>
        </p:blipFill>
        <p:spPr>
          <a:xfrm>
            <a:off x="6505411" y="420427"/>
            <a:ext cx="3420000" cy="1620000"/>
          </a:xfrm>
          <a:prstGeom prst="rect">
            <a:avLst/>
          </a:prstGeom>
          <a:effectLst>
            <a:softEdge rad="63500"/>
          </a:effectLst>
        </p:spPr>
      </p:pic>
    </p:spTree>
    <p:extLst>
      <p:ext uri="{BB962C8B-B14F-4D97-AF65-F5344CB8AC3E}">
        <p14:creationId xmlns:p14="http://schemas.microsoft.com/office/powerpoint/2010/main" val="2625945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1DCEF6-9D57-6F59-73A9-447A9C59A133}"/>
              </a:ext>
            </a:extLst>
          </p:cNvPr>
          <p:cNvSpPr>
            <a:spLocks noGrp="1"/>
          </p:cNvSpPr>
          <p:nvPr>
            <p:ph sz="half" idx="1"/>
          </p:nvPr>
        </p:nvSpPr>
        <p:spPr/>
        <p:txBody>
          <a:bodyPr/>
          <a:lstStyle/>
          <a:p>
            <a:r>
              <a:rPr lang="en-US" dirty="0"/>
              <a:t>Modifier 91 vs Modifier 59 for Lab Testing</a:t>
            </a:r>
          </a:p>
          <a:p>
            <a:endParaRPr lang="en-US" dirty="0"/>
          </a:p>
          <a:p>
            <a:r>
              <a:rPr lang="en-US" dirty="0"/>
              <a:t>When the same laboratory test is performed on more than one specimen type (</a:t>
            </a:r>
            <a:r>
              <a:rPr lang="en-US" dirty="0" err="1"/>
              <a:t>eg</a:t>
            </a:r>
            <a:r>
              <a:rPr lang="en-US" dirty="0"/>
              <a:t>, blood and urine) or different species or strains reported by the same code, an X modifier or modifier 59 is appropriate.</a:t>
            </a:r>
          </a:p>
          <a:p>
            <a:endParaRPr lang="en-US" dirty="0"/>
          </a:p>
          <a:p>
            <a:r>
              <a:rPr lang="en-US" dirty="0"/>
              <a:t>When it is necessary to repeat the same laboratory test on the same day to obtain subsequent test results (</a:t>
            </a:r>
            <a:r>
              <a:rPr lang="en-US" dirty="0" err="1"/>
              <a:t>eg</a:t>
            </a:r>
            <a:r>
              <a:rPr lang="en-US" dirty="0"/>
              <a:t>, repeated blood testing), modifier 91 is appropriate. These serial laboratory test results are used to manage the treatment of the patient. So, the patient may be treated then the lab may be rerun, or the lab may be run at regular intervals to make sure it’s trending in the right direction. </a:t>
            </a:r>
          </a:p>
        </p:txBody>
      </p:sp>
      <p:sp>
        <p:nvSpPr>
          <p:cNvPr id="3" name="Text Placeholder 2">
            <a:extLst>
              <a:ext uri="{FF2B5EF4-FFF2-40B4-BE49-F238E27FC236}">
                <a16:creationId xmlns:a16="http://schemas.microsoft.com/office/drawing/2014/main" id="{41E2DFDD-31BC-EA06-DAD9-ADB1B98C6264}"/>
              </a:ext>
            </a:extLst>
          </p:cNvPr>
          <p:cNvSpPr>
            <a:spLocks noGrp="1"/>
          </p:cNvSpPr>
          <p:nvPr>
            <p:ph type="body" sz="quarter" idx="14"/>
          </p:nvPr>
        </p:nvSpPr>
        <p:spPr/>
        <p:txBody>
          <a:bodyPr/>
          <a:lstStyle/>
          <a:p>
            <a:r>
              <a:rPr lang="en-US" dirty="0"/>
              <a:t>Modifier 91 vs Modifier 59</a:t>
            </a:r>
          </a:p>
          <a:p>
            <a:endParaRPr lang="en-US" dirty="0"/>
          </a:p>
        </p:txBody>
      </p:sp>
      <p:sp>
        <p:nvSpPr>
          <p:cNvPr id="4" name="Title 3">
            <a:extLst>
              <a:ext uri="{FF2B5EF4-FFF2-40B4-BE49-F238E27FC236}">
                <a16:creationId xmlns:a16="http://schemas.microsoft.com/office/drawing/2014/main" id="{24337D63-BDA0-E42E-0CF7-0B573411CABF}"/>
              </a:ext>
            </a:extLst>
          </p:cNvPr>
          <p:cNvSpPr>
            <a:spLocks noGrp="1"/>
          </p:cNvSpPr>
          <p:nvPr>
            <p:ph type="title"/>
          </p:nvPr>
        </p:nvSpPr>
        <p:spPr/>
        <p:txBody>
          <a:bodyPr/>
          <a:lstStyle/>
          <a:p>
            <a:r>
              <a:rPr lang="en-US" dirty="0"/>
              <a:t>Repeat Procedure Modifiers</a:t>
            </a:r>
          </a:p>
        </p:txBody>
      </p:sp>
    </p:spTree>
    <p:extLst>
      <p:ext uri="{BB962C8B-B14F-4D97-AF65-F5344CB8AC3E}">
        <p14:creationId xmlns:p14="http://schemas.microsoft.com/office/powerpoint/2010/main" val="3135717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FF9D77-EF95-0AE4-5F25-8920E33634C2}"/>
              </a:ext>
            </a:extLst>
          </p:cNvPr>
          <p:cNvSpPr>
            <a:spLocks noGrp="1"/>
          </p:cNvSpPr>
          <p:nvPr>
            <p:ph sz="half" idx="1"/>
          </p:nvPr>
        </p:nvSpPr>
        <p:spPr>
          <a:xfrm>
            <a:off x="838200" y="1280095"/>
            <a:ext cx="9683618" cy="4855834"/>
          </a:xfrm>
        </p:spPr>
        <p:txBody>
          <a:bodyPr/>
          <a:lstStyle/>
          <a:p>
            <a:endParaRPr lang="en-US" sz="1800" dirty="0"/>
          </a:p>
          <a:p>
            <a:r>
              <a:rPr lang="en-US" sz="1800" dirty="0"/>
              <a:t>A comprehensive metabolic panel (80053) is performed for a patient and results show a low potassium level. The physician orders infusion therapy to correct the condition. After therapy (on the same day) the physician orders a second potassium level study (84132). </a:t>
            </a:r>
          </a:p>
          <a:p>
            <a:r>
              <a:rPr lang="en-US" sz="1800" b="1" dirty="0"/>
              <a:t>84132</a:t>
            </a:r>
            <a:r>
              <a:rPr lang="en-US" sz="1800" dirty="0"/>
              <a:t>, </a:t>
            </a:r>
            <a:r>
              <a:rPr lang="en-US" sz="1800" i="1" dirty="0"/>
              <a:t>Potassium; serum, plasma or whole blood.</a:t>
            </a:r>
          </a:p>
          <a:p>
            <a:r>
              <a:rPr lang="en-US" sz="1800" b="1" dirty="0"/>
              <a:t>84132-91</a:t>
            </a:r>
            <a:r>
              <a:rPr lang="en-US" sz="1800" dirty="0"/>
              <a:t>, </a:t>
            </a:r>
            <a:r>
              <a:rPr lang="en-US" sz="1800" i="1" dirty="0"/>
              <a:t>Potassium; serum, plasma or whole blood.</a:t>
            </a:r>
          </a:p>
          <a:p>
            <a:endParaRPr lang="en-US" i="1" dirty="0"/>
          </a:p>
          <a:p>
            <a:r>
              <a:rPr lang="en-US" sz="1800" b="1" i="1" dirty="0"/>
              <a:t>Modifier 59</a:t>
            </a:r>
          </a:p>
          <a:p>
            <a:r>
              <a:rPr lang="en-US" sz="1800" dirty="0"/>
              <a:t>A patient has two infected wounds that are swabbed for aerobic bacterial cultures (87071). These specimens were collected at the same time from different locations. </a:t>
            </a:r>
          </a:p>
          <a:p>
            <a:r>
              <a:rPr lang="en-US" sz="1800" b="1" dirty="0"/>
              <a:t>87071, </a:t>
            </a:r>
            <a:r>
              <a:rPr lang="en-US" sz="1800" i="1" dirty="0"/>
              <a:t>Culture, bacterial; quantitative, aerobic with isolation and presumptive identification of isolates, any source except urine, blood or stool.</a:t>
            </a:r>
          </a:p>
          <a:p>
            <a:r>
              <a:rPr lang="en-US" sz="1800" b="1" dirty="0"/>
              <a:t>87071-59 (or X-modifier), </a:t>
            </a:r>
            <a:r>
              <a:rPr lang="en-US" sz="1800" i="1" dirty="0"/>
              <a:t>Culture, bacterial; quantitative, aerobic with isolation and presumptive identification of isolates, any source except urine, blood or stool.</a:t>
            </a:r>
          </a:p>
        </p:txBody>
      </p:sp>
      <p:sp>
        <p:nvSpPr>
          <p:cNvPr id="3" name="Text Placeholder 2">
            <a:extLst>
              <a:ext uri="{FF2B5EF4-FFF2-40B4-BE49-F238E27FC236}">
                <a16:creationId xmlns:a16="http://schemas.microsoft.com/office/drawing/2014/main" id="{190E128A-6ADD-88A4-E3E6-A9AA1CC793FC}"/>
              </a:ext>
            </a:extLst>
          </p:cNvPr>
          <p:cNvSpPr>
            <a:spLocks noGrp="1"/>
          </p:cNvSpPr>
          <p:nvPr>
            <p:ph type="body" sz="quarter" idx="14"/>
          </p:nvPr>
        </p:nvSpPr>
        <p:spPr/>
        <p:txBody>
          <a:bodyPr/>
          <a:lstStyle/>
          <a:p>
            <a:r>
              <a:rPr lang="fr-FR" dirty="0"/>
              <a:t>Modifier 91 vs Modifier 59- </a:t>
            </a:r>
            <a:r>
              <a:rPr lang="fr-FR" dirty="0" err="1"/>
              <a:t>Examples</a:t>
            </a:r>
            <a:endParaRPr lang="fr-FR" dirty="0"/>
          </a:p>
          <a:p>
            <a:r>
              <a:rPr lang="en-US" sz="1800" i="1" dirty="0">
                <a:solidFill>
                  <a:schemeClr val="tx1"/>
                </a:solidFill>
              </a:rPr>
              <a:t>Modifier 91</a:t>
            </a:r>
          </a:p>
          <a:p>
            <a:endParaRPr lang="en-US" dirty="0"/>
          </a:p>
          <a:p>
            <a:endParaRPr lang="en-US" dirty="0"/>
          </a:p>
        </p:txBody>
      </p:sp>
      <p:sp>
        <p:nvSpPr>
          <p:cNvPr id="4" name="Title 3">
            <a:extLst>
              <a:ext uri="{FF2B5EF4-FFF2-40B4-BE49-F238E27FC236}">
                <a16:creationId xmlns:a16="http://schemas.microsoft.com/office/drawing/2014/main" id="{881F0042-D4F1-ACD0-3746-73885E3966BF}"/>
              </a:ext>
            </a:extLst>
          </p:cNvPr>
          <p:cNvSpPr>
            <a:spLocks noGrp="1"/>
          </p:cNvSpPr>
          <p:nvPr>
            <p:ph type="title"/>
          </p:nvPr>
        </p:nvSpPr>
        <p:spPr/>
        <p:txBody>
          <a:bodyPr/>
          <a:lstStyle/>
          <a:p>
            <a:r>
              <a:rPr lang="en-US" dirty="0"/>
              <a:t>Repeat Procedure Modifiers</a:t>
            </a:r>
          </a:p>
        </p:txBody>
      </p:sp>
      <p:pic>
        <p:nvPicPr>
          <p:cNvPr id="6" name="Picture 5">
            <a:extLst>
              <a:ext uri="{FF2B5EF4-FFF2-40B4-BE49-F238E27FC236}">
                <a16:creationId xmlns:a16="http://schemas.microsoft.com/office/drawing/2014/main" id="{D8893DE1-156A-ED24-9516-36830C9C3C6B}"/>
              </a:ext>
            </a:extLst>
          </p:cNvPr>
          <p:cNvPicPr>
            <a:picLocks noChangeAspect="1"/>
          </p:cNvPicPr>
          <p:nvPr/>
        </p:nvPicPr>
        <p:blipFill>
          <a:blip r:embed="rId3"/>
          <a:stretch>
            <a:fillRect/>
          </a:stretch>
        </p:blipFill>
        <p:spPr>
          <a:xfrm>
            <a:off x="8277657" y="44706"/>
            <a:ext cx="1781340" cy="1531620"/>
          </a:xfrm>
          <a:prstGeom prst="rect">
            <a:avLst/>
          </a:prstGeom>
        </p:spPr>
      </p:pic>
    </p:spTree>
    <p:extLst>
      <p:ext uri="{BB962C8B-B14F-4D97-AF65-F5344CB8AC3E}">
        <p14:creationId xmlns:p14="http://schemas.microsoft.com/office/powerpoint/2010/main" val="1914232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E65D-E8C4-BCCC-9356-137822F1265C}"/>
              </a:ext>
            </a:extLst>
          </p:cNvPr>
          <p:cNvSpPr>
            <a:spLocks noGrp="1"/>
          </p:cNvSpPr>
          <p:nvPr>
            <p:ph type="title"/>
          </p:nvPr>
        </p:nvSpPr>
        <p:spPr>
          <a:xfrm>
            <a:off x="795090" y="2049064"/>
            <a:ext cx="6557143" cy="2399898"/>
          </a:xfrm>
        </p:spPr>
        <p:txBody>
          <a:bodyPr/>
          <a:lstStyle/>
          <a:p>
            <a:r>
              <a:rPr lang="en-US" sz="4800" dirty="0"/>
              <a:t>Return to Surgery Modifiers</a:t>
            </a:r>
            <a:br>
              <a:rPr lang="en-US" dirty="0"/>
            </a:br>
            <a:endParaRPr lang="en-US" dirty="0"/>
          </a:p>
        </p:txBody>
      </p:sp>
    </p:spTree>
    <p:extLst>
      <p:ext uri="{BB962C8B-B14F-4D97-AF65-F5344CB8AC3E}">
        <p14:creationId xmlns:p14="http://schemas.microsoft.com/office/powerpoint/2010/main" val="4031177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D37A32-5E97-B862-E5BE-72268F845DF9}"/>
              </a:ext>
            </a:extLst>
          </p:cNvPr>
          <p:cNvSpPr>
            <a:spLocks noGrp="1"/>
          </p:cNvSpPr>
          <p:nvPr>
            <p:ph sz="half" idx="1"/>
          </p:nvPr>
        </p:nvSpPr>
        <p:spPr>
          <a:xfrm>
            <a:off x="838200" y="1310760"/>
            <a:ext cx="9683618" cy="4614859"/>
          </a:xfrm>
        </p:spPr>
        <p:txBody>
          <a:bodyPr/>
          <a:lstStyle/>
          <a:p>
            <a:r>
              <a:rPr lang="en-US" i="1" dirty="0"/>
              <a:t>Unplanned Return to the Operating/Procedure Room by the Same Physician or Other Qualified Health Care Professional Following Initial Procedure for a </a:t>
            </a:r>
            <a:r>
              <a:rPr lang="en-US" b="1" i="1" dirty="0"/>
              <a:t>Related</a:t>
            </a:r>
            <a:r>
              <a:rPr lang="en-US" i="1" dirty="0"/>
              <a:t> Procedure During the Postoperative Period.</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Used when another procedure is performed during the postoperative period of the initial procedure (unplanned) (For planned subsequent procedures, see Modifier 58).</a:t>
            </a:r>
          </a:p>
          <a:p>
            <a:pPr marL="800100" lvl="1" indent="-342900">
              <a:buFont typeface="Arial" panose="020B0604020202020204" pitchFamily="34" charset="0"/>
              <a:buChar char="•"/>
            </a:pPr>
            <a:r>
              <a:rPr lang="en-US" sz="2200" dirty="0"/>
              <a:t>Treatment of a complication or problem that occurred after the first procedure related to that procedure that needs to be treated with another different procedure. </a:t>
            </a:r>
          </a:p>
          <a:p>
            <a:pPr marL="342900" indent="-342900">
              <a:buFont typeface="Arial" panose="020B0604020202020204" pitchFamily="34" charset="0"/>
              <a:buChar char="•"/>
            </a:pPr>
            <a:r>
              <a:rPr lang="en-US" dirty="0"/>
              <a:t>Procedure must be </a:t>
            </a:r>
            <a:r>
              <a:rPr lang="en-US" b="1" dirty="0"/>
              <a:t>related </a:t>
            </a:r>
            <a:r>
              <a:rPr lang="en-US" dirty="0"/>
              <a:t>to the first procedure (if unrelated, see modifier 79).</a:t>
            </a:r>
          </a:p>
          <a:p>
            <a:pPr marL="342900" indent="-342900">
              <a:buFont typeface="Arial" panose="020B0604020202020204" pitchFamily="34" charset="0"/>
              <a:buChar char="•"/>
            </a:pPr>
            <a:r>
              <a:rPr lang="en-US" dirty="0"/>
              <a:t>Should not be used for repeat procedures (see modifier 76 for repeat procedures).</a:t>
            </a:r>
          </a:p>
          <a:p>
            <a:endParaRPr lang="en-US" sz="2000" dirty="0"/>
          </a:p>
          <a:p>
            <a:endParaRPr lang="en-US" dirty="0"/>
          </a:p>
        </p:txBody>
      </p:sp>
      <p:sp>
        <p:nvSpPr>
          <p:cNvPr id="3" name="Text Placeholder 2">
            <a:extLst>
              <a:ext uri="{FF2B5EF4-FFF2-40B4-BE49-F238E27FC236}">
                <a16:creationId xmlns:a16="http://schemas.microsoft.com/office/drawing/2014/main" id="{DA9DE8CD-B04B-329E-2E51-920614DBE07D}"/>
              </a:ext>
            </a:extLst>
          </p:cNvPr>
          <p:cNvSpPr>
            <a:spLocks noGrp="1"/>
          </p:cNvSpPr>
          <p:nvPr>
            <p:ph type="body" sz="quarter" idx="14"/>
          </p:nvPr>
        </p:nvSpPr>
        <p:spPr/>
        <p:txBody>
          <a:bodyPr/>
          <a:lstStyle/>
          <a:p>
            <a:r>
              <a:rPr lang="en-US" dirty="0"/>
              <a:t>Modifier 78</a:t>
            </a:r>
          </a:p>
        </p:txBody>
      </p:sp>
      <p:sp>
        <p:nvSpPr>
          <p:cNvPr id="4" name="Title 3">
            <a:extLst>
              <a:ext uri="{FF2B5EF4-FFF2-40B4-BE49-F238E27FC236}">
                <a16:creationId xmlns:a16="http://schemas.microsoft.com/office/drawing/2014/main" id="{85CCC1FA-F001-47DB-159A-DD6CCAA698FA}"/>
              </a:ext>
            </a:extLst>
          </p:cNvPr>
          <p:cNvSpPr>
            <a:spLocks noGrp="1"/>
          </p:cNvSpPr>
          <p:nvPr>
            <p:ph type="title"/>
          </p:nvPr>
        </p:nvSpPr>
        <p:spPr/>
        <p:txBody>
          <a:bodyPr/>
          <a:lstStyle/>
          <a:p>
            <a:r>
              <a:rPr lang="en-US" sz="2800" dirty="0"/>
              <a:t>Return to Surgery Modifiers</a:t>
            </a:r>
            <a:endParaRPr lang="en-US" dirty="0"/>
          </a:p>
        </p:txBody>
      </p:sp>
    </p:spTree>
    <p:extLst>
      <p:ext uri="{BB962C8B-B14F-4D97-AF65-F5344CB8AC3E}">
        <p14:creationId xmlns:p14="http://schemas.microsoft.com/office/powerpoint/2010/main" val="2977253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FE28CE-236D-0D39-1E00-6FF5F3D05A81}"/>
              </a:ext>
            </a:extLst>
          </p:cNvPr>
          <p:cNvSpPr>
            <a:spLocks noGrp="1"/>
          </p:cNvSpPr>
          <p:nvPr>
            <p:ph sz="half" idx="1"/>
          </p:nvPr>
        </p:nvSpPr>
        <p:spPr/>
        <p:txBody>
          <a:bodyPr/>
          <a:lstStyle/>
          <a:p>
            <a:r>
              <a:rPr lang="en-US" b="1" i="1" dirty="0"/>
              <a:t>Unrelated</a:t>
            </a:r>
            <a:r>
              <a:rPr lang="en-US" i="1" dirty="0"/>
              <a:t> Procedure or Service by the Same Physician or Other Qualified Health Care Professional During the Postoperative Period.</a:t>
            </a:r>
          </a:p>
          <a:p>
            <a:endParaRPr lang="en-US" dirty="0"/>
          </a:p>
          <a:p>
            <a:pPr marL="342900" indent="-342900">
              <a:buFont typeface="Arial" panose="020B0604020202020204" pitchFamily="34" charset="0"/>
              <a:buChar char="•"/>
            </a:pPr>
            <a:r>
              <a:rPr lang="en-US" dirty="0"/>
              <a:t>Used when another procedure is performed during the postoperative period of the initial procedure (unplanned) (For planned subsequent procedures, see Modifier 58).</a:t>
            </a:r>
          </a:p>
          <a:p>
            <a:pPr marL="342900" indent="-342900">
              <a:buFont typeface="Arial" panose="020B0604020202020204" pitchFamily="34" charset="0"/>
              <a:buChar char="•"/>
            </a:pPr>
            <a:r>
              <a:rPr lang="en-US" dirty="0"/>
              <a:t>Procedure must be </a:t>
            </a:r>
            <a:r>
              <a:rPr lang="en-US" b="1" dirty="0"/>
              <a:t>unrelated</a:t>
            </a:r>
            <a:r>
              <a:rPr lang="en-US" dirty="0"/>
              <a:t> to the first procedure (if related, see Modifier 78).</a:t>
            </a:r>
          </a:p>
          <a:p>
            <a:pPr marL="342900" indent="-342900">
              <a:buFont typeface="Arial" panose="020B0604020202020204" pitchFamily="34" charset="0"/>
              <a:buChar char="•"/>
            </a:pPr>
            <a:r>
              <a:rPr lang="en-US" dirty="0"/>
              <a:t>Should not be used for repeat procedures (see Modifier 76 for repeat procedures).</a:t>
            </a:r>
          </a:p>
          <a:p>
            <a:pPr lvl="1" indent="0">
              <a:buNone/>
            </a:pPr>
            <a:endParaRPr lang="en-US" dirty="0"/>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422A08BD-B1F8-42A4-3C7A-5FCE36D9D263}"/>
              </a:ext>
            </a:extLst>
          </p:cNvPr>
          <p:cNvSpPr>
            <a:spLocks noGrp="1"/>
          </p:cNvSpPr>
          <p:nvPr>
            <p:ph type="body" sz="quarter" idx="14"/>
          </p:nvPr>
        </p:nvSpPr>
        <p:spPr/>
        <p:txBody>
          <a:bodyPr/>
          <a:lstStyle/>
          <a:p>
            <a:r>
              <a:rPr lang="en-US" dirty="0"/>
              <a:t>Modifier 79</a:t>
            </a:r>
          </a:p>
        </p:txBody>
      </p:sp>
      <p:sp>
        <p:nvSpPr>
          <p:cNvPr id="4" name="Title 3">
            <a:extLst>
              <a:ext uri="{FF2B5EF4-FFF2-40B4-BE49-F238E27FC236}">
                <a16:creationId xmlns:a16="http://schemas.microsoft.com/office/drawing/2014/main" id="{73A7CA1E-B0E0-2C43-420D-E9ED5B493625}"/>
              </a:ext>
            </a:extLst>
          </p:cNvPr>
          <p:cNvSpPr>
            <a:spLocks noGrp="1"/>
          </p:cNvSpPr>
          <p:nvPr>
            <p:ph type="title"/>
          </p:nvPr>
        </p:nvSpPr>
        <p:spPr/>
        <p:txBody>
          <a:bodyPr/>
          <a:lstStyle/>
          <a:p>
            <a:r>
              <a:rPr lang="en-US" sz="2800" dirty="0"/>
              <a:t>Return to Surgery Modifiers</a:t>
            </a:r>
            <a:endParaRPr lang="en-US" dirty="0"/>
          </a:p>
        </p:txBody>
      </p:sp>
    </p:spTree>
    <p:extLst>
      <p:ext uri="{BB962C8B-B14F-4D97-AF65-F5344CB8AC3E}">
        <p14:creationId xmlns:p14="http://schemas.microsoft.com/office/powerpoint/2010/main" val="2509996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208-D4E3-B083-5A32-80358315618E}"/>
              </a:ext>
            </a:extLst>
          </p:cNvPr>
          <p:cNvSpPr>
            <a:spLocks noGrp="1"/>
          </p:cNvSpPr>
          <p:nvPr>
            <p:ph type="title"/>
          </p:nvPr>
        </p:nvSpPr>
        <p:spPr>
          <a:xfrm>
            <a:off x="770021" y="2373608"/>
            <a:ext cx="6159551" cy="2399898"/>
          </a:xfrm>
        </p:spPr>
        <p:txBody>
          <a:bodyPr/>
          <a:lstStyle/>
          <a:p>
            <a:r>
              <a:rPr lang="en-US" sz="4800" dirty="0"/>
              <a:t>Newer Modifiers</a:t>
            </a:r>
            <a:br>
              <a:rPr lang="en-US" dirty="0"/>
            </a:br>
            <a:endParaRPr lang="en-US" dirty="0"/>
          </a:p>
        </p:txBody>
      </p:sp>
    </p:spTree>
    <p:extLst>
      <p:ext uri="{BB962C8B-B14F-4D97-AF65-F5344CB8AC3E}">
        <p14:creationId xmlns:p14="http://schemas.microsoft.com/office/powerpoint/2010/main" val="3631586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69560-60B2-C519-6CB0-5B0BFADA758C}"/>
              </a:ext>
            </a:extLst>
          </p:cNvPr>
          <p:cNvSpPr>
            <a:spLocks noGrp="1"/>
          </p:cNvSpPr>
          <p:nvPr>
            <p:ph sz="half" idx="1"/>
          </p:nvPr>
        </p:nvSpPr>
        <p:spPr>
          <a:xfrm>
            <a:off x="838200" y="1492494"/>
            <a:ext cx="9683618" cy="4614859"/>
          </a:xfrm>
        </p:spPr>
        <p:txBody>
          <a:bodyPr/>
          <a:lstStyle/>
          <a:p>
            <a:r>
              <a:rPr lang="en-US" i="1" dirty="0"/>
              <a:t>Zero drug amount discarded/not administered to any patient.</a:t>
            </a:r>
          </a:p>
          <a:p>
            <a:endParaRPr lang="en-US" dirty="0"/>
          </a:p>
          <a:p>
            <a:pPr marL="342900" indent="-342900">
              <a:buFont typeface="Arial" panose="020B0604020202020204" pitchFamily="34" charset="0"/>
              <a:buChar char="•"/>
            </a:pPr>
            <a:r>
              <a:rPr lang="en-US" dirty="0"/>
              <a:t>Append to the code for a drug or biological in a single-use vial or single-use package when there is no discarded amount after administering the agent to the patient. </a:t>
            </a:r>
          </a:p>
          <a:p>
            <a:pPr marL="342900" indent="-342900">
              <a:buFont typeface="Arial" panose="020B0604020202020204" pitchFamily="34" charset="0"/>
              <a:buChar char="•"/>
            </a:pPr>
            <a:r>
              <a:rPr lang="en-US" dirty="0"/>
              <a:t>Modifier only applies when the agent is in a single-use vial or single-use package.</a:t>
            </a:r>
          </a:p>
          <a:p>
            <a:pPr marL="342900" indent="-342900">
              <a:buFont typeface="Arial" panose="020B0604020202020204" pitchFamily="34" charset="0"/>
              <a:buChar char="•"/>
            </a:pPr>
            <a:r>
              <a:rPr lang="en-US" dirty="0"/>
              <a:t>Most of the time, if drug or biological code does not require modifier JW, </a:t>
            </a:r>
            <a:r>
              <a:rPr lang="en-US" i="1" dirty="0"/>
              <a:t>Drug amount discarded/not administered to any patient</a:t>
            </a:r>
            <a:r>
              <a:rPr lang="en-US" dirty="0"/>
              <a:t>, it will require JZ.</a:t>
            </a:r>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01C48E22-5D32-8643-3B7F-BC947DE0C6A0}"/>
              </a:ext>
            </a:extLst>
          </p:cNvPr>
          <p:cNvSpPr>
            <a:spLocks noGrp="1"/>
          </p:cNvSpPr>
          <p:nvPr>
            <p:ph type="body" sz="quarter" idx="14"/>
          </p:nvPr>
        </p:nvSpPr>
        <p:spPr/>
        <p:txBody>
          <a:bodyPr/>
          <a:lstStyle/>
          <a:p>
            <a:r>
              <a:rPr lang="en-US" dirty="0"/>
              <a:t>Modifier JZ- Effective 1/1/2023 ; Required 7/1/2023 </a:t>
            </a:r>
          </a:p>
        </p:txBody>
      </p:sp>
      <p:sp>
        <p:nvSpPr>
          <p:cNvPr id="4" name="Title 3">
            <a:extLst>
              <a:ext uri="{FF2B5EF4-FFF2-40B4-BE49-F238E27FC236}">
                <a16:creationId xmlns:a16="http://schemas.microsoft.com/office/drawing/2014/main" id="{3B104BE3-1A56-E681-7653-7C3CEC391ECE}"/>
              </a:ext>
            </a:extLst>
          </p:cNvPr>
          <p:cNvSpPr>
            <a:spLocks noGrp="1"/>
          </p:cNvSpPr>
          <p:nvPr>
            <p:ph type="title"/>
          </p:nvPr>
        </p:nvSpPr>
        <p:spPr/>
        <p:txBody>
          <a:bodyPr/>
          <a:lstStyle/>
          <a:p>
            <a:r>
              <a:rPr lang="en-US" sz="2800" dirty="0"/>
              <a:t>Newer Modifiers</a:t>
            </a:r>
            <a:endParaRPr lang="en-US" dirty="0"/>
          </a:p>
        </p:txBody>
      </p:sp>
    </p:spTree>
    <p:extLst>
      <p:ext uri="{BB962C8B-B14F-4D97-AF65-F5344CB8AC3E}">
        <p14:creationId xmlns:p14="http://schemas.microsoft.com/office/powerpoint/2010/main" val="202727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412072-6B7C-3E5C-3183-8CB388B7BC54}"/>
              </a:ext>
            </a:extLst>
          </p:cNvPr>
          <p:cNvSpPr>
            <a:spLocks noGrp="1"/>
          </p:cNvSpPr>
          <p:nvPr>
            <p:ph sz="half" idx="1"/>
          </p:nvPr>
        </p:nvSpPr>
        <p:spPr/>
        <p:txBody>
          <a:bodyPr/>
          <a:lstStyle/>
          <a:p>
            <a:pPr marL="342900" indent="-342900">
              <a:buFont typeface="Arial" panose="020B0604020202020204" pitchFamily="34" charset="0"/>
              <a:buChar char="•"/>
            </a:pPr>
            <a:r>
              <a:rPr lang="en-US" dirty="0"/>
              <a:t>Anatomic modifiers: E1-E4, FA, F1-F9, TA, T1-T9, LT, RT, LC, LD, RC, LM, RI.</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Global surgery modifiers: 24, 25, 57, 58, 78, 79.</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Other modifiers: 27, 59, 91, XE, XS, XP, XU.</a:t>
            </a:r>
          </a:p>
        </p:txBody>
      </p:sp>
      <p:sp>
        <p:nvSpPr>
          <p:cNvPr id="3" name="Text Placeholder 2">
            <a:extLst>
              <a:ext uri="{FF2B5EF4-FFF2-40B4-BE49-F238E27FC236}">
                <a16:creationId xmlns:a16="http://schemas.microsoft.com/office/drawing/2014/main" id="{7E15C441-86AE-5A33-0EFA-1337883516C3}"/>
              </a:ext>
            </a:extLst>
          </p:cNvPr>
          <p:cNvSpPr>
            <a:spLocks noGrp="1"/>
          </p:cNvSpPr>
          <p:nvPr>
            <p:ph type="body" sz="quarter" idx="14"/>
          </p:nvPr>
        </p:nvSpPr>
        <p:spPr/>
        <p:txBody>
          <a:bodyPr/>
          <a:lstStyle/>
          <a:p>
            <a:r>
              <a:rPr lang="en-US" dirty="0"/>
              <a:t>Modifiers that are NCCI Eligible</a:t>
            </a:r>
          </a:p>
        </p:txBody>
      </p:sp>
      <p:sp>
        <p:nvSpPr>
          <p:cNvPr id="4" name="Title 3">
            <a:extLst>
              <a:ext uri="{FF2B5EF4-FFF2-40B4-BE49-F238E27FC236}">
                <a16:creationId xmlns:a16="http://schemas.microsoft.com/office/drawing/2014/main" id="{B220A5B9-5B74-C204-AD82-2222DB25EFC4}"/>
              </a:ext>
            </a:extLst>
          </p:cNvPr>
          <p:cNvSpPr>
            <a:spLocks noGrp="1"/>
          </p:cNvSpPr>
          <p:nvPr>
            <p:ph type="title"/>
          </p:nvPr>
        </p:nvSpPr>
        <p:spPr/>
        <p:txBody>
          <a:bodyPr/>
          <a:lstStyle/>
          <a:p>
            <a:r>
              <a:rPr lang="en-US" dirty="0"/>
              <a:t>Brief Facts on Modifiers</a:t>
            </a:r>
          </a:p>
        </p:txBody>
      </p:sp>
    </p:spTree>
    <p:extLst>
      <p:ext uri="{BB962C8B-B14F-4D97-AF65-F5344CB8AC3E}">
        <p14:creationId xmlns:p14="http://schemas.microsoft.com/office/powerpoint/2010/main" val="69350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83FD16-B5A3-5F4D-9F62-87272BC266D8}"/>
              </a:ext>
            </a:extLst>
          </p:cNvPr>
          <p:cNvSpPr>
            <a:spLocks noGrp="1"/>
          </p:cNvSpPr>
          <p:nvPr>
            <p:ph sz="half" idx="1"/>
          </p:nvPr>
        </p:nvSpPr>
        <p:spPr>
          <a:xfrm>
            <a:off x="838200" y="1401959"/>
            <a:ext cx="9683618" cy="4614859"/>
          </a:xfrm>
        </p:spPr>
        <p:txBody>
          <a:bodyPr/>
          <a:lstStyle/>
          <a:p>
            <a:r>
              <a:rPr lang="en-US" i="1" dirty="0"/>
              <a:t>Drug amount discarded/not administered to any patient.</a:t>
            </a:r>
          </a:p>
          <a:p>
            <a:endParaRPr lang="en-US" i="1" dirty="0"/>
          </a:p>
          <a:p>
            <a:pPr marL="342900" indent="-342900">
              <a:buFont typeface="Arial" panose="020B0604020202020204" pitchFamily="34" charset="0"/>
              <a:buChar char="•"/>
            </a:pPr>
            <a:r>
              <a:rPr lang="en-US" dirty="0"/>
              <a:t>Append to the code for a drug or biological in a single-use vial or single-use package to show that the provider administers the necessary or prescribed amount of a drug and discards the remaining amount of the drug. JW should be appended to the discarded amount on a separate line.</a:t>
            </a:r>
          </a:p>
          <a:p>
            <a:pPr marL="800100" lvl="1" indent="-342900">
              <a:buFont typeface="Arial" panose="020B0604020202020204" pitchFamily="34" charset="0"/>
              <a:buChar char="•"/>
            </a:pPr>
            <a:r>
              <a:rPr lang="en-US" sz="2200" dirty="0"/>
              <a:t>Claim line #1: HCPCS code for drug given, No modifier, # of units given, Calculated submitted price for ONLY the amount of drug given.</a:t>
            </a:r>
          </a:p>
          <a:p>
            <a:pPr marL="800100" lvl="1" indent="-342900">
              <a:buFont typeface="Arial" panose="020B0604020202020204" pitchFamily="34" charset="0"/>
              <a:buChar char="•"/>
            </a:pPr>
            <a:r>
              <a:rPr lang="en-US" sz="2200" dirty="0"/>
              <a:t>Claim line #2: HCPCS code for drug wasted, JW modifier to indicate waste, # of units wasted, Calculated submitted price for ONLY the amount of drug wasted.</a:t>
            </a:r>
          </a:p>
          <a:p>
            <a:pPr marL="342900" indent="-342900">
              <a:buFont typeface="Arial" panose="020B0604020202020204" pitchFamily="34" charset="0"/>
              <a:buChar char="•"/>
            </a:pPr>
            <a:r>
              <a:rPr lang="en-US" dirty="0"/>
              <a:t>Documentation must include the amount of the drug that the provider discards. </a:t>
            </a:r>
          </a:p>
        </p:txBody>
      </p:sp>
      <p:sp>
        <p:nvSpPr>
          <p:cNvPr id="3" name="Text Placeholder 2">
            <a:extLst>
              <a:ext uri="{FF2B5EF4-FFF2-40B4-BE49-F238E27FC236}">
                <a16:creationId xmlns:a16="http://schemas.microsoft.com/office/drawing/2014/main" id="{686AAA76-4B30-17AC-E1F2-994F94AC2566}"/>
              </a:ext>
            </a:extLst>
          </p:cNvPr>
          <p:cNvSpPr>
            <a:spLocks noGrp="1"/>
          </p:cNvSpPr>
          <p:nvPr>
            <p:ph type="body" sz="quarter" idx="14"/>
          </p:nvPr>
        </p:nvSpPr>
        <p:spPr/>
        <p:txBody>
          <a:bodyPr/>
          <a:lstStyle/>
          <a:p>
            <a:r>
              <a:rPr lang="en-US" dirty="0"/>
              <a:t>Effective 1/1/2003</a:t>
            </a:r>
          </a:p>
        </p:txBody>
      </p:sp>
      <p:sp>
        <p:nvSpPr>
          <p:cNvPr id="4" name="Title 3">
            <a:extLst>
              <a:ext uri="{FF2B5EF4-FFF2-40B4-BE49-F238E27FC236}">
                <a16:creationId xmlns:a16="http://schemas.microsoft.com/office/drawing/2014/main" id="{2DD0E563-816B-8DCC-B8AF-A371E0FD65B6}"/>
              </a:ext>
            </a:extLst>
          </p:cNvPr>
          <p:cNvSpPr>
            <a:spLocks noGrp="1"/>
          </p:cNvSpPr>
          <p:nvPr>
            <p:ph type="title"/>
          </p:nvPr>
        </p:nvSpPr>
        <p:spPr/>
        <p:txBody>
          <a:bodyPr/>
          <a:lstStyle/>
          <a:p>
            <a:r>
              <a:rPr lang="en-US" dirty="0"/>
              <a:t>Modifier JW</a:t>
            </a:r>
          </a:p>
        </p:txBody>
      </p:sp>
    </p:spTree>
    <p:extLst>
      <p:ext uri="{BB962C8B-B14F-4D97-AF65-F5344CB8AC3E}">
        <p14:creationId xmlns:p14="http://schemas.microsoft.com/office/powerpoint/2010/main" val="2534314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0EBE-4A65-DA2F-786F-DA3AB9EA7B82}"/>
              </a:ext>
            </a:extLst>
          </p:cNvPr>
          <p:cNvSpPr>
            <a:spLocks noGrp="1"/>
          </p:cNvSpPr>
          <p:nvPr>
            <p:ph type="title"/>
          </p:nvPr>
        </p:nvSpPr>
        <p:spPr>
          <a:xfrm>
            <a:off x="796473" y="721477"/>
            <a:ext cx="10607769" cy="375161"/>
          </a:xfrm>
        </p:spPr>
        <p:txBody>
          <a:bodyPr/>
          <a:lstStyle/>
          <a:p>
            <a:r>
              <a:rPr lang="en-US" dirty="0"/>
              <a:t>Resources</a:t>
            </a:r>
          </a:p>
        </p:txBody>
      </p:sp>
      <p:sp>
        <p:nvSpPr>
          <p:cNvPr id="3" name="Content Placeholder 2">
            <a:extLst>
              <a:ext uri="{FF2B5EF4-FFF2-40B4-BE49-F238E27FC236}">
                <a16:creationId xmlns:a16="http://schemas.microsoft.com/office/drawing/2014/main" id="{DD6FDD7F-C300-1F89-6A53-C61CB2FBB10E}"/>
              </a:ext>
            </a:extLst>
          </p:cNvPr>
          <p:cNvSpPr>
            <a:spLocks noGrp="1"/>
          </p:cNvSpPr>
          <p:nvPr>
            <p:ph sz="half" idx="1"/>
          </p:nvPr>
        </p:nvSpPr>
        <p:spPr>
          <a:xfrm>
            <a:off x="800100" y="1344735"/>
            <a:ext cx="10604142" cy="4325618"/>
          </a:xfrm>
        </p:spPr>
        <p:txBody>
          <a:bodyPr/>
          <a:lstStyle/>
          <a:p>
            <a:r>
              <a:rPr lang="en-US" sz="1800" i="1" dirty="0"/>
              <a:t>2023 Medicare Part B Final Rule Released</a:t>
            </a:r>
            <a:r>
              <a:rPr lang="en-US" sz="1800" dirty="0"/>
              <a:t>. </a:t>
            </a:r>
            <a:r>
              <a:rPr lang="en-US" sz="1800" dirty="0">
                <a:hlinkClick r:id="rId3"/>
              </a:rPr>
              <a:t>https://www.asha.org/news/2022/2023-medicare-part-b-final-rule-released/</a:t>
            </a:r>
            <a:r>
              <a:rPr lang="en-US" sz="1800" dirty="0"/>
              <a:t> </a:t>
            </a:r>
          </a:p>
          <a:p>
            <a:r>
              <a:rPr lang="en-US" sz="1800" i="1" dirty="0"/>
              <a:t>Billing and Coding: JW Modifier Billing Guidelines. </a:t>
            </a:r>
            <a:r>
              <a:rPr lang="en-US" sz="1800" dirty="0">
                <a:hlinkClick r:id="rId4"/>
              </a:rPr>
              <a:t>https://www.cms.gov/medicare-coverage-database/view/article.aspx?articleId=53024&amp;DocID=A52953</a:t>
            </a:r>
            <a:r>
              <a:rPr lang="en-US" sz="1800" dirty="0"/>
              <a:t>  </a:t>
            </a:r>
          </a:p>
          <a:p>
            <a:r>
              <a:rPr lang="en-US" sz="1800" i="1" dirty="0"/>
              <a:t>Clear Confusion Between Modifier 91 vs 59</a:t>
            </a:r>
            <a:r>
              <a:rPr lang="en-US" sz="1800" dirty="0"/>
              <a:t>. American Medical Coding. </a:t>
            </a:r>
            <a:r>
              <a:rPr lang="en-US" sz="1800" dirty="0">
                <a:hlinkClick r:id="rId5"/>
              </a:rPr>
              <a:t>https://www.americanmedicalcoding.com/modifier-91-vs-59/</a:t>
            </a:r>
            <a:r>
              <a:rPr lang="en-US" sz="1800" dirty="0"/>
              <a:t> </a:t>
            </a:r>
          </a:p>
          <a:p>
            <a:r>
              <a:rPr lang="en-US" sz="1800" i="1" dirty="0"/>
              <a:t>Coding with Modifiers 6</a:t>
            </a:r>
            <a:r>
              <a:rPr lang="en-US" sz="1800" i="1" baseline="30000" dirty="0"/>
              <a:t>th</a:t>
            </a:r>
            <a:r>
              <a:rPr lang="en-US" sz="1800" i="1" dirty="0"/>
              <a:t> Edition. A Guide to Correct CPT and HCPCS Level II Modifier Usage</a:t>
            </a:r>
            <a:r>
              <a:rPr lang="en-US" sz="1800" dirty="0"/>
              <a:t>. Robin I. Linker, American Medical Association. </a:t>
            </a:r>
          </a:p>
          <a:p>
            <a:r>
              <a:rPr lang="en-US" sz="1800" dirty="0"/>
              <a:t>CPT 2023 Professional Edition. American Medical Association.</a:t>
            </a:r>
          </a:p>
          <a:p>
            <a:r>
              <a:rPr lang="en-US" sz="1800" i="1" dirty="0"/>
              <a:t>HCPCS Level II Expert. Service/Supply Codes for Caregivers &amp; Suppliers</a:t>
            </a:r>
            <a:r>
              <a:rPr lang="en-US" sz="1800" dirty="0"/>
              <a:t>. AAPC.</a:t>
            </a:r>
          </a:p>
          <a:p>
            <a:r>
              <a:rPr lang="en-US" sz="1800" i="1" dirty="0"/>
              <a:t>Modifier 50 Fact Sheet</a:t>
            </a:r>
            <a:r>
              <a:rPr lang="en-US" sz="1800" dirty="0"/>
              <a:t>. </a:t>
            </a:r>
            <a:r>
              <a:rPr lang="en-US" sz="1800" dirty="0">
                <a:hlinkClick r:id="rId6"/>
              </a:rPr>
              <a:t>https://www.novitas-solutions.com/webcenter/portal/MedicareJL/pagebyid?contentId=00144531</a:t>
            </a:r>
            <a:r>
              <a:rPr lang="en-US" sz="1800" dirty="0"/>
              <a:t> </a:t>
            </a:r>
          </a:p>
          <a:p>
            <a:endParaRPr lang="en-US" sz="1600" dirty="0"/>
          </a:p>
          <a:p>
            <a:endParaRPr lang="en-US" sz="1600" dirty="0"/>
          </a:p>
          <a:p>
            <a:endParaRPr lang="en-US" sz="1600" dirty="0"/>
          </a:p>
          <a:p>
            <a:r>
              <a:rPr lang="en-US" sz="2000" dirty="0"/>
              <a:t> </a:t>
            </a:r>
          </a:p>
        </p:txBody>
      </p:sp>
    </p:spTree>
    <p:extLst>
      <p:ext uri="{BB962C8B-B14F-4D97-AF65-F5344CB8AC3E}">
        <p14:creationId xmlns:p14="http://schemas.microsoft.com/office/powerpoint/2010/main" val="1125680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74D58D-F3CE-A3B0-5D36-BD5C3FF98B91}"/>
              </a:ext>
            </a:extLst>
          </p:cNvPr>
          <p:cNvSpPr>
            <a:spLocks noGrp="1"/>
          </p:cNvSpPr>
          <p:nvPr>
            <p:ph type="body" sz="quarter" idx="10"/>
          </p:nvPr>
        </p:nvSpPr>
        <p:spPr/>
        <p:txBody>
          <a:bodyPr/>
          <a:lstStyle/>
          <a:p>
            <a:r>
              <a:rPr lang="en-US" dirty="0"/>
              <a:t>Q&amp;A Document can be found on Healthcatalyst.com under Resources/Webinars</a:t>
            </a:r>
          </a:p>
        </p:txBody>
      </p:sp>
    </p:spTree>
    <p:extLst>
      <p:ext uri="{BB962C8B-B14F-4D97-AF65-F5344CB8AC3E}">
        <p14:creationId xmlns:p14="http://schemas.microsoft.com/office/powerpoint/2010/main" val="322608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0820-7B14-E614-175C-51DFB3588022}"/>
              </a:ext>
            </a:extLst>
          </p:cNvPr>
          <p:cNvSpPr>
            <a:spLocks noGrp="1"/>
          </p:cNvSpPr>
          <p:nvPr>
            <p:ph type="title"/>
          </p:nvPr>
        </p:nvSpPr>
        <p:spPr>
          <a:xfrm>
            <a:off x="715914" y="993985"/>
            <a:ext cx="7096592" cy="4700961"/>
          </a:xfrm>
        </p:spPr>
        <p:txBody>
          <a:bodyPr/>
          <a:lstStyle/>
          <a:p>
            <a:r>
              <a:rPr lang="en-US" sz="4800" dirty="0"/>
              <a:t>Evaluation and Management (E/M) Modifiers</a:t>
            </a:r>
            <a:br>
              <a:rPr lang="en-US" sz="1200" dirty="0"/>
            </a:br>
            <a:endParaRPr lang="en-US" sz="2000" dirty="0"/>
          </a:p>
        </p:txBody>
      </p:sp>
    </p:spTree>
    <p:extLst>
      <p:ext uri="{BB962C8B-B14F-4D97-AF65-F5344CB8AC3E}">
        <p14:creationId xmlns:p14="http://schemas.microsoft.com/office/powerpoint/2010/main" val="392773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097C5-7B42-3F2F-FE3A-BF29C58DEDD8}"/>
              </a:ext>
            </a:extLst>
          </p:cNvPr>
          <p:cNvSpPr>
            <a:spLocks noGrp="1"/>
          </p:cNvSpPr>
          <p:nvPr>
            <p:ph sz="half" idx="1"/>
          </p:nvPr>
        </p:nvSpPr>
        <p:spPr>
          <a:xfrm>
            <a:off x="823006" y="1280094"/>
            <a:ext cx="9683618" cy="5119761"/>
          </a:xfrm>
        </p:spPr>
        <p:txBody>
          <a:bodyPr/>
          <a:lstStyle/>
          <a:p>
            <a:r>
              <a:rPr lang="en-US" i="1" dirty="0"/>
              <a:t>Significant, Separately Identifiable Evaluation and Management Service by the Same Physician or Other Qualified Health Care Professional on the Same Day of the Procedure or Other Service</a:t>
            </a:r>
          </a:p>
          <a:p>
            <a:pPr marL="342900" indent="-342900">
              <a:buFont typeface="Arial" panose="020B0604020202020204" pitchFamily="34" charset="0"/>
              <a:buChar char="•"/>
            </a:pPr>
            <a:r>
              <a:rPr lang="en-US" sz="1800" dirty="0"/>
              <a:t>Only used when a significant, separately identifiable E/M service is rendered on the same date of service as another procedure performed with a status indicator of “T” or “S”.</a:t>
            </a:r>
          </a:p>
          <a:p>
            <a:pPr marL="342900" indent="-342900">
              <a:buFont typeface="Arial" panose="020B0604020202020204" pitchFamily="34" charset="0"/>
              <a:buChar char="•"/>
            </a:pPr>
            <a:r>
              <a:rPr lang="en-US" sz="1800" dirty="0"/>
              <a:t>E/M service provided must be above and beyond the usual preoperative and postoperative work of the procedure.</a:t>
            </a:r>
          </a:p>
          <a:p>
            <a:pPr marL="342900" indent="-342900">
              <a:buFont typeface="Arial" panose="020B0604020202020204" pitchFamily="34" charset="0"/>
              <a:buChar char="•"/>
            </a:pPr>
            <a:r>
              <a:rPr lang="en-US" sz="1800" dirty="0"/>
              <a:t>The need for a separate E/M service may be prompted by a symptom, complaint, problem or circumstance that </a:t>
            </a:r>
            <a:r>
              <a:rPr lang="en-US" sz="1800" b="1" dirty="0"/>
              <a:t>may or may not be related </a:t>
            </a:r>
            <a:r>
              <a:rPr lang="en-US" sz="1800" dirty="0"/>
              <a:t>to the procedure.</a:t>
            </a:r>
          </a:p>
          <a:p>
            <a:pPr marL="342900" indent="-342900">
              <a:buFont typeface="Arial" panose="020B0604020202020204" pitchFamily="34" charset="0"/>
              <a:buChar char="•"/>
            </a:pPr>
            <a:r>
              <a:rPr lang="en-US" sz="1800" dirty="0"/>
              <a:t>The record must document the presence of a distinct problem that goes “above and beyond” usual work required for the procedure.</a:t>
            </a:r>
          </a:p>
          <a:p>
            <a:pPr marL="342900" indent="-342900">
              <a:buFont typeface="Arial" panose="020B0604020202020204" pitchFamily="34" charset="0"/>
              <a:buChar char="•"/>
            </a:pPr>
            <a:r>
              <a:rPr lang="en-US" sz="1800" dirty="0"/>
              <a:t>Should only be appended to E/M codes 92002-92014, 99201-99499, 99281-99285 (type A ED visits) and HCPCS Level II codes G0175, G0402, and G0380-G0384 (type B ED visits).</a:t>
            </a:r>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Modifier 25</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Evaluation and Management (E/M) Modifiers</a:t>
            </a:r>
            <a:endParaRPr lang="en-US" dirty="0"/>
          </a:p>
        </p:txBody>
      </p:sp>
    </p:spTree>
    <p:extLst>
      <p:ext uri="{BB962C8B-B14F-4D97-AF65-F5344CB8AC3E}">
        <p14:creationId xmlns:p14="http://schemas.microsoft.com/office/powerpoint/2010/main" val="406029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567430-DDF1-8A13-3456-1939D45159B5}"/>
              </a:ext>
            </a:extLst>
          </p:cNvPr>
          <p:cNvSpPr>
            <a:spLocks noGrp="1"/>
          </p:cNvSpPr>
          <p:nvPr>
            <p:ph sz="half" idx="1"/>
          </p:nvPr>
        </p:nvSpPr>
        <p:spPr>
          <a:xfrm>
            <a:off x="838200" y="1310760"/>
            <a:ext cx="9683618" cy="4614859"/>
          </a:xfrm>
        </p:spPr>
        <p:txBody>
          <a:bodyPr/>
          <a:lstStyle/>
          <a:p>
            <a:r>
              <a:rPr lang="en-US" dirty="0"/>
              <a:t>Modifier 25 is NOT Used For:</a:t>
            </a:r>
          </a:p>
          <a:p>
            <a:pPr marL="342900" indent="-342900">
              <a:buFont typeface="Arial" panose="020B0604020202020204" pitchFamily="34" charset="0"/>
              <a:buChar char="•"/>
            </a:pPr>
            <a:r>
              <a:rPr lang="en-US" dirty="0"/>
              <a:t>An E/M service that resulted in a decision to perform major surgery (See modifier 57). </a:t>
            </a:r>
          </a:p>
          <a:p>
            <a:pPr marL="342900" indent="-342900">
              <a:buFont typeface="Arial" panose="020B0604020202020204" pitchFamily="34" charset="0"/>
              <a:buChar char="•"/>
            </a:pPr>
            <a:r>
              <a:rPr lang="en-US" dirty="0"/>
              <a:t>Significant, separately identifiable non-E/M services (See modifier 59).</a:t>
            </a:r>
          </a:p>
          <a:p>
            <a:pPr marL="342900" indent="-342900">
              <a:buFont typeface="Arial" panose="020B0604020202020204" pitchFamily="34" charset="0"/>
              <a:buChar char="•"/>
            </a:pPr>
            <a:r>
              <a:rPr lang="en-US" dirty="0"/>
              <a:t>Services that do not meet appropriate guidelines for reporting an E/M service. (Ex. To report code 99203 a medically appropriate history and/or exam and a low level of MDM is required or a total time of 30-44 minutes) must be met and supported in the documentation. </a:t>
            </a:r>
          </a:p>
          <a:p>
            <a:pPr marL="342900" indent="-342900">
              <a:buFont typeface="Arial" panose="020B0604020202020204" pitchFamily="34" charset="0"/>
              <a:buChar char="•"/>
            </a:pPr>
            <a:r>
              <a:rPr lang="en-US" dirty="0"/>
              <a:t> Some services being submitted to commercial payers. Some payer policies differ from Medicare and may not allow separate payment for additional services reported with modifier 25.</a:t>
            </a:r>
          </a:p>
        </p:txBody>
      </p:sp>
      <p:sp>
        <p:nvSpPr>
          <p:cNvPr id="3" name="Text Placeholder 2">
            <a:extLst>
              <a:ext uri="{FF2B5EF4-FFF2-40B4-BE49-F238E27FC236}">
                <a16:creationId xmlns:a16="http://schemas.microsoft.com/office/drawing/2014/main" id="{9E1009D4-C29D-4A1D-7C3C-CE782D299E2A}"/>
              </a:ext>
            </a:extLst>
          </p:cNvPr>
          <p:cNvSpPr>
            <a:spLocks noGrp="1"/>
          </p:cNvSpPr>
          <p:nvPr>
            <p:ph type="body" sz="quarter" idx="14"/>
          </p:nvPr>
        </p:nvSpPr>
        <p:spPr/>
        <p:txBody>
          <a:bodyPr/>
          <a:lstStyle/>
          <a:p>
            <a:r>
              <a:rPr lang="en-US" dirty="0"/>
              <a:t>Modifier 25</a:t>
            </a:r>
          </a:p>
          <a:p>
            <a:endParaRPr lang="en-US" dirty="0"/>
          </a:p>
        </p:txBody>
      </p:sp>
      <p:sp>
        <p:nvSpPr>
          <p:cNvPr id="4" name="Title 3">
            <a:extLst>
              <a:ext uri="{FF2B5EF4-FFF2-40B4-BE49-F238E27FC236}">
                <a16:creationId xmlns:a16="http://schemas.microsoft.com/office/drawing/2014/main" id="{D5C6DFF9-1927-2CF3-BA39-E1C7DE70B2EB}"/>
              </a:ext>
            </a:extLst>
          </p:cNvPr>
          <p:cNvSpPr>
            <a:spLocks noGrp="1"/>
          </p:cNvSpPr>
          <p:nvPr>
            <p:ph type="title"/>
          </p:nvPr>
        </p:nvSpPr>
        <p:spPr/>
        <p:txBody>
          <a:bodyPr/>
          <a:lstStyle/>
          <a:p>
            <a:r>
              <a:rPr lang="en-US" sz="2800" dirty="0"/>
              <a:t>Evaluation and Management (E/M) Modifiers</a:t>
            </a:r>
            <a:endParaRPr lang="en-US" dirty="0"/>
          </a:p>
        </p:txBody>
      </p:sp>
    </p:spTree>
    <p:extLst>
      <p:ext uri="{BB962C8B-B14F-4D97-AF65-F5344CB8AC3E}">
        <p14:creationId xmlns:p14="http://schemas.microsoft.com/office/powerpoint/2010/main" val="4268932274"/>
      </p:ext>
    </p:extLst>
  </p:cSld>
  <p:clrMapOvr>
    <a:masterClrMapping/>
  </p:clrMapOvr>
</p:sld>
</file>

<file path=ppt/theme/theme1.xml><?xml version="1.0" encoding="utf-8"?>
<a:theme xmlns:a="http://schemas.openxmlformats.org/drawingml/2006/main" name="Health Catalyst 2022">
  <a:themeElements>
    <a:clrScheme name="Health Catalyst 2021">
      <a:dk1>
        <a:srgbClr val="333333"/>
      </a:dk1>
      <a:lt1>
        <a:srgbClr val="FFFFFF"/>
      </a:lt1>
      <a:dk2>
        <a:srgbClr val="6D6E70"/>
      </a:dk2>
      <a:lt2>
        <a:srgbClr val="006D9A"/>
      </a:lt2>
      <a:accent1>
        <a:srgbClr val="00AEEF"/>
      </a:accent1>
      <a:accent2>
        <a:srgbClr val="F36C21"/>
      </a:accent2>
      <a:accent3>
        <a:srgbClr val="87C3CF"/>
      </a:accent3>
      <a:accent4>
        <a:srgbClr val="38A188"/>
      </a:accent4>
      <a:accent5>
        <a:srgbClr val="4D4A93"/>
      </a:accent5>
      <a:accent6>
        <a:srgbClr val="B24584"/>
      </a:accent6>
      <a:hlink>
        <a:srgbClr val="006D9A"/>
      </a:hlink>
      <a:folHlink>
        <a:srgbClr val="006D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_2021.potx" id="{78C9B4C3-5CC5-40FA-856D-2CCF78CA893C}" vid="{51CAE15F-C06B-449A-B24B-BB616EC1BC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1" ma:contentTypeDescription="Create a new document." ma:contentTypeScope="" ma:versionID="7a8d34edce32a1a5995dc9e1bf1e072d">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abad9000e4566781b99693a75b4e967c"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721F82-5CFA-4A05-9F41-C73E8CD1D05A}">
  <ds:schemaRefs>
    <ds:schemaRef ds:uri="http://schemas.microsoft.com/office/2006/documentManagement/types"/>
    <ds:schemaRef ds:uri="http://purl.org/dc/elements/1.1/"/>
    <ds:schemaRef ds:uri="http://purl.org/dc/dcmitype/"/>
    <ds:schemaRef ds:uri="http://schemas.microsoft.com/office/2006/metadata/properties"/>
    <ds:schemaRef ds:uri="3c7f19b8-adf3-4a08-9d1f-b838bc032d0a"/>
    <ds:schemaRef ds:uri="http://schemas.openxmlformats.org/package/2006/metadata/core-properties"/>
    <ds:schemaRef ds:uri="http://schemas.microsoft.com/office/infopath/2007/PartnerControls"/>
    <ds:schemaRef ds:uri="ac85982a-7c2a-4ec5-8be1-e82c26295f58"/>
    <ds:schemaRef ds:uri="http://www.w3.org/XML/1998/namespace"/>
    <ds:schemaRef ds:uri="http://purl.org/dc/terms/"/>
  </ds:schemaRefs>
</ds:datastoreItem>
</file>

<file path=customXml/itemProps2.xml><?xml version="1.0" encoding="utf-8"?>
<ds:datastoreItem xmlns:ds="http://schemas.openxmlformats.org/officeDocument/2006/customXml" ds:itemID="{4EF21D29-9B3F-4AF2-85B3-8EADC7808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5982a-7c2a-4ec5-8be1-e82c26295f58"/>
    <ds:schemaRef ds:uri="3c7f19b8-adf3-4a08-9d1f-b838bc032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A62698-8816-4AA3-9DE6-8454AD089D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HC_PowerpointTemplate</Template>
  <TotalTime>21377</TotalTime>
  <Words>8549</Words>
  <Application>Microsoft Macintosh PowerPoint</Application>
  <PresentationFormat>Widescreen</PresentationFormat>
  <Paragraphs>643</Paragraphs>
  <Slides>62</Slides>
  <Notes>62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Wingdings</vt:lpstr>
      <vt:lpstr>Health Catalyst 2022</vt:lpstr>
      <vt:lpstr>A Facility-Focused Guide to Applying Modifiers Correctly</vt:lpstr>
      <vt:lpstr>Disclaimer Statement  This 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   All CPT® codes are trademarked by the American Medical Association (AMA) and all revenue codes are copyrighted by the American Hospital Association (AHA). </vt:lpstr>
      <vt:lpstr>PowerPoint Presentation</vt:lpstr>
      <vt:lpstr>PowerPoint Presentation</vt:lpstr>
      <vt:lpstr>Brief Facts on Modifiers</vt:lpstr>
      <vt:lpstr>Brief Facts on Modifiers</vt:lpstr>
      <vt:lpstr>Evaluation and Management (E/M) Modifiers </vt:lpstr>
      <vt:lpstr>Evaluation and Management (E/M) Modifiers</vt:lpstr>
      <vt:lpstr>Evaluation and Management (E/M) Modifiers</vt:lpstr>
      <vt:lpstr>Evaluation and Management (E/M) Modifiers</vt:lpstr>
      <vt:lpstr>Evaluation and Management (E/M) Modifiers</vt:lpstr>
      <vt:lpstr>Evaluation and Management (E/M) Modifiers</vt:lpstr>
      <vt:lpstr>Evaluation and Management (E/M) Modifiers</vt:lpstr>
      <vt:lpstr>Evaluation and Management (E/M) Modifiers</vt:lpstr>
      <vt:lpstr>Evaluation and Management (E/M) Modifiers</vt:lpstr>
      <vt:lpstr>Evaluation and Management (E/M) Modifiers</vt:lpstr>
      <vt:lpstr>Anatomic Modifiers </vt:lpstr>
      <vt:lpstr>Anatomic Modifiers</vt:lpstr>
      <vt:lpstr>Anatomic Modifiers</vt:lpstr>
      <vt:lpstr>Anatomic Modifiers</vt:lpstr>
      <vt:lpstr>Anatomic Modifiers</vt:lpstr>
      <vt:lpstr>Anatomic Modifiers</vt:lpstr>
      <vt:lpstr>Anatomic Modifiers</vt:lpstr>
      <vt:lpstr>Anatomic Modifiers</vt:lpstr>
      <vt:lpstr>Anatomic Modifiers </vt:lpstr>
      <vt:lpstr>Anatomic Modifiers</vt:lpstr>
      <vt:lpstr>Anatomic Modifiers</vt:lpstr>
      <vt:lpstr>Anatomic Modifiers</vt:lpstr>
      <vt:lpstr>Discontinued or Reduced Services Modifiers</vt:lpstr>
      <vt:lpstr>Discontinued or Reduced Services Modifiers</vt:lpstr>
      <vt:lpstr>Discontinued or Reduced Services Modifiers</vt:lpstr>
      <vt:lpstr>Discontinued or Reduced Services Modifiers</vt:lpstr>
      <vt:lpstr>Discontinued or Reduced Services Modifiers</vt:lpstr>
      <vt:lpstr>Discontinued or Reduced Services Modifiers</vt:lpstr>
      <vt:lpstr>Discontinued or Reduced Services Modifiers</vt:lpstr>
      <vt:lpstr>Discontinued or Reduced Services Modifiers</vt:lpstr>
      <vt:lpstr>Separate, Distinct Service Modifiers </vt:lpstr>
      <vt:lpstr>Separate, Distinct Service Modifiers</vt:lpstr>
      <vt:lpstr>Separate, Distinct Service Modifiers</vt:lpstr>
      <vt:lpstr>Separate, Distinct Service Modifiers</vt:lpstr>
      <vt:lpstr>Separate, Distinct Service Modifiers</vt:lpstr>
      <vt:lpstr>Separate, Distinct Service Modifiers</vt:lpstr>
      <vt:lpstr>Separate, Distinct Service Modifiers</vt:lpstr>
      <vt:lpstr>Separate, Distinct Service Modifiers</vt:lpstr>
      <vt:lpstr>Separate, Distinct Service Modifiers</vt:lpstr>
      <vt:lpstr>Separate, Distinct Service Modifiers</vt:lpstr>
      <vt:lpstr>Separate, Distinct Service Modifiers</vt:lpstr>
      <vt:lpstr>Separate, Distinct Service Modifiers</vt:lpstr>
      <vt:lpstr>Repeat Procedure Modifiers</vt:lpstr>
      <vt:lpstr>Repeat Procedure Modifiers</vt:lpstr>
      <vt:lpstr>Repeat Procedure Modifiers</vt:lpstr>
      <vt:lpstr>Repeat Procedure Modifiers</vt:lpstr>
      <vt:lpstr>Repeat Procedure Modifiers</vt:lpstr>
      <vt:lpstr>Repeat Procedure Modifiers</vt:lpstr>
      <vt:lpstr>Return to Surgery Modifiers </vt:lpstr>
      <vt:lpstr>Return to Surgery Modifiers</vt:lpstr>
      <vt:lpstr>Return to Surgery Modifiers</vt:lpstr>
      <vt:lpstr>Newer Modifiers </vt:lpstr>
      <vt:lpstr>Newer Modifiers</vt:lpstr>
      <vt:lpstr>Modifier JW</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Mikki Fazzio</dc:creator>
  <cp:lastModifiedBy>David Mason</cp:lastModifiedBy>
  <cp:revision>9</cp:revision>
  <cp:lastPrinted>2023-04-14T16:36:34Z</cp:lastPrinted>
  <dcterms:created xsi:type="dcterms:W3CDTF">2023-02-06T20:36:16Z</dcterms:created>
  <dcterms:modified xsi:type="dcterms:W3CDTF">2023-04-20T20:15:27Z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