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8"/>
  </p:notesMasterIdLst>
  <p:sldIdLst>
    <p:sldId id="256" r:id="rId5"/>
    <p:sldId id="302" r:id="rId6"/>
    <p:sldId id="314" r:id="rId7"/>
    <p:sldId id="315" r:id="rId8"/>
    <p:sldId id="347" r:id="rId9"/>
    <p:sldId id="313" r:id="rId10"/>
    <p:sldId id="342" r:id="rId11"/>
    <p:sldId id="324" r:id="rId12"/>
    <p:sldId id="318" r:id="rId13"/>
    <p:sldId id="319" r:id="rId14"/>
    <p:sldId id="363" r:id="rId15"/>
    <p:sldId id="348" r:id="rId16"/>
    <p:sldId id="4136" r:id="rId17"/>
    <p:sldId id="352" r:id="rId18"/>
    <p:sldId id="343" r:id="rId19"/>
    <p:sldId id="327" r:id="rId20"/>
    <p:sldId id="362" r:id="rId21"/>
    <p:sldId id="4145" r:id="rId22"/>
    <p:sldId id="4146" r:id="rId23"/>
    <p:sldId id="4147" r:id="rId24"/>
    <p:sldId id="361" r:id="rId25"/>
    <p:sldId id="345" r:id="rId26"/>
    <p:sldId id="332" r:id="rId27"/>
    <p:sldId id="360" r:id="rId28"/>
    <p:sldId id="333" r:id="rId29"/>
    <p:sldId id="334" r:id="rId30"/>
    <p:sldId id="355" r:id="rId31"/>
    <p:sldId id="336" r:id="rId32"/>
    <p:sldId id="337" r:id="rId33"/>
    <p:sldId id="338" r:id="rId34"/>
    <p:sldId id="316" r:id="rId35"/>
    <p:sldId id="359" r:id="rId36"/>
    <p:sldId id="4141" r:id="rId37"/>
  </p:sldIdLst>
  <p:sldSz cx="12192000" cy="6858000"/>
  <p:notesSz cx="6858000" cy="9144000"/>
  <p:embeddedFontLst>
    <p:embeddedFont>
      <p:font typeface="Avenir Next LT Pro" panose="020B050402020202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Flexo-bold" pitchFamily="50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320899C-8C94-4BCE-9536-CD6FD32D5302}">
          <p14:sldIdLst>
            <p14:sldId id="256"/>
            <p14:sldId id="302"/>
            <p14:sldId id="314"/>
            <p14:sldId id="315"/>
            <p14:sldId id="347"/>
            <p14:sldId id="313"/>
            <p14:sldId id="342"/>
          </p14:sldIdLst>
        </p14:section>
        <p14:section name="2-D:  Performance over time" id="{ACC0BBD4-9694-4D5A-B2B8-875A2F404E21}">
          <p14:sldIdLst>
            <p14:sldId id="324"/>
            <p14:sldId id="318"/>
            <p14:sldId id="319"/>
            <p14:sldId id="363"/>
            <p14:sldId id="348"/>
            <p14:sldId id="4136"/>
            <p14:sldId id="352"/>
          </p14:sldIdLst>
        </p14:section>
        <p14:section name="3-D:  Performance across an organization (or measures…)" id="{888C7961-EA52-4F3B-A811-0E9436DB5CCF}">
          <p14:sldIdLst>
            <p14:sldId id="343"/>
            <p14:sldId id="327"/>
            <p14:sldId id="362"/>
            <p14:sldId id="4145"/>
            <p14:sldId id="4146"/>
            <p14:sldId id="4147"/>
            <p14:sldId id="361"/>
            <p14:sldId id="345"/>
          </p14:sldIdLst>
        </p14:section>
        <p14:section name="N-D:  Performance between approaches (or parts…“my patients are sicker”)" id="{2003D87B-E353-43E7-9C2B-1D972EEE8E8F}">
          <p14:sldIdLst>
            <p14:sldId id="332"/>
            <p14:sldId id="360"/>
            <p14:sldId id="333"/>
            <p14:sldId id="334"/>
            <p14:sldId id="355"/>
          </p14:sldIdLst>
        </p14:section>
        <p14:section name="Accessibility and Application" id="{2AA8BA49-98F0-4AEC-93A1-D02A64B28130}">
          <p14:sldIdLst>
            <p14:sldId id="336"/>
            <p14:sldId id="337"/>
            <p14:sldId id="338"/>
            <p14:sldId id="316"/>
            <p14:sldId id="359"/>
            <p14:sldId id="414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99E72E-FEB8-CD4D-F804-0546108642A8}" name="Susan Price" initials="SP" userId="IWq0wIv41sENYXSBssxtZ85sMPKLZIKz1eimnZOid38=" providerId="None"/>
  <p188:author id="{A3FC9150-7A76-766E-2CF7-4D8A4386AA81}" name="Susan Price" initials="SP" userId="S::susan.price@healthcatalyst.com::39aaaf71-7794-4b87-b621-5a0ef990d11f" providerId="AD"/>
  <p188:author id="{99599393-984D-5DBA-AFAE-12D31974947D}" name="Jason Jones" initials="JJ" userId="S::jason.jones@healthcatalyst.com::a7987134-b709-45b9-96a4-00cebe66c5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3CF"/>
    <a:srgbClr val="0000DC"/>
    <a:srgbClr val="30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4F57D-3DAA-4670-1CCC-C8E0109DC9FA}" v="166" dt="2023-02-22T21:11:13.310"/>
    <p1510:client id="{32A86083-61CA-4639-C97F-B897EC548479}" v="64" dt="2023-02-22T22:37:04.961"/>
    <p1510:client id="{6015F3CE-1AE2-3D03-A781-677EEDC0A15D}" v="116" dt="2023-02-22T14:52:24.543"/>
    <p1510:client id="{6B269702-73AD-4A54-B894-FC99ACE978D2}" v="9" dt="2023-02-23T00:18:42.562"/>
    <p1510:client id="{808D358D-3A04-E04C-EC67-7057EB68125B}" v="10" dt="2023-02-22T23:58:12.315"/>
    <p1510:client id="{879C9092-3220-AE74-AC7F-53810F32CF4F}" v="381" dt="2023-02-22T18:40:58.976"/>
    <p1510:client id="{9190DC7B-5E58-0F2B-9CC6-4DA136876F41}" v="5" dt="2023-02-22T23:23:09.071"/>
    <p1510:client id="{BEED0396-6FD7-4BCD-A2EF-A8DEA77FD495}" v="494" dt="2023-02-23T00:03:48.589"/>
    <p1510:client id="{BF67B206-7188-49B8-9114-81B09BAC4698}" v="622" dt="2023-02-22T22:56:05.339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C6451-BD99-403B-B864-9D52B5DC791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1C1D5-1B46-441D-9B5C-BA43369CB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9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02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>
                <a:cs typeface="Calibri"/>
              </a:rPr>
              <a:t>Modern BI tools have made it easy to create beautiful charts</a:t>
            </a:r>
          </a:p>
          <a:p>
            <a:r>
              <a:rPr lang="en-US" b="0">
                <a:cs typeface="Calibri"/>
              </a:rPr>
              <a:t>AI can make it easy to draw correct, consistent, and transparent conclusions from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45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We've always had these problems, (a reminder of the journey we've taken) we've always had these tools, now we just need to use them.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40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right approach</a:t>
            </a:r>
            <a:endParaRPr lang="en-US"/>
          </a:p>
          <a:p>
            <a:r>
              <a:rPr lang="en-US">
                <a:cs typeface="Calibri"/>
              </a:rPr>
              <a:t>We need to understand where we are going also.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1C1D5-1B46-441D-9B5C-BA43369CB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12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right approach</a:t>
            </a:r>
            <a:endParaRPr lang="en-US"/>
          </a:p>
          <a:p>
            <a:r>
              <a:rPr lang="en-US">
                <a:cs typeface="Calibri"/>
              </a:rPr>
              <a:t>We need to understand where we are going also.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1C1D5-1B46-441D-9B5C-BA43369CB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981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right approach</a:t>
            </a:r>
            <a:endParaRPr lang="en-US"/>
          </a:p>
          <a:p>
            <a:r>
              <a:rPr lang="en-US">
                <a:cs typeface="Calibri"/>
              </a:rPr>
              <a:t>We need to understand where we are going also.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F1C1D5-1B46-441D-9B5C-BA43369CB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521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66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"select all that apply"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14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7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46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100 years ago, President Garfield died because, despite months of searching inside him with their unwashed hands physicians could not locate the bullet that was stuck inside him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 years ago, our dog Stella was very sick.  In minutes the X-ray that was unavailable to President Garfield located a tub‘s worth of painters putty in her gut and she was saved—we were unsuccessful in limiting her activity, per the discharge orders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100 years ago, the basic technology to augment analytics and drive more correct, consistent, and transparent insights was available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Today, augmented analytics are becoming accessible and it is on us to leverage the capabilities in our pursuit of the Quadruple Aim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The tech we need is available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It's accessible 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There is no shame in accepting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65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36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40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5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>
                <a:ea typeface="+mn-lt"/>
                <a:cs typeface="+mn-lt"/>
              </a:rPr>
              <a:t>Is your organization’s leadership part of the 4% that can correctly identify</a:t>
            </a:r>
            <a:r>
              <a:rPr lang="en-US">
                <a:ea typeface="+mn-lt"/>
                <a:cs typeface="+mn-lt"/>
              </a:rPr>
              <a:t> the four</a:t>
            </a:r>
            <a:r>
              <a:rPr lang="en-US"/>
              <a:t> key things you need to know</a:t>
            </a:r>
            <a:r>
              <a:rPr lang="en-US">
                <a:ea typeface="+mn-lt"/>
                <a:cs typeface="+mn-lt"/>
              </a:rPr>
              <a:t> while interpreting data</a:t>
            </a:r>
            <a:r>
              <a:rPr lang="en-US" b="0">
                <a:ea typeface="+mn-lt"/>
                <a:cs typeface="+mn-lt"/>
              </a:rPr>
              <a:t> presented over time?</a:t>
            </a:r>
            <a:r>
              <a:rPr lang="en-US">
                <a:ea typeface="+mn-lt"/>
                <a:cs typeface="+mn-lt"/>
              </a:rPr>
              <a:t> </a:t>
            </a:r>
            <a:endParaRPr lang="en-US" b="0">
              <a:ea typeface="+mn-lt"/>
              <a:cs typeface="+mn-lt"/>
            </a:endParaRPr>
          </a:p>
          <a:p>
            <a:r>
              <a:rPr lang="en-US" b="0" dirty="0">
                <a:ea typeface="+mn-lt"/>
                <a:cs typeface="+mn-lt"/>
              </a:rPr>
              <a:t>Take the </a:t>
            </a:r>
            <a:r>
              <a:rPr lang="en-US" b="0" dirty="0">
                <a:cs typeface="Calibri"/>
              </a:rPr>
              <a:t>analytics interpretation online </a:t>
            </a:r>
            <a:r>
              <a:rPr lang="en-US" b="0">
                <a:ea typeface="+mn-lt"/>
                <a:cs typeface="+mn-lt"/>
              </a:rPr>
              <a:t>assessment</a:t>
            </a:r>
            <a:r>
              <a:rPr lang="en-US">
                <a:ea typeface="+mn-lt"/>
                <a:cs typeface="+mn-lt"/>
              </a:rPr>
              <a:t> to find out. 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84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track: "Healthcare executives are on a tightrope trying to make sure they are making the best decisions for the success of the organization and its members"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10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91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77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5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9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87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Talk track: "Let's use this exercise as an example. Can you identify the baseline? What about isolated extreme points, do you see where they might be? How about a persistent shift in performance? </a:t>
            </a:r>
            <a:endParaRPr lang="en-US"/>
          </a:p>
          <a:p>
            <a:r>
              <a:rPr lang="en-US">
                <a:cs typeface="Calibri"/>
              </a:rPr>
              <a:t>Click: "let's take a look at what a sophisticated AI tool can bring to this time series line chart..."</a:t>
            </a:r>
          </a:p>
          <a:p>
            <a:r>
              <a:rPr lang="en-US">
                <a:cs typeface="Calibri"/>
              </a:rPr>
              <a:t>Click: </a:t>
            </a:r>
          </a:p>
          <a:p>
            <a:r>
              <a:rPr lang="en-US">
                <a:cs typeface="Calibri"/>
              </a:rPr>
              <a:t>Click: </a:t>
            </a:r>
          </a:p>
          <a:p>
            <a:r>
              <a:rPr lang="en-US">
                <a:cs typeface="Calibri"/>
              </a:rPr>
              <a:t>ETC...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1C1D5-1B46-441D-9B5C-BA43369CB2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9EBE6-BFA8-1219-205E-26D5D9D7F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0"/>
          <a:stretch/>
        </p:blipFill>
        <p:spPr>
          <a:xfrm>
            <a:off x="0" y="0"/>
            <a:ext cx="12201354" cy="619795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7B0E8E9-DC86-4424-A079-6D6EF5EA4873}"/>
              </a:ext>
            </a:extLst>
          </p:cNvPr>
          <p:cNvSpPr/>
          <p:nvPr userDrawn="1"/>
        </p:nvSpPr>
        <p:spPr>
          <a:xfrm>
            <a:off x="-9354" y="4587900"/>
            <a:ext cx="8486422" cy="2286002"/>
          </a:xfrm>
          <a:custGeom>
            <a:avLst/>
            <a:gdLst>
              <a:gd name="connsiteX0" fmla="*/ 0 w 8486422"/>
              <a:gd name="connsiteY0" fmla="*/ 0 h 2286002"/>
              <a:gd name="connsiteX1" fmla="*/ 6121830 w 8486422"/>
              <a:gd name="connsiteY1" fmla="*/ 0 h 2286002"/>
              <a:gd name="connsiteX2" fmla="*/ 6284354 w 8486422"/>
              <a:gd name="connsiteY2" fmla="*/ 0 h 2286002"/>
              <a:gd name="connsiteX3" fmla="*/ 6285082 w 8486422"/>
              <a:gd name="connsiteY3" fmla="*/ 0 h 2286002"/>
              <a:gd name="connsiteX4" fmla="*/ 6296025 w 8486422"/>
              <a:gd name="connsiteY4" fmla="*/ 0 h 2286002"/>
              <a:gd name="connsiteX5" fmla="*/ 6296025 w 8486422"/>
              <a:gd name="connsiteY5" fmla="*/ 11364 h 2286002"/>
              <a:gd name="connsiteX6" fmla="*/ 8486422 w 8486422"/>
              <a:gd name="connsiteY6" fmla="*/ 2286002 h 2286002"/>
              <a:gd name="connsiteX7" fmla="*/ 6296025 w 8486422"/>
              <a:gd name="connsiteY7" fmla="*/ 2286002 h 2286002"/>
              <a:gd name="connsiteX8" fmla="*/ 6285082 w 8486422"/>
              <a:gd name="connsiteY8" fmla="*/ 2286002 h 2286002"/>
              <a:gd name="connsiteX9" fmla="*/ 6284354 w 8486422"/>
              <a:gd name="connsiteY9" fmla="*/ 2286002 h 2286002"/>
              <a:gd name="connsiteX10" fmla="*/ 6121830 w 8486422"/>
              <a:gd name="connsiteY10" fmla="*/ 2286002 h 2286002"/>
              <a:gd name="connsiteX11" fmla="*/ 0 w 8486422"/>
              <a:gd name="connsiteY11" fmla="*/ 2286002 h 228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86422" h="2286002">
                <a:moveTo>
                  <a:pt x="0" y="0"/>
                </a:moveTo>
                <a:lnTo>
                  <a:pt x="6121830" y="0"/>
                </a:lnTo>
                <a:lnTo>
                  <a:pt x="6284354" y="0"/>
                </a:lnTo>
                <a:lnTo>
                  <a:pt x="6285082" y="0"/>
                </a:lnTo>
                <a:lnTo>
                  <a:pt x="6296025" y="0"/>
                </a:lnTo>
                <a:lnTo>
                  <a:pt x="6296025" y="11364"/>
                </a:lnTo>
                <a:lnTo>
                  <a:pt x="8486422" y="2286002"/>
                </a:lnTo>
                <a:lnTo>
                  <a:pt x="6296025" y="2286002"/>
                </a:lnTo>
                <a:lnTo>
                  <a:pt x="6285082" y="2286002"/>
                </a:lnTo>
                <a:lnTo>
                  <a:pt x="6284354" y="2286002"/>
                </a:lnTo>
                <a:lnTo>
                  <a:pt x="6121830" y="2286002"/>
                </a:lnTo>
                <a:lnTo>
                  <a:pt x="0" y="2286002"/>
                </a:lnTo>
                <a:close/>
              </a:path>
            </a:pathLst>
          </a:custGeom>
          <a:solidFill>
            <a:srgbClr val="24242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E2C1DD-36DC-4704-BF51-0EFEA6358746}"/>
              </a:ext>
            </a:extLst>
          </p:cNvPr>
          <p:cNvSpPr/>
          <p:nvPr userDrawn="1"/>
        </p:nvSpPr>
        <p:spPr>
          <a:xfrm rot="16200000">
            <a:off x="8849755" y="3524040"/>
            <a:ext cx="1543989" cy="5156298"/>
          </a:xfrm>
          <a:custGeom>
            <a:avLst/>
            <a:gdLst>
              <a:gd name="connsiteX0" fmla="*/ 1543989 w 1543989"/>
              <a:gd name="connsiteY0" fmla="*/ 1678171 h 5156298"/>
              <a:gd name="connsiteX1" fmla="*/ 1543987 w 1543989"/>
              <a:gd name="connsiteY1" fmla="*/ 1678171 h 5156298"/>
              <a:gd name="connsiteX2" fmla="*/ 1543987 w 1543989"/>
              <a:gd name="connsiteY2" fmla="*/ 5156298 h 5156298"/>
              <a:gd name="connsiteX3" fmla="*/ 0 w 1543989"/>
              <a:gd name="connsiteY3" fmla="*/ 5156298 h 5156298"/>
              <a:gd name="connsiteX4" fmla="*/ 1 w 1543989"/>
              <a:gd name="connsiteY4" fmla="*/ 1678171 h 5156298"/>
              <a:gd name="connsiteX5" fmla="*/ 0 w 1543989"/>
              <a:gd name="connsiteY5" fmla="*/ 1678171 h 5156298"/>
              <a:gd name="connsiteX6" fmla="*/ 0 w 1543989"/>
              <a:gd name="connsiteY6" fmla="*/ 0 h 5156298"/>
              <a:gd name="connsiteX7" fmla="*/ 1539768 w 1543989"/>
              <a:gd name="connsiteY7" fmla="*/ 1673583 h 5156298"/>
              <a:gd name="connsiteX8" fmla="*/ 1543987 w 1543989"/>
              <a:gd name="connsiteY8" fmla="*/ 1673583 h 5156298"/>
              <a:gd name="connsiteX9" fmla="*/ 1543987 w 1543989"/>
              <a:gd name="connsiteY9" fmla="*/ 1678169 h 515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3989" h="5156298">
                <a:moveTo>
                  <a:pt x="1543989" y="1678171"/>
                </a:moveTo>
                <a:lnTo>
                  <a:pt x="1543987" y="1678171"/>
                </a:lnTo>
                <a:lnTo>
                  <a:pt x="1543987" y="5156298"/>
                </a:lnTo>
                <a:lnTo>
                  <a:pt x="0" y="5156298"/>
                </a:lnTo>
                <a:lnTo>
                  <a:pt x="1" y="1678171"/>
                </a:lnTo>
                <a:lnTo>
                  <a:pt x="0" y="1678171"/>
                </a:lnTo>
                <a:lnTo>
                  <a:pt x="0" y="0"/>
                </a:lnTo>
                <a:lnTo>
                  <a:pt x="1539768" y="1673583"/>
                </a:lnTo>
                <a:lnTo>
                  <a:pt x="1543987" y="1673583"/>
                </a:lnTo>
                <a:lnTo>
                  <a:pt x="1543987" y="1678169"/>
                </a:lnTo>
                <a:close/>
              </a:path>
            </a:pathLst>
          </a:custGeom>
          <a:gradFill flip="none" rotWithShape="1">
            <a:gsLst>
              <a:gs pos="0">
                <a:srgbClr val="116F9B"/>
              </a:gs>
              <a:gs pos="100000">
                <a:srgbClr val="33A5E2"/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DB1FF-8C68-4037-BB9F-7ADD96B912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5026" y="4998891"/>
            <a:ext cx="5700813" cy="1051560"/>
          </a:xfrm>
        </p:spPr>
        <p:txBody>
          <a:bodyPr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A0D816F5-602C-4219-A819-C371BC95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3607" y="5826265"/>
            <a:ext cx="2508532" cy="501707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715494C-351A-478C-AA18-BB42CA846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330" y="6198240"/>
            <a:ext cx="5699816" cy="269875"/>
          </a:xfrm>
        </p:spPr>
        <p:txBody>
          <a:bodyPr/>
          <a:lstStyle>
            <a:lvl1pPr>
              <a:defRPr lang="en-US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C73628-476D-4DCE-A003-8D7DB11CE620}"/>
              </a:ext>
            </a:extLst>
          </p:cNvPr>
          <p:cNvSpPr txBox="1"/>
          <p:nvPr userDrawn="1"/>
        </p:nvSpPr>
        <p:spPr>
          <a:xfrm>
            <a:off x="581330" y="6550877"/>
            <a:ext cx="2232287" cy="2154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© Health Catalyst.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9165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- Title/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3C00C-0534-401D-AE8E-839A3076E11B}"/>
              </a:ext>
            </a:extLst>
          </p:cNvPr>
          <p:cNvSpPr/>
          <p:nvPr userDrawn="1"/>
        </p:nvSpPr>
        <p:spPr>
          <a:xfrm>
            <a:off x="21070" y="17895"/>
            <a:ext cx="12149859" cy="6822210"/>
          </a:xfrm>
          <a:prstGeom prst="rect">
            <a:avLst/>
          </a:prstGeom>
          <a:noFill/>
          <a:ln w="9842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08B1DE-A9D6-4987-A413-214807CCF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420624"/>
          </a:xfrm>
        </p:spPr>
        <p:txBody>
          <a:bodyPr/>
          <a:lstStyle>
            <a:lvl1pPr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EB12A-824C-497B-AB8E-5990DD0006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876100"/>
            <a:ext cx="10515600" cy="438912"/>
          </a:xfrm>
        </p:spPr>
        <p:txBody>
          <a:bodyPr>
            <a:noAutofit/>
          </a:bodyPr>
          <a:lstStyle>
            <a:lvl1pPr>
              <a:defRPr 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00CF8C-D35E-4BED-BD0D-40641FCE3C59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8EFF03-2621-4193-BDCC-2D804F1B684B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90EC33-9ADD-4E57-8FA4-8505C2413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AB0A7EF-190F-4233-A3D3-DD67B02DBB59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936D7EA-6ABA-4DE3-8FAC-5C1B0802EA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FF5A2D-A10F-4E2F-B50F-FC4503FC43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6179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C6E00D6-8D45-48E2-9CFA-39530D07ACDE}"/>
              </a:ext>
            </a:extLst>
          </p:cNvPr>
          <p:cNvSpPr/>
          <p:nvPr userDrawn="1"/>
        </p:nvSpPr>
        <p:spPr>
          <a:xfrm>
            <a:off x="21070" y="17895"/>
            <a:ext cx="12149859" cy="6822210"/>
          </a:xfrm>
          <a:prstGeom prst="rect">
            <a:avLst/>
          </a:prstGeom>
          <a:noFill/>
          <a:ln w="9842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B7D3F9-B961-477B-81CF-340538619C4B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9277F6-4E07-4A94-92C8-F6360AB8C6D3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15F28B-505C-4468-AEA2-0F7B412F51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74BA47-4EA4-48FA-AF52-DCD8AEFED08D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3984DD-F079-44E6-9C28-D9ECC559AB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5E46EE7-C9FF-41C1-8C08-3475E13707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D5CFC1-7B8E-4B2D-8293-0875D3155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03293-FB80-4604-B9AE-CA1A28CF21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047751"/>
            <a:ext cx="5111496" cy="4938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B2A2F3-7DF0-4B58-BEFC-12E19B817DB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1313" y="1047751"/>
            <a:ext cx="5112488" cy="4938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471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4F30D7-A121-4FE5-82C4-7C7C1584B7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5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CFB5FD-94D6-489F-8FFF-7579184D7A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D5CFC1-7B8E-4B2D-8293-0875D3155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1372" y="142875"/>
            <a:ext cx="10049256" cy="661988"/>
          </a:xfrm>
        </p:spPr>
        <p:txBody>
          <a:bodyPr tIns="0" rIns="0" bIns="0"/>
          <a:lstStyle>
            <a:lvl1pPr>
              <a:lnSpc>
                <a:spcPct val="90000"/>
              </a:lnSpc>
              <a:defRPr lang="en-US" sz="28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Slide Title – Limited Use (e.g., Challenger Solution Summaries)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1537B5-BD60-406D-BED1-1AEEF90676AC}"/>
              </a:ext>
            </a:extLst>
          </p:cNvPr>
          <p:cNvGrpSpPr/>
          <p:nvPr userDrawn="1"/>
        </p:nvGrpSpPr>
        <p:grpSpPr>
          <a:xfrm>
            <a:off x="9137882" y="6419168"/>
            <a:ext cx="2412850" cy="275010"/>
            <a:chOff x="8505441" y="6313661"/>
            <a:chExt cx="2412850" cy="2750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AA019E-0C36-49D7-92F9-C83312CD8F07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26F5243-1F17-488F-BDF1-B55443A629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801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oter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0DD52D-4C1F-4B89-A143-D69883D4AACE}"/>
              </a:ext>
            </a:extLst>
          </p:cNvPr>
          <p:cNvSpPr/>
          <p:nvPr userDrawn="1"/>
        </p:nvSpPr>
        <p:spPr>
          <a:xfrm>
            <a:off x="21070" y="17895"/>
            <a:ext cx="12149859" cy="6822210"/>
          </a:xfrm>
          <a:prstGeom prst="rect">
            <a:avLst/>
          </a:prstGeom>
          <a:noFill/>
          <a:ln w="9842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5CFC1-7B8E-4B2D-8293-0875D3155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03293-FB80-4604-B9AE-CA1A28CF21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038226"/>
            <a:ext cx="10515600" cy="49479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EA45C8-934D-4B02-B2B6-A39C4BB57967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8D37CC-CC38-4FE4-BF5B-A660DFC7AA56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F01ED3B-E40B-47A1-A538-7B59767EA3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F10948-47C6-465F-9814-7653D98289C1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4EB0428-B947-4BE5-9D60-A7A33B0369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D182716-3F58-4C38-972F-ABB2F53CE2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53BC035A-6731-46EA-A0D2-1D7A8D59A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40" y="850311"/>
            <a:ext cx="378069" cy="257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30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- One 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7D053F7-07A1-47D1-AEBC-A90DB2E4C907}"/>
              </a:ext>
            </a:extLst>
          </p:cNvPr>
          <p:cNvSpPr/>
          <p:nvPr userDrawn="1"/>
        </p:nvSpPr>
        <p:spPr>
          <a:xfrm>
            <a:off x="21070" y="17895"/>
            <a:ext cx="12149859" cy="6822210"/>
          </a:xfrm>
          <a:prstGeom prst="rect">
            <a:avLst/>
          </a:prstGeom>
          <a:noFill/>
          <a:ln w="9842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55433-066E-4C56-862E-FC722FEA0F11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14FE0B-F17F-4A8C-97C9-A5A065F5C821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D813258-C0B5-4B46-A27E-F3AEEB1F75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2FF1EA-F486-41A9-B86E-F5B68B46907A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AD60CA-0984-496B-BBE1-FB520E076E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4CECB2-0ADA-4294-9040-118BCC39B6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D5CFC1-7B8E-4B2D-8293-0875D3155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03293-FB80-4604-B9AE-CA1A28CF21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05358"/>
            <a:ext cx="10515600" cy="45844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06B5201-290D-4D38-9B69-33AD01FFD9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844903"/>
            <a:ext cx="10515600" cy="393192"/>
          </a:xfrm>
        </p:spPr>
        <p:txBody>
          <a:bodyPr>
            <a:noAutofit/>
          </a:bodyPr>
          <a:lstStyle>
            <a:lvl1pPr>
              <a:defRPr 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pic>
        <p:nvPicPr>
          <p:cNvPr id="16" name="Picture 15" descr="A picture containing device&#10;&#10;Description automatically generated">
            <a:extLst>
              <a:ext uri="{FF2B5EF4-FFF2-40B4-BE49-F238E27FC236}">
                <a16:creationId xmlns:a16="http://schemas.microsoft.com/office/drawing/2014/main" id="{50520BE8-5CBF-4D67-8204-030465159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1360" y="734975"/>
            <a:ext cx="509429" cy="25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96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 - One 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80E8714-7867-4CB6-8A9E-29A7161FA892}"/>
              </a:ext>
            </a:extLst>
          </p:cNvPr>
          <p:cNvSpPr/>
          <p:nvPr userDrawn="1"/>
        </p:nvSpPr>
        <p:spPr>
          <a:xfrm>
            <a:off x="76200" y="48851"/>
            <a:ext cx="12030075" cy="6694849"/>
          </a:xfrm>
          <a:prstGeom prst="rect">
            <a:avLst/>
          </a:prstGeom>
          <a:noFill/>
          <a:ln w="9842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758A15-CB21-4496-B0C0-3E0405CA4FD7}"/>
              </a:ext>
            </a:extLst>
          </p:cNvPr>
          <p:cNvGrpSpPr/>
          <p:nvPr userDrawn="1"/>
        </p:nvGrpSpPr>
        <p:grpSpPr>
          <a:xfrm>
            <a:off x="10314631" y="-11983"/>
            <a:ext cx="1877369" cy="6874132"/>
            <a:chOff x="8340211" y="-19879"/>
            <a:chExt cx="1900108" cy="689775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83FF7FD-CE13-487E-A815-B7F3D2B26DD0}"/>
                </a:ext>
              </a:extLst>
            </p:cNvPr>
            <p:cNvSpPr/>
            <p:nvPr userDrawn="1"/>
          </p:nvSpPr>
          <p:spPr>
            <a:xfrm rot="10800000">
              <a:off x="8340211" y="-19879"/>
              <a:ext cx="1900108" cy="6897758"/>
            </a:xfrm>
            <a:custGeom>
              <a:avLst/>
              <a:gdLst>
                <a:gd name="connsiteX0" fmla="*/ 1889156 w 1889156"/>
                <a:gd name="connsiteY0" fmla="*/ 6858000 h 6858000"/>
                <a:gd name="connsiteX1" fmla="*/ 1101504 w 1889156"/>
                <a:gd name="connsiteY1" fmla="*/ 6858000 h 6858000"/>
                <a:gd name="connsiteX2" fmla="*/ 0 w 1889156"/>
                <a:gd name="connsiteY2" fmla="*/ 6858000 h 6858000"/>
                <a:gd name="connsiteX3" fmla="*/ 0 w 1889156"/>
                <a:gd name="connsiteY3" fmla="*/ 0 h 6858000"/>
                <a:gd name="connsiteX4" fmla="*/ 1101504 w 1889156"/>
                <a:gd name="connsiteY4" fmla="*/ 0 h 6858000"/>
                <a:gd name="connsiteX5" fmla="*/ 1101504 w 1889156"/>
                <a:gd name="connsiteY5" fmla="*/ 607034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9156" h="6858000">
                  <a:moveTo>
                    <a:pt x="1889156" y="6858000"/>
                  </a:moveTo>
                  <a:lnTo>
                    <a:pt x="1101504" y="6858000"/>
                  </a:lnTo>
                  <a:lnTo>
                    <a:pt x="0" y="6858000"/>
                  </a:lnTo>
                  <a:lnTo>
                    <a:pt x="0" y="0"/>
                  </a:lnTo>
                  <a:lnTo>
                    <a:pt x="1101504" y="0"/>
                  </a:lnTo>
                  <a:lnTo>
                    <a:pt x="1101504" y="6070348"/>
                  </a:lnTo>
                  <a:close/>
                </a:path>
              </a:pathLst>
            </a:custGeom>
            <a:gradFill>
              <a:gsLst>
                <a:gs pos="50000">
                  <a:srgbClr val="0087CD"/>
                </a:gs>
                <a:gs pos="0">
                  <a:srgbClr val="00568F"/>
                </a:gs>
                <a:gs pos="100000">
                  <a:srgbClr val="00ACF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F85A8E-55F9-4821-BF8D-88B49442E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58407" y="652167"/>
              <a:ext cx="571674" cy="193416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6E4E5-38E4-4CB1-8198-A779AD54FB78}"/>
              </a:ext>
            </a:extLst>
          </p:cNvPr>
          <p:cNvGrpSpPr/>
          <p:nvPr userDrawn="1"/>
        </p:nvGrpSpPr>
        <p:grpSpPr>
          <a:xfrm>
            <a:off x="8124162" y="6302309"/>
            <a:ext cx="2412850" cy="275010"/>
            <a:chOff x="8505441" y="6313661"/>
            <a:chExt cx="2412850" cy="27501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3F0BDF-4EED-464C-8467-76A81D677963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05A9813-7A51-4D13-AFC5-00F55A4DD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53BDE4F-103E-4F94-8A20-05F557660BF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21069"/>
            <a:ext cx="9683618" cy="46148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7CAAAC83-8BA4-4341-9EFF-7F1FADBDD3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841182"/>
            <a:ext cx="9698812" cy="438912"/>
          </a:xfrm>
        </p:spPr>
        <p:txBody>
          <a:bodyPr>
            <a:noAutofit/>
          </a:bodyPr>
          <a:lstStyle>
            <a:lvl1pPr>
              <a:defRPr lang="en-US"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5D7607-424F-4E61-B3A3-55E7CC644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1604"/>
            <a:ext cx="9698812" cy="438912"/>
          </a:xfrm>
        </p:spPr>
        <p:txBody>
          <a:bodyPr/>
          <a:lstStyle>
            <a:lvl1pPr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79006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AAAEE68-CD16-4747-B2A9-358A7B90A0B7}"/>
              </a:ext>
            </a:extLst>
          </p:cNvPr>
          <p:cNvSpPr/>
          <p:nvPr userDrawn="1"/>
        </p:nvSpPr>
        <p:spPr>
          <a:xfrm>
            <a:off x="76200" y="48851"/>
            <a:ext cx="12030075" cy="6694849"/>
          </a:xfrm>
          <a:prstGeom prst="rect">
            <a:avLst/>
          </a:prstGeom>
          <a:noFill/>
          <a:ln w="9842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E6463F-76C4-4E96-A370-83C663967DB1}"/>
              </a:ext>
            </a:extLst>
          </p:cNvPr>
          <p:cNvGrpSpPr/>
          <p:nvPr userDrawn="1"/>
        </p:nvGrpSpPr>
        <p:grpSpPr>
          <a:xfrm>
            <a:off x="10314631" y="-11983"/>
            <a:ext cx="1877369" cy="6874132"/>
            <a:chOff x="10314631" y="-11983"/>
            <a:chExt cx="1877369" cy="687413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C099796-4657-4F78-B674-615FC9DD081C}"/>
                </a:ext>
              </a:extLst>
            </p:cNvPr>
            <p:cNvSpPr/>
            <p:nvPr userDrawn="1"/>
          </p:nvSpPr>
          <p:spPr>
            <a:xfrm rot="10800000">
              <a:off x="10314631" y="-11983"/>
              <a:ext cx="1877369" cy="6874132"/>
            </a:xfrm>
            <a:custGeom>
              <a:avLst/>
              <a:gdLst>
                <a:gd name="connsiteX0" fmla="*/ 1889156 w 1889156"/>
                <a:gd name="connsiteY0" fmla="*/ 6858000 h 6858000"/>
                <a:gd name="connsiteX1" fmla="*/ 1101504 w 1889156"/>
                <a:gd name="connsiteY1" fmla="*/ 6858000 h 6858000"/>
                <a:gd name="connsiteX2" fmla="*/ 0 w 1889156"/>
                <a:gd name="connsiteY2" fmla="*/ 6858000 h 6858000"/>
                <a:gd name="connsiteX3" fmla="*/ 0 w 1889156"/>
                <a:gd name="connsiteY3" fmla="*/ 0 h 6858000"/>
                <a:gd name="connsiteX4" fmla="*/ 1101504 w 1889156"/>
                <a:gd name="connsiteY4" fmla="*/ 0 h 6858000"/>
                <a:gd name="connsiteX5" fmla="*/ 1101504 w 1889156"/>
                <a:gd name="connsiteY5" fmla="*/ 607034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9156" h="6858000">
                  <a:moveTo>
                    <a:pt x="1889156" y="6858000"/>
                  </a:moveTo>
                  <a:lnTo>
                    <a:pt x="1101504" y="6858000"/>
                  </a:lnTo>
                  <a:lnTo>
                    <a:pt x="0" y="6858000"/>
                  </a:lnTo>
                  <a:lnTo>
                    <a:pt x="0" y="0"/>
                  </a:lnTo>
                  <a:lnTo>
                    <a:pt x="1101504" y="0"/>
                  </a:lnTo>
                  <a:lnTo>
                    <a:pt x="1101504" y="60703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Content Placeholder 5" descr="A picture containing device&#10;&#10;Description automatically generated">
              <a:extLst>
                <a:ext uri="{FF2B5EF4-FFF2-40B4-BE49-F238E27FC236}">
                  <a16:creationId xmlns:a16="http://schemas.microsoft.com/office/drawing/2014/main" id="{C25F9322-7083-4477-A4E9-6CDCC92A27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3200" y="662771"/>
              <a:ext cx="558800" cy="190649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F9D478-87E2-4EAA-A301-70B45C8FB6A8}"/>
              </a:ext>
            </a:extLst>
          </p:cNvPr>
          <p:cNvGrpSpPr/>
          <p:nvPr userDrawn="1"/>
        </p:nvGrpSpPr>
        <p:grpSpPr>
          <a:xfrm>
            <a:off x="8124162" y="6302309"/>
            <a:ext cx="2412850" cy="275010"/>
            <a:chOff x="8505441" y="6313661"/>
            <a:chExt cx="2412850" cy="2750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D5CEA8-E3F8-413B-B9AD-66A91D1590E7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FB12DF7-FC19-4A41-9105-CA00883351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7A5D7607-424F-4E61-B3A3-55E7CC644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1599"/>
            <a:ext cx="9698812" cy="438912"/>
          </a:xfrm>
        </p:spPr>
        <p:txBody>
          <a:bodyPr/>
          <a:lstStyle>
            <a:lvl1pPr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A4B8C3-5BED-4AE1-B61D-1427C4C8411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919292" y="993532"/>
            <a:ext cx="4617720" cy="51423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8BF4F10-37A5-4F4A-BD09-C291F8F254B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993532"/>
            <a:ext cx="4621823" cy="51423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3305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 - One Column, Subtitl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E4C59E9F-B724-4F30-91EE-E32FC07B333C}"/>
              </a:ext>
            </a:extLst>
          </p:cNvPr>
          <p:cNvSpPr/>
          <p:nvPr userDrawn="1"/>
        </p:nvSpPr>
        <p:spPr>
          <a:xfrm rot="16200000">
            <a:off x="8783514" y="3495615"/>
            <a:ext cx="2562347" cy="2562347"/>
          </a:xfrm>
          <a:prstGeom prst="rtTriangle">
            <a:avLst/>
          </a:prstGeom>
          <a:solidFill>
            <a:srgbClr val="7FD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0E2BBF-5D21-4B76-AD5D-A11E56F6AEFF}"/>
              </a:ext>
            </a:extLst>
          </p:cNvPr>
          <p:cNvSpPr/>
          <p:nvPr userDrawn="1"/>
        </p:nvSpPr>
        <p:spPr>
          <a:xfrm>
            <a:off x="21070" y="17895"/>
            <a:ext cx="12149859" cy="6822210"/>
          </a:xfrm>
          <a:prstGeom prst="rect">
            <a:avLst/>
          </a:prstGeom>
          <a:noFill/>
          <a:ln w="9842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455597EB-B354-46B4-B901-343C3452D813}"/>
              </a:ext>
            </a:extLst>
          </p:cNvPr>
          <p:cNvSpPr/>
          <p:nvPr userDrawn="1"/>
        </p:nvSpPr>
        <p:spPr>
          <a:xfrm rot="5400000">
            <a:off x="0" y="17895"/>
            <a:ext cx="1603375" cy="1603375"/>
          </a:xfrm>
          <a:prstGeom prst="rtTriangle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22BAFB-EE72-4C0F-A0CD-D485714665CE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8B0ED9-59BC-4B16-9989-96ABA3D7CABC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2A6F9F9-F8A5-434D-A45B-3B83FB76E2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30BBA1-817D-42B6-953C-43533A29D27F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3D4507-AF39-4B64-B11F-3B0794B79B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16B339E-7BB5-4550-9B06-2C58E06C56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1AD3ACF3-EB14-4E59-8101-831F08139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473" y="875856"/>
            <a:ext cx="10607769" cy="375161"/>
          </a:xfrm>
        </p:spPr>
        <p:txBody>
          <a:bodyPr/>
          <a:lstStyle>
            <a:lvl1pPr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D2FA2E5-6E49-4F37-A648-BC0E52907C4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0100" y="1797408"/>
            <a:ext cx="10604142" cy="432561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4F54F693-4B10-4D84-8F89-BC6CD3DF95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6464" y="1251018"/>
            <a:ext cx="10609724" cy="438912"/>
          </a:xfrm>
          <a:ln>
            <a:noFill/>
          </a:ln>
        </p:spPr>
        <p:txBody>
          <a:bodyPr>
            <a:noAutofit/>
          </a:bodyPr>
          <a:lstStyle>
            <a:lvl1pPr>
              <a:defRPr lang="en-US" sz="24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404998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53851071-E3C6-4528-810B-9F8FB9EE5FE9}"/>
              </a:ext>
            </a:extLst>
          </p:cNvPr>
          <p:cNvSpPr/>
          <p:nvPr userDrawn="1"/>
        </p:nvSpPr>
        <p:spPr>
          <a:xfrm rot="16200000">
            <a:off x="8783513" y="3495613"/>
            <a:ext cx="2562347" cy="2562347"/>
          </a:xfrm>
          <a:prstGeom prst="rtTriangle">
            <a:avLst/>
          </a:prstGeom>
          <a:solidFill>
            <a:srgbClr val="979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7076FD-0D2A-46D1-AE8F-A8310D79D26D}"/>
              </a:ext>
            </a:extLst>
          </p:cNvPr>
          <p:cNvSpPr/>
          <p:nvPr userDrawn="1"/>
        </p:nvSpPr>
        <p:spPr>
          <a:xfrm>
            <a:off x="21070" y="17895"/>
            <a:ext cx="12149859" cy="6822210"/>
          </a:xfrm>
          <a:prstGeom prst="rect">
            <a:avLst/>
          </a:prstGeom>
          <a:noFill/>
          <a:ln w="9842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5D09C224-89B1-4D82-BF04-3598A2E24061}"/>
              </a:ext>
            </a:extLst>
          </p:cNvPr>
          <p:cNvSpPr/>
          <p:nvPr userDrawn="1"/>
        </p:nvSpPr>
        <p:spPr>
          <a:xfrm rot="5400000">
            <a:off x="0" y="0"/>
            <a:ext cx="1603375" cy="1603375"/>
          </a:xfrm>
          <a:prstGeom prst="rtTriangle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50E851-0D86-4498-9760-A443BE7A006F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A4A792-817D-401D-9519-4070623246EF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FAB79EE-08EC-415D-A904-73634EE487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D35328-739E-4B6E-B7EB-1D0F5FDD3A23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ADA3B7-9487-4BB4-B3FD-0741905830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7B30136-F66C-4C77-9DC5-610CF81800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A2E6C684-2E7B-44C2-8A23-395F65CE5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6473" y="875856"/>
            <a:ext cx="10607769" cy="375161"/>
          </a:xfrm>
        </p:spPr>
        <p:txBody>
          <a:bodyPr/>
          <a:lstStyle>
            <a:lvl1pPr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15373DB-0E2B-4643-B2C0-7A2465EE66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00100" y="1436590"/>
            <a:ext cx="10604142" cy="468643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60563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70D285F-9871-48A3-8BB5-5CBDCC56B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" y="0"/>
            <a:ext cx="12172317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CC333248-219F-4C50-BDCE-764325F0C683}"/>
              </a:ext>
            </a:extLst>
          </p:cNvPr>
          <p:cNvSpPr/>
          <p:nvPr userDrawn="1"/>
        </p:nvSpPr>
        <p:spPr>
          <a:xfrm>
            <a:off x="755795" y="2945427"/>
            <a:ext cx="2919390" cy="291939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609C9E2-02A2-4C42-90D0-9EBF9203F034}"/>
              </a:ext>
            </a:extLst>
          </p:cNvPr>
          <p:cNvSpPr/>
          <p:nvPr userDrawn="1"/>
        </p:nvSpPr>
        <p:spPr>
          <a:xfrm rot="10800000">
            <a:off x="10239764" y="608402"/>
            <a:ext cx="1343489" cy="1343489"/>
          </a:xfrm>
          <a:prstGeom prst="rtTriangle">
            <a:avLst/>
          </a:prstGeom>
          <a:solidFill>
            <a:srgbClr val="7FE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96E6EE-DCC3-4721-82CC-95D26950FAA0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78CD7E-A16E-42BB-951B-FCC30171B732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E4A73B-EB1B-462F-8143-6796F9BDB7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62FEC8-832B-4FC3-B9E2-BFEE57F8C669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524C9F-8DC9-47B0-A28A-FED272747B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9B299F0-12DF-44E2-9091-24EFBBA823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C614BF-252B-49CA-B6BF-1FBAE9A30F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7854" y="786541"/>
            <a:ext cx="10432269" cy="4881387"/>
          </a:xfrm>
          <a:custGeom>
            <a:avLst/>
            <a:gdLst>
              <a:gd name="connsiteX0" fmla="*/ 0 w 10432269"/>
              <a:gd name="connsiteY0" fmla="*/ 0 h 4881387"/>
              <a:gd name="connsiteX1" fmla="*/ 9485995 w 10432269"/>
              <a:gd name="connsiteY1" fmla="*/ 0 h 4881387"/>
              <a:gd name="connsiteX2" fmla="*/ 10432269 w 10432269"/>
              <a:gd name="connsiteY2" fmla="*/ 958099 h 4881387"/>
              <a:gd name="connsiteX3" fmla="*/ 10432269 w 10432269"/>
              <a:gd name="connsiteY3" fmla="*/ 4881387 h 4881387"/>
              <a:gd name="connsiteX4" fmla="*/ 2536592 w 10432269"/>
              <a:gd name="connsiteY4" fmla="*/ 4881387 h 4881387"/>
              <a:gd name="connsiteX5" fmla="*/ 0 w 10432269"/>
              <a:gd name="connsiteY5" fmla="*/ 2313066 h 4881387"/>
              <a:gd name="connsiteX6" fmla="*/ 0 w 10432269"/>
              <a:gd name="connsiteY6" fmla="*/ 2294888 h 4881387"/>
              <a:gd name="connsiteX7" fmla="*/ 262713 w 10432269"/>
              <a:gd name="connsiteY7" fmla="*/ 2554974 h 4881387"/>
              <a:gd name="connsiteX8" fmla="*/ 262713 w 10432269"/>
              <a:gd name="connsiteY8" fmla="*/ 2533364 h 4881387"/>
              <a:gd name="connsiteX9" fmla="*/ 0 w 10432269"/>
              <a:gd name="connsiteY9" fmla="*/ 2273277 h 4881387"/>
              <a:gd name="connsiteX10" fmla="*/ 0 w 10432269"/>
              <a:gd name="connsiteY10" fmla="*/ 2229675 h 4881387"/>
              <a:gd name="connsiteX11" fmla="*/ 262713 w 10432269"/>
              <a:gd name="connsiteY11" fmla="*/ 2489698 h 4881387"/>
              <a:gd name="connsiteX12" fmla="*/ 262713 w 10432269"/>
              <a:gd name="connsiteY12" fmla="*/ 2468088 h 4881387"/>
              <a:gd name="connsiteX13" fmla="*/ 0 w 10432269"/>
              <a:gd name="connsiteY13" fmla="*/ 2208002 h 4881387"/>
              <a:gd name="connsiteX14" fmla="*/ 0 w 10432269"/>
              <a:gd name="connsiteY14" fmla="*/ 2164463 h 4881387"/>
              <a:gd name="connsiteX15" fmla="*/ 262713 w 10432269"/>
              <a:gd name="connsiteY15" fmla="*/ 2424549 h 4881387"/>
              <a:gd name="connsiteX16" fmla="*/ 262713 w 10432269"/>
              <a:gd name="connsiteY16" fmla="*/ 2402939 h 4881387"/>
              <a:gd name="connsiteX17" fmla="*/ 0 w 10432269"/>
              <a:gd name="connsiteY17" fmla="*/ 2142853 h 4881387"/>
              <a:gd name="connsiteX18" fmla="*/ 0 w 10432269"/>
              <a:gd name="connsiteY18" fmla="*/ 2099187 h 4881387"/>
              <a:gd name="connsiteX19" fmla="*/ 262713 w 10432269"/>
              <a:gd name="connsiteY19" fmla="*/ 2359274 h 4881387"/>
              <a:gd name="connsiteX20" fmla="*/ 262713 w 10432269"/>
              <a:gd name="connsiteY20" fmla="*/ 2337663 h 4881387"/>
              <a:gd name="connsiteX21" fmla="*/ 0 w 10432269"/>
              <a:gd name="connsiteY21" fmla="*/ 2077577 h 4881387"/>
              <a:gd name="connsiteX22" fmla="*/ 0 w 10432269"/>
              <a:gd name="connsiteY22" fmla="*/ 2033975 h 4881387"/>
              <a:gd name="connsiteX23" fmla="*/ 262713 w 10432269"/>
              <a:gd name="connsiteY23" fmla="*/ 2294061 h 4881387"/>
              <a:gd name="connsiteX24" fmla="*/ 262713 w 10432269"/>
              <a:gd name="connsiteY24" fmla="*/ 2272451 h 4881387"/>
              <a:gd name="connsiteX25" fmla="*/ 0 w 10432269"/>
              <a:gd name="connsiteY25" fmla="*/ 2012428 h 4881387"/>
              <a:gd name="connsiteX26" fmla="*/ 0 w 10432269"/>
              <a:gd name="connsiteY26" fmla="*/ 1968763 h 4881387"/>
              <a:gd name="connsiteX27" fmla="*/ 262713 w 10432269"/>
              <a:gd name="connsiteY27" fmla="*/ 2228849 h 4881387"/>
              <a:gd name="connsiteX28" fmla="*/ 262713 w 10432269"/>
              <a:gd name="connsiteY28" fmla="*/ 2207239 h 4881387"/>
              <a:gd name="connsiteX29" fmla="*/ 0 w 10432269"/>
              <a:gd name="connsiteY29" fmla="*/ 1947152 h 4881387"/>
              <a:gd name="connsiteX30" fmla="*/ 0 w 10432269"/>
              <a:gd name="connsiteY30" fmla="*/ 1903550 h 4881387"/>
              <a:gd name="connsiteX31" fmla="*/ 262713 w 10432269"/>
              <a:gd name="connsiteY31" fmla="*/ 2163637 h 4881387"/>
              <a:gd name="connsiteX32" fmla="*/ 262713 w 10432269"/>
              <a:gd name="connsiteY32" fmla="*/ 2141963 h 4881387"/>
              <a:gd name="connsiteX33" fmla="*/ 0 w 10432269"/>
              <a:gd name="connsiteY33" fmla="*/ 1881876 h 4881387"/>
              <a:gd name="connsiteX34" fmla="*/ 0 w 10432269"/>
              <a:gd name="connsiteY34" fmla="*/ 1838274 h 4881387"/>
              <a:gd name="connsiteX35" fmla="*/ 262713 w 10432269"/>
              <a:gd name="connsiteY35" fmla="*/ 2098361 h 4881387"/>
              <a:gd name="connsiteX36" fmla="*/ 262713 w 10432269"/>
              <a:gd name="connsiteY36" fmla="*/ 2076751 h 4881387"/>
              <a:gd name="connsiteX37" fmla="*/ 0 w 10432269"/>
              <a:gd name="connsiteY37" fmla="*/ 1816664 h 4881387"/>
              <a:gd name="connsiteX38" fmla="*/ 0 w 10432269"/>
              <a:gd name="connsiteY38" fmla="*/ 1773062 h 4881387"/>
              <a:gd name="connsiteX39" fmla="*/ 262713 w 10432269"/>
              <a:gd name="connsiteY39" fmla="*/ 2033149 h 4881387"/>
              <a:gd name="connsiteX40" fmla="*/ 262713 w 10432269"/>
              <a:gd name="connsiteY40" fmla="*/ 2011538 h 4881387"/>
              <a:gd name="connsiteX41" fmla="*/ 0 w 10432269"/>
              <a:gd name="connsiteY41" fmla="*/ 1751452 h 4881387"/>
              <a:gd name="connsiteX42" fmla="*/ 0 w 10432269"/>
              <a:gd name="connsiteY42" fmla="*/ 1707850 h 4881387"/>
              <a:gd name="connsiteX43" fmla="*/ 262713 w 10432269"/>
              <a:gd name="connsiteY43" fmla="*/ 1967936 h 4881387"/>
              <a:gd name="connsiteX44" fmla="*/ 262713 w 10432269"/>
              <a:gd name="connsiteY44" fmla="*/ 1946262 h 4881387"/>
              <a:gd name="connsiteX45" fmla="*/ 0 w 10432269"/>
              <a:gd name="connsiteY45" fmla="*/ 1686176 h 488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432269" h="4881387">
                <a:moveTo>
                  <a:pt x="0" y="0"/>
                </a:moveTo>
                <a:lnTo>
                  <a:pt x="9485995" y="0"/>
                </a:lnTo>
                <a:lnTo>
                  <a:pt x="10432269" y="958099"/>
                </a:lnTo>
                <a:lnTo>
                  <a:pt x="10432269" y="4881387"/>
                </a:lnTo>
                <a:lnTo>
                  <a:pt x="2536592" y="4881387"/>
                </a:lnTo>
                <a:lnTo>
                  <a:pt x="0" y="2313066"/>
                </a:lnTo>
                <a:lnTo>
                  <a:pt x="0" y="2294888"/>
                </a:lnTo>
                <a:lnTo>
                  <a:pt x="262713" y="2554974"/>
                </a:lnTo>
                <a:lnTo>
                  <a:pt x="262713" y="2533364"/>
                </a:lnTo>
                <a:lnTo>
                  <a:pt x="0" y="2273277"/>
                </a:lnTo>
                <a:lnTo>
                  <a:pt x="0" y="2229675"/>
                </a:lnTo>
                <a:lnTo>
                  <a:pt x="262713" y="2489698"/>
                </a:lnTo>
                <a:lnTo>
                  <a:pt x="262713" y="2468088"/>
                </a:lnTo>
                <a:lnTo>
                  <a:pt x="0" y="2208002"/>
                </a:lnTo>
                <a:lnTo>
                  <a:pt x="0" y="2164463"/>
                </a:lnTo>
                <a:lnTo>
                  <a:pt x="262713" y="2424549"/>
                </a:lnTo>
                <a:lnTo>
                  <a:pt x="262713" y="2402939"/>
                </a:lnTo>
                <a:lnTo>
                  <a:pt x="0" y="2142853"/>
                </a:lnTo>
                <a:lnTo>
                  <a:pt x="0" y="2099187"/>
                </a:lnTo>
                <a:lnTo>
                  <a:pt x="262713" y="2359274"/>
                </a:lnTo>
                <a:lnTo>
                  <a:pt x="262713" y="2337663"/>
                </a:lnTo>
                <a:lnTo>
                  <a:pt x="0" y="2077577"/>
                </a:lnTo>
                <a:lnTo>
                  <a:pt x="0" y="2033975"/>
                </a:lnTo>
                <a:lnTo>
                  <a:pt x="262713" y="2294061"/>
                </a:lnTo>
                <a:lnTo>
                  <a:pt x="262713" y="2272451"/>
                </a:lnTo>
                <a:lnTo>
                  <a:pt x="0" y="2012428"/>
                </a:lnTo>
                <a:lnTo>
                  <a:pt x="0" y="1968763"/>
                </a:lnTo>
                <a:lnTo>
                  <a:pt x="262713" y="2228849"/>
                </a:lnTo>
                <a:lnTo>
                  <a:pt x="262713" y="2207239"/>
                </a:lnTo>
                <a:lnTo>
                  <a:pt x="0" y="1947152"/>
                </a:lnTo>
                <a:lnTo>
                  <a:pt x="0" y="1903550"/>
                </a:lnTo>
                <a:lnTo>
                  <a:pt x="262713" y="2163637"/>
                </a:lnTo>
                <a:lnTo>
                  <a:pt x="262713" y="2141963"/>
                </a:lnTo>
                <a:lnTo>
                  <a:pt x="0" y="1881876"/>
                </a:lnTo>
                <a:lnTo>
                  <a:pt x="0" y="1838274"/>
                </a:lnTo>
                <a:lnTo>
                  <a:pt x="262713" y="2098361"/>
                </a:lnTo>
                <a:lnTo>
                  <a:pt x="262713" y="2076751"/>
                </a:lnTo>
                <a:lnTo>
                  <a:pt x="0" y="1816664"/>
                </a:lnTo>
                <a:lnTo>
                  <a:pt x="0" y="1773062"/>
                </a:lnTo>
                <a:lnTo>
                  <a:pt x="262713" y="2033149"/>
                </a:lnTo>
                <a:lnTo>
                  <a:pt x="262713" y="2011538"/>
                </a:lnTo>
                <a:lnTo>
                  <a:pt x="0" y="1751452"/>
                </a:lnTo>
                <a:lnTo>
                  <a:pt x="0" y="1707850"/>
                </a:lnTo>
                <a:lnTo>
                  <a:pt x="262713" y="1967936"/>
                </a:lnTo>
                <a:lnTo>
                  <a:pt x="262713" y="1946262"/>
                </a:lnTo>
                <a:lnTo>
                  <a:pt x="0" y="16861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 descr="A picture containing device&#10;&#10;Description automatically generated">
            <a:extLst>
              <a:ext uri="{FF2B5EF4-FFF2-40B4-BE49-F238E27FC236}">
                <a16:creationId xmlns:a16="http://schemas.microsoft.com/office/drawing/2014/main" id="{B0EAF3A3-4D02-42C5-8730-8043EE94EC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3" y="1881676"/>
            <a:ext cx="849367" cy="289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E525F767-4B41-44AB-956C-3FE1C20D8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" y="0"/>
            <a:ext cx="12178644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2266BC-866C-49FB-8396-A374C3CDA8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065" y="6339095"/>
            <a:ext cx="1478298" cy="2739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2A98DF6-F97D-4222-8C91-FD930C82BEBC}"/>
              </a:ext>
            </a:extLst>
          </p:cNvPr>
          <p:cNvSpPr/>
          <p:nvPr userDrawn="1"/>
        </p:nvSpPr>
        <p:spPr>
          <a:xfrm>
            <a:off x="-7685" y="0"/>
            <a:ext cx="6538090" cy="1651000"/>
          </a:xfrm>
          <a:custGeom>
            <a:avLst/>
            <a:gdLst>
              <a:gd name="connsiteX0" fmla="*/ 0 w 6538090"/>
              <a:gd name="connsiteY0" fmla="*/ 0 h 1651000"/>
              <a:gd name="connsiteX1" fmla="*/ 4887090 w 6538090"/>
              <a:gd name="connsiteY1" fmla="*/ 0 h 1651000"/>
              <a:gd name="connsiteX2" fmla="*/ 6538090 w 6538090"/>
              <a:gd name="connsiteY2" fmla="*/ 0 h 1651000"/>
              <a:gd name="connsiteX3" fmla="*/ 4887090 w 6538090"/>
              <a:gd name="connsiteY3" fmla="*/ 1651000 h 1651000"/>
              <a:gd name="connsiteX4" fmla="*/ 0 w 6538090"/>
              <a:gd name="connsiteY4" fmla="*/ 16510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8090" h="1651000">
                <a:moveTo>
                  <a:pt x="0" y="0"/>
                </a:moveTo>
                <a:lnTo>
                  <a:pt x="4887090" y="0"/>
                </a:lnTo>
                <a:lnTo>
                  <a:pt x="6538090" y="0"/>
                </a:lnTo>
                <a:lnTo>
                  <a:pt x="4887090" y="1651000"/>
                </a:lnTo>
                <a:lnTo>
                  <a:pt x="0" y="1651000"/>
                </a:lnTo>
                <a:close/>
              </a:path>
            </a:pathLst>
          </a:custGeom>
          <a:gradFill flip="none" rotWithShape="1">
            <a:gsLst>
              <a:gs pos="0">
                <a:srgbClr val="116F9B"/>
              </a:gs>
              <a:gs pos="100000">
                <a:srgbClr val="33A5E2"/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5F72CD1C-1290-45EC-9E87-5B8CD19CB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2870" y="2544768"/>
            <a:ext cx="4846320" cy="34747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Subtitle/Topic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83DFA4B5-246C-4944-9BE7-2E10F36143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2870" y="2930074"/>
            <a:ext cx="4846320" cy="9784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31302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C89A4D0B-0427-463D-ADFC-86422CA43D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132045"/>
            <a:ext cx="4846320" cy="34747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Subtitle/Topic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FE23453D-3B38-4C9C-A6A8-E4CA695B39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17351"/>
            <a:ext cx="4846320" cy="97840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31302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0F2E59F9-2796-48BF-8775-61C3367549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2066" y="2544768"/>
            <a:ext cx="4846320" cy="34747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Subtitle/Topic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14FEB55-3012-4B95-860C-12C0004306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066" y="2930074"/>
            <a:ext cx="4846320" cy="97840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31302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CD179EC6-ED73-4BB7-BFE6-E3778626D6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7396" y="4132045"/>
            <a:ext cx="4846320" cy="347472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Subtitle/Topic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5A09F72E-30BE-4D22-8B05-BFBCCB1EC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7396" y="4517351"/>
            <a:ext cx="4846320" cy="97840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rgbClr val="31302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4E168F-E8AC-44AA-8E9B-D4E104FD905A}"/>
              </a:ext>
            </a:extLst>
          </p:cNvPr>
          <p:cNvSpPr txBox="1"/>
          <p:nvPr userDrawn="1"/>
        </p:nvSpPr>
        <p:spPr>
          <a:xfrm>
            <a:off x="838200" y="825500"/>
            <a:ext cx="3055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Agenda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ACA017-F81F-453B-A172-55173CD6ACB4}"/>
              </a:ext>
            </a:extLst>
          </p:cNvPr>
          <p:cNvSpPr txBox="1"/>
          <p:nvPr userDrawn="1"/>
        </p:nvSpPr>
        <p:spPr>
          <a:xfrm>
            <a:off x="8959714" y="6373226"/>
            <a:ext cx="2240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Health Catalyst.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173887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9237392-9942-4D21-BABE-B4BBFF0F7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" y="0"/>
            <a:ext cx="12172317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6DECE49E-5314-4174-844D-B815553A9F50}"/>
              </a:ext>
            </a:extLst>
          </p:cNvPr>
          <p:cNvSpPr/>
          <p:nvPr userDrawn="1"/>
        </p:nvSpPr>
        <p:spPr>
          <a:xfrm rot="10800000">
            <a:off x="10239764" y="608402"/>
            <a:ext cx="1343489" cy="1343489"/>
          </a:xfrm>
          <a:prstGeom prst="rtTriangle">
            <a:avLst/>
          </a:prstGeom>
          <a:solidFill>
            <a:srgbClr val="7FE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BC01E6-09B0-4F65-AE77-6095413F15C4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118DFA-4629-474B-B12C-341F16C2F945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B3033B-98E6-4F26-B40C-AF049F23F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B64E726-4991-45A8-99AE-06D8DE1148E8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B5543A3-5EA8-4366-AEAE-8045281703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8034616-7D03-47F7-B55B-07624458F6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363218E-1E25-48BA-8BD4-C9C57223E5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7854" y="786541"/>
            <a:ext cx="10432269" cy="4881387"/>
          </a:xfrm>
          <a:custGeom>
            <a:avLst/>
            <a:gdLst>
              <a:gd name="connsiteX0" fmla="*/ 0 w 10432269"/>
              <a:gd name="connsiteY0" fmla="*/ 0 h 4881387"/>
              <a:gd name="connsiteX1" fmla="*/ 9485995 w 10432269"/>
              <a:gd name="connsiteY1" fmla="*/ 0 h 4881387"/>
              <a:gd name="connsiteX2" fmla="*/ 10432269 w 10432269"/>
              <a:gd name="connsiteY2" fmla="*/ 958099 h 4881387"/>
              <a:gd name="connsiteX3" fmla="*/ 10432269 w 10432269"/>
              <a:gd name="connsiteY3" fmla="*/ 4881387 h 4881387"/>
              <a:gd name="connsiteX4" fmla="*/ 2536592 w 10432269"/>
              <a:gd name="connsiteY4" fmla="*/ 4881387 h 4881387"/>
              <a:gd name="connsiteX5" fmla="*/ 0 w 10432269"/>
              <a:gd name="connsiteY5" fmla="*/ 2313066 h 4881387"/>
              <a:gd name="connsiteX6" fmla="*/ 0 w 10432269"/>
              <a:gd name="connsiteY6" fmla="*/ 2294888 h 4881387"/>
              <a:gd name="connsiteX7" fmla="*/ 262713 w 10432269"/>
              <a:gd name="connsiteY7" fmla="*/ 2554974 h 4881387"/>
              <a:gd name="connsiteX8" fmla="*/ 262713 w 10432269"/>
              <a:gd name="connsiteY8" fmla="*/ 2533364 h 4881387"/>
              <a:gd name="connsiteX9" fmla="*/ 0 w 10432269"/>
              <a:gd name="connsiteY9" fmla="*/ 2273277 h 4881387"/>
              <a:gd name="connsiteX10" fmla="*/ 0 w 10432269"/>
              <a:gd name="connsiteY10" fmla="*/ 2229675 h 4881387"/>
              <a:gd name="connsiteX11" fmla="*/ 262713 w 10432269"/>
              <a:gd name="connsiteY11" fmla="*/ 2489698 h 4881387"/>
              <a:gd name="connsiteX12" fmla="*/ 262713 w 10432269"/>
              <a:gd name="connsiteY12" fmla="*/ 2468088 h 4881387"/>
              <a:gd name="connsiteX13" fmla="*/ 0 w 10432269"/>
              <a:gd name="connsiteY13" fmla="*/ 2208002 h 4881387"/>
              <a:gd name="connsiteX14" fmla="*/ 0 w 10432269"/>
              <a:gd name="connsiteY14" fmla="*/ 2164463 h 4881387"/>
              <a:gd name="connsiteX15" fmla="*/ 262713 w 10432269"/>
              <a:gd name="connsiteY15" fmla="*/ 2424549 h 4881387"/>
              <a:gd name="connsiteX16" fmla="*/ 262713 w 10432269"/>
              <a:gd name="connsiteY16" fmla="*/ 2402939 h 4881387"/>
              <a:gd name="connsiteX17" fmla="*/ 0 w 10432269"/>
              <a:gd name="connsiteY17" fmla="*/ 2142853 h 4881387"/>
              <a:gd name="connsiteX18" fmla="*/ 0 w 10432269"/>
              <a:gd name="connsiteY18" fmla="*/ 2099187 h 4881387"/>
              <a:gd name="connsiteX19" fmla="*/ 262713 w 10432269"/>
              <a:gd name="connsiteY19" fmla="*/ 2359274 h 4881387"/>
              <a:gd name="connsiteX20" fmla="*/ 262713 w 10432269"/>
              <a:gd name="connsiteY20" fmla="*/ 2337663 h 4881387"/>
              <a:gd name="connsiteX21" fmla="*/ 0 w 10432269"/>
              <a:gd name="connsiteY21" fmla="*/ 2077577 h 4881387"/>
              <a:gd name="connsiteX22" fmla="*/ 0 w 10432269"/>
              <a:gd name="connsiteY22" fmla="*/ 2033975 h 4881387"/>
              <a:gd name="connsiteX23" fmla="*/ 262713 w 10432269"/>
              <a:gd name="connsiteY23" fmla="*/ 2294061 h 4881387"/>
              <a:gd name="connsiteX24" fmla="*/ 262713 w 10432269"/>
              <a:gd name="connsiteY24" fmla="*/ 2272451 h 4881387"/>
              <a:gd name="connsiteX25" fmla="*/ 0 w 10432269"/>
              <a:gd name="connsiteY25" fmla="*/ 2012428 h 4881387"/>
              <a:gd name="connsiteX26" fmla="*/ 0 w 10432269"/>
              <a:gd name="connsiteY26" fmla="*/ 1968763 h 4881387"/>
              <a:gd name="connsiteX27" fmla="*/ 262713 w 10432269"/>
              <a:gd name="connsiteY27" fmla="*/ 2228849 h 4881387"/>
              <a:gd name="connsiteX28" fmla="*/ 262713 w 10432269"/>
              <a:gd name="connsiteY28" fmla="*/ 2207239 h 4881387"/>
              <a:gd name="connsiteX29" fmla="*/ 0 w 10432269"/>
              <a:gd name="connsiteY29" fmla="*/ 1947152 h 4881387"/>
              <a:gd name="connsiteX30" fmla="*/ 0 w 10432269"/>
              <a:gd name="connsiteY30" fmla="*/ 1903550 h 4881387"/>
              <a:gd name="connsiteX31" fmla="*/ 262713 w 10432269"/>
              <a:gd name="connsiteY31" fmla="*/ 2163637 h 4881387"/>
              <a:gd name="connsiteX32" fmla="*/ 262713 w 10432269"/>
              <a:gd name="connsiteY32" fmla="*/ 2141963 h 4881387"/>
              <a:gd name="connsiteX33" fmla="*/ 0 w 10432269"/>
              <a:gd name="connsiteY33" fmla="*/ 1881876 h 4881387"/>
              <a:gd name="connsiteX34" fmla="*/ 0 w 10432269"/>
              <a:gd name="connsiteY34" fmla="*/ 1838274 h 4881387"/>
              <a:gd name="connsiteX35" fmla="*/ 262713 w 10432269"/>
              <a:gd name="connsiteY35" fmla="*/ 2098361 h 4881387"/>
              <a:gd name="connsiteX36" fmla="*/ 262713 w 10432269"/>
              <a:gd name="connsiteY36" fmla="*/ 2076751 h 4881387"/>
              <a:gd name="connsiteX37" fmla="*/ 0 w 10432269"/>
              <a:gd name="connsiteY37" fmla="*/ 1816664 h 4881387"/>
              <a:gd name="connsiteX38" fmla="*/ 0 w 10432269"/>
              <a:gd name="connsiteY38" fmla="*/ 1773062 h 4881387"/>
              <a:gd name="connsiteX39" fmla="*/ 262713 w 10432269"/>
              <a:gd name="connsiteY39" fmla="*/ 2033149 h 4881387"/>
              <a:gd name="connsiteX40" fmla="*/ 262713 w 10432269"/>
              <a:gd name="connsiteY40" fmla="*/ 2011538 h 4881387"/>
              <a:gd name="connsiteX41" fmla="*/ 0 w 10432269"/>
              <a:gd name="connsiteY41" fmla="*/ 1751452 h 4881387"/>
              <a:gd name="connsiteX42" fmla="*/ 0 w 10432269"/>
              <a:gd name="connsiteY42" fmla="*/ 1707850 h 4881387"/>
              <a:gd name="connsiteX43" fmla="*/ 262713 w 10432269"/>
              <a:gd name="connsiteY43" fmla="*/ 1967936 h 4881387"/>
              <a:gd name="connsiteX44" fmla="*/ 262713 w 10432269"/>
              <a:gd name="connsiteY44" fmla="*/ 1946262 h 4881387"/>
              <a:gd name="connsiteX45" fmla="*/ 0 w 10432269"/>
              <a:gd name="connsiteY45" fmla="*/ 1686176 h 488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432269" h="4881387">
                <a:moveTo>
                  <a:pt x="0" y="0"/>
                </a:moveTo>
                <a:lnTo>
                  <a:pt x="9485995" y="0"/>
                </a:lnTo>
                <a:lnTo>
                  <a:pt x="10432269" y="958099"/>
                </a:lnTo>
                <a:lnTo>
                  <a:pt x="10432269" y="4881387"/>
                </a:lnTo>
                <a:lnTo>
                  <a:pt x="2536592" y="4881387"/>
                </a:lnTo>
                <a:lnTo>
                  <a:pt x="0" y="2313066"/>
                </a:lnTo>
                <a:lnTo>
                  <a:pt x="0" y="2294888"/>
                </a:lnTo>
                <a:lnTo>
                  <a:pt x="262713" y="2554974"/>
                </a:lnTo>
                <a:lnTo>
                  <a:pt x="262713" y="2533364"/>
                </a:lnTo>
                <a:lnTo>
                  <a:pt x="0" y="2273277"/>
                </a:lnTo>
                <a:lnTo>
                  <a:pt x="0" y="2229675"/>
                </a:lnTo>
                <a:lnTo>
                  <a:pt x="262713" y="2489698"/>
                </a:lnTo>
                <a:lnTo>
                  <a:pt x="262713" y="2468088"/>
                </a:lnTo>
                <a:lnTo>
                  <a:pt x="0" y="2208002"/>
                </a:lnTo>
                <a:lnTo>
                  <a:pt x="0" y="2164463"/>
                </a:lnTo>
                <a:lnTo>
                  <a:pt x="262713" y="2424549"/>
                </a:lnTo>
                <a:lnTo>
                  <a:pt x="262713" y="2402939"/>
                </a:lnTo>
                <a:lnTo>
                  <a:pt x="0" y="2142853"/>
                </a:lnTo>
                <a:lnTo>
                  <a:pt x="0" y="2099187"/>
                </a:lnTo>
                <a:lnTo>
                  <a:pt x="262713" y="2359274"/>
                </a:lnTo>
                <a:lnTo>
                  <a:pt x="262713" y="2337663"/>
                </a:lnTo>
                <a:lnTo>
                  <a:pt x="0" y="2077577"/>
                </a:lnTo>
                <a:lnTo>
                  <a:pt x="0" y="2033975"/>
                </a:lnTo>
                <a:lnTo>
                  <a:pt x="262713" y="2294061"/>
                </a:lnTo>
                <a:lnTo>
                  <a:pt x="262713" y="2272451"/>
                </a:lnTo>
                <a:lnTo>
                  <a:pt x="0" y="2012428"/>
                </a:lnTo>
                <a:lnTo>
                  <a:pt x="0" y="1968763"/>
                </a:lnTo>
                <a:lnTo>
                  <a:pt x="262713" y="2228849"/>
                </a:lnTo>
                <a:lnTo>
                  <a:pt x="262713" y="2207239"/>
                </a:lnTo>
                <a:lnTo>
                  <a:pt x="0" y="1947152"/>
                </a:lnTo>
                <a:lnTo>
                  <a:pt x="0" y="1903550"/>
                </a:lnTo>
                <a:lnTo>
                  <a:pt x="262713" y="2163637"/>
                </a:lnTo>
                <a:lnTo>
                  <a:pt x="262713" y="2141963"/>
                </a:lnTo>
                <a:lnTo>
                  <a:pt x="0" y="1881876"/>
                </a:lnTo>
                <a:lnTo>
                  <a:pt x="0" y="1838274"/>
                </a:lnTo>
                <a:lnTo>
                  <a:pt x="262713" y="2098361"/>
                </a:lnTo>
                <a:lnTo>
                  <a:pt x="262713" y="2076751"/>
                </a:lnTo>
                <a:lnTo>
                  <a:pt x="0" y="1816664"/>
                </a:lnTo>
                <a:lnTo>
                  <a:pt x="0" y="1773062"/>
                </a:lnTo>
                <a:lnTo>
                  <a:pt x="262713" y="2033149"/>
                </a:lnTo>
                <a:lnTo>
                  <a:pt x="262713" y="2011538"/>
                </a:lnTo>
                <a:lnTo>
                  <a:pt x="0" y="1751452"/>
                </a:lnTo>
                <a:lnTo>
                  <a:pt x="0" y="1707850"/>
                </a:lnTo>
                <a:lnTo>
                  <a:pt x="262713" y="1967936"/>
                </a:lnTo>
                <a:lnTo>
                  <a:pt x="262713" y="1946262"/>
                </a:lnTo>
                <a:lnTo>
                  <a:pt x="0" y="16861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0D8D93A-B3F6-4F07-9469-4C928841BF67}"/>
              </a:ext>
            </a:extLst>
          </p:cNvPr>
          <p:cNvSpPr/>
          <p:nvPr userDrawn="1"/>
        </p:nvSpPr>
        <p:spPr>
          <a:xfrm>
            <a:off x="755795" y="2945427"/>
            <a:ext cx="2919390" cy="2919390"/>
          </a:xfrm>
          <a:prstGeom prst="rtTriangle">
            <a:avLst/>
          </a:prstGeom>
          <a:gradFill flip="none" rotWithShape="1">
            <a:gsLst>
              <a:gs pos="0">
                <a:srgbClr val="196E8E"/>
              </a:gs>
              <a:gs pos="100000">
                <a:srgbClr val="00B0F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evice&#10;&#10;Description automatically generated">
            <a:extLst>
              <a:ext uri="{FF2B5EF4-FFF2-40B4-BE49-F238E27FC236}">
                <a16:creationId xmlns:a16="http://schemas.microsoft.com/office/drawing/2014/main" id="{A359D027-EDC9-4BDA-9208-4B12E2A28E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3" y="1881676"/>
            <a:ext cx="849367" cy="289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9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5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Subtitle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E1241-B962-4F1B-A14A-941E9787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B3EBCF-6D2F-4D4B-A9B0-8DC8F2D78F0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013BB-45C7-4815-9F67-9A76F842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4FA3C-0BC1-4019-9C6C-2238ED15D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3787F0-948B-4F56-8DDE-67C377EFF66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B6396F-B05E-48A9-8952-42423B612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8113"/>
            <a:ext cx="12192000" cy="76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0BB1C2-B81F-425C-8582-5AA32D4F16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7536" y="6298773"/>
            <a:ext cx="667262" cy="380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2822DF-2F02-48D4-8036-416FCD6E5A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400296"/>
            <a:ext cx="982217" cy="177635"/>
          </a:xfrm>
          <a:prstGeom prst="rect">
            <a:avLst/>
          </a:prstGeom>
          <a:effectLst>
            <a:outerShdw blurRad="50800" algn="ctr" rotWithShape="0">
              <a:srgbClr val="00142E">
                <a:alpha val="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CB60AD5-077F-4AA5-8AC3-9DE577454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246" y="361601"/>
            <a:ext cx="11274552" cy="407282"/>
          </a:xfrm>
        </p:spPr>
        <p:txBody>
          <a:bodyPr lIns="0" rIns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9FAF085-2357-4E5E-9683-A9CA0459B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397479"/>
            <a:ext cx="5486400" cy="456199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8E803EB-1410-4242-8A64-8BA05FC3BAB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8398" y="1397478"/>
            <a:ext cx="5486400" cy="456199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8FC5DF1-3FA5-4272-BCBB-6C3FCA1992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785908"/>
            <a:ext cx="11274425" cy="393192"/>
          </a:xfrm>
        </p:spPr>
        <p:txBody>
          <a:bodyPr lIns="0" rIns="0">
            <a:normAutofit/>
          </a:bodyPr>
          <a:lstStyle>
            <a:lvl1pPr>
              <a:defRPr lang="en-US" sz="22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17136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C285635-FCE4-4194-9D54-4BCD0B8B1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2" y="0"/>
            <a:ext cx="122058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6F8AA1-0947-4343-A98B-118DD52CE3A4}"/>
              </a:ext>
            </a:extLst>
          </p:cNvPr>
          <p:cNvSpPr txBox="1"/>
          <p:nvPr userDrawn="1"/>
        </p:nvSpPr>
        <p:spPr>
          <a:xfrm>
            <a:off x="-8792" y="2169378"/>
            <a:ext cx="5090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Article</a:t>
            </a:r>
            <a:br>
              <a:rPr lang="en-US" sz="4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4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F4FC52-D242-451C-A653-CE8CB8F612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46326" y="1776413"/>
            <a:ext cx="5764624" cy="4571982"/>
          </a:xfrm>
        </p:spPr>
        <p:txBody>
          <a:bodyPr/>
          <a:lstStyle>
            <a:lvl2pPr>
              <a:defRPr/>
            </a:lvl2pPr>
            <a:lvl3pPr marL="548640" indent="0">
              <a:buNone/>
              <a:defRPr/>
            </a:lvl3pPr>
          </a:lstStyle>
          <a:p>
            <a:pPr lvl="1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9153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C285635-FCE4-4194-9D54-4BCD0B8B1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2" y="0"/>
            <a:ext cx="122058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6F8AA1-0947-4343-A98B-118DD52CE3A4}"/>
              </a:ext>
            </a:extLst>
          </p:cNvPr>
          <p:cNvSpPr txBox="1"/>
          <p:nvPr userDrawn="1"/>
        </p:nvSpPr>
        <p:spPr>
          <a:xfrm>
            <a:off x="-8792" y="2169378"/>
            <a:ext cx="5090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Poll</a:t>
            </a:r>
            <a:br>
              <a:rPr lang="en-US" sz="4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4000" b="1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Question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F4FC52-D242-451C-A653-CE8CB8F612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46326" y="1776413"/>
            <a:ext cx="5764624" cy="4571982"/>
          </a:xfrm>
        </p:spPr>
        <p:txBody>
          <a:bodyPr/>
          <a:lstStyle>
            <a:lvl2pPr>
              <a:defRPr/>
            </a:lvl2pPr>
            <a:lvl3pPr marL="548640" indent="0">
              <a:buNone/>
              <a:defRPr/>
            </a:lvl3pPr>
          </a:lstStyle>
          <a:p>
            <a:pPr lvl="1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5394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43A9171-E8AE-4921-B53A-2D9249E15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631" y="0"/>
            <a:ext cx="811236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F267CE-C583-D2A7-6E9C-60A83A95092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40000">
                <a:schemeClr val="accent1"/>
              </a:gs>
              <a:gs pos="84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06865C-4CE5-4A1B-8D6C-D29F83E07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9177"/>
          <a:stretch/>
        </p:blipFill>
        <p:spPr>
          <a:xfrm>
            <a:off x="5639" y="6115792"/>
            <a:ext cx="12180722" cy="7422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F3964D-EE9C-4B57-9A5D-9B3A47122034}"/>
              </a:ext>
            </a:extLst>
          </p:cNvPr>
          <p:cNvSpPr txBox="1"/>
          <p:nvPr userDrawn="1"/>
        </p:nvSpPr>
        <p:spPr>
          <a:xfrm>
            <a:off x="8959714" y="6373226"/>
            <a:ext cx="2240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© Health Catalyst. Confidential and Proprietary.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127FA-517A-4399-96BF-99DA692D2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289" y="1884324"/>
            <a:ext cx="6187557" cy="2399898"/>
          </a:xfrm>
        </p:spPr>
        <p:txBody>
          <a:bodyPr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Transition</a:t>
            </a:r>
          </a:p>
        </p:txBody>
      </p:sp>
    </p:spTree>
    <p:extLst>
      <p:ext uri="{BB962C8B-B14F-4D97-AF65-F5344CB8AC3E}">
        <p14:creationId xmlns:p14="http://schemas.microsoft.com/office/powerpoint/2010/main" val="3986277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EADD38-2A7B-41DC-95CC-E73E69E964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6B0B407-2C7D-46EF-9A64-D7DA3F2EBB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1400693"/>
            <a:ext cx="9143999" cy="22629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lang="en-US" sz="40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Section Title Page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D4D95-1F1D-4EEA-B91B-E3539529AA59}"/>
              </a:ext>
            </a:extLst>
          </p:cNvPr>
          <p:cNvSpPr txBox="1"/>
          <p:nvPr userDrawn="1"/>
        </p:nvSpPr>
        <p:spPr>
          <a:xfrm>
            <a:off x="8959714" y="6373226"/>
            <a:ext cx="2240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© Health Catalyst.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57697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B845D6C-865F-48D0-8D2F-65303BA60E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090"/>
          </a:xfrm>
          <a:prstGeom prst="rect">
            <a:avLst/>
          </a:prstGeom>
        </p:spPr>
      </p:pic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44F10A57-44E9-4265-9A20-E91F228D6E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9984" y="1375835"/>
            <a:ext cx="4846320" cy="34747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Subtitle/Topic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C0960899-9113-46AD-80B7-2B5A3BA419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9984" y="1833035"/>
            <a:ext cx="484632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30819CB7-5609-42D9-B4DF-3A1032F39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9984" y="3389687"/>
            <a:ext cx="4846320" cy="34747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Subtitle/Topic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38C7A0A0-E42E-4FDD-811C-2F5EFDB1DB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29984" y="3846887"/>
            <a:ext cx="4846320" cy="457200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0D720A1E-B67E-4160-9DD4-A70954BB91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9984" y="2384565"/>
            <a:ext cx="4846320" cy="34747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Subtitle/Topic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DCCA95C5-9B01-4271-8D0B-8252BBAC2A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984" y="2841765"/>
            <a:ext cx="4846320" cy="457200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642A4048-4A21-4D11-8EE4-984444E331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9984" y="4392837"/>
            <a:ext cx="4846320" cy="34747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Subtitle/Topic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AC9713D-05A6-4FA6-A547-AA2E08968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9984" y="4850037"/>
            <a:ext cx="4846320" cy="457200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F8E54224-85C6-4AA2-BE4F-2AAD7D7CFC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0940" y="3355373"/>
            <a:ext cx="4086689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kumimoji="0" lang="en-US" sz="2000" b="1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Subtitle/Topic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95BA326-6012-4B9D-A282-82D97EBF8C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942" y="2862547"/>
            <a:ext cx="4086690" cy="4928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kumimoji="0" lang="en-US" sz="4000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Enter Title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EE3DFC-BF42-4287-96B2-8FA0EE5A8076}"/>
              </a:ext>
            </a:extLst>
          </p:cNvPr>
          <p:cNvSpPr txBox="1"/>
          <p:nvPr userDrawn="1"/>
        </p:nvSpPr>
        <p:spPr>
          <a:xfrm>
            <a:off x="8959714" y="6373226"/>
            <a:ext cx="2240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© Health Catalyst.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77872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B08F999-7A20-4173-9A1F-F3314112B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" y="0"/>
            <a:ext cx="12172317" cy="6858000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C768D52-FC54-4D67-9D4E-391DF828D45C}"/>
              </a:ext>
            </a:extLst>
          </p:cNvPr>
          <p:cNvSpPr/>
          <p:nvPr userDrawn="1"/>
        </p:nvSpPr>
        <p:spPr>
          <a:xfrm>
            <a:off x="755795" y="2945427"/>
            <a:ext cx="2919390" cy="2919390"/>
          </a:xfrm>
          <a:prstGeom prst="rtTriangle">
            <a:avLst/>
          </a:prstGeom>
          <a:gradFill flip="none" rotWithShape="1">
            <a:gsLst>
              <a:gs pos="0">
                <a:srgbClr val="196E8E"/>
              </a:gs>
              <a:gs pos="100000">
                <a:srgbClr val="00B0F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dark&#10;&#10;Description automatically generated">
            <a:extLst>
              <a:ext uri="{FF2B5EF4-FFF2-40B4-BE49-F238E27FC236}">
                <a16:creationId xmlns:a16="http://schemas.microsoft.com/office/drawing/2014/main" id="{DDD7C56F-900B-4C13-A72A-532746325E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645" y="1881676"/>
            <a:ext cx="852785" cy="2919388"/>
          </a:xfrm>
          <a:prstGeom prst="rect">
            <a:avLst/>
          </a:prstGeom>
        </p:spPr>
      </p:pic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C4381BFC-7825-4122-86FC-A50F59E3A63B}"/>
              </a:ext>
            </a:extLst>
          </p:cNvPr>
          <p:cNvSpPr/>
          <p:nvPr userDrawn="1"/>
        </p:nvSpPr>
        <p:spPr>
          <a:xfrm rot="10800000">
            <a:off x="10239764" y="608402"/>
            <a:ext cx="1343489" cy="1343489"/>
          </a:xfrm>
          <a:prstGeom prst="rtTriangle">
            <a:avLst/>
          </a:prstGeom>
          <a:solidFill>
            <a:srgbClr val="7FE4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CCD799-3184-434A-8016-54F2BDDE2BAA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477B6B-CEBA-4813-B197-22D7F3F709ED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0FB644C-31F5-40B7-A4D6-F70D02D6A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30D6B3-F9DC-4ACE-856E-275236D8067B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AF09A3-9745-4B10-941B-4706728C34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47517F8-A2A0-4F92-A96C-40CE181A4B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DBB741-4F65-4FAB-B65A-D22C244384F7}"/>
              </a:ext>
            </a:extLst>
          </p:cNvPr>
          <p:cNvSpPr txBox="1"/>
          <p:nvPr userDrawn="1"/>
        </p:nvSpPr>
        <p:spPr>
          <a:xfrm>
            <a:off x="2661555" y="1768415"/>
            <a:ext cx="6633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Questions?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5528DE2-BABB-4789-9513-D03096388E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1556" y="3634593"/>
            <a:ext cx="6633029" cy="398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add presenter name and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E6FF597-D3AF-4163-A50F-5AE588BDBA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1555" y="4206296"/>
            <a:ext cx="6633029" cy="3986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800" b="0" i="1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add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171113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43C00C-0534-401D-AE8E-839A3076E11B}"/>
              </a:ext>
            </a:extLst>
          </p:cNvPr>
          <p:cNvSpPr/>
          <p:nvPr userDrawn="1"/>
        </p:nvSpPr>
        <p:spPr>
          <a:xfrm>
            <a:off x="21070" y="17895"/>
            <a:ext cx="12149859" cy="6822210"/>
          </a:xfrm>
          <a:prstGeom prst="rect">
            <a:avLst/>
          </a:prstGeom>
          <a:noFill/>
          <a:ln w="98425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08B1DE-A9D6-4987-A413-214807CCF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420624"/>
          </a:xfrm>
        </p:spPr>
        <p:txBody>
          <a:bodyPr/>
          <a:lstStyle>
            <a:lvl1pPr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Slide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00CF8C-D35E-4BED-BD0D-40641FCE3C59}"/>
              </a:ext>
            </a:extLst>
          </p:cNvPr>
          <p:cNvGrpSpPr/>
          <p:nvPr userDrawn="1"/>
        </p:nvGrpSpPr>
        <p:grpSpPr>
          <a:xfrm>
            <a:off x="8991392" y="6313661"/>
            <a:ext cx="2412850" cy="275010"/>
            <a:chOff x="8505441" y="6313661"/>
            <a:chExt cx="2412850" cy="2750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8EFF03-2621-4193-BDCC-2D804F1B684B}"/>
                </a:ext>
              </a:extLst>
            </p:cNvPr>
            <p:cNvSpPr txBox="1"/>
            <p:nvPr userDrawn="1"/>
          </p:nvSpPr>
          <p:spPr>
            <a:xfrm>
              <a:off x="8505441" y="6373226"/>
              <a:ext cx="224028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</a:rPr>
                <a:t>© Health Catalyst. Confidential and Proprietary.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90EC33-9ADD-4E57-8FA4-8505C2413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745610" y="6313661"/>
              <a:ext cx="172681" cy="27501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AB0A7EF-190F-4233-A3D3-DD67B02DBB59}"/>
              </a:ext>
            </a:extLst>
          </p:cNvPr>
          <p:cNvGrpSpPr/>
          <p:nvPr userDrawn="1"/>
        </p:nvGrpSpPr>
        <p:grpSpPr>
          <a:xfrm>
            <a:off x="624462" y="6187652"/>
            <a:ext cx="10926270" cy="0"/>
            <a:chOff x="624462" y="6104528"/>
            <a:chExt cx="10926270" cy="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936D7EA-6ABA-4DE3-8FAC-5C1B0802EA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4462" y="6104528"/>
              <a:ext cx="4474011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FF5A2D-A10F-4E2F-B50F-FC4503FC43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8473" y="6104528"/>
              <a:ext cx="6452259" cy="0"/>
            </a:xfrm>
            <a:prstGeom prst="line">
              <a:avLst/>
            </a:prstGeom>
            <a:ln w="9525">
              <a:solidFill>
                <a:srgbClr val="BCBE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437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69679C-BB49-44EC-93E8-8F8E3D61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062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/>
              <a:t>Slide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1AEFB-AD39-488B-8722-06385FFFF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95555"/>
            <a:ext cx="10515600" cy="50814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584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92" r:id="rId3"/>
    <p:sldLayoutId id="2147483694" r:id="rId4"/>
    <p:sldLayoutId id="2147483664" r:id="rId5"/>
    <p:sldLayoutId id="2147483661" r:id="rId6"/>
    <p:sldLayoutId id="2147483663" r:id="rId7"/>
    <p:sldLayoutId id="2147483654" r:id="rId8"/>
    <p:sldLayoutId id="2147483691" r:id="rId9"/>
    <p:sldLayoutId id="2147483681" r:id="rId10"/>
    <p:sldLayoutId id="2147483666" r:id="rId11"/>
    <p:sldLayoutId id="2147483690" r:id="rId12"/>
    <p:sldLayoutId id="2147483650" r:id="rId13"/>
    <p:sldLayoutId id="2147483665" r:id="rId14"/>
    <p:sldLayoutId id="2147483693" r:id="rId15"/>
    <p:sldLayoutId id="2147483677" r:id="rId16"/>
    <p:sldLayoutId id="2147483684" r:id="rId17"/>
    <p:sldLayoutId id="2147483685" r:id="rId18"/>
    <p:sldLayoutId id="2147483688" r:id="rId19"/>
    <p:sldLayoutId id="2147483689" r:id="rId20"/>
    <p:sldLayoutId id="2147483655" r:id="rId21"/>
    <p:sldLayoutId id="214748369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>
          <a:solidFill>
            <a:schemeClr val="tx1"/>
          </a:solidFill>
          <a:latin typeface="+mn-lt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35.png"/><Relationship Id="rId26" Type="http://schemas.openxmlformats.org/officeDocument/2006/relationships/image" Target="../media/image69.png"/><Relationship Id="rId3" Type="http://schemas.openxmlformats.org/officeDocument/2006/relationships/image" Target="../media/image23.png"/><Relationship Id="rId21" Type="http://schemas.openxmlformats.org/officeDocument/2006/relationships/image" Target="../media/image37.svg"/><Relationship Id="rId34" Type="http://schemas.openxmlformats.org/officeDocument/2006/relationships/image" Target="../media/image76.png"/><Relationship Id="rId7" Type="http://schemas.openxmlformats.org/officeDocument/2006/relationships/image" Target="../media/image60.png"/><Relationship Id="rId12" Type="http://schemas.openxmlformats.org/officeDocument/2006/relationships/image" Target="../media/image31.png"/><Relationship Id="rId17" Type="http://schemas.openxmlformats.org/officeDocument/2006/relationships/image" Target="../media/image64.svg"/><Relationship Id="rId25" Type="http://schemas.openxmlformats.org/officeDocument/2006/relationships/image" Target="../media/image68.svg"/><Relationship Id="rId33" Type="http://schemas.openxmlformats.org/officeDocument/2006/relationships/image" Target="../media/image7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guinnessworldrecords.com/news/2017/2/hammer-head-pro-wrestler-nails-world-record-with-his-forehead-guinness-world-r-461914" TargetMode="External"/><Relationship Id="rId11" Type="http://schemas.openxmlformats.org/officeDocument/2006/relationships/image" Target="../media/image30.svg"/><Relationship Id="rId24" Type="http://schemas.openxmlformats.org/officeDocument/2006/relationships/image" Target="../media/image38.png"/><Relationship Id="rId32" Type="http://schemas.openxmlformats.org/officeDocument/2006/relationships/image" Target="../media/image74.png"/><Relationship Id="rId5" Type="http://schemas.openxmlformats.org/officeDocument/2006/relationships/image" Target="../media/image25.png"/><Relationship Id="rId15" Type="http://schemas.openxmlformats.org/officeDocument/2006/relationships/image" Target="../media/image63.svg"/><Relationship Id="rId23" Type="http://schemas.openxmlformats.org/officeDocument/2006/relationships/image" Target="../media/image67.svg"/><Relationship Id="rId28" Type="http://schemas.openxmlformats.org/officeDocument/2006/relationships/hyperlink" Target="https://priceonomics.com/the-guinness-brewer-who-revolutionized-statistics/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65.jpeg"/><Relationship Id="rId31" Type="http://schemas.openxmlformats.org/officeDocument/2006/relationships/image" Target="../media/image73.svg"/><Relationship Id="rId4" Type="http://schemas.openxmlformats.org/officeDocument/2006/relationships/image" Target="../media/image59.svg"/><Relationship Id="rId9" Type="http://schemas.openxmlformats.org/officeDocument/2006/relationships/image" Target="../media/image61.svg"/><Relationship Id="rId14" Type="http://schemas.openxmlformats.org/officeDocument/2006/relationships/image" Target="../media/image62.png"/><Relationship Id="rId22" Type="http://schemas.openxmlformats.org/officeDocument/2006/relationships/image" Target="../media/image66.png"/><Relationship Id="rId27" Type="http://schemas.openxmlformats.org/officeDocument/2006/relationships/image" Target="../media/image70.png"/><Relationship Id="rId30" Type="http://schemas.openxmlformats.org/officeDocument/2006/relationships/image" Target="../media/image72.png"/><Relationship Id="rId35" Type="http://schemas.openxmlformats.org/officeDocument/2006/relationships/image" Target="../media/image77.svg"/><Relationship Id="rId8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doi.org/10.1056/NEJMsa1906848" TargetMode="Externa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qimacros.com/control-chart/stability-analysis-control-chart-rules/" TargetMode="External"/><Relationship Id="rId5" Type="http://schemas.openxmlformats.org/officeDocument/2006/relationships/hyperlink" Target="https://www.isixsigma.com/tools-templates/control-charts/a-guide-to-control-charts/" TargetMode="Externa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jpeg"/><Relationship Id="rId10" Type="http://schemas.openxmlformats.org/officeDocument/2006/relationships/image" Target="../media/image30.svg"/><Relationship Id="rId19" Type="http://schemas.openxmlformats.org/officeDocument/2006/relationships/image" Target="../media/image39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92.svg"/><Relationship Id="rId3" Type="http://schemas.openxmlformats.org/officeDocument/2006/relationships/image" Target="../media/image33.png"/><Relationship Id="rId21" Type="http://schemas.openxmlformats.org/officeDocument/2006/relationships/hyperlink" Target="https://www.smithsonianmag.com/history/how-marie-curie-brought-x-ray-machines-to-battlefield-180965240/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3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0.svg"/><Relationship Id="rId20" Type="http://schemas.openxmlformats.org/officeDocument/2006/relationships/hyperlink" Target="https://commons.wikimedia.org/wiki/File:Marie_Curie_-_Mobile_X-Ray-Unit.jpg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jpeg"/><Relationship Id="rId11" Type="http://schemas.openxmlformats.org/officeDocument/2006/relationships/image" Target="../media/image36.png"/><Relationship Id="rId5" Type="http://schemas.openxmlformats.org/officeDocument/2006/relationships/image" Target="../media/image35.png"/><Relationship Id="rId15" Type="http://schemas.openxmlformats.org/officeDocument/2006/relationships/image" Target="../media/image29.png"/><Relationship Id="rId10" Type="http://schemas.openxmlformats.org/officeDocument/2006/relationships/image" Target="../media/image32.svg"/><Relationship Id="rId19" Type="http://schemas.openxmlformats.org/officeDocument/2006/relationships/hyperlink" Target="https://www.nps.gov/articles/000/the-tragedy-and-triumph-of-president-james-a-garfield-and-alexander-graham-bell.htm" TargetMode="External"/><Relationship Id="rId4" Type="http://schemas.openxmlformats.org/officeDocument/2006/relationships/image" Target="../media/image34.svg"/><Relationship Id="rId9" Type="http://schemas.openxmlformats.org/officeDocument/2006/relationships/image" Target="../media/image31.png"/><Relationship Id="rId1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tinyurl.com/4afvukp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0616B-A113-43AD-800C-784C9892A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705" y="4870554"/>
            <a:ext cx="8833887" cy="16002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>
                <a:ea typeface="+mn-lt"/>
                <a:cs typeface="+mn-lt"/>
              </a:rPr>
              <a:t>Why Your Tools Are Failing You:</a:t>
            </a:r>
            <a:r>
              <a:rPr lang="en-US" sz="3200" b="0">
                <a:ea typeface="+mn-lt"/>
                <a:cs typeface="+mn-lt"/>
              </a:rPr>
              <a:t> </a:t>
            </a:r>
            <a:br>
              <a:rPr lang="en-US" sz="3200" b="0">
                <a:ea typeface="+mn-lt"/>
                <a:cs typeface="+mn-lt"/>
              </a:rPr>
            </a:br>
            <a:r>
              <a:rPr lang="en-US" sz="2800" b="0">
                <a:ea typeface="+mn-lt"/>
                <a:cs typeface="+mn-lt"/>
              </a:rPr>
              <a:t>Implement Augmented Intelligence for </a:t>
            </a:r>
            <a:br>
              <a:rPr lang="en-US" sz="2800" b="0">
                <a:ea typeface="+mn-lt"/>
                <a:cs typeface="+mn-lt"/>
              </a:rPr>
            </a:br>
            <a:r>
              <a:rPr lang="en-US" sz="2800" b="0">
                <a:ea typeface="+mn-lt"/>
                <a:cs typeface="+mn-lt"/>
              </a:rPr>
              <a:t>Intentional and Accurate Improvement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397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CC4A2E-0A59-F8A4-9A71-2BFCF987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You Need to Know </a:t>
            </a:r>
            <a:endParaRPr lang="en-US">
              <a:cs typeface="Calibri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A7C191-9C3C-0665-FCEF-4F1053D29E28}"/>
              </a:ext>
            </a:extLst>
          </p:cNvPr>
          <p:cNvGrpSpPr/>
          <p:nvPr/>
        </p:nvGrpSpPr>
        <p:grpSpPr>
          <a:xfrm>
            <a:off x="791193" y="1066236"/>
            <a:ext cx="10609615" cy="4820304"/>
            <a:chOff x="838199" y="1066236"/>
            <a:chExt cx="10609615" cy="48203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F36A8F-3D97-D5D9-7ADB-1C3B3D1A4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9287" y="1911281"/>
              <a:ext cx="6828666" cy="3975259"/>
            </a:xfrm>
            <a:prstGeom prst="rect">
              <a:avLst/>
            </a:prstGeom>
            <a:solidFill>
              <a:sysClr val="window" lastClr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21770B6-37F7-7387-1565-A53DE1802F44}"/>
                </a:ext>
              </a:extLst>
            </p:cNvPr>
            <p:cNvCxnSpPr/>
            <p:nvPr/>
          </p:nvCxnSpPr>
          <p:spPr>
            <a:xfrm>
              <a:off x="6481682" y="2522267"/>
              <a:ext cx="0" cy="2377440"/>
            </a:xfrm>
            <a:prstGeom prst="line">
              <a:avLst/>
            </a:prstGeom>
            <a:noFill/>
            <a:ln w="50800" cap="flat" cmpd="sng" algn="ctr">
              <a:solidFill>
                <a:srgbClr val="F6EF6B"/>
              </a:solidFill>
              <a:prstDash val="dash"/>
              <a:miter lim="800000"/>
            </a:ln>
            <a:effectLst/>
          </p:spPr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F81127E-0F8B-F592-B239-2DECA47D550E}"/>
                </a:ext>
              </a:extLst>
            </p:cNvPr>
            <p:cNvSpPr/>
            <p:nvPr/>
          </p:nvSpPr>
          <p:spPr>
            <a:xfrm flipH="1">
              <a:off x="838199" y="4797540"/>
              <a:ext cx="1324461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Baseline = 5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5183D99-8671-002E-859D-F99E65A60B9D}"/>
                </a:ext>
              </a:extLst>
            </p:cNvPr>
            <p:cNvSpPr/>
            <p:nvPr/>
          </p:nvSpPr>
          <p:spPr>
            <a:xfrm flipH="1">
              <a:off x="2723447" y="1066236"/>
              <a:ext cx="1667435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Flexo-bold" pitchFamily="50" charset="0"/>
                  <a:cs typeface="Arial" panose="020B0604020202020204" pitchFamily="34" charset="0"/>
                </a:rPr>
                <a:t>Isolated Extreme Point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1F70186-E2C2-C881-A983-B77D828BA38E}"/>
                </a:ext>
              </a:extLst>
            </p:cNvPr>
            <p:cNvSpPr/>
            <p:nvPr/>
          </p:nvSpPr>
          <p:spPr>
            <a:xfrm>
              <a:off x="7465777" y="1066236"/>
              <a:ext cx="1316288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Persistent Shift in Performance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18AE9C3-E7FE-0AAC-6D00-C89421B3C808}"/>
                </a:ext>
              </a:extLst>
            </p:cNvPr>
            <p:cNvSpPr/>
            <p:nvPr/>
          </p:nvSpPr>
          <p:spPr>
            <a:xfrm>
              <a:off x="10067363" y="3253452"/>
              <a:ext cx="1380451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 dirty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Forecast = 10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C5FC29-09E6-DF7D-5272-B1DB793EB50D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H="1">
              <a:off x="2162660" y="4318846"/>
              <a:ext cx="560787" cy="801423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5107951-D5D5-169A-54C2-562E42267438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 flipH="1" flipV="1">
              <a:off x="3557164" y="1711694"/>
              <a:ext cx="1316287" cy="1300866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BAE6E6D-2EC0-CF7B-03B8-6C8F3F2B7A11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6540886" y="1388965"/>
              <a:ext cx="924891" cy="1040792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A0044A-3375-9C44-2F14-C7B3F69F0050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9314822" y="2841738"/>
              <a:ext cx="752541" cy="734443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7B3B19-5B2B-00E0-9725-EA1AA45B5982}"/>
                </a:ext>
              </a:extLst>
            </p:cNvPr>
            <p:cNvSpPr/>
            <p:nvPr/>
          </p:nvSpPr>
          <p:spPr>
            <a:xfrm>
              <a:off x="3085145" y="4840357"/>
              <a:ext cx="6217920" cy="91440"/>
            </a:xfrm>
            <a:prstGeom prst="rect">
              <a:avLst/>
            </a:prstGeom>
            <a:solidFill>
              <a:srgbClr val="2F936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400BD98-10AA-225A-AC58-ED582FC04EA8}"/>
                </a:ext>
              </a:extLst>
            </p:cNvPr>
            <p:cNvSpPr/>
            <p:nvPr/>
          </p:nvSpPr>
          <p:spPr>
            <a:xfrm>
              <a:off x="9878220" y="4797540"/>
              <a:ext cx="1380451" cy="645458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>
                  <a:solidFill>
                    <a:schemeClr val="accent6"/>
                  </a:solidFill>
                  <a:latin typeface="Flexo-bold" pitchFamily="50" charset="0"/>
                  <a:cs typeface="Arial" panose="020B0604020202020204" pitchFamily="34" charset="0"/>
                </a:rPr>
                <a:t>Direction of Good/Better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CE1F21C-8110-8A25-9804-CDF487C7A5E6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 flipV="1">
              <a:off x="9447953" y="4886077"/>
              <a:ext cx="430267" cy="234192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7559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7DD11BC-2963-BF77-1122-E5B21A8B1C3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205" y="1144977"/>
            <a:ext cx="6359590" cy="3763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56EF92-6455-7EFE-9924-DEC27735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Augmentation of Raw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D2C91-55B6-E153-76B6-699B147F3DCB}"/>
              </a:ext>
            </a:extLst>
          </p:cNvPr>
          <p:cNvSpPr txBox="1"/>
          <p:nvPr/>
        </p:nvSpPr>
        <p:spPr>
          <a:xfrm>
            <a:off x="602628" y="5893495"/>
            <a:ext cx="6608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effectLst/>
                <a:ea typeface="Times New Roman" panose="02020603050405020304" pitchFamily="18" charset="0"/>
              </a:defRPr>
            </a:lvl1pPr>
          </a:lstStyle>
          <a:p>
            <a:r>
              <a:rPr lang="en-US"/>
              <a:t>Note: Several points in a row above or below the center line (</a:t>
            </a:r>
            <a:r>
              <a:rPr lang="en-US">
                <a:solidFill>
                  <a:schemeClr val="accent2"/>
                </a:solidFill>
              </a:rPr>
              <a:t>orange</a:t>
            </a:r>
            <a:r>
              <a:rPr lang="en-US"/>
              <a:t> points) – no example on this chart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27FC368-62A4-9F6F-34FA-8D582AFC1A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-281" b="5056"/>
          <a:stretch/>
        </p:blipFill>
        <p:spPr>
          <a:xfrm>
            <a:off x="3653019" y="2099374"/>
            <a:ext cx="5019791" cy="2391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E02439-8B78-7F26-D910-640BCBD28013}"/>
              </a:ext>
            </a:extLst>
          </p:cNvPr>
          <p:cNvSpPr/>
          <p:nvPr/>
        </p:nvSpPr>
        <p:spPr>
          <a:xfrm>
            <a:off x="8671276" y="2151944"/>
            <a:ext cx="1030111" cy="2342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4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34075B-BF97-C8A0-F384-E4A24F2982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 sz="2000"/>
              <a:t>How confident are you that you can identify the 4 key things you need to know from a time series line chart?</a:t>
            </a:r>
          </a:p>
          <a:p>
            <a:pPr marL="685800" lvl="1" indent="-365760" algn="just">
              <a:buFont typeface="+mj-lt"/>
              <a:buAutoNum type="alphaUcPeriod"/>
            </a:pPr>
            <a:r>
              <a:rPr lang="en-US"/>
              <a:t>Very confident</a:t>
            </a:r>
            <a:endParaRPr lang="en-US">
              <a:cs typeface="Calibri"/>
            </a:endParaRPr>
          </a:p>
          <a:p>
            <a:pPr marL="685800" lvl="1" indent="-365760" algn="just">
              <a:buAutoNum type="alphaUcPeriod"/>
            </a:pPr>
            <a:r>
              <a:rPr lang="en-US"/>
              <a:t>Somewhat confident</a:t>
            </a:r>
            <a:endParaRPr lang="en-US">
              <a:cs typeface="Calibri"/>
            </a:endParaRPr>
          </a:p>
          <a:p>
            <a:pPr marL="685800" lvl="1" indent="-365760" algn="just">
              <a:buFont typeface="+mj-lt"/>
              <a:buAutoNum type="alphaUcPeriod"/>
            </a:pPr>
            <a:r>
              <a:rPr lang="en-US"/>
              <a:t>Not confident</a:t>
            </a:r>
            <a:endParaRPr lang="en-US">
              <a:cs typeface="Calibri" panose="020F0502020204030204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>
              <a:cs typeface="Calibri" panose="020F0502020204030204"/>
            </a:endParaRP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33815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7DD11BC-2963-BF77-1122-E5B21A8B1C3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205" y="1144977"/>
            <a:ext cx="6359590" cy="37638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10A1F4-0ED7-BDBE-F2D6-2BD06AFAB000}"/>
              </a:ext>
            </a:extLst>
          </p:cNvPr>
          <p:cNvSpPr/>
          <p:nvPr/>
        </p:nvSpPr>
        <p:spPr>
          <a:xfrm>
            <a:off x="8549268" y="2236439"/>
            <a:ext cx="761999" cy="80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6EF92-6455-7EFE-9924-DEC27735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Augmentation of Raw Data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4C1B84-3499-1046-51F5-606443B712CD}"/>
              </a:ext>
            </a:extLst>
          </p:cNvPr>
          <p:cNvSpPr/>
          <p:nvPr/>
        </p:nvSpPr>
        <p:spPr>
          <a:xfrm>
            <a:off x="4244090" y="3386326"/>
            <a:ext cx="66502" cy="69285"/>
          </a:xfrm>
          <a:prstGeom prst="ellipse">
            <a:avLst/>
          </a:prstGeom>
          <a:solidFill>
            <a:srgbClr val="5E676F"/>
          </a:solidFill>
          <a:ln w="12700" cap="flat" cmpd="sng" algn="ctr">
            <a:solidFill>
              <a:srgbClr val="5E676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D2C91-55B6-E153-76B6-699B147F3DCB}"/>
              </a:ext>
            </a:extLst>
          </p:cNvPr>
          <p:cNvSpPr txBox="1"/>
          <p:nvPr/>
        </p:nvSpPr>
        <p:spPr>
          <a:xfrm>
            <a:off x="602628" y="5893495"/>
            <a:ext cx="6608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effectLst/>
                <a:ea typeface="Times New Roman" panose="02020603050405020304" pitchFamily="18" charset="0"/>
              </a:defRPr>
            </a:lvl1pPr>
          </a:lstStyle>
          <a:p>
            <a:r>
              <a:rPr lang="en-US"/>
              <a:t>Note: Several points in a row above or below the center line (</a:t>
            </a:r>
            <a:r>
              <a:rPr lang="en-US">
                <a:solidFill>
                  <a:schemeClr val="accent2"/>
                </a:solidFill>
              </a:rPr>
              <a:t>orange</a:t>
            </a:r>
            <a:r>
              <a:rPr lang="en-US"/>
              <a:t> points) – no example on this chart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23FA3B-5076-9B04-6802-601EFC90F8B1}"/>
              </a:ext>
            </a:extLst>
          </p:cNvPr>
          <p:cNvGrpSpPr/>
          <p:nvPr/>
        </p:nvGrpSpPr>
        <p:grpSpPr>
          <a:xfrm>
            <a:off x="424769" y="2007628"/>
            <a:ext cx="2553054" cy="1554913"/>
            <a:chOff x="424769" y="2007628"/>
            <a:chExt cx="2553054" cy="1554913"/>
          </a:xfrm>
        </p:grpSpPr>
        <p:sp>
          <p:nvSpPr>
            <p:cNvPr id="6" name="Left Bracket 5">
              <a:extLst>
                <a:ext uri="{FF2B5EF4-FFF2-40B4-BE49-F238E27FC236}">
                  <a16:creationId xmlns:a16="http://schemas.microsoft.com/office/drawing/2014/main" id="{4FC24604-35BD-2D49-1356-77215D2A37E0}"/>
                </a:ext>
              </a:extLst>
            </p:cNvPr>
            <p:cNvSpPr/>
            <p:nvPr/>
          </p:nvSpPr>
          <p:spPr>
            <a:xfrm>
              <a:off x="2854586" y="2704678"/>
              <a:ext cx="123237" cy="857863"/>
            </a:xfrm>
            <a:prstGeom prst="leftBracke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5938076-BB82-E14C-D49C-53E9DC35450E}"/>
                </a:ext>
              </a:extLst>
            </p:cNvPr>
            <p:cNvSpPr/>
            <p:nvPr/>
          </p:nvSpPr>
          <p:spPr>
            <a:xfrm flipH="1">
              <a:off x="424769" y="2007628"/>
              <a:ext cx="1849254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Normal Variation</a:t>
              </a:r>
            </a:p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(Gray Region)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8731E9-BC2B-5BDE-0FC0-D2C31C4D9BD0}"/>
                </a:ext>
              </a:extLst>
            </p:cNvPr>
            <p:cNvCxnSpPr>
              <a:cxnSpLocks/>
              <a:stCxn id="6" idx="1"/>
              <a:endCxn id="10" idx="1"/>
            </p:cNvCxnSpPr>
            <p:nvPr/>
          </p:nvCxnSpPr>
          <p:spPr>
            <a:xfrm flipH="1" flipV="1">
              <a:off x="2274023" y="2330357"/>
              <a:ext cx="580563" cy="803253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5BE638-A6B9-91B7-BF7B-599F04E01919}"/>
              </a:ext>
            </a:extLst>
          </p:cNvPr>
          <p:cNvGrpSpPr/>
          <p:nvPr/>
        </p:nvGrpSpPr>
        <p:grpSpPr>
          <a:xfrm>
            <a:off x="1075410" y="3161663"/>
            <a:ext cx="2517420" cy="1250028"/>
            <a:chOff x="1075410" y="3161663"/>
            <a:chExt cx="2517420" cy="125002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0621A8A-17C3-73C3-64B5-3E106244C5F7}"/>
                </a:ext>
              </a:extLst>
            </p:cNvPr>
            <p:cNvSpPr/>
            <p:nvPr/>
          </p:nvSpPr>
          <p:spPr>
            <a:xfrm flipH="1">
              <a:off x="1075410" y="3766233"/>
              <a:ext cx="1667435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Baseline: ~15%</a:t>
              </a:r>
            </a:p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(Purple Line)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3F547E-CACC-0358-74DC-F93D579909B2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H="1">
              <a:off x="2742845" y="3161663"/>
              <a:ext cx="849985" cy="927299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FAEB-9D33-59C0-91D1-69F7E749F06A}"/>
              </a:ext>
            </a:extLst>
          </p:cNvPr>
          <p:cNvGrpSpPr/>
          <p:nvPr/>
        </p:nvGrpSpPr>
        <p:grpSpPr>
          <a:xfrm>
            <a:off x="9337414" y="3604547"/>
            <a:ext cx="2165671" cy="645458"/>
            <a:chOff x="9337414" y="3604547"/>
            <a:chExt cx="2165671" cy="64545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81616F-DB1F-BD69-C4E2-C5D588DE763F}"/>
                </a:ext>
              </a:extLst>
            </p:cNvPr>
            <p:cNvSpPr/>
            <p:nvPr/>
          </p:nvSpPr>
          <p:spPr>
            <a:xfrm>
              <a:off x="9835650" y="3604547"/>
              <a:ext cx="1667435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Forecast: ~11%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5112C1E-3389-2BA1-AEB8-B5C4C5F39AD9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9337414" y="3604547"/>
              <a:ext cx="498236" cy="322729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24" name="Callout: Line 23">
            <a:extLst>
              <a:ext uri="{FF2B5EF4-FFF2-40B4-BE49-F238E27FC236}">
                <a16:creationId xmlns:a16="http://schemas.microsoft.com/office/drawing/2014/main" id="{6A1A84F8-2158-FB44-4402-48D06ADC234E}"/>
              </a:ext>
            </a:extLst>
          </p:cNvPr>
          <p:cNvSpPr/>
          <p:nvPr/>
        </p:nvSpPr>
        <p:spPr>
          <a:xfrm>
            <a:off x="9917976" y="4670111"/>
            <a:ext cx="1349791" cy="633652"/>
          </a:xfrm>
          <a:prstGeom prst="borderCallout1">
            <a:avLst>
              <a:gd name="adj1" fmla="val 18750"/>
              <a:gd name="adj2" fmla="val -8333"/>
              <a:gd name="adj3" fmla="val -26389"/>
              <a:gd name="adj4" fmla="val -44785"/>
            </a:avLst>
          </a:prstGeom>
          <a:noFill/>
          <a:ln w="254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lIns="91440" tIns="182880" rIns="91440" bIns="182880" rtlCol="0" anchor="ctr"/>
          <a:lstStyle/>
          <a:p>
            <a:pPr algn="ctr"/>
            <a:r>
              <a:rPr lang="en-US" sz="1600" kern="0">
                <a:solidFill>
                  <a:schemeClr val="accent6"/>
                </a:solidFill>
                <a:latin typeface="Flexo-bold" pitchFamily="50" charset="0"/>
                <a:cs typeface="Arial" panose="020B0604020202020204" pitchFamily="34" charset="0"/>
              </a:rPr>
              <a:t>Direction of Good/Better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F759CE-1CCF-4B17-0CF7-B98E6FB997DA}"/>
              </a:ext>
            </a:extLst>
          </p:cNvPr>
          <p:cNvSpPr/>
          <p:nvPr/>
        </p:nvSpPr>
        <p:spPr>
          <a:xfrm>
            <a:off x="3660946" y="2502759"/>
            <a:ext cx="5614849" cy="1757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27FC368-62A4-9F6F-34FA-8D582AFC1A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1485" r="824" b="11386"/>
          <a:stretch/>
        </p:blipFill>
        <p:spPr>
          <a:xfrm>
            <a:off x="3660946" y="2148631"/>
            <a:ext cx="4980739" cy="2176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8EB9A6-D1F5-0531-6342-8A583B8CA2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205" y="1145560"/>
            <a:ext cx="6359590" cy="376383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39DE0D5-AAAB-EA86-8920-3770587FACDF}"/>
              </a:ext>
            </a:extLst>
          </p:cNvPr>
          <p:cNvGrpSpPr/>
          <p:nvPr/>
        </p:nvGrpSpPr>
        <p:grpSpPr>
          <a:xfrm>
            <a:off x="2130924" y="3672138"/>
            <a:ext cx="2132650" cy="1954354"/>
            <a:chOff x="2130924" y="3672138"/>
            <a:chExt cx="2132650" cy="1954354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FB74D15-BDDC-8C80-FF1C-D83E1BF8A26A}"/>
                </a:ext>
              </a:extLst>
            </p:cNvPr>
            <p:cNvSpPr/>
            <p:nvPr/>
          </p:nvSpPr>
          <p:spPr>
            <a:xfrm flipH="1">
              <a:off x="2130924" y="4981034"/>
              <a:ext cx="1667435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Isolated Extreme Points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027284E-7D21-B125-5F10-0F8C597CC094}"/>
                </a:ext>
              </a:extLst>
            </p:cNvPr>
            <p:cNvCxnSpPr>
              <a:cxnSpLocks/>
              <a:endCxn id="38" idx="0"/>
            </p:cNvCxnSpPr>
            <p:nvPr/>
          </p:nvCxnSpPr>
          <p:spPr>
            <a:xfrm flipH="1">
              <a:off x="2964641" y="3672138"/>
              <a:ext cx="1298933" cy="1308896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3A9C80-E92C-F7EF-3912-AD543A0E1354}"/>
              </a:ext>
            </a:extLst>
          </p:cNvPr>
          <p:cNvGrpSpPr/>
          <p:nvPr/>
        </p:nvGrpSpPr>
        <p:grpSpPr>
          <a:xfrm>
            <a:off x="8078875" y="1034156"/>
            <a:ext cx="3058450" cy="1563592"/>
            <a:chOff x="8078875" y="1034156"/>
            <a:chExt cx="3058450" cy="156359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01D20D2-87D1-87C4-27A1-08DD30BA2F59}"/>
                </a:ext>
              </a:extLst>
            </p:cNvPr>
            <p:cNvSpPr/>
            <p:nvPr/>
          </p:nvSpPr>
          <p:spPr>
            <a:xfrm>
              <a:off x="9469890" y="1034156"/>
              <a:ext cx="1667435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Shift in Level </a:t>
              </a:r>
              <a:b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</a:br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(or Trend)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9991395-5A59-090A-55C2-A6C254E0A0D2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8078875" y="1679614"/>
              <a:ext cx="2224733" cy="918134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468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9FE31-B41E-A711-5753-99BD672D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Why Your Tools Are Failing You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81D8FFE-4E23-93D3-299C-951723BA919A}"/>
              </a:ext>
            </a:extLst>
          </p:cNvPr>
          <p:cNvSpPr txBox="1">
            <a:spLocks/>
          </p:cNvSpPr>
          <p:nvPr/>
        </p:nvSpPr>
        <p:spPr>
          <a:xfrm>
            <a:off x="2114550" y="2392349"/>
            <a:ext cx="7962900" cy="17676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Flexo-bold" pitchFamily="50" charset="0"/>
              </a:rPr>
              <a:t>Here’s The Good News 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000" dirty="0"/>
              <a:t>Modern BI tools have made it easy to create beautiful charts. AI can make it easy to draw </a:t>
            </a:r>
            <a:r>
              <a:rPr lang="en-US" sz="2000" i="1" dirty="0">
                <a:solidFill>
                  <a:schemeClr val="accent1"/>
                </a:solidFill>
              </a:rPr>
              <a:t>correct, consistent, and transparent conclusions </a:t>
            </a:r>
            <a:r>
              <a:rPr lang="en-US" sz="2000" dirty="0"/>
              <a:t>from them. 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9451C-7AA4-0744-006C-C2A142A27BDB}"/>
              </a:ext>
            </a:extLst>
          </p:cNvPr>
          <p:cNvSpPr txBox="1"/>
          <p:nvPr/>
        </p:nvSpPr>
        <p:spPr>
          <a:xfrm>
            <a:off x="2693377" y="4311971"/>
            <a:ext cx="6805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1">
                <a:solidFill>
                  <a:schemeClr val="accent1"/>
                </a:solidFill>
                <a:ea typeface="+mn-lt"/>
                <a:cs typeface="+mn-lt"/>
              </a:rPr>
              <a:t>Correctly identifying what is right in front of you</a:t>
            </a:r>
            <a:endParaRPr lang="en-US" sz="1400" i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76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20BC3-F4B5-F1CB-95D4-E5355B156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75493"/>
            <a:ext cx="12191999" cy="1754981"/>
          </a:xfr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 sz="3600" b="0" dirty="0">
                <a:latin typeface="Flexo-bold" pitchFamily="50" charset="0"/>
                <a:ea typeface="+mn-lt"/>
                <a:cs typeface="+mn-lt"/>
              </a:rPr>
              <a:t>Dealing with Overwhelming Complexity</a:t>
            </a:r>
            <a:br>
              <a:rPr lang="en-US" sz="3600" dirty="0">
                <a:ea typeface="Calibri"/>
                <a:cs typeface="Calibri"/>
              </a:rPr>
            </a:br>
            <a:r>
              <a:rPr lang="en-US" sz="3600" dirty="0"/>
              <a:t>  </a:t>
            </a:r>
            <a:br>
              <a:rPr lang="en-US" sz="3600" dirty="0"/>
            </a:br>
            <a:r>
              <a:rPr lang="en-US" sz="3200" dirty="0">
                <a:ea typeface="+mn-lt"/>
                <a:cs typeface="+mn-lt"/>
              </a:rPr>
              <a:t>Performance Across </a:t>
            </a:r>
            <a:endParaRPr lang="en-US" sz="3200" dirty="0">
              <a:ea typeface="Calibri"/>
              <a:cs typeface="Calibri"/>
            </a:endParaRPr>
          </a:p>
          <a:p>
            <a:r>
              <a:rPr lang="en-US" sz="3200" dirty="0">
                <a:ea typeface="+mn-lt"/>
                <a:cs typeface="+mn-lt"/>
              </a:rPr>
              <a:t>an Organization (or Measures…)</a:t>
            </a:r>
            <a:r>
              <a:rPr lang="en-US" sz="3200" b="0" dirty="0">
                <a:ea typeface="+mn-lt"/>
                <a:cs typeface="+mn-lt"/>
              </a:rPr>
              <a:t> </a:t>
            </a:r>
            <a:endParaRPr lang="en-US" sz="36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CB8F09-2B09-2D23-361C-E1E2FFD8265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313919" y="1217426"/>
            <a:ext cx="1554479" cy="11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83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0D1296-7C35-0BD4-9CEB-7C120307E4C4}"/>
              </a:ext>
            </a:extLst>
          </p:cNvPr>
          <p:cNvGrpSpPr/>
          <p:nvPr/>
        </p:nvGrpSpPr>
        <p:grpSpPr>
          <a:xfrm>
            <a:off x="838200" y="2071894"/>
            <a:ext cx="5795318" cy="960085"/>
            <a:chOff x="838200" y="2071894"/>
            <a:chExt cx="5795318" cy="960085"/>
          </a:xfrm>
        </p:grpSpPr>
        <p:sp>
          <p:nvSpPr>
            <p:cNvPr id="4" name="Content Placeholder 5">
              <a:extLst>
                <a:ext uri="{FF2B5EF4-FFF2-40B4-BE49-F238E27FC236}">
                  <a16:creationId xmlns:a16="http://schemas.microsoft.com/office/drawing/2014/main" id="{F3AF670F-C043-77CC-00B6-1D7EE1FC58B4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2071894"/>
              <a:ext cx="5795318" cy="9600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72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Calibri" panose="020F05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en-US"/>
                <a:t>William Gossett invented the t-test (circa 1908) to improve decision making about how to </a:t>
              </a:r>
              <a:r>
                <a:rPr lang="en-US" b="1"/>
                <a:t>increase the quantity and quality of Guinness Beer while reducing cost.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97A110-6DC0-7EB2-C946-128EE245E626}"/>
                </a:ext>
              </a:extLst>
            </p:cNvPr>
            <p:cNvSpPr/>
            <p:nvPr/>
          </p:nvSpPr>
          <p:spPr>
            <a:xfrm>
              <a:off x="4252511" y="2671230"/>
              <a:ext cx="1531344" cy="345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0FB15-714C-06FC-DDCC-B2876D4BB511}"/>
              </a:ext>
            </a:extLst>
          </p:cNvPr>
          <p:cNvSpPr txBox="1">
            <a:spLocks/>
          </p:cNvSpPr>
          <p:nvPr/>
        </p:nvSpPr>
        <p:spPr>
          <a:xfrm>
            <a:off x="838200" y="1005533"/>
            <a:ext cx="5573486" cy="6930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We are familiar with screws calling hammers.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CF7FFF2-AA93-CB7D-EE27-21FDC1EF824D}"/>
              </a:ext>
            </a:extLst>
          </p:cNvPr>
          <p:cNvSpPr txBox="1">
            <a:spLocks/>
          </p:cNvSpPr>
          <p:nvPr/>
        </p:nvSpPr>
        <p:spPr>
          <a:xfrm>
            <a:off x="838200" y="1546544"/>
            <a:ext cx="5029200" cy="6930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Either would be better than a forehead.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4472077-50B7-4273-3648-39D42E5366C4}"/>
              </a:ext>
            </a:extLst>
          </p:cNvPr>
          <p:cNvSpPr txBox="1">
            <a:spLocks/>
          </p:cNvSpPr>
          <p:nvPr/>
        </p:nvSpPr>
        <p:spPr>
          <a:xfrm>
            <a:off x="838200" y="2071894"/>
            <a:ext cx="5795318" cy="9600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William Gossett invented the t-test (circa 1908) to improve decision making about how to </a:t>
            </a:r>
            <a:r>
              <a:rPr lang="en-US" b="1"/>
              <a:t>increase the quantity and quality of Guinness Beer while reducing cost.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84420C7-186B-6BD0-F609-73861D0CC6A0}"/>
              </a:ext>
            </a:extLst>
          </p:cNvPr>
          <p:cNvGrpSpPr/>
          <p:nvPr/>
        </p:nvGrpSpPr>
        <p:grpSpPr>
          <a:xfrm>
            <a:off x="4619342" y="2886184"/>
            <a:ext cx="3409235" cy="2966283"/>
            <a:chOff x="2238866" y="2448379"/>
            <a:chExt cx="3409235" cy="2966283"/>
          </a:xfrm>
        </p:grpSpPr>
        <p:pic>
          <p:nvPicPr>
            <p:cNvPr id="21" name="blue bar">
              <a:extLst>
                <a:ext uri="{FF2B5EF4-FFF2-40B4-BE49-F238E27FC236}">
                  <a16:creationId xmlns:a16="http://schemas.microsoft.com/office/drawing/2014/main" id="{46F12CFA-7826-DC12-D05D-04AB717CB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37716" y="3381890"/>
              <a:ext cx="1132936" cy="444385"/>
            </a:xfrm>
            <a:prstGeom prst="rect">
              <a:avLst/>
            </a:prstGeom>
          </p:spPr>
        </p:pic>
        <p:pic>
          <p:nvPicPr>
            <p:cNvPr id="22" name="blue image" descr="Background pattern&#10;&#10;Description automatically generated">
              <a:extLst>
                <a:ext uri="{FF2B5EF4-FFF2-40B4-BE49-F238E27FC236}">
                  <a16:creationId xmlns:a16="http://schemas.microsoft.com/office/drawing/2014/main" id="{E02B1D9D-4CAB-13ED-C82B-563910B3F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88685" y="3490206"/>
              <a:ext cx="1049088" cy="819533"/>
            </a:xfrm>
            <a:prstGeom prst="rect">
              <a:avLst/>
            </a:prstGeom>
          </p:spPr>
        </p:pic>
        <p:sp>
          <p:nvSpPr>
            <p:cNvPr id="23" name="dark square">
              <a:extLst>
                <a:ext uri="{FF2B5EF4-FFF2-40B4-BE49-F238E27FC236}">
                  <a16:creationId xmlns:a16="http://schemas.microsoft.com/office/drawing/2014/main" id="{925FB55F-3DE1-C990-44FB-30A857AAE95A}"/>
                </a:ext>
              </a:extLst>
            </p:cNvPr>
            <p:cNvSpPr/>
            <p:nvPr/>
          </p:nvSpPr>
          <p:spPr>
            <a:xfrm>
              <a:off x="3778905" y="4125189"/>
              <a:ext cx="1161105" cy="7547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hlinkClick r:id="rId6"/>
              <a:extLst>
                <a:ext uri="{FF2B5EF4-FFF2-40B4-BE49-F238E27FC236}">
                  <a16:creationId xmlns:a16="http://schemas.microsoft.com/office/drawing/2014/main" id="{5C70EA35-64EA-10D8-DF31-16A2E3650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05029" y="3502909"/>
              <a:ext cx="2234604" cy="1251378"/>
            </a:xfrm>
            <a:prstGeom prst="rect">
              <a:avLst/>
            </a:prstGeom>
          </p:spPr>
        </p:pic>
        <p:pic>
          <p:nvPicPr>
            <p:cNvPr id="25" name="pink triangle">
              <a:extLst>
                <a:ext uri="{FF2B5EF4-FFF2-40B4-BE49-F238E27FC236}">
                  <a16:creationId xmlns:a16="http://schemas.microsoft.com/office/drawing/2014/main" id="{20E1F90C-EE35-E6EB-0932-D462FB407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0800000">
              <a:off x="2396398" y="4613105"/>
              <a:ext cx="400625" cy="400625"/>
            </a:xfrm>
            <a:prstGeom prst="rect">
              <a:avLst/>
            </a:prstGeom>
          </p:spPr>
        </p:pic>
        <p:pic>
          <p:nvPicPr>
            <p:cNvPr id="26" name="binary right">
              <a:extLst>
                <a:ext uri="{FF2B5EF4-FFF2-40B4-BE49-F238E27FC236}">
                  <a16:creationId xmlns:a16="http://schemas.microsoft.com/office/drawing/2014/main" id="{74E66ABC-0652-85E5-EDBD-A6C498FA2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193982" y="2448379"/>
              <a:ext cx="2454119" cy="2966283"/>
            </a:xfrm>
            <a:prstGeom prst="rect">
              <a:avLst/>
            </a:prstGeom>
          </p:spPr>
        </p:pic>
        <p:pic>
          <p:nvPicPr>
            <p:cNvPr id="27" name="binary left">
              <a:extLst>
                <a:ext uri="{FF2B5EF4-FFF2-40B4-BE49-F238E27FC236}">
                  <a16:creationId xmlns:a16="http://schemas.microsoft.com/office/drawing/2014/main" id="{59071132-69CC-A23C-E324-280081DE1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38866" y="2727625"/>
              <a:ext cx="2190750" cy="264795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60AB33-5E16-B102-D9FF-D2115199EA3B}"/>
              </a:ext>
            </a:extLst>
          </p:cNvPr>
          <p:cNvGrpSpPr/>
          <p:nvPr/>
        </p:nvGrpSpPr>
        <p:grpSpPr>
          <a:xfrm>
            <a:off x="926536" y="3197532"/>
            <a:ext cx="2988037" cy="2680222"/>
            <a:chOff x="340394" y="2221502"/>
            <a:chExt cx="3993752" cy="3582332"/>
          </a:xfrm>
        </p:grpSpPr>
        <p:pic>
          <p:nvPicPr>
            <p:cNvPr id="11" name="pink triangle">
              <a:extLst>
                <a:ext uri="{FF2B5EF4-FFF2-40B4-BE49-F238E27FC236}">
                  <a16:creationId xmlns:a16="http://schemas.microsoft.com/office/drawing/2014/main" id="{8190AA2F-37E4-D5E3-03D4-CE0A34769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8100000">
              <a:off x="3480660" y="2562862"/>
              <a:ext cx="420321" cy="840642"/>
            </a:xfrm>
            <a:prstGeom prst="rect">
              <a:avLst/>
            </a:prstGeom>
          </p:spPr>
        </p:pic>
        <p:pic>
          <p:nvPicPr>
            <p:cNvPr id="12" name="dark triangle">
              <a:extLst>
                <a:ext uri="{FF2B5EF4-FFF2-40B4-BE49-F238E27FC236}">
                  <a16:creationId xmlns:a16="http://schemas.microsoft.com/office/drawing/2014/main" id="{E202F032-B547-2CA2-0E3A-2520187B4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505407" y="3846671"/>
              <a:ext cx="1293886" cy="1293886"/>
            </a:xfrm>
            <a:prstGeom prst="rect">
              <a:avLst/>
            </a:prstGeom>
          </p:spPr>
        </p:pic>
        <p:pic>
          <p:nvPicPr>
            <p:cNvPr id="13" name="blue image" descr="A picture containing scene, green, laser&#10;&#10;Description automatically generated">
              <a:extLst>
                <a:ext uri="{FF2B5EF4-FFF2-40B4-BE49-F238E27FC236}">
                  <a16:creationId xmlns:a16="http://schemas.microsoft.com/office/drawing/2014/main" id="{A44DE6F3-E4DB-5C86-20A0-55E2DF8BA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98"/>
            <a:stretch/>
          </p:blipFill>
          <p:spPr>
            <a:xfrm rot="16200000">
              <a:off x="1460603" y="2950979"/>
              <a:ext cx="1793574" cy="1556024"/>
            </a:xfrm>
            <a:prstGeom prst="rect">
              <a:avLst/>
            </a:prstGeom>
          </p:spPr>
        </p:pic>
        <p:pic>
          <p:nvPicPr>
            <p:cNvPr id="9" name="Picture 2" descr="Doodle tools hammer nail screwdriver screw pliers Vector Image">
              <a:extLst>
                <a:ext uri="{FF2B5EF4-FFF2-40B4-BE49-F238E27FC236}">
                  <a16:creationId xmlns:a16="http://schemas.microsoft.com/office/drawing/2014/main" id="{CD981E7E-A635-676C-36EC-8288734365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68"/>
            <a:stretch/>
          </p:blipFill>
          <p:spPr bwMode="auto">
            <a:xfrm>
              <a:off x="1678636" y="2967411"/>
              <a:ext cx="2012185" cy="205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bars right">
              <a:extLst>
                <a:ext uri="{FF2B5EF4-FFF2-40B4-BE49-F238E27FC236}">
                  <a16:creationId xmlns:a16="http://schemas.microsoft.com/office/drawing/2014/main" id="{6B0C890F-2379-06FA-0E1C-6DEE20274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6200000" flipV="1">
              <a:off x="2782539" y="4252226"/>
              <a:ext cx="2058494" cy="1044721"/>
            </a:xfrm>
            <a:prstGeom prst="rect">
              <a:avLst/>
            </a:prstGeom>
          </p:spPr>
        </p:pic>
        <p:pic>
          <p:nvPicPr>
            <p:cNvPr id="16" name="blue bar">
              <a:extLst>
                <a:ext uri="{FF2B5EF4-FFF2-40B4-BE49-F238E27FC236}">
                  <a16:creationId xmlns:a16="http://schemas.microsoft.com/office/drawing/2014/main" id="{FEEA8CCE-7C56-8729-16E4-72EB0389E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266099" y="4826006"/>
              <a:ext cx="925334" cy="279433"/>
            </a:xfrm>
            <a:prstGeom prst="rect">
              <a:avLst/>
            </a:prstGeom>
          </p:spPr>
        </p:pic>
        <p:pic>
          <p:nvPicPr>
            <p:cNvPr id="17" name="bars left">
              <a:extLst>
                <a:ext uri="{FF2B5EF4-FFF2-40B4-BE49-F238E27FC236}">
                  <a16:creationId xmlns:a16="http://schemas.microsoft.com/office/drawing/2014/main" id="{E109801F-9281-036E-0773-ADAA4252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0800000" flipV="1">
              <a:off x="340394" y="2221502"/>
              <a:ext cx="2853468" cy="1448184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02FDE2C-7DCD-417D-E0A0-6164EADE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Leadership Tasks with Analytic Contribution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C598F2-6115-12E7-9340-301DC9984785}"/>
              </a:ext>
            </a:extLst>
          </p:cNvPr>
          <p:cNvGrpSpPr/>
          <p:nvPr/>
        </p:nvGrpSpPr>
        <p:grpSpPr>
          <a:xfrm>
            <a:off x="8317930" y="2787981"/>
            <a:ext cx="2468767" cy="3847245"/>
            <a:chOff x="7397720" y="1354909"/>
            <a:chExt cx="2468767" cy="3847245"/>
          </a:xfrm>
        </p:grpSpPr>
        <p:pic>
          <p:nvPicPr>
            <p:cNvPr id="31" name="pink bar">
              <a:extLst>
                <a:ext uri="{FF2B5EF4-FFF2-40B4-BE49-F238E27FC236}">
                  <a16:creationId xmlns:a16="http://schemas.microsoft.com/office/drawing/2014/main" id="{98568E3B-EB36-181C-43D9-16BB674A5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397720" y="4049706"/>
              <a:ext cx="1131875" cy="341805"/>
            </a:xfrm>
            <a:prstGeom prst="rect">
              <a:avLst/>
            </a:prstGeom>
          </p:spPr>
        </p:pic>
        <p:pic>
          <p:nvPicPr>
            <p:cNvPr id="32" name="blue image">
              <a:extLst>
                <a:ext uri="{FF2B5EF4-FFF2-40B4-BE49-F238E27FC236}">
                  <a16:creationId xmlns:a16="http://schemas.microsoft.com/office/drawing/2014/main" id="{D4F6C5B1-A222-EB0D-44A0-6D8D49D76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658592" y="3489325"/>
              <a:ext cx="1194775" cy="671275"/>
            </a:xfrm>
            <a:prstGeom prst="rect">
              <a:avLst/>
            </a:prstGeom>
          </p:spPr>
        </p:pic>
        <p:pic>
          <p:nvPicPr>
            <p:cNvPr id="33" name="dark triangle">
              <a:extLst>
                <a:ext uri="{FF2B5EF4-FFF2-40B4-BE49-F238E27FC236}">
                  <a16:creationId xmlns:a16="http://schemas.microsoft.com/office/drawing/2014/main" id="{FBAEA7CD-9F9A-2DD2-2973-C4BF19C94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668891" y="2232806"/>
              <a:ext cx="1280808" cy="1280808"/>
            </a:xfrm>
            <a:prstGeom prst="rect">
              <a:avLst/>
            </a:prstGeom>
          </p:spPr>
        </p:pic>
        <p:pic>
          <p:nvPicPr>
            <p:cNvPr id="29" name="Picture 28">
              <a:hlinkClick r:id="rId28"/>
              <a:extLst>
                <a:ext uri="{FF2B5EF4-FFF2-40B4-BE49-F238E27FC236}">
                  <a16:creationId xmlns:a16="http://schemas.microsoft.com/office/drawing/2014/main" id="{FA6E8EA2-B52B-F972-BB66-8A83843C2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t="13217"/>
            <a:stretch/>
          </p:blipFill>
          <p:spPr>
            <a:xfrm>
              <a:off x="7774899" y="2352367"/>
              <a:ext cx="1704512" cy="1904513"/>
            </a:xfrm>
            <a:prstGeom prst="rect">
              <a:avLst/>
            </a:prstGeom>
          </p:spPr>
        </p:pic>
        <p:pic>
          <p:nvPicPr>
            <p:cNvPr id="35" name="blue triangle">
              <a:extLst>
                <a:ext uri="{FF2B5EF4-FFF2-40B4-BE49-F238E27FC236}">
                  <a16:creationId xmlns:a16="http://schemas.microsoft.com/office/drawing/2014/main" id="{4BE4532B-2D7F-9254-89E9-0284FFB8E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5400000">
              <a:off x="9241923" y="2064545"/>
              <a:ext cx="474975" cy="474975"/>
            </a:xfrm>
            <a:prstGeom prst="rect">
              <a:avLst/>
            </a:prstGeom>
          </p:spPr>
        </p:pic>
        <p:pic>
          <p:nvPicPr>
            <p:cNvPr id="36" name="bars right">
              <a:extLst>
                <a:ext uri="{FF2B5EF4-FFF2-40B4-BE49-F238E27FC236}">
                  <a16:creationId xmlns:a16="http://schemas.microsoft.com/office/drawing/2014/main" id="{5AC360BC-22D3-A4FA-AC43-BD3B185FA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 rot="10800000">
              <a:off x="9054243" y="3407267"/>
              <a:ext cx="812244" cy="1794887"/>
            </a:xfrm>
            <a:prstGeom prst="rect">
              <a:avLst/>
            </a:prstGeom>
          </p:spPr>
        </p:pic>
        <p:pic>
          <p:nvPicPr>
            <p:cNvPr id="37" name="binary left">
              <a:extLst>
                <a:ext uri="{FF2B5EF4-FFF2-40B4-BE49-F238E27FC236}">
                  <a16:creationId xmlns:a16="http://schemas.microsoft.com/office/drawing/2014/main" id="{DD4109B5-38C5-4792-7FEE-4CA56D8F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7434220" y="1354909"/>
              <a:ext cx="2190750" cy="264795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BFCC947-F63C-B5F1-369B-30CA33933B0C}"/>
              </a:ext>
            </a:extLst>
          </p:cNvPr>
          <p:cNvSpPr txBox="1"/>
          <p:nvPr/>
        </p:nvSpPr>
        <p:spPr>
          <a:xfrm>
            <a:off x="564321" y="6167821"/>
            <a:ext cx="9530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>
                <a:effectLst/>
                <a:ea typeface="Times New Roman" panose="02020603050405020304" pitchFamily="18" charset="0"/>
                <a:hlinkClick r:id="rId28"/>
              </a:rPr>
              <a:t>https://www.guinnessworldrecords.com/news/2017/2/hammer-head-pro-wrestler-nails-world-record-with-his-forehead-guinness-world-r-461914 </a:t>
            </a:r>
            <a:endParaRPr lang="en-US" sz="1000" i="1">
              <a:effectLst/>
              <a:ea typeface="Times New Roman" panose="02020603050405020304" pitchFamily="18" charset="0"/>
            </a:endParaRPr>
          </a:p>
          <a:p>
            <a:r>
              <a:rPr lang="en-US" sz="1000" i="1">
                <a:effectLst/>
                <a:ea typeface="Times New Roman" panose="02020603050405020304" pitchFamily="18" charset="0"/>
                <a:hlinkClick r:id="rId28"/>
              </a:rPr>
              <a:t>https://priceonomics.com/the-guinness-brewer-who-revolutionized-statistics/ </a:t>
            </a:r>
            <a:endParaRPr lang="en-US" sz="1000" i="1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8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34075B-BF97-C8A0-F384-E4A24F2982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 sz="2000">
                <a:ea typeface="+mn-lt"/>
                <a:cs typeface="+mn-lt"/>
              </a:rPr>
              <a:t>When was the last time you used a statistical technique to support an executive decision</a:t>
            </a:r>
            <a:r>
              <a:rPr lang="en-US" sz="2000"/>
              <a:t>? </a:t>
            </a:r>
            <a:endParaRPr lang="en-US">
              <a:cs typeface="Calibri"/>
            </a:endParaRPr>
          </a:p>
          <a:p>
            <a:pPr marL="685800" lvl="1" indent="-365760" algn="just">
              <a:buAutoNum type="alphaUcPeriod"/>
            </a:pPr>
            <a:r>
              <a:rPr lang="en-US">
                <a:ea typeface="+mn-lt"/>
                <a:cs typeface="+mn-lt"/>
              </a:rPr>
              <a:t>Last week</a:t>
            </a:r>
          </a:p>
          <a:p>
            <a:pPr marL="685800" lvl="1" indent="-365760" algn="just">
              <a:buAutoNum type="alphaUcPeriod"/>
            </a:pPr>
            <a:r>
              <a:rPr lang="en-US">
                <a:ea typeface="+mn-lt"/>
                <a:cs typeface="+mn-lt"/>
              </a:rPr>
              <a:t>Last month</a:t>
            </a:r>
          </a:p>
          <a:p>
            <a:pPr marL="685800" lvl="1" indent="-365760" algn="just">
              <a:buAutoNum type="alphaUcPeriod"/>
            </a:pPr>
            <a:r>
              <a:rPr lang="en-US">
                <a:ea typeface="+mn-lt"/>
                <a:cs typeface="+mn-lt"/>
              </a:rPr>
              <a:t>Last quarter</a:t>
            </a:r>
          </a:p>
          <a:p>
            <a:pPr marL="685800" lvl="1" indent="-365760" algn="just">
              <a:buAutoNum type="alphaUcPeriod"/>
            </a:pPr>
            <a:r>
              <a:rPr lang="en-US">
                <a:ea typeface="+mn-lt"/>
                <a:cs typeface="+mn-lt"/>
              </a:rPr>
              <a:t>Last year</a:t>
            </a:r>
          </a:p>
          <a:p>
            <a:pPr marL="685800" lvl="1" indent="-365760" algn="just">
              <a:buAutoNum type="alphaUcPeriod"/>
            </a:pPr>
            <a:r>
              <a:rPr lang="en-US">
                <a:ea typeface="+mn-lt"/>
                <a:cs typeface="+mn-lt"/>
              </a:rPr>
              <a:t>Never</a:t>
            </a:r>
            <a:endParaRPr lang="en-US"/>
          </a:p>
          <a:p>
            <a:pPr indent="0">
              <a:buFont typeface="Arial" panose="020B0604020202020204" pitchFamily="34" charset="0"/>
              <a:buNone/>
            </a:pPr>
            <a:endParaRPr lang="en-US">
              <a:cs typeface="Calibri" panose="020F0502020204030204"/>
            </a:endParaRP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12154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ED079-0AC6-9B10-BCDF-3A6D5E7B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Across an Organization (or Measures)—Forests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4B2A78-01A5-274E-2EA5-AEA606CB179B}"/>
              </a:ext>
            </a:extLst>
          </p:cNvPr>
          <p:cNvSpPr/>
          <p:nvPr/>
        </p:nvSpPr>
        <p:spPr>
          <a:xfrm>
            <a:off x="5207346" y="3609200"/>
            <a:ext cx="3788936" cy="23319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333333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801355-7DD1-ECDE-FBD8-E3ED041AE336}"/>
              </a:ext>
            </a:extLst>
          </p:cNvPr>
          <p:cNvSpPr/>
          <p:nvPr/>
        </p:nvSpPr>
        <p:spPr>
          <a:xfrm>
            <a:off x="5207000" y="1156661"/>
            <a:ext cx="3788936" cy="23319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333333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693839-4A75-ED07-A8F8-35FCFA2A50D7}"/>
              </a:ext>
            </a:extLst>
          </p:cNvPr>
          <p:cNvCxnSpPr>
            <a:cxnSpLocks/>
          </p:cNvCxnSpPr>
          <p:nvPr/>
        </p:nvCxnSpPr>
        <p:spPr>
          <a:xfrm>
            <a:off x="5207000" y="3548912"/>
            <a:ext cx="3788936" cy="0"/>
          </a:xfrm>
          <a:prstGeom prst="line">
            <a:avLst/>
          </a:prstGeom>
          <a:noFill/>
          <a:ln w="15875" cap="flat" cmpd="sng" algn="ctr">
            <a:solidFill>
              <a:srgbClr val="333333"/>
            </a:solidFill>
            <a:prstDash val="lgDash"/>
            <a:miter lim="800000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6D71457F-AD72-8726-DF07-769125C5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7117" y="1204624"/>
            <a:ext cx="3624682" cy="2216613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A356E0-BBFE-1826-AF00-59D25C0FC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601" y="3645014"/>
            <a:ext cx="3510082" cy="2276200"/>
          </a:xfrm>
          <a:prstGeom prst="rect">
            <a:avLst/>
          </a:prstGeom>
          <a:ln w="12700">
            <a:noFill/>
          </a:ln>
          <a:effectLst/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9AEFE72-7D7E-D71C-904F-AF2985F6E2F7}"/>
              </a:ext>
            </a:extLst>
          </p:cNvPr>
          <p:cNvSpPr/>
          <p:nvPr/>
        </p:nvSpPr>
        <p:spPr>
          <a:xfrm>
            <a:off x="5556828" y="1200707"/>
            <a:ext cx="3236173" cy="3733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 - Exp Length of Stay—</a:t>
            </a:r>
            <a:r>
              <a:rPr kumimoji="0" lang="en-US" sz="1400" b="1" i="0" u="sng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Correct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163815-9044-7381-1B1D-830DC1993440}"/>
              </a:ext>
            </a:extLst>
          </p:cNvPr>
          <p:cNvSpPr txBox="1">
            <a:spLocks/>
          </p:cNvSpPr>
          <p:nvPr/>
        </p:nvSpPr>
        <p:spPr>
          <a:xfrm>
            <a:off x="742600" y="1156661"/>
            <a:ext cx="4363065" cy="458448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System insights:</a:t>
            </a:r>
          </a:p>
          <a:p>
            <a:pPr lvl="2"/>
            <a:r>
              <a:rPr lang="en-US" sz="1800" dirty="0"/>
              <a:t>Where are we?</a:t>
            </a:r>
          </a:p>
          <a:p>
            <a:pPr lvl="2"/>
            <a:r>
              <a:rPr lang="en-US" sz="1800" dirty="0"/>
              <a:t>Where are we going?</a:t>
            </a:r>
          </a:p>
          <a:p>
            <a:pPr lvl="1"/>
            <a:r>
              <a:rPr lang="en-US" sz="2000" dirty="0"/>
              <a:t>Top performer at top of chart.</a:t>
            </a:r>
          </a:p>
          <a:p>
            <a:pPr lvl="1"/>
            <a:r>
              <a:rPr lang="en-US" sz="2000" dirty="0"/>
              <a:t>Shapes indicate significantly different from system.</a:t>
            </a:r>
          </a:p>
          <a:p>
            <a:pPr lvl="1"/>
            <a:r>
              <a:rPr lang="en-US" sz="2000" dirty="0"/>
              <a:t>Colors and letters indicate performance clusters.</a:t>
            </a:r>
          </a:p>
          <a:p>
            <a:pPr lvl="1"/>
            <a:r>
              <a:rPr lang="en-US" sz="2000" dirty="0"/>
              <a:t>Squares indicate projected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94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ED079-0AC6-9B10-BCDF-3A6D5E7B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 Answers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072BB1-CDA5-B0EF-436C-F4DA7C51D2D8}"/>
              </a:ext>
            </a:extLst>
          </p:cNvPr>
          <p:cNvGrpSpPr/>
          <p:nvPr/>
        </p:nvGrpSpPr>
        <p:grpSpPr>
          <a:xfrm>
            <a:off x="5207000" y="1156661"/>
            <a:ext cx="3789282" cy="4784503"/>
            <a:chOff x="5207000" y="1156661"/>
            <a:chExt cx="3789282" cy="478450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B4B2A78-01A5-274E-2EA5-AEA606CB179B}"/>
                </a:ext>
              </a:extLst>
            </p:cNvPr>
            <p:cNvSpPr/>
            <p:nvPr/>
          </p:nvSpPr>
          <p:spPr>
            <a:xfrm>
              <a:off x="5207346" y="3609200"/>
              <a:ext cx="3788936" cy="233196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333333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801355-7DD1-ECDE-FBD8-E3ED041AE336}"/>
                </a:ext>
              </a:extLst>
            </p:cNvPr>
            <p:cNvSpPr/>
            <p:nvPr/>
          </p:nvSpPr>
          <p:spPr>
            <a:xfrm>
              <a:off x="5207000" y="1156661"/>
              <a:ext cx="3788936" cy="233196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333333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693839-4A75-ED07-A8F8-35FCFA2A50D7}"/>
                </a:ext>
              </a:extLst>
            </p:cNvPr>
            <p:cNvCxnSpPr>
              <a:cxnSpLocks/>
            </p:cNvCxnSpPr>
            <p:nvPr/>
          </p:nvCxnSpPr>
          <p:spPr>
            <a:xfrm>
              <a:off x="5207000" y="3548912"/>
              <a:ext cx="3788936" cy="0"/>
            </a:xfrm>
            <a:prstGeom prst="line">
              <a:avLst/>
            </a:prstGeom>
            <a:noFill/>
            <a:ln w="15875" cap="flat" cmpd="sng" algn="ctr">
              <a:solidFill>
                <a:srgbClr val="333333"/>
              </a:solidFill>
              <a:prstDash val="lgDash"/>
              <a:miter lim="800000"/>
            </a:ln>
            <a:effectLst/>
          </p:spPr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D71457F-AD72-8726-DF07-769125C56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7117" y="1204624"/>
              <a:ext cx="3624682" cy="2216613"/>
            </a:xfrm>
            <a:prstGeom prst="rect">
              <a:avLst/>
            </a:prstGeom>
            <a:ln w="12700">
              <a:noFill/>
            </a:ln>
            <a:effectLst/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EA356E0-BBFE-1826-AF00-59D25C0FC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2601" y="3645014"/>
              <a:ext cx="3510082" cy="2276200"/>
            </a:xfrm>
            <a:prstGeom prst="rect">
              <a:avLst/>
            </a:prstGeom>
            <a:ln w="12700">
              <a:noFill/>
            </a:ln>
            <a:effectLst/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9AEFE72-7D7E-D71C-904F-AF2985F6E2F7}"/>
                </a:ext>
              </a:extLst>
            </p:cNvPr>
            <p:cNvSpPr/>
            <p:nvPr/>
          </p:nvSpPr>
          <p:spPr>
            <a:xfrm>
              <a:off x="5556828" y="1200707"/>
              <a:ext cx="3236173" cy="37335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40" tIns="45720" rIns="91440" bIns="4572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 - Exp Length of Stay—</a:t>
              </a:r>
              <a:r>
                <a:rPr kumimoji="0" lang="en-US" sz="1400" b="1" i="0" u="sng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Correct</a:t>
              </a: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163815-9044-7381-1B1D-830DC1993440}"/>
              </a:ext>
            </a:extLst>
          </p:cNvPr>
          <p:cNvSpPr txBox="1">
            <a:spLocks/>
          </p:cNvSpPr>
          <p:nvPr/>
        </p:nvSpPr>
        <p:spPr>
          <a:xfrm>
            <a:off x="742600" y="1156661"/>
            <a:ext cx="4363065" cy="458448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/>
              <a:t>Facility order 1…30.</a:t>
            </a:r>
          </a:p>
          <a:p>
            <a:pPr lvl="1"/>
            <a:r>
              <a:rPr lang="en-US" sz="2000"/>
              <a:t>Facility 1 doing best (followed by Facility 2…).</a:t>
            </a:r>
          </a:p>
          <a:p>
            <a:pPr lvl="1"/>
            <a:r>
              <a:rPr lang="en-US" sz="2000"/>
              <a:t>Facility 4 projected to get worse (others projected to stay about the same).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4078F7FC-EC18-522F-B466-A723B03E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562" y="2003233"/>
            <a:ext cx="6843609" cy="2399898"/>
          </a:xfrm>
        </p:spPr>
        <p:txBody>
          <a:bodyPr/>
          <a:lstStyle/>
          <a:p>
            <a:r>
              <a:rPr lang="en-US" sz="3200" b="0"/>
              <a:t>Jason Jones, PhD</a:t>
            </a:r>
            <a:br>
              <a:rPr lang="en-US" sz="2400" b="0"/>
            </a:br>
            <a:r>
              <a:rPr lang="en-US" sz="1800" b="0" i="1"/>
              <a:t>Chief Analytics &amp; Data Science Officer </a:t>
            </a:r>
            <a:br>
              <a:rPr lang="en-US" sz="1800" b="0" i="1"/>
            </a:br>
            <a:r>
              <a:rPr lang="en-US" sz="1800" b="0" i="1"/>
              <a:t>&amp; General Manager of Platform</a:t>
            </a:r>
            <a:br>
              <a:rPr lang="en-US" sz="1800" b="0" i="1"/>
            </a:br>
            <a:r>
              <a:rPr lang="en-US" sz="1800" b="0" i="1"/>
              <a:t>Health Catalyst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9F2A66-CC36-3435-2052-8D7785163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" b="17704"/>
          <a:stretch/>
        </p:blipFill>
        <p:spPr>
          <a:xfrm>
            <a:off x="852640" y="2828370"/>
            <a:ext cx="749625" cy="7496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3586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ED079-0AC6-9B10-BCDF-3A6D5E7B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 Answers Compared to Typical and Wrong Answers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F01EF2-4121-4BC0-FDA7-39039BB763BC}"/>
              </a:ext>
            </a:extLst>
          </p:cNvPr>
          <p:cNvGrpSpPr/>
          <p:nvPr/>
        </p:nvGrpSpPr>
        <p:grpSpPr>
          <a:xfrm>
            <a:off x="1654137" y="1156661"/>
            <a:ext cx="7402124" cy="4784503"/>
            <a:chOff x="4194137" y="1156661"/>
            <a:chExt cx="7402124" cy="47845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F35858-651C-8F37-E6A6-C35048611A58}"/>
                </a:ext>
              </a:extLst>
            </p:cNvPr>
            <p:cNvSpPr/>
            <p:nvPr/>
          </p:nvSpPr>
          <p:spPr>
            <a:xfrm>
              <a:off x="4194137" y="3609200"/>
              <a:ext cx="7335795" cy="233196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333333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6634AD-2D6C-701C-5312-0CFA0EAB9467}"/>
                </a:ext>
              </a:extLst>
            </p:cNvPr>
            <p:cNvSpPr/>
            <p:nvPr/>
          </p:nvSpPr>
          <p:spPr>
            <a:xfrm>
              <a:off x="4194137" y="1156661"/>
              <a:ext cx="7335795" cy="233196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333333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7F4324-FC90-295C-7524-620175709FF5}"/>
                </a:ext>
              </a:extLst>
            </p:cNvPr>
            <p:cNvCxnSpPr>
              <a:cxnSpLocks/>
            </p:cNvCxnSpPr>
            <p:nvPr/>
          </p:nvCxnSpPr>
          <p:spPr>
            <a:xfrm>
              <a:off x="4260466" y="3558437"/>
              <a:ext cx="7335795" cy="0"/>
            </a:xfrm>
            <a:prstGeom prst="line">
              <a:avLst/>
            </a:prstGeom>
            <a:noFill/>
            <a:ln w="15875" cap="flat" cmpd="sng" algn="ctr">
              <a:solidFill>
                <a:srgbClr val="333333"/>
              </a:solidFill>
              <a:prstDash val="lgDash"/>
              <a:miter lim="800000"/>
            </a:ln>
            <a:effectLst/>
          </p:spPr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1529D3-0E36-243F-C390-214C86338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8803" y="1169486"/>
              <a:ext cx="3460820" cy="2301562"/>
            </a:xfrm>
            <a:prstGeom prst="rect">
              <a:avLst/>
            </a:prstGeom>
            <a:ln w="12700">
              <a:noFill/>
            </a:ln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4E9AE3-3314-7A15-6A23-C18BAA4F1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5751" y="3655597"/>
              <a:ext cx="3323872" cy="2242449"/>
            </a:xfrm>
            <a:prstGeom prst="rect">
              <a:avLst/>
            </a:prstGeom>
            <a:ln w="12700">
              <a:noFill/>
            </a:ln>
            <a:effectLst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F365E6-2C18-0D32-9B26-85CD4516A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0767" y="1204624"/>
              <a:ext cx="3624682" cy="2216613"/>
            </a:xfrm>
            <a:prstGeom prst="rect">
              <a:avLst/>
            </a:prstGeom>
            <a:ln w="12700">
              <a:noFill/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8987C7-C3DE-029F-5021-895ADBACC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6251" y="3645014"/>
              <a:ext cx="3510082" cy="2276200"/>
            </a:xfrm>
            <a:prstGeom prst="rect">
              <a:avLst/>
            </a:prstGeom>
            <a:ln w="12700">
              <a:noFill/>
            </a:ln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42B5B-BF08-FE3B-A4DC-54012E4A4D2E}"/>
                </a:ext>
              </a:extLst>
            </p:cNvPr>
            <p:cNvSpPr/>
            <p:nvPr/>
          </p:nvSpPr>
          <p:spPr>
            <a:xfrm>
              <a:off x="8090478" y="1200707"/>
              <a:ext cx="3236173" cy="37335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40" tIns="45720" rIns="91440" bIns="45720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 - Exp Length of Stay—</a:t>
              </a:r>
              <a:r>
                <a:rPr kumimoji="0" lang="en-US" sz="1400" b="1" i="0" u="sng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Correct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384E32C-1024-D05F-07F9-36893B67B5A9}"/>
                </a:ext>
              </a:extLst>
            </p:cNvPr>
            <p:cNvSpPr/>
            <p:nvPr/>
          </p:nvSpPr>
          <p:spPr>
            <a:xfrm>
              <a:off x="4569072" y="1200820"/>
              <a:ext cx="3055012" cy="37335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40" tIns="45720" rIns="91440" bIns="45720"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Typical and Wrong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—Average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6CD1EB-9A40-0B14-383A-191ED6029F4F}"/>
                </a:ext>
              </a:extLst>
            </p:cNvPr>
            <p:cNvSpPr/>
            <p:nvPr/>
          </p:nvSpPr>
          <p:spPr>
            <a:xfrm>
              <a:off x="5845458" y="2101157"/>
              <a:ext cx="407773" cy="185351"/>
            </a:xfrm>
            <a:prstGeom prst="ellipse">
              <a:avLst/>
            </a:prstGeom>
            <a:noFill/>
            <a:ln w="25400" cap="flat" cmpd="sng" algn="ctr">
              <a:solidFill>
                <a:srgbClr val="F896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D8AE77D-C9F6-5F00-9BAD-6D982F0C653B}"/>
                </a:ext>
              </a:extLst>
            </p:cNvPr>
            <p:cNvSpPr/>
            <p:nvPr/>
          </p:nvSpPr>
          <p:spPr>
            <a:xfrm>
              <a:off x="9728522" y="2382277"/>
              <a:ext cx="407773" cy="185351"/>
            </a:xfrm>
            <a:prstGeom prst="ellipse">
              <a:avLst/>
            </a:prstGeom>
            <a:noFill/>
            <a:ln w="25400" cap="flat" cmpd="sng" algn="ctr">
              <a:solidFill>
                <a:srgbClr val="F896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CC1AA75-3009-A2B8-8A0D-2EE1B424DD46}"/>
                </a:ext>
              </a:extLst>
            </p:cNvPr>
            <p:cNvSpPr/>
            <p:nvPr/>
          </p:nvSpPr>
          <p:spPr>
            <a:xfrm>
              <a:off x="9787609" y="2987491"/>
              <a:ext cx="407773" cy="185351"/>
            </a:xfrm>
            <a:prstGeom prst="ellipse">
              <a:avLst/>
            </a:prstGeom>
            <a:noFill/>
            <a:ln w="25400" cap="flat" cmpd="sng" algn="ctr">
              <a:solidFill>
                <a:srgbClr val="F896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327A5B-14C0-A29C-5AE6-9F03F6284EB1}"/>
                </a:ext>
              </a:extLst>
            </p:cNvPr>
            <p:cNvSpPr/>
            <p:nvPr/>
          </p:nvSpPr>
          <p:spPr>
            <a:xfrm>
              <a:off x="7222214" y="4803872"/>
              <a:ext cx="407773" cy="185351"/>
            </a:xfrm>
            <a:prstGeom prst="ellipse">
              <a:avLst/>
            </a:prstGeom>
            <a:noFill/>
            <a:ln w="25400" cap="flat" cmpd="sng" algn="ctr">
              <a:solidFill>
                <a:srgbClr val="F8961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E4A244-667C-1F7F-C1FC-59990F1C76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7099" y="2482649"/>
              <a:ext cx="2093725" cy="2406200"/>
            </a:xfrm>
            <a:prstGeom prst="line">
              <a:avLst/>
            </a:prstGeom>
            <a:noFill/>
            <a:ln w="25400" cap="flat" cmpd="sng" algn="ctr">
              <a:solidFill>
                <a:srgbClr val="F8961D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3DBE74-9071-A834-654A-EF6CE0F398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8042" y="2191909"/>
              <a:ext cx="3522832" cy="894993"/>
            </a:xfrm>
            <a:prstGeom prst="line">
              <a:avLst/>
            </a:prstGeom>
            <a:noFill/>
            <a:ln w="25400" cap="flat" cmpd="sng" algn="ctr">
              <a:solidFill>
                <a:srgbClr val="F8961D"/>
              </a:solidFill>
              <a:prstDash val="solid"/>
              <a:miter lim="800000"/>
            </a:ln>
            <a:effectLst/>
          </p:spPr>
        </p:cxn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9CB88DD-C0F3-AB6E-A852-7CA5D326D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9195" y="1428057"/>
            <a:ext cx="2792306" cy="794019"/>
          </a:xfrm>
        </p:spPr>
        <p:txBody>
          <a:bodyPr/>
          <a:lstStyle/>
          <a:p>
            <a:pPr lvl="1"/>
            <a:r>
              <a:rPr lang="en-US" sz="2000"/>
              <a:t>Facility 2 looks worst.</a:t>
            </a:r>
          </a:p>
          <a:p>
            <a:pPr lvl="1"/>
            <a:r>
              <a:rPr lang="en-US" sz="2000"/>
              <a:t>Facility 4 looks best.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B963113-F202-E925-A0A0-6387E6CAFBB1}"/>
              </a:ext>
            </a:extLst>
          </p:cNvPr>
          <p:cNvSpPr/>
          <p:nvPr/>
        </p:nvSpPr>
        <p:spPr>
          <a:xfrm>
            <a:off x="10049090" y="2496058"/>
            <a:ext cx="1380451" cy="645458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600" kern="0">
                <a:solidFill>
                  <a:schemeClr val="accent6"/>
                </a:solidFill>
                <a:latin typeface="Flexo-bold" pitchFamily="50" charset="0"/>
                <a:cs typeface="Arial" panose="020B0604020202020204" pitchFamily="34" charset="0"/>
              </a:rPr>
              <a:t>We Can Do Better!</a:t>
            </a:r>
          </a:p>
        </p:txBody>
      </p:sp>
    </p:spTree>
    <p:extLst>
      <p:ext uri="{BB962C8B-B14F-4D97-AF65-F5344CB8AC3E}">
        <p14:creationId xmlns:p14="http://schemas.microsoft.com/office/powerpoint/2010/main" val="144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9FE31-B41E-A711-5753-99BD672D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Why Your Tools Are Failing You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81D8FFE-4E23-93D3-299C-951723BA919A}"/>
              </a:ext>
            </a:extLst>
          </p:cNvPr>
          <p:cNvSpPr txBox="1">
            <a:spLocks/>
          </p:cNvSpPr>
          <p:nvPr/>
        </p:nvSpPr>
        <p:spPr>
          <a:xfrm>
            <a:off x="2114550" y="2392349"/>
            <a:ext cx="7962900" cy="17676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Flexo-bold" pitchFamily="50" charset="0"/>
              </a:rPr>
              <a:t>Here’s The Good News </a:t>
            </a:r>
            <a:br>
              <a:rPr lang="en-US" sz="2400" b="1" dirty="0">
                <a:solidFill>
                  <a:schemeClr val="accent1"/>
                </a:solidFill>
              </a:rPr>
            </a:br>
            <a:br>
              <a:rPr lang="en-US" sz="2400" b="1" dirty="0"/>
            </a:br>
            <a:r>
              <a:rPr lang="en-US" sz="2000" dirty="0"/>
              <a:t>You can expect more than tabular displays of data with inferior methods.  In the face of increasing complexity, AI can help you </a:t>
            </a:r>
            <a:r>
              <a:rPr lang="en-US" sz="2000" i="1" dirty="0">
                <a:solidFill>
                  <a:schemeClr val="accent1"/>
                </a:solidFill>
              </a:rPr>
              <a:t>make better decisions with confidence</a:t>
            </a:r>
            <a:r>
              <a:rPr lang="en-US" sz="2000" dirty="0"/>
              <a:t>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9451C-7AA4-0744-006C-C2A142A27BDB}"/>
              </a:ext>
            </a:extLst>
          </p:cNvPr>
          <p:cNvSpPr txBox="1"/>
          <p:nvPr/>
        </p:nvSpPr>
        <p:spPr>
          <a:xfrm>
            <a:off x="2693377" y="4301923"/>
            <a:ext cx="6805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1">
                <a:solidFill>
                  <a:schemeClr val="accent1"/>
                </a:solidFill>
                <a:ea typeface="+mn-lt"/>
                <a:cs typeface="+mn-lt"/>
              </a:rPr>
              <a:t>Dealing with overwhelming complexity</a:t>
            </a:r>
            <a:endParaRPr lang="en-US" sz="1400" i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71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20BC3-F4B5-F1CB-95D4-E5355B156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75493"/>
            <a:ext cx="12191999" cy="1754981"/>
          </a:xfr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 sz="3600" b="0" dirty="0">
                <a:latin typeface="Flexo-bold" pitchFamily="50" charset="0"/>
                <a:ea typeface="+mn-lt"/>
                <a:cs typeface="+mn-lt"/>
              </a:rPr>
              <a:t>Being Able to See </a:t>
            </a:r>
            <a:br>
              <a:rPr lang="en-US" sz="3600" b="0" dirty="0">
                <a:latin typeface="Flexo-bold" pitchFamily="50" charset="0"/>
                <a:ea typeface="+mn-lt"/>
                <a:cs typeface="+mn-lt"/>
              </a:rPr>
            </a:br>
            <a:r>
              <a:rPr lang="en-US" sz="3600" b="0" dirty="0">
                <a:latin typeface="Flexo-bold" pitchFamily="50" charset="0"/>
                <a:ea typeface="+mn-lt"/>
                <a:cs typeface="+mn-lt"/>
              </a:rPr>
              <a:t>What Is Around the Corner</a:t>
            </a:r>
            <a:br>
              <a:rPr lang="en-US" sz="3600" dirty="0">
                <a:ea typeface="Calibri"/>
                <a:cs typeface="Calibri"/>
              </a:rPr>
            </a:br>
            <a:r>
              <a:rPr lang="en-US" sz="3600" dirty="0"/>
              <a:t>  </a:t>
            </a:r>
            <a:br>
              <a:rPr lang="en-US" sz="3600" dirty="0"/>
            </a:br>
            <a:r>
              <a:rPr lang="en-US" sz="3200" dirty="0">
                <a:ea typeface="+mn-lt"/>
                <a:cs typeface="+mn-lt"/>
              </a:rPr>
              <a:t>Performance Between Approaches </a:t>
            </a:r>
            <a:br>
              <a:rPr lang="en-US" sz="3200" dirty="0">
                <a:ea typeface="+mn-lt"/>
                <a:cs typeface="+mn-lt"/>
              </a:rPr>
            </a:br>
            <a:r>
              <a:rPr lang="en-US" sz="3200" dirty="0">
                <a:ea typeface="+mn-lt"/>
                <a:cs typeface="+mn-lt"/>
              </a:rPr>
              <a:t>(or Parts… “My Patients Are Sicker”) </a:t>
            </a:r>
            <a:endParaRPr lang="en-US" dirty="0">
              <a:cs typeface="Calibri"/>
            </a:endParaRPr>
          </a:p>
          <a:p>
            <a:endParaRPr lang="en-US" sz="36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6C92B29-DC6E-8F0A-0E1E-B4D851C9A89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94821" y="1272174"/>
            <a:ext cx="1207008" cy="9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88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A6CF-1493-F0EC-5CC8-FD048FFE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We Do Trials…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C1EEE-057C-BEB7-3304-85CE232EE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358"/>
            <a:ext cx="4294239" cy="458448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Flexo-bold"/>
              </a:rPr>
              <a:t>We Knew (2011)</a:t>
            </a:r>
            <a:r>
              <a:rPr lang="en-US" b="1" baseline="30000" dirty="0">
                <a:solidFill>
                  <a:schemeClr val="accent1"/>
                </a:solidFill>
                <a:latin typeface="Flexo-bold"/>
              </a:rPr>
              <a:t>11</a:t>
            </a:r>
            <a:r>
              <a:rPr lang="en-US" b="1" dirty="0">
                <a:solidFill>
                  <a:schemeClr val="accent1"/>
                </a:solidFill>
                <a:latin typeface="Flexo-bold"/>
              </a:rPr>
              <a:t>:</a:t>
            </a:r>
            <a:r>
              <a:rPr lang="en-US" dirty="0">
                <a:solidFill>
                  <a:schemeClr val="accent1"/>
                </a:solidFill>
                <a:latin typeface="Flexo-bold"/>
              </a:rPr>
              <a:t> </a:t>
            </a:r>
            <a:r>
              <a:rPr lang="en-US" dirty="0"/>
              <a:t>Dealing with social determinants of health for high-risk patients could reduce hospitalizations.</a:t>
            </a:r>
          </a:p>
          <a:p>
            <a:r>
              <a:rPr lang="en-US" b="1" dirty="0">
                <a:solidFill>
                  <a:schemeClr val="accent1"/>
                </a:solidFill>
                <a:latin typeface="Flexo-bold"/>
              </a:rPr>
              <a:t>We Learned (2020)</a:t>
            </a:r>
            <a:r>
              <a:rPr lang="en-US" b="1" baseline="30000" dirty="0">
                <a:solidFill>
                  <a:schemeClr val="accent1"/>
                </a:solidFill>
                <a:latin typeface="Flexo-bold"/>
              </a:rPr>
              <a:t>12</a:t>
            </a:r>
            <a:r>
              <a:rPr lang="en-US" b="1" dirty="0">
                <a:solidFill>
                  <a:schemeClr val="accent1"/>
                </a:solidFill>
                <a:latin typeface="Flexo-bold"/>
              </a:rPr>
              <a:t>: </a:t>
            </a:r>
            <a:r>
              <a:rPr lang="en-US" dirty="0">
                <a:solidFill>
                  <a:schemeClr val="accent6"/>
                </a:solidFill>
              </a:rPr>
              <a:t>High-risk patients did experience decreased hospitalization—but there was no difference between treatment and control groups</a:t>
            </a:r>
            <a:r>
              <a:rPr lang="en-US" dirty="0"/>
              <a:t>…and now we’re trying refined approaches.</a:t>
            </a:r>
            <a:endParaRPr lang="en-US" dirty="0">
              <a:cs typeface="Calibri"/>
            </a:endParaRPr>
          </a:p>
          <a:p>
            <a:r>
              <a:rPr lang="en-US" dirty="0"/>
              <a:t>We </a:t>
            </a:r>
            <a:r>
              <a:rPr lang="en-US" dirty="0">
                <a:solidFill>
                  <a:schemeClr val="accent6"/>
                </a:solidFill>
              </a:rPr>
              <a:t>were able</a:t>
            </a:r>
            <a:r>
              <a:rPr lang="en-US" dirty="0"/>
              <a:t> to learn only because </a:t>
            </a:r>
            <a:r>
              <a:rPr lang="en-US" dirty="0">
                <a:solidFill>
                  <a:schemeClr val="accent6"/>
                </a:solidFill>
              </a:rPr>
              <a:t>we had the right study design up front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The same has happened with intensive monitoring in severe sepsis or septic shock and tight glucose control.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744DA-D47D-9324-C8B3-865135C8C5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Hot Spotting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F646D-DDF2-CCB4-42D4-9666BB5FC6F2}"/>
              </a:ext>
            </a:extLst>
          </p:cNvPr>
          <p:cNvSpPr txBox="1"/>
          <p:nvPr/>
        </p:nvSpPr>
        <p:spPr>
          <a:xfrm>
            <a:off x="564321" y="6167821"/>
            <a:ext cx="84911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>
                <a:effectLst/>
                <a:ea typeface="Times New Roman" panose="02020603050405020304" pitchFamily="18" charset="0"/>
              </a:rPr>
              <a:t>Gawande A. (2011). The hot spotters: Can we lower medical costs by giving the neediest patients better care? New Yorker (New York, N.Y.), 40–51.  Finkelstein, A., Zhou, A., Taubman, S., &amp; Doyle, J. (2020). Health care </a:t>
            </a:r>
            <a:r>
              <a:rPr lang="en-US" sz="1000" i="1" err="1">
                <a:effectLst/>
                <a:ea typeface="Times New Roman" panose="02020603050405020304" pitchFamily="18" charset="0"/>
              </a:rPr>
              <a:t>hotspotting</a:t>
            </a:r>
            <a:r>
              <a:rPr lang="en-US" sz="1000" i="1">
                <a:effectLst/>
                <a:ea typeface="Times New Roman" panose="02020603050405020304" pitchFamily="18" charset="0"/>
              </a:rPr>
              <a:t> – A randomized, controlled trial. The New England Journal of Medicine,  382(2), 152–162. </a:t>
            </a:r>
            <a:r>
              <a:rPr lang="en-US" sz="1000" i="1">
                <a:effectLst/>
                <a:ea typeface="Times New Roman" panose="02020603050405020304" pitchFamily="18" charset="0"/>
                <a:hlinkClick r:id="rId2"/>
              </a:rPr>
              <a:t>https://doi.org/10.1056/NEJMsa1906848</a:t>
            </a:r>
            <a:endParaRPr lang="en-US" sz="1000" i="1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E9D46B-69E6-46C7-2EFA-E8E2EC39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74" y="1998062"/>
            <a:ext cx="6335892" cy="28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85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34075B-BF97-C8A0-F384-E4A24F2982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vert="horz" wrap="square" lIns="0" tIns="45720" rIns="91440" bIns="45720" rtlCol="0" anchor="t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For which of the following types of decisions have you used AI (or other advanced techniques) recently?</a:t>
            </a:r>
          </a:p>
          <a:p>
            <a:pPr marL="685800" lvl="1" indent="-365760">
              <a:buAutoNum type="alphaUcPeriod"/>
            </a:pPr>
            <a:r>
              <a:rPr lang="en-US" dirty="0">
                <a:ea typeface="+mn-lt"/>
                <a:cs typeface="+mn-lt"/>
              </a:rPr>
              <a:t>Drug formulary</a:t>
            </a:r>
          </a:p>
          <a:p>
            <a:pPr marL="685800" lvl="1" indent="-365760">
              <a:buAutoNum type="alphaUcPeriod"/>
            </a:pPr>
            <a:r>
              <a:rPr lang="en-US" dirty="0">
                <a:ea typeface="+mn-lt"/>
                <a:cs typeface="+mn-lt"/>
              </a:rPr>
              <a:t>Surgical device/implant/cart</a:t>
            </a:r>
          </a:p>
          <a:p>
            <a:pPr marL="685800" lvl="1" indent="-365760">
              <a:buAutoNum type="alphaUcPeriod"/>
            </a:pPr>
            <a:r>
              <a:rPr lang="en-US" dirty="0">
                <a:ea typeface="+mn-lt"/>
                <a:cs typeface="+mn-lt"/>
              </a:rPr>
              <a:t>Care management implementation/expansion</a:t>
            </a:r>
          </a:p>
          <a:p>
            <a:pPr marL="685800" lvl="1" indent="-365760">
              <a:buAutoNum type="alphaUcPeriod"/>
            </a:pPr>
            <a:r>
              <a:rPr lang="en-US" dirty="0">
                <a:ea typeface="+mn-lt"/>
                <a:cs typeface="+mn-lt"/>
              </a:rPr>
              <a:t>Facility/provider comparison</a:t>
            </a:r>
          </a:p>
          <a:p>
            <a:pPr marL="685800" lvl="1" indent="-365760">
              <a:buAutoNum type="alphaUcPeriod"/>
            </a:pPr>
            <a:r>
              <a:rPr lang="en-US" dirty="0">
                <a:ea typeface="+mn-lt"/>
                <a:cs typeface="+mn-lt"/>
              </a:rPr>
              <a:t>Care/revenue process change</a:t>
            </a:r>
          </a:p>
          <a:p>
            <a:pPr marL="685800" lvl="1" indent="-365760">
              <a:buAutoNum type="alphaUcPeriod"/>
            </a:pPr>
            <a:r>
              <a:rPr lang="en-US" dirty="0">
                <a:ea typeface="+mn-lt"/>
                <a:cs typeface="+mn-lt"/>
              </a:rPr>
              <a:t>Other, similar type of decision</a:t>
            </a:r>
          </a:p>
          <a:p>
            <a:pPr marL="685800" lvl="1" indent="-365760">
              <a:buClr>
                <a:srgbClr val="00AEEF"/>
              </a:buClr>
              <a:buAutoNum type="alphaUcPeriod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685800" lvl="1" indent="-365760">
              <a:buClr>
                <a:srgbClr val="00AEEF"/>
              </a:buClr>
              <a:buFont typeface="Wingdings" panose="05000000000000000000" pitchFamily="2" charset="2"/>
              <a:buAutoNum type="alphaUcPeriod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  <a:p>
            <a:endParaRPr lang="en-US" sz="20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2976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D8ED-0BD4-FCDA-8782-36AA446F7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Should We Continue/Expand Support for a Work Training Program?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FC93A-510F-B065-6951-F9C77463A4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Understanding the “Apples to Oranges” Comparison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D71F713-C58A-089E-4425-A741BF66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74" y="1386237"/>
            <a:ext cx="3780743" cy="2266974"/>
          </a:xfrm>
        </p:spPr>
        <p:txBody>
          <a:bodyPr/>
          <a:lstStyle/>
          <a:p>
            <a:r>
              <a:rPr lang="en-US" sz="1800"/>
              <a:t>Left plot shows important “imbalances” (potential confounding):</a:t>
            </a:r>
          </a:p>
          <a:p>
            <a:pPr lvl="1"/>
            <a:r>
              <a:rPr lang="en-US" sz="1600"/>
              <a:t>Important differences in race, marital status, prior income, age, and having no degree.</a:t>
            </a:r>
          </a:p>
          <a:p>
            <a:pPr lvl="1"/>
            <a:r>
              <a:rPr lang="en-US" sz="1600"/>
              <a:t>Small differences in education level.</a:t>
            </a:r>
          </a:p>
          <a:p>
            <a:pPr lvl="1"/>
            <a:r>
              <a:rPr lang="en-US" sz="1600"/>
              <a:t>Random number no difference…as expected.</a:t>
            </a:r>
          </a:p>
          <a:p>
            <a:endParaRPr lang="en-US" sz="160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13A570C-40EE-66E0-15BC-641EB3FB3F75}"/>
              </a:ext>
            </a:extLst>
          </p:cNvPr>
          <p:cNvSpPr txBox="1">
            <a:spLocks/>
          </p:cNvSpPr>
          <p:nvPr/>
        </p:nvSpPr>
        <p:spPr>
          <a:xfrm>
            <a:off x="852275" y="3653211"/>
            <a:ext cx="3665552" cy="226697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Confounding:</a:t>
            </a:r>
          </a:p>
          <a:p>
            <a:pPr lvl="1"/>
            <a:r>
              <a:rPr lang="en-US" sz="1600"/>
              <a:t>Want to draw a conclusion about how “A” (e.g., training) impacts “B” (e.g., income).</a:t>
            </a:r>
          </a:p>
          <a:p>
            <a:pPr lvl="1"/>
            <a:r>
              <a:rPr lang="en-US" sz="1600"/>
              <a:t>But a Confounder (e.g., prior income) is related to both A and B.</a:t>
            </a:r>
          </a:p>
          <a:p>
            <a:endParaRPr lang="en-US" sz="16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8FE848-5241-39E7-3F9A-15051F3C79A8}"/>
              </a:ext>
            </a:extLst>
          </p:cNvPr>
          <p:cNvGrpSpPr/>
          <p:nvPr/>
        </p:nvGrpSpPr>
        <p:grpSpPr>
          <a:xfrm>
            <a:off x="2076263" y="5411799"/>
            <a:ext cx="1113944" cy="723530"/>
            <a:chOff x="2076263" y="5411799"/>
            <a:chExt cx="1113944" cy="7235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8E4D0BA-C991-BE7F-5B8D-3195E845031E}"/>
                </a:ext>
              </a:extLst>
            </p:cNvPr>
            <p:cNvGrpSpPr/>
            <p:nvPr/>
          </p:nvGrpSpPr>
          <p:grpSpPr>
            <a:xfrm>
              <a:off x="2076263" y="5411799"/>
              <a:ext cx="1113944" cy="329720"/>
              <a:chOff x="9158883" y="5377124"/>
              <a:chExt cx="1113944" cy="32972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5FEF1B5-DB58-CA61-B919-894A03215402}"/>
                  </a:ext>
                </a:extLst>
              </p:cNvPr>
              <p:cNvSpPr/>
              <p:nvPr/>
            </p:nvSpPr>
            <p:spPr>
              <a:xfrm>
                <a:off x="9158883" y="5377124"/>
                <a:ext cx="329720" cy="3297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BDA2D7B-5D2E-786F-F430-DF82CB493614}"/>
                  </a:ext>
                </a:extLst>
              </p:cNvPr>
              <p:cNvSpPr/>
              <p:nvPr/>
            </p:nvSpPr>
            <p:spPr>
              <a:xfrm>
                <a:off x="9943107" y="5377124"/>
                <a:ext cx="329720" cy="32972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B</a:t>
                </a: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3040914-5FA6-948C-E76A-5D27E6C8C5CC}"/>
                </a:ext>
              </a:extLst>
            </p:cNvPr>
            <p:cNvSpPr/>
            <p:nvPr/>
          </p:nvSpPr>
          <p:spPr>
            <a:xfrm>
              <a:off x="2468375" y="5805609"/>
              <a:ext cx="329720" cy="32972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D92DE3C-6AF3-A9B5-D244-62F6EFF43488}"/>
                </a:ext>
              </a:extLst>
            </p:cNvPr>
            <p:cNvCxnSpPr>
              <a:endCxn id="18" idx="2"/>
            </p:cNvCxnSpPr>
            <p:nvPr/>
          </p:nvCxnSpPr>
          <p:spPr>
            <a:xfrm>
              <a:off x="2405983" y="5576659"/>
              <a:ext cx="454504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5DDFFB2-7BC1-784E-3537-A53DDB4035AC}"/>
                </a:ext>
              </a:extLst>
            </p:cNvPr>
            <p:cNvCxnSpPr>
              <a:cxnSpLocks/>
              <a:stCxn id="19" idx="2"/>
              <a:endCxn id="17" idx="4"/>
            </p:cNvCxnSpPr>
            <p:nvPr/>
          </p:nvCxnSpPr>
          <p:spPr>
            <a:xfrm flipH="1" flipV="1">
              <a:off x="2241123" y="5741519"/>
              <a:ext cx="227252" cy="228950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81F44A3-2246-F01E-5095-528BBEDF1135}"/>
                </a:ext>
              </a:extLst>
            </p:cNvPr>
            <p:cNvCxnSpPr>
              <a:stCxn id="19" idx="6"/>
              <a:endCxn id="18" idx="4"/>
            </p:cNvCxnSpPr>
            <p:nvPr/>
          </p:nvCxnSpPr>
          <p:spPr>
            <a:xfrm flipV="1">
              <a:off x="2798095" y="5741519"/>
              <a:ext cx="227252" cy="228950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6481EF-D174-7A31-F62C-B4F33CE70B06}"/>
              </a:ext>
            </a:extLst>
          </p:cNvPr>
          <p:cNvGrpSpPr/>
          <p:nvPr/>
        </p:nvGrpSpPr>
        <p:grpSpPr>
          <a:xfrm>
            <a:off x="4566202" y="1252843"/>
            <a:ext cx="4643554" cy="4882486"/>
            <a:chOff x="4566202" y="1252843"/>
            <a:chExt cx="4643554" cy="488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9D61AD-2212-FCE1-8320-DADF02BCE651}"/>
                </a:ext>
              </a:extLst>
            </p:cNvPr>
            <p:cNvGrpSpPr/>
            <p:nvPr/>
          </p:nvGrpSpPr>
          <p:grpSpPr>
            <a:xfrm>
              <a:off x="4566202" y="1252843"/>
              <a:ext cx="4643554" cy="4882486"/>
              <a:chOff x="539916" y="1252843"/>
              <a:chExt cx="4643554" cy="488248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5FD78EF-FAAD-F62F-E984-BC65D42126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1902"/>
              <a:stretch/>
            </p:blipFill>
            <p:spPr>
              <a:xfrm>
                <a:off x="539916" y="1252843"/>
                <a:ext cx="4347583" cy="4882486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1BEC84-9D5E-1F2C-1CF4-40AD3BD0511B}"/>
                  </a:ext>
                </a:extLst>
              </p:cNvPr>
              <p:cNvSpPr/>
              <p:nvPr/>
            </p:nvSpPr>
            <p:spPr>
              <a:xfrm>
                <a:off x="3085399" y="2574906"/>
                <a:ext cx="2098071" cy="1093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69EB6D8-2CBC-5698-E9C0-41A9B68712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412" t="47074" r="77360" b="30521"/>
              <a:stretch/>
            </p:blipFill>
            <p:spPr>
              <a:xfrm>
                <a:off x="2751957" y="2700404"/>
                <a:ext cx="368377" cy="109391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3C379C9-692B-437D-437C-EECEFD1CAE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904" t="30487" r="80607" b="68577"/>
              <a:stretch/>
            </p:blipFill>
            <p:spPr>
              <a:xfrm>
                <a:off x="2761985" y="2701144"/>
                <a:ext cx="55808" cy="45719"/>
              </a:xfrm>
              <a:prstGeom prst="rect">
                <a:avLst/>
              </a:prstGeom>
            </p:spPr>
          </p:pic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B654D75-5022-8418-44F3-FBCF39B35ADC}"/>
                </a:ext>
              </a:extLst>
            </p:cNvPr>
            <p:cNvSpPr/>
            <p:nvPr/>
          </p:nvSpPr>
          <p:spPr>
            <a:xfrm>
              <a:off x="6893434" y="2560158"/>
              <a:ext cx="1667435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“My patients</a:t>
              </a:r>
              <a:b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</a:br>
              <a:r>
                <a:rPr lang="en-US" sz="1600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are sicker”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ACD39DE-74D8-28F0-7635-2212385E4C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535" y="2700404"/>
              <a:ext cx="297586" cy="17245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DD72214-57D7-FE88-C07B-A099CC781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922" t="4310" r="65389" b="85755"/>
            <a:stretch/>
          </p:blipFill>
          <p:spPr>
            <a:xfrm>
              <a:off x="7599566" y="1508278"/>
              <a:ext cx="763325" cy="4850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EC69E2B-E4C9-DD15-F51A-D15CA65BF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65" t="-788" r="29516" b="788"/>
          <a:stretch/>
        </p:blipFill>
        <p:spPr>
          <a:xfrm>
            <a:off x="8371177" y="1252843"/>
            <a:ext cx="3562600" cy="48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1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3DA00-C4D4-75C1-C941-A235DE45F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Should We Continue/Expand Support for a Work Training Program?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BA692-54E4-9E56-94FA-41209AAF43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Adjusting for Differences and Drawing More Valid Conclusions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AFCDF7-1FCD-5AFB-BEB5-A70B0EF9716B}"/>
              </a:ext>
            </a:extLst>
          </p:cNvPr>
          <p:cNvGrpSpPr/>
          <p:nvPr/>
        </p:nvGrpSpPr>
        <p:grpSpPr>
          <a:xfrm>
            <a:off x="4380050" y="1297248"/>
            <a:ext cx="4064372" cy="4882896"/>
            <a:chOff x="670831" y="1297248"/>
            <a:chExt cx="4064372" cy="4882896"/>
          </a:xfrm>
        </p:grpSpPr>
        <p:pic>
          <p:nvPicPr>
            <p:cNvPr id="5" name="Picture 29">
              <a:extLst>
                <a:ext uri="{FF2B5EF4-FFF2-40B4-BE49-F238E27FC236}">
                  <a16:creationId xmlns:a16="http://schemas.microsoft.com/office/drawing/2014/main" id="{EA476D72-DDD7-8D7F-A8E2-94E2E0CEF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71717"/>
            <a:stretch/>
          </p:blipFill>
          <p:spPr>
            <a:xfrm>
              <a:off x="670831" y="1297248"/>
              <a:ext cx="3177684" cy="4882896"/>
            </a:xfrm>
            <a:prstGeom prst="rect">
              <a:avLst/>
            </a:prstGeom>
          </p:spPr>
        </p:pic>
        <p:pic>
          <p:nvPicPr>
            <p:cNvPr id="6" name="Picture 29">
              <a:extLst>
                <a:ext uri="{FF2B5EF4-FFF2-40B4-BE49-F238E27FC236}">
                  <a16:creationId xmlns:a16="http://schemas.microsoft.com/office/drawing/2014/main" id="{4731DAE1-702E-EBAD-230B-98F3A71C6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676" t="48176" r="77238" b="33586"/>
            <a:stretch/>
          </p:blipFill>
          <p:spPr>
            <a:xfrm>
              <a:off x="2544416" y="2983726"/>
              <a:ext cx="683813" cy="890547"/>
            </a:xfrm>
            <a:prstGeom prst="rect">
              <a:avLst/>
            </a:prstGeom>
          </p:spPr>
        </p:pic>
        <p:pic>
          <p:nvPicPr>
            <p:cNvPr id="7" name="Picture 29">
              <a:extLst>
                <a:ext uri="{FF2B5EF4-FFF2-40B4-BE49-F238E27FC236}">
                  <a16:creationId xmlns:a16="http://schemas.microsoft.com/office/drawing/2014/main" id="{18ACFBB5-30BA-838C-F6AB-BF0906063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753" t="21456" r="83351" b="73572"/>
            <a:stretch/>
          </p:blipFill>
          <p:spPr>
            <a:xfrm>
              <a:off x="2103613" y="2761413"/>
              <a:ext cx="437824" cy="242793"/>
            </a:xfrm>
            <a:prstGeom prst="rect">
              <a:avLst/>
            </a:prstGeom>
          </p:spPr>
        </p:pic>
        <p:pic>
          <p:nvPicPr>
            <p:cNvPr id="8" name="Picture 29">
              <a:extLst>
                <a:ext uri="{FF2B5EF4-FFF2-40B4-BE49-F238E27FC236}">
                  <a16:creationId xmlns:a16="http://schemas.microsoft.com/office/drawing/2014/main" id="{FD570894-5A08-F6B0-FC12-82E1AC645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818" t="21456" r="85229" b="73572"/>
            <a:stretch/>
          </p:blipFill>
          <p:spPr>
            <a:xfrm>
              <a:off x="2482770" y="2887745"/>
              <a:ext cx="107065" cy="242793"/>
            </a:xfrm>
            <a:prstGeom prst="rect">
              <a:avLst/>
            </a:prstGeom>
          </p:spPr>
        </p:pic>
        <p:pic>
          <p:nvPicPr>
            <p:cNvPr id="12" name="Picture 29">
              <a:extLst>
                <a:ext uri="{FF2B5EF4-FFF2-40B4-BE49-F238E27FC236}">
                  <a16:creationId xmlns:a16="http://schemas.microsoft.com/office/drawing/2014/main" id="{3F56C4FB-0581-551E-3864-DE10C823D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942" t="34122" r="82105" b="64941"/>
            <a:stretch/>
          </p:blipFill>
          <p:spPr>
            <a:xfrm>
              <a:off x="2536301" y="2980757"/>
              <a:ext cx="107065" cy="45719"/>
            </a:xfrm>
            <a:prstGeom prst="rect">
              <a:avLst/>
            </a:prstGeom>
          </p:spPr>
        </p:pic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89B5FEBC-7BC5-BE02-4565-198F4A515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3262" t="21456" r="83351" b="73572"/>
            <a:stretch/>
          </p:blipFill>
          <p:spPr>
            <a:xfrm>
              <a:off x="2160872" y="2791972"/>
              <a:ext cx="380565" cy="242794"/>
            </a:xfrm>
            <a:prstGeom prst="rect">
              <a:avLst/>
            </a:prstGeom>
          </p:spPr>
        </p:pic>
        <p:pic>
          <p:nvPicPr>
            <p:cNvPr id="11" name="Picture 29">
              <a:extLst>
                <a:ext uri="{FF2B5EF4-FFF2-40B4-BE49-F238E27FC236}">
                  <a16:creationId xmlns:a16="http://schemas.microsoft.com/office/drawing/2014/main" id="{2EF4AEBC-B3E5-942B-D4B1-FF0FCF6BE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942" t="34122" r="82105" b="64941"/>
            <a:stretch/>
          </p:blipFill>
          <p:spPr>
            <a:xfrm>
              <a:off x="2482769" y="3009141"/>
              <a:ext cx="107065" cy="4571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EF6D4A-EFFD-A629-E0C2-F803CFD0F538}"/>
                </a:ext>
              </a:extLst>
            </p:cNvPr>
            <p:cNvSpPr/>
            <p:nvPr/>
          </p:nvSpPr>
          <p:spPr>
            <a:xfrm rot="19901378">
              <a:off x="2441679" y="2953110"/>
              <a:ext cx="18000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386416-69A3-8ED0-8EDD-D06DFAA80944}"/>
                </a:ext>
              </a:extLst>
            </p:cNvPr>
            <p:cNvSpPr/>
            <p:nvPr/>
          </p:nvSpPr>
          <p:spPr>
            <a:xfrm rot="19901378">
              <a:off x="2491521" y="3013809"/>
              <a:ext cx="180009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F2843F-4D6D-0631-A410-92B9034C5D7C}"/>
                </a:ext>
              </a:extLst>
            </p:cNvPr>
            <p:cNvSpPr/>
            <p:nvPr/>
          </p:nvSpPr>
          <p:spPr>
            <a:xfrm>
              <a:off x="3179482" y="3099479"/>
              <a:ext cx="944283" cy="1024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998D8779-8985-A143-F531-6438F0BBD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406" t="7337" r="65636" b="74162"/>
            <a:stretch/>
          </p:blipFill>
          <p:spPr>
            <a:xfrm>
              <a:off x="3189951" y="2529053"/>
              <a:ext cx="669365" cy="903408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971DD78-05B2-F2C4-91CA-88D1FBCD9352}"/>
                </a:ext>
              </a:extLst>
            </p:cNvPr>
            <p:cNvSpPr/>
            <p:nvPr/>
          </p:nvSpPr>
          <p:spPr>
            <a:xfrm>
              <a:off x="3067768" y="3435430"/>
              <a:ext cx="1667435" cy="645458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/>
              <a:r>
                <a:rPr lang="en-US" sz="1600" strike="sngStrike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“My patients</a:t>
              </a:r>
              <a:br>
                <a:rPr lang="en-US" sz="1600" strike="sngStrike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</a:br>
              <a:r>
                <a:rPr lang="en-US" sz="1600" strike="sngStrike" kern="0">
                  <a:solidFill>
                    <a:schemeClr val="accent1"/>
                  </a:solidFill>
                  <a:latin typeface="Flexo-bold" pitchFamily="50" charset="0"/>
                  <a:cs typeface="Arial" panose="020B0604020202020204" pitchFamily="34" charset="0"/>
                </a:rPr>
                <a:t>are sicker”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FACD03-A9C9-F2DA-E966-559009ECAE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78090" y="2777111"/>
              <a:ext cx="1203110" cy="961585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pic>
        <p:nvPicPr>
          <p:cNvPr id="23" name="Picture 29">
            <a:extLst>
              <a:ext uri="{FF2B5EF4-FFF2-40B4-BE49-F238E27FC236}">
                <a16:creationId xmlns:a16="http://schemas.microsoft.com/office/drawing/2014/main" id="{69318BF6-F8F4-7729-D3BA-E01E9AD5B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730" r="29518" b="3939"/>
          <a:stretch/>
        </p:blipFill>
        <p:spPr>
          <a:xfrm>
            <a:off x="8204568" y="1378364"/>
            <a:ext cx="3567457" cy="4690597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58CF8F4F-82E0-3706-BFAA-C57973DA6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566"/>
            <a:ext cx="3780743" cy="4306734"/>
          </a:xfrm>
        </p:spPr>
        <p:txBody>
          <a:bodyPr/>
          <a:lstStyle/>
          <a:p>
            <a:r>
              <a:rPr lang="en-US" sz="1800"/>
              <a:t>Randomized trial results:</a:t>
            </a:r>
          </a:p>
          <a:p>
            <a:pPr lvl="1"/>
            <a:r>
              <a:rPr lang="en-US" sz="1600" b="1">
                <a:solidFill>
                  <a:srgbClr val="0000DC"/>
                </a:solidFill>
              </a:rPr>
              <a:t>$8,037 increase in income.</a:t>
            </a:r>
          </a:p>
          <a:p>
            <a:r>
              <a:rPr lang="en-US" sz="1800"/>
              <a:t>Unadjusted observational data:</a:t>
            </a:r>
          </a:p>
          <a:p>
            <a:pPr lvl="1"/>
            <a:r>
              <a:rPr lang="en-US" sz="1600" b="1"/>
              <a:t>$2,845 decrease in income.</a:t>
            </a:r>
          </a:p>
          <a:p>
            <a:pPr lvl="1"/>
            <a:r>
              <a:rPr lang="en-US" sz="1600"/>
              <a:t>50% decrease in exiting poverty.</a:t>
            </a:r>
          </a:p>
          <a:p>
            <a:pPr lvl="1"/>
            <a:r>
              <a:rPr lang="en-US" sz="1600"/>
              <a:t>10% increase in having any income.</a:t>
            </a:r>
          </a:p>
          <a:p>
            <a:r>
              <a:rPr lang="en-US" sz="1800"/>
              <a:t>Matched/Weighted results:</a:t>
            </a:r>
          </a:p>
          <a:p>
            <a:pPr lvl="1"/>
            <a:r>
              <a:rPr lang="en-US" sz="1600" b="1"/>
              <a:t>$7,908/$6,446 increase in income.</a:t>
            </a:r>
          </a:p>
          <a:p>
            <a:pPr lvl="1"/>
            <a:r>
              <a:rPr lang="en-US" sz="1600"/>
              <a:t>No difference in exiting poverty.</a:t>
            </a:r>
          </a:p>
          <a:p>
            <a:pPr lvl="1"/>
            <a:r>
              <a:rPr lang="en-US" sz="1600"/>
              <a:t>No difference in having any income.</a:t>
            </a:r>
          </a:p>
        </p:txBody>
      </p:sp>
    </p:spTree>
    <p:extLst>
      <p:ext uri="{BB962C8B-B14F-4D97-AF65-F5344CB8AC3E}">
        <p14:creationId xmlns:p14="http://schemas.microsoft.com/office/powerpoint/2010/main" val="2230762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9FE31-B41E-A711-5753-99BD672D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Why Your Tools Are Failing You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81D8FFE-4E23-93D3-299C-951723BA919A}"/>
              </a:ext>
            </a:extLst>
          </p:cNvPr>
          <p:cNvSpPr txBox="1">
            <a:spLocks/>
          </p:cNvSpPr>
          <p:nvPr/>
        </p:nvSpPr>
        <p:spPr>
          <a:xfrm>
            <a:off x="2114550" y="2392349"/>
            <a:ext cx="7962900" cy="17676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Flexo-bold" pitchFamily="50" charset="0"/>
                <a:ea typeface="+mn-lt"/>
                <a:cs typeface="+mn-lt"/>
              </a:rPr>
              <a:t>Here’s The Good News 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000" dirty="0">
                <a:ea typeface="+mn-lt"/>
                <a:cs typeface="+mn-lt"/>
              </a:rPr>
              <a:t>Healthcare analytics are always complex. AI tools allow you to address the (un)known </a:t>
            </a:r>
            <a:r>
              <a:rPr lang="en-US" sz="2000" dirty="0" err="1">
                <a:ea typeface="+mn-lt"/>
                <a:cs typeface="+mn-lt"/>
              </a:rPr>
              <a:t>unkowns</a:t>
            </a:r>
            <a:r>
              <a:rPr lang="en-US" sz="2000" dirty="0">
                <a:ea typeface="+mn-lt"/>
                <a:cs typeface="+mn-lt"/>
              </a:rPr>
              <a:t> such as when some patients are sicker, allowing you to </a:t>
            </a:r>
            <a:r>
              <a:rPr lang="en-US" sz="2000" i="1" dirty="0">
                <a:solidFill>
                  <a:schemeClr val="accent1"/>
                </a:solidFill>
                <a:ea typeface="+mn-lt"/>
                <a:cs typeface="+mn-lt"/>
              </a:rPr>
              <a:t>draw more valid conclusions</a:t>
            </a:r>
            <a:r>
              <a:rPr lang="en-US" sz="2000" dirty="0">
                <a:ea typeface="+mn-lt"/>
                <a:cs typeface="+mn-lt"/>
              </a:rPr>
              <a:t>. </a:t>
            </a:r>
            <a:endParaRPr lang="en-US" sz="24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9451C-7AA4-0744-006C-C2A142A27BDB}"/>
              </a:ext>
            </a:extLst>
          </p:cNvPr>
          <p:cNvSpPr txBox="1"/>
          <p:nvPr/>
        </p:nvSpPr>
        <p:spPr>
          <a:xfrm>
            <a:off x="2693377" y="4301923"/>
            <a:ext cx="6805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1">
                <a:solidFill>
                  <a:schemeClr val="accent1"/>
                </a:solidFill>
                <a:ea typeface="+mn-lt"/>
                <a:cs typeface="+mn-lt"/>
              </a:rPr>
              <a:t>Being able to see what is around the corner</a:t>
            </a:r>
            <a:endParaRPr lang="en-US" sz="1400" i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41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5799FB-F839-E928-805C-DABC8D0A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7067"/>
            <a:ext cx="9143999" cy="886607"/>
          </a:xfrm>
        </p:spPr>
        <p:txBody>
          <a:bodyPr/>
          <a:lstStyle/>
          <a:p>
            <a:r>
              <a:rPr lang="en-US" dirty="0">
                <a:latin typeface="Flexo-bold" pitchFamily="50" charset="0"/>
              </a:rPr>
              <a:t>Accessibility and Application</a:t>
            </a:r>
          </a:p>
        </p:txBody>
      </p:sp>
    </p:spTree>
    <p:extLst>
      <p:ext uri="{BB962C8B-B14F-4D97-AF65-F5344CB8AC3E}">
        <p14:creationId xmlns:p14="http://schemas.microsoft.com/office/powerpoint/2010/main" val="3299555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B3ABF0-C1E5-0DF1-2217-68A5D64A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 the Accessibility Gap</a:t>
            </a:r>
          </a:p>
        </p:txBody>
      </p:sp>
      <p:pic>
        <p:nvPicPr>
          <p:cNvPr id="6" name="Picture 2" descr="How to Select a Control Chart">
            <a:extLst>
              <a:ext uri="{FF2B5EF4-FFF2-40B4-BE49-F238E27FC236}">
                <a16:creationId xmlns:a16="http://schemas.microsoft.com/office/drawing/2014/main" id="{A50FBAA3-7CF8-2FAB-F4DC-CA18CFA9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23" y="2044055"/>
            <a:ext cx="5113643" cy="276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75CD346-DBC7-B6AC-5FDB-812AD8438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37" y="1784084"/>
            <a:ext cx="5223550" cy="3289832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BE9936-A39C-3DDC-C2E5-9CB1D0643B2E}"/>
              </a:ext>
            </a:extLst>
          </p:cNvPr>
          <p:cNvSpPr txBox="1"/>
          <p:nvPr/>
        </p:nvSpPr>
        <p:spPr>
          <a:xfrm>
            <a:off x="564321" y="6167821"/>
            <a:ext cx="8491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>
                <a:effectLst/>
                <a:ea typeface="Times New Roman" panose="02020603050405020304" pitchFamily="18" charset="0"/>
                <a:hlinkClick r:id="rId5"/>
              </a:rPr>
              <a:t>https://www.isixsigma.com/tools-templates/control-charts/a-guide-to-control-charts/</a:t>
            </a:r>
            <a:br>
              <a:rPr lang="en-US" sz="1000" i="1">
                <a:effectLst/>
                <a:ea typeface="Times New Roman" panose="02020603050405020304" pitchFamily="18" charset="0"/>
              </a:rPr>
            </a:br>
            <a:r>
              <a:rPr lang="en-US" sz="1000" i="1">
                <a:effectLst/>
                <a:ea typeface="Times New Roman" panose="02020603050405020304" pitchFamily="18" charset="0"/>
                <a:hlinkClick r:id="rId6"/>
              </a:rPr>
              <a:t>https://www.qimacros.com/control-chart/stability-analysis-control-chart-rules/</a:t>
            </a:r>
            <a:endParaRPr lang="en-US" sz="1000" i="1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86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AA42CE-4C88-3F13-37F8-64F23DAB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Seeing and Hand Washing Can Save Lives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A9B5B2-34EA-2509-2C14-9170395CA394}"/>
              </a:ext>
            </a:extLst>
          </p:cNvPr>
          <p:cNvGrpSpPr/>
          <p:nvPr/>
        </p:nvGrpSpPr>
        <p:grpSpPr>
          <a:xfrm>
            <a:off x="1702774" y="791194"/>
            <a:ext cx="3905270" cy="3479140"/>
            <a:chOff x="1491560" y="1226160"/>
            <a:chExt cx="4218627" cy="3758305"/>
          </a:xfrm>
        </p:grpSpPr>
        <p:pic>
          <p:nvPicPr>
            <p:cNvPr id="15" name="blue bar">
              <a:extLst>
                <a:ext uri="{FF2B5EF4-FFF2-40B4-BE49-F238E27FC236}">
                  <a16:creationId xmlns:a16="http://schemas.microsoft.com/office/drawing/2014/main" id="{0ECEAAB1-25F6-A788-8915-205B1ACA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81004" y="1473173"/>
              <a:ext cx="2007065" cy="787254"/>
            </a:xfrm>
            <a:prstGeom prst="rect">
              <a:avLst/>
            </a:prstGeom>
          </p:spPr>
        </p:pic>
        <p:pic>
          <p:nvPicPr>
            <p:cNvPr id="16" name="blue image" descr="Background pattern&#10;&#10;Description automatically generated">
              <a:extLst>
                <a:ext uri="{FF2B5EF4-FFF2-40B4-BE49-F238E27FC236}">
                  <a16:creationId xmlns:a16="http://schemas.microsoft.com/office/drawing/2014/main" id="{162F2248-05A7-A63B-132F-12C597AE1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57129" y="1766679"/>
              <a:ext cx="1718657" cy="1199879"/>
            </a:xfrm>
            <a:prstGeom prst="rect">
              <a:avLst/>
            </a:prstGeom>
          </p:spPr>
        </p:pic>
        <p:sp>
          <p:nvSpPr>
            <p:cNvPr id="17" name="dark square">
              <a:extLst>
                <a:ext uri="{FF2B5EF4-FFF2-40B4-BE49-F238E27FC236}">
                  <a16:creationId xmlns:a16="http://schemas.microsoft.com/office/drawing/2014/main" id="{FE063CEA-65F0-613D-2BDB-FB81EF0E96C9}"/>
                </a:ext>
              </a:extLst>
            </p:cNvPr>
            <p:cNvSpPr/>
            <p:nvPr/>
          </p:nvSpPr>
          <p:spPr>
            <a:xfrm>
              <a:off x="3422125" y="3020385"/>
              <a:ext cx="1743192" cy="15899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E84D881-9D54-741C-597F-C2EE283D88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89009" y="1647387"/>
              <a:ext cx="2964873" cy="280239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nk triangle">
              <a:extLst>
                <a:ext uri="{FF2B5EF4-FFF2-40B4-BE49-F238E27FC236}">
                  <a16:creationId xmlns:a16="http://schemas.microsoft.com/office/drawing/2014/main" id="{73C09530-5424-8E5F-C095-399AA037D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0800000">
              <a:off x="1730277" y="4110739"/>
              <a:ext cx="670303" cy="670303"/>
            </a:xfrm>
            <a:prstGeom prst="rect">
              <a:avLst/>
            </a:prstGeom>
          </p:spPr>
        </p:pic>
        <p:pic>
          <p:nvPicPr>
            <p:cNvPr id="20" name="binary right">
              <a:extLst>
                <a:ext uri="{FF2B5EF4-FFF2-40B4-BE49-F238E27FC236}">
                  <a16:creationId xmlns:a16="http://schemas.microsoft.com/office/drawing/2014/main" id="{F95072A1-52D8-F300-C2DE-7AD892A7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56068" y="2018182"/>
              <a:ext cx="2454119" cy="2966283"/>
            </a:xfrm>
            <a:prstGeom prst="rect">
              <a:avLst/>
            </a:prstGeom>
          </p:spPr>
        </p:pic>
        <p:pic>
          <p:nvPicPr>
            <p:cNvPr id="21" name="binary left">
              <a:extLst>
                <a:ext uri="{FF2B5EF4-FFF2-40B4-BE49-F238E27FC236}">
                  <a16:creationId xmlns:a16="http://schemas.microsoft.com/office/drawing/2014/main" id="{59CE921F-E1EC-7A8B-0234-C14532A5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91560" y="1226160"/>
              <a:ext cx="2190750" cy="264795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D90B69C-66B2-E959-5D6B-6757ECFBA4E3}"/>
              </a:ext>
            </a:extLst>
          </p:cNvPr>
          <p:cNvGrpSpPr/>
          <p:nvPr/>
        </p:nvGrpSpPr>
        <p:grpSpPr>
          <a:xfrm>
            <a:off x="5666855" y="945082"/>
            <a:ext cx="4980125" cy="3977284"/>
            <a:chOff x="5666855" y="945082"/>
            <a:chExt cx="4980125" cy="397728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9ADBDFF-F083-2637-761E-EC436B7642DC}"/>
                </a:ext>
              </a:extLst>
            </p:cNvPr>
            <p:cNvGrpSpPr/>
            <p:nvPr/>
          </p:nvGrpSpPr>
          <p:grpSpPr>
            <a:xfrm>
              <a:off x="5666855" y="1054677"/>
              <a:ext cx="4980125" cy="3867689"/>
              <a:chOff x="6516361" y="1156742"/>
              <a:chExt cx="4983233" cy="3804968"/>
            </a:xfrm>
          </p:grpSpPr>
          <p:pic>
            <p:nvPicPr>
              <p:cNvPr id="24" name="dark triangle">
                <a:extLst>
                  <a:ext uri="{FF2B5EF4-FFF2-40B4-BE49-F238E27FC236}">
                    <a16:creationId xmlns:a16="http://schemas.microsoft.com/office/drawing/2014/main" id="{54C52F9D-956D-401D-5520-BE0F873B5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684513" y="1844072"/>
                <a:ext cx="1959685" cy="1959686"/>
              </a:xfrm>
              <a:prstGeom prst="rect">
                <a:avLst/>
              </a:prstGeom>
            </p:spPr>
          </p:pic>
          <p:pic>
            <p:nvPicPr>
              <p:cNvPr id="25" name="blue image" descr="A picture containing scene, green, laser&#10;&#10;Description automatically generated">
                <a:extLst>
                  <a:ext uri="{FF2B5EF4-FFF2-40B4-BE49-F238E27FC236}">
                    <a16:creationId xmlns:a16="http://schemas.microsoft.com/office/drawing/2014/main" id="{6146CADF-A916-509B-A220-EEECA28D4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98"/>
              <a:stretch/>
            </p:blipFill>
            <p:spPr>
              <a:xfrm rot="16200000">
                <a:off x="6932483" y="1499014"/>
                <a:ext cx="1888493" cy="1485227"/>
              </a:xfrm>
              <a:prstGeom prst="rect">
                <a:avLst/>
              </a:prstGeom>
            </p:spPr>
          </p:pic>
          <p:pic>
            <p:nvPicPr>
              <p:cNvPr id="27" name="binary left">
                <a:extLst>
                  <a:ext uri="{FF2B5EF4-FFF2-40B4-BE49-F238E27FC236}">
                    <a16:creationId xmlns:a16="http://schemas.microsoft.com/office/drawing/2014/main" id="{A9084C9B-8C82-0FDC-A945-C2E19B3E0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516361" y="1156742"/>
                <a:ext cx="3147995" cy="3804968"/>
              </a:xfrm>
              <a:prstGeom prst="rect">
                <a:avLst/>
              </a:prstGeom>
            </p:spPr>
          </p:pic>
          <p:pic>
            <p:nvPicPr>
              <p:cNvPr id="28" name="bars right">
                <a:extLst>
                  <a:ext uri="{FF2B5EF4-FFF2-40B4-BE49-F238E27FC236}">
                    <a16:creationId xmlns:a16="http://schemas.microsoft.com/office/drawing/2014/main" id="{8421E598-694C-255F-EC09-F400DEE5F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775955" y="2988105"/>
                <a:ext cx="2723639" cy="1232533"/>
              </a:xfrm>
              <a:prstGeom prst="rect">
                <a:avLst/>
              </a:prstGeom>
            </p:spPr>
          </p:pic>
          <p:pic>
            <p:nvPicPr>
              <p:cNvPr id="30" name="pink bar">
                <a:extLst>
                  <a:ext uri="{FF2B5EF4-FFF2-40B4-BE49-F238E27FC236}">
                    <a16:creationId xmlns:a16="http://schemas.microsoft.com/office/drawing/2014/main" id="{EF9BF271-0CBA-8299-7F55-DEF560621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849275" y="3395501"/>
                <a:ext cx="1331569" cy="402108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BC1C13-86B1-E30B-F9E8-C27D00291F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65" b="89"/>
            <a:stretch/>
          </p:blipFill>
          <p:spPr bwMode="auto">
            <a:xfrm>
              <a:off x="6590502" y="1314254"/>
              <a:ext cx="3113815" cy="230593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blue triangle">
              <a:extLst>
                <a:ext uri="{FF2B5EF4-FFF2-40B4-BE49-F238E27FC236}">
                  <a16:creationId xmlns:a16="http://schemas.microsoft.com/office/drawing/2014/main" id="{979D0E1D-C5A9-F6E4-8DF1-7AF52A62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8100000">
              <a:off x="9563527" y="945082"/>
              <a:ext cx="409503" cy="8190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4967DB-E164-FC1B-8C1B-6E0CDD2B8CC8}"/>
              </a:ext>
            </a:extLst>
          </p:cNvPr>
          <p:cNvGrpSpPr/>
          <p:nvPr/>
        </p:nvGrpSpPr>
        <p:grpSpPr>
          <a:xfrm>
            <a:off x="3839448" y="4081788"/>
            <a:ext cx="5793445" cy="2306426"/>
            <a:chOff x="3839448" y="4081788"/>
            <a:chExt cx="5793445" cy="23064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333D87-4E0C-BCAB-1C8C-C5C1FCBA91E4}"/>
                </a:ext>
              </a:extLst>
            </p:cNvPr>
            <p:cNvGrpSpPr/>
            <p:nvPr/>
          </p:nvGrpSpPr>
          <p:grpSpPr>
            <a:xfrm>
              <a:off x="3839448" y="4104922"/>
              <a:ext cx="1538364" cy="1343014"/>
              <a:chOff x="3839448" y="4104922"/>
              <a:chExt cx="1538364" cy="1343014"/>
            </a:xfrm>
          </p:grpSpPr>
          <p:pic>
            <p:nvPicPr>
              <p:cNvPr id="34" name="blue image" descr="A picture containing scene, green, laser&#10;&#10;Description automatically generated">
                <a:extLst>
                  <a:ext uri="{FF2B5EF4-FFF2-40B4-BE49-F238E27FC236}">
                    <a16:creationId xmlns:a16="http://schemas.microsoft.com/office/drawing/2014/main" id="{8C0390DC-B618-3AB9-B054-46F512404E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98"/>
              <a:stretch/>
            </p:blipFill>
            <p:spPr>
              <a:xfrm rot="16200000">
                <a:off x="4001500" y="4071623"/>
                <a:ext cx="1343014" cy="1409611"/>
              </a:xfrm>
              <a:prstGeom prst="rect">
                <a:avLst/>
              </a:prstGeom>
            </p:spPr>
          </p:pic>
          <p:pic>
            <p:nvPicPr>
              <p:cNvPr id="37" name="binary left">
                <a:extLst>
                  <a:ext uri="{FF2B5EF4-FFF2-40B4-BE49-F238E27FC236}">
                    <a16:creationId xmlns:a16="http://schemas.microsoft.com/office/drawing/2014/main" id="{443002EE-4095-E68D-CA39-3444B6B04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r="57388" b="49369"/>
              <a:stretch/>
            </p:blipFill>
            <p:spPr>
              <a:xfrm>
                <a:off x="3839448" y="4229824"/>
                <a:ext cx="848176" cy="1218112"/>
              </a:xfrm>
              <a:prstGeom prst="rect">
                <a:avLst/>
              </a:prstGeom>
            </p:spPr>
          </p:pic>
        </p:grpSp>
        <p:pic>
          <p:nvPicPr>
            <p:cNvPr id="33" name="black triangle">
              <a:extLst>
                <a:ext uri="{FF2B5EF4-FFF2-40B4-BE49-F238E27FC236}">
                  <a16:creationId xmlns:a16="http://schemas.microsoft.com/office/drawing/2014/main" id="{9064C166-3B42-5930-40D0-B2D3A8BFF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082916" y="4676427"/>
              <a:ext cx="1341000" cy="1341000"/>
            </a:xfrm>
            <a:prstGeom prst="rect">
              <a:avLst/>
            </a:prstGeom>
          </p:spPr>
        </p:pic>
        <p:pic>
          <p:nvPicPr>
            <p:cNvPr id="36" name="blue triangle">
              <a:extLst>
                <a:ext uri="{FF2B5EF4-FFF2-40B4-BE49-F238E27FC236}">
                  <a16:creationId xmlns:a16="http://schemas.microsoft.com/office/drawing/2014/main" id="{B063C8EE-9917-44D2-94B7-4A357A00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18900000">
              <a:off x="3981005" y="5517418"/>
              <a:ext cx="366581" cy="733163"/>
            </a:xfrm>
            <a:prstGeom prst="rect">
              <a:avLst/>
            </a:prstGeom>
          </p:spPr>
        </p:pic>
        <p:pic>
          <p:nvPicPr>
            <p:cNvPr id="38" name="bars right">
              <a:extLst>
                <a:ext uri="{FF2B5EF4-FFF2-40B4-BE49-F238E27FC236}">
                  <a16:creationId xmlns:a16="http://schemas.microsoft.com/office/drawing/2014/main" id="{9EA0E0B5-4421-1EB2-63D9-EB4133DD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047920" y="5218432"/>
              <a:ext cx="2584973" cy="1169782"/>
            </a:xfrm>
            <a:prstGeom prst="rect">
              <a:avLst/>
            </a:prstGeom>
          </p:spPr>
        </p:pic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04BDC08A-7232-F7C1-5992-D121294B99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44242" y="4270686"/>
              <a:ext cx="4136581" cy="1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nk bar">
              <a:extLst>
                <a:ext uri="{FF2B5EF4-FFF2-40B4-BE49-F238E27FC236}">
                  <a16:creationId xmlns:a16="http://schemas.microsoft.com/office/drawing/2014/main" id="{2BC01B92-DA9D-4D35-5784-8BA428DF1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7126787" y="4081788"/>
              <a:ext cx="1509430" cy="455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029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DA76-2EA3-6B3E-84DB-430642F25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Augmented Decisions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E45FAC0-2013-4B56-B737-0C4A83057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12" y="1543588"/>
            <a:ext cx="5631135" cy="420624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accent1"/>
                </a:solidFill>
                <a:latin typeface="Flexo-bold" pitchFamily="50" charset="0"/>
              </a:rPr>
              <a:t>1891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53D915E-5BE5-E044-D005-E79A2972234A}"/>
              </a:ext>
            </a:extLst>
          </p:cNvPr>
          <p:cNvSpPr txBox="1">
            <a:spLocks/>
          </p:cNvSpPr>
          <p:nvPr/>
        </p:nvSpPr>
        <p:spPr>
          <a:xfrm>
            <a:off x="6226564" y="1543588"/>
            <a:ext cx="5656641" cy="4206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chemeClr val="accent1"/>
                </a:solidFill>
                <a:latin typeface="Flexo-bold" pitchFamily="50" charset="0"/>
              </a:rPr>
              <a:t>1917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8100A2-C71C-0CD3-4F90-22150258E912}"/>
              </a:ext>
            </a:extLst>
          </p:cNvPr>
          <p:cNvGrpSpPr/>
          <p:nvPr/>
        </p:nvGrpSpPr>
        <p:grpSpPr>
          <a:xfrm>
            <a:off x="6226564" y="1776022"/>
            <a:ext cx="5398381" cy="4458243"/>
            <a:chOff x="5557615" y="3407312"/>
            <a:chExt cx="5398381" cy="445824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D6D049-0F3E-31E2-7B00-99CEF5F0B093}"/>
                </a:ext>
              </a:extLst>
            </p:cNvPr>
            <p:cNvGrpSpPr/>
            <p:nvPr/>
          </p:nvGrpSpPr>
          <p:grpSpPr>
            <a:xfrm>
              <a:off x="6197325" y="3407312"/>
              <a:ext cx="3773257" cy="2888619"/>
              <a:chOff x="6197325" y="3407312"/>
              <a:chExt cx="3773257" cy="2888619"/>
            </a:xfrm>
          </p:grpSpPr>
          <p:pic>
            <p:nvPicPr>
              <p:cNvPr id="18" name="black triangle">
                <a:extLst>
                  <a:ext uri="{FF2B5EF4-FFF2-40B4-BE49-F238E27FC236}">
                    <a16:creationId xmlns:a16="http://schemas.microsoft.com/office/drawing/2014/main" id="{E5DEF22E-4E80-A007-3F02-12DEF71AF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917483" y="4242832"/>
                <a:ext cx="2053099" cy="2053099"/>
              </a:xfrm>
              <a:prstGeom prst="rect">
                <a:avLst/>
              </a:prstGeom>
            </p:spPr>
          </p:pic>
          <p:pic>
            <p:nvPicPr>
              <p:cNvPr id="19" name="blue image" descr="A picture containing scene, green, laser&#10;&#10;Description automatically generated">
                <a:extLst>
                  <a:ext uri="{FF2B5EF4-FFF2-40B4-BE49-F238E27FC236}">
                    <a16:creationId xmlns:a16="http://schemas.microsoft.com/office/drawing/2014/main" id="{B767E90B-C8DD-1AED-4C77-9AC94B6994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98"/>
              <a:stretch/>
            </p:blipFill>
            <p:spPr>
              <a:xfrm rot="16200000">
                <a:off x="5986080" y="3870578"/>
                <a:ext cx="1978513" cy="1556024"/>
              </a:xfrm>
              <a:prstGeom prst="rect">
                <a:avLst/>
              </a:prstGeom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3C7AD554-B315-6729-43C8-448F2FD5D4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" r="9077" b="5"/>
              <a:stretch/>
            </p:blipFill>
            <p:spPr bwMode="auto">
              <a:xfrm>
                <a:off x="6524577" y="3879213"/>
                <a:ext cx="3229935" cy="2315365"/>
              </a:xfrm>
              <a:prstGeom prst="roundRect">
                <a:avLst>
                  <a:gd name="adj" fmla="val 0"/>
                </a:avLst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blue triangle">
                <a:extLst>
                  <a:ext uri="{FF2B5EF4-FFF2-40B4-BE49-F238E27FC236}">
                    <a16:creationId xmlns:a16="http://schemas.microsoft.com/office/drawing/2014/main" id="{AB8D7428-A688-E4AD-60A5-AD10AB68D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8900000">
                <a:off x="9395362" y="3407312"/>
                <a:ext cx="471901" cy="943803"/>
              </a:xfrm>
              <a:prstGeom prst="rect">
                <a:avLst/>
              </a:prstGeom>
            </p:spPr>
          </p:pic>
        </p:grpSp>
        <p:pic>
          <p:nvPicPr>
            <p:cNvPr id="22" name="binary left">
              <a:extLst>
                <a:ext uri="{FF2B5EF4-FFF2-40B4-BE49-F238E27FC236}">
                  <a16:creationId xmlns:a16="http://schemas.microsoft.com/office/drawing/2014/main" id="{4F9BA4DF-9352-25AA-4B8A-A5E76C37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57615" y="3879213"/>
              <a:ext cx="3298052" cy="3986342"/>
            </a:xfrm>
            <a:prstGeom prst="rect">
              <a:avLst/>
            </a:prstGeom>
          </p:spPr>
        </p:pic>
        <p:pic>
          <p:nvPicPr>
            <p:cNvPr id="23" name="bars right">
              <a:extLst>
                <a:ext uri="{FF2B5EF4-FFF2-40B4-BE49-F238E27FC236}">
                  <a16:creationId xmlns:a16="http://schemas.microsoft.com/office/drawing/2014/main" id="{C460D169-00AC-2F03-B89C-CC8C092C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102528" y="5672743"/>
              <a:ext cx="2853468" cy="129128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5BFC34-CE86-2B0B-41D2-2100ADCEF884}"/>
              </a:ext>
            </a:extLst>
          </p:cNvPr>
          <p:cNvGrpSpPr/>
          <p:nvPr/>
        </p:nvGrpSpPr>
        <p:grpSpPr>
          <a:xfrm>
            <a:off x="1154737" y="1870289"/>
            <a:ext cx="4388130" cy="3307323"/>
            <a:chOff x="1169485" y="1604818"/>
            <a:chExt cx="4388130" cy="3307323"/>
          </a:xfrm>
        </p:grpSpPr>
        <p:pic>
          <p:nvPicPr>
            <p:cNvPr id="10" name="blue image" descr="Background pattern&#10;&#10;Description automatically generated">
              <a:extLst>
                <a:ext uri="{FF2B5EF4-FFF2-40B4-BE49-F238E27FC236}">
                  <a16:creationId xmlns:a16="http://schemas.microsoft.com/office/drawing/2014/main" id="{F0D117A7-9486-703C-8AAE-9B715376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52069" y="2008259"/>
              <a:ext cx="1718657" cy="1199879"/>
            </a:xfrm>
            <a:prstGeom prst="rect">
              <a:avLst/>
            </a:prstGeom>
          </p:spPr>
        </p:pic>
        <p:sp>
          <p:nvSpPr>
            <p:cNvPr id="11" name="dark square">
              <a:extLst>
                <a:ext uri="{FF2B5EF4-FFF2-40B4-BE49-F238E27FC236}">
                  <a16:creationId xmlns:a16="http://schemas.microsoft.com/office/drawing/2014/main" id="{63E9E451-DE54-CCB0-1F56-3CF2C6EADBA8}"/>
                </a:ext>
              </a:extLst>
            </p:cNvPr>
            <p:cNvSpPr/>
            <p:nvPr/>
          </p:nvSpPr>
          <p:spPr>
            <a:xfrm>
              <a:off x="3148274" y="3111837"/>
              <a:ext cx="1917511" cy="15899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E03CD1D-484C-0BC3-C01A-774B5FD88C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6"/>
            <a:stretch/>
          </p:blipFill>
          <p:spPr bwMode="auto">
            <a:xfrm>
              <a:off x="1563267" y="1907537"/>
              <a:ext cx="3229935" cy="2489283"/>
            </a:xfrm>
            <a:prstGeom prst="roundRect">
              <a:avLst>
                <a:gd name="adj" fmla="val 0"/>
              </a:avLst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binary right">
              <a:extLst>
                <a:ext uri="{FF2B5EF4-FFF2-40B4-BE49-F238E27FC236}">
                  <a16:creationId xmlns:a16="http://schemas.microsoft.com/office/drawing/2014/main" id="{72A2D16A-DFA1-5922-A271-2852BEF01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103496" y="1945858"/>
              <a:ext cx="2454119" cy="2966283"/>
            </a:xfrm>
            <a:prstGeom prst="rect">
              <a:avLst/>
            </a:prstGeom>
          </p:spPr>
        </p:pic>
        <p:pic>
          <p:nvPicPr>
            <p:cNvPr id="15" name="binary left">
              <a:extLst>
                <a:ext uri="{FF2B5EF4-FFF2-40B4-BE49-F238E27FC236}">
                  <a16:creationId xmlns:a16="http://schemas.microsoft.com/office/drawing/2014/main" id="{673E8D4E-B326-63AC-22BF-39A293E85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69485" y="1604818"/>
              <a:ext cx="2190750" cy="2647950"/>
            </a:xfrm>
            <a:prstGeom prst="rect">
              <a:avLst/>
            </a:prstGeom>
          </p:spPr>
        </p:pic>
        <p:pic>
          <p:nvPicPr>
            <p:cNvPr id="24" name="blue triangle">
              <a:extLst>
                <a:ext uri="{FF2B5EF4-FFF2-40B4-BE49-F238E27FC236}">
                  <a16:creationId xmlns:a16="http://schemas.microsoft.com/office/drawing/2014/main" id="{DDA3F950-7548-3551-8264-FE38785D0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8100000">
              <a:off x="1520231" y="3852893"/>
              <a:ext cx="471901" cy="943803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EBCFADA-12F6-BE2B-9A66-BC46150A2097}"/>
              </a:ext>
            </a:extLst>
          </p:cNvPr>
          <p:cNvSpPr txBox="1"/>
          <p:nvPr/>
        </p:nvSpPr>
        <p:spPr>
          <a:xfrm>
            <a:off x="564321" y="6167821"/>
            <a:ext cx="84911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>
                <a:effectLst/>
                <a:ea typeface="Times New Roman" panose="02020603050405020304" pitchFamily="18" charset="0"/>
                <a:hlinkClick r:id="rId19"/>
              </a:rPr>
              <a:t>https://www.nps.gov/articles/000/the-tragedy-and-triumph-of-president-james-a-garfield-and-alexander-graham-bell.htm</a:t>
            </a:r>
            <a:endParaRPr lang="en-US" sz="1000" i="1">
              <a:effectLst/>
              <a:ea typeface="Times New Roman" panose="02020603050405020304" pitchFamily="18" charset="0"/>
            </a:endParaRPr>
          </a:p>
          <a:p>
            <a:r>
              <a:rPr lang="en-US" sz="1000" i="1">
                <a:effectLst/>
                <a:ea typeface="Times New Roman" panose="02020603050405020304" pitchFamily="18" charset="0"/>
                <a:hlinkClick r:id="rId20"/>
              </a:rPr>
              <a:t>https://commons.wikimedia.org/wiki/File:Marie_Curie_-_Mobile_X-Ray-Unit.jpg</a:t>
            </a:r>
            <a:br>
              <a:rPr lang="en-US" sz="1000" i="1">
                <a:effectLst/>
                <a:ea typeface="Times New Roman" panose="02020603050405020304" pitchFamily="18" charset="0"/>
              </a:rPr>
            </a:br>
            <a:r>
              <a:rPr lang="en-US" sz="1000" i="1">
                <a:effectLst/>
                <a:ea typeface="Times New Roman" panose="02020603050405020304" pitchFamily="18" charset="0"/>
                <a:hlinkClick r:id="rId21"/>
              </a:rPr>
              <a:t>https://www.smithsonianmag.com/history/how-marie-curie-brought-x-ray-machines-to-battlefield-180965240/</a:t>
            </a:r>
            <a:endParaRPr lang="en-US" sz="1000" i="1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93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7CDAF-CB93-FC15-1685-C11FE447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Job to Be Done and Requirements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AD9C-7AAA-16AC-EFAF-D3348176E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2274"/>
            <a:ext cx="3512576" cy="2200623"/>
          </a:xfrm>
        </p:spPr>
        <p:txBody>
          <a:bodyPr/>
          <a:lstStyle/>
          <a:p>
            <a:r>
              <a:rPr lang="en-US" b="1"/>
              <a:t>What Leaders Do:</a:t>
            </a:r>
          </a:p>
          <a:p>
            <a:pPr lvl="1"/>
            <a:r>
              <a:rPr lang="en-US" sz="2000"/>
              <a:t>Select focus.</a:t>
            </a:r>
          </a:p>
          <a:p>
            <a:pPr lvl="1"/>
            <a:r>
              <a:rPr lang="en-US" sz="2000"/>
              <a:t>Allocate resources.</a:t>
            </a:r>
          </a:p>
          <a:p>
            <a:pPr lvl="1"/>
            <a:r>
              <a:rPr lang="en-US" sz="2000"/>
              <a:t>Set targets.</a:t>
            </a:r>
          </a:p>
          <a:p>
            <a:pPr lvl="1"/>
            <a:r>
              <a:rPr lang="en-US" sz="2000"/>
              <a:t>Decide policy.</a:t>
            </a:r>
          </a:p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EC27EC-4545-52AC-310C-DF73F2CD6255}"/>
              </a:ext>
            </a:extLst>
          </p:cNvPr>
          <p:cNvSpPr txBox="1">
            <a:spLocks/>
          </p:cNvSpPr>
          <p:nvPr/>
        </p:nvSpPr>
        <p:spPr>
          <a:xfrm>
            <a:off x="4163961" y="2172274"/>
            <a:ext cx="3512576" cy="220062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Information Required:</a:t>
            </a:r>
          </a:p>
          <a:p>
            <a:pPr lvl="1"/>
            <a:r>
              <a:rPr lang="en-US" sz="2000"/>
              <a:t>Baseline performance.</a:t>
            </a:r>
          </a:p>
          <a:p>
            <a:pPr lvl="1"/>
            <a:r>
              <a:rPr lang="en-US" sz="2000"/>
              <a:t>Separate signal from noise.</a:t>
            </a:r>
          </a:p>
          <a:p>
            <a:pPr lvl="1"/>
            <a:r>
              <a:rPr lang="en-US" sz="2000"/>
              <a:t>Expected future.</a:t>
            </a:r>
          </a:p>
          <a:p>
            <a:pPr lvl="1"/>
            <a:r>
              <a:rPr lang="en-US" sz="2000"/>
              <a:t>Expected value.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6F37B4-08D2-CD8C-A344-2742F4DF24E8}"/>
              </a:ext>
            </a:extLst>
          </p:cNvPr>
          <p:cNvSpPr txBox="1">
            <a:spLocks/>
          </p:cNvSpPr>
          <p:nvPr/>
        </p:nvSpPr>
        <p:spPr>
          <a:xfrm>
            <a:off x="7976418" y="2172274"/>
            <a:ext cx="3512576" cy="220062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Types of Inputs We Discussed:</a:t>
            </a:r>
          </a:p>
          <a:p>
            <a:pPr lvl="1"/>
            <a:r>
              <a:rPr lang="en-US" sz="2000"/>
              <a:t>Performance over time.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Performance across an organization (or measures…).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Performance between approaches (or parts…).</a:t>
            </a:r>
            <a:endParaRPr lang="en-US" sz="20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9C935-7EF9-848B-89B8-7F8F9A38E963}"/>
              </a:ext>
            </a:extLst>
          </p:cNvPr>
          <p:cNvSpPr txBox="1"/>
          <p:nvPr/>
        </p:nvSpPr>
        <p:spPr>
          <a:xfrm>
            <a:off x="1155700" y="5299940"/>
            <a:ext cx="93726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X-ray is a tool required for standard medical care today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AI is becoming a tool required for standard executive decision making in healthcare.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7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948A47-9208-276D-AC27-91D3202B44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1095" y="3243824"/>
            <a:ext cx="6633029" cy="1180214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b="0" dirty="0">
                <a:cs typeface="Calibri"/>
              </a:rPr>
              <a:t>Jason Jones, PhD</a:t>
            </a:r>
            <a:endParaRPr lang="en-US" dirty="0">
              <a:cs typeface="Calibri"/>
            </a:endParaRPr>
          </a:p>
          <a:p>
            <a:r>
              <a:rPr lang="en-US" b="0" dirty="0">
                <a:cs typeface="Calibri"/>
              </a:rPr>
              <a:t>Chief Analytics &amp; Data Science Officer</a:t>
            </a:r>
            <a:endParaRPr lang="en-US" dirty="0">
              <a:cs typeface="Calibri"/>
            </a:endParaRPr>
          </a:p>
          <a:p>
            <a:r>
              <a:rPr lang="en-US" b="0" dirty="0">
                <a:cs typeface="Calibri"/>
              </a:rPr>
              <a:t>General Manager of Platform </a:t>
            </a:r>
          </a:p>
          <a:p>
            <a:r>
              <a:rPr lang="en-US" b="0" dirty="0">
                <a:cs typeface="Calibri"/>
              </a:rPr>
              <a:t>Health Catalyst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5612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87A0DD-B768-90EC-6ED3-7142DE32FD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68758" y="3350477"/>
            <a:ext cx="2172534" cy="2465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9FE31-B41E-A711-5753-99BD672D0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109" y="875856"/>
            <a:ext cx="8882435" cy="375161"/>
          </a:xfrm>
        </p:spPr>
        <p:txBody>
          <a:bodyPr/>
          <a:lstStyle/>
          <a:p>
            <a:pPr algn="ctr"/>
            <a:r>
              <a:rPr lang="en-US"/>
              <a:t>Why Your Tools Are Failing You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81D8FFE-4E23-93D3-299C-951723BA919A}"/>
              </a:ext>
            </a:extLst>
          </p:cNvPr>
          <p:cNvSpPr txBox="1">
            <a:spLocks/>
          </p:cNvSpPr>
          <p:nvPr/>
        </p:nvSpPr>
        <p:spPr>
          <a:xfrm>
            <a:off x="2160290" y="1778738"/>
            <a:ext cx="7384073" cy="17676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ea typeface="+mn-lt"/>
                <a:cs typeface="+mn-lt"/>
              </a:rPr>
              <a:t>Without </a:t>
            </a:r>
            <a:r>
              <a:rPr lang="en-US" sz="2000" i="1">
                <a:solidFill>
                  <a:schemeClr val="accent1"/>
                </a:solidFill>
                <a:ea typeface="+mn-lt"/>
                <a:cs typeface="+mn-lt"/>
              </a:rPr>
              <a:t>accurate interpretation </a:t>
            </a:r>
            <a:r>
              <a:rPr lang="en-US" sz="2000">
                <a:ea typeface="+mn-lt"/>
                <a:cs typeface="+mn-lt"/>
              </a:rPr>
              <a:t>of analytics, healthcare leaders don’t have real data-driven insight to know how to </a:t>
            </a:r>
            <a:r>
              <a:rPr lang="en-US" sz="2000" i="1">
                <a:solidFill>
                  <a:schemeClr val="accent1"/>
                </a:solidFill>
                <a:ea typeface="+mn-lt"/>
                <a:cs typeface="+mn-lt"/>
              </a:rPr>
              <a:t>strategically improve </a:t>
            </a:r>
            <a:r>
              <a:rPr lang="en-US" sz="2000">
                <a:ea typeface="+mn-lt"/>
                <a:cs typeface="+mn-lt"/>
              </a:rPr>
              <a:t>and </a:t>
            </a:r>
            <a:r>
              <a:rPr lang="en-US" sz="2000" i="1">
                <a:solidFill>
                  <a:schemeClr val="accent1"/>
                </a:solidFill>
                <a:ea typeface="+mn-lt"/>
                <a:cs typeface="+mn-lt"/>
              </a:rPr>
              <a:t>measure wins and losses</a:t>
            </a:r>
            <a:r>
              <a:rPr lang="en-US" sz="2000">
                <a:ea typeface="+mn-lt"/>
                <a:cs typeface="+mn-lt"/>
              </a:rPr>
              <a:t>.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46FA916-0D85-14B6-592A-AEEDFD12B96E}"/>
              </a:ext>
            </a:extLst>
          </p:cNvPr>
          <p:cNvSpPr txBox="1">
            <a:spLocks/>
          </p:cNvSpPr>
          <p:nvPr/>
        </p:nvSpPr>
        <p:spPr>
          <a:xfrm>
            <a:off x="4713976" y="4765911"/>
            <a:ext cx="4830387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accent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https://tinyurl.com/4afvukpu</a:t>
            </a:r>
            <a:endParaRPr lang="en-US" sz="2800" b="1">
              <a:solidFill>
                <a:schemeClr val="accent1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31EC240-A9CF-51BC-132A-45A69605F524}"/>
              </a:ext>
            </a:extLst>
          </p:cNvPr>
          <p:cNvSpPr txBox="1">
            <a:spLocks/>
          </p:cNvSpPr>
          <p:nvPr/>
        </p:nvSpPr>
        <p:spPr>
          <a:xfrm>
            <a:off x="4798196" y="4074128"/>
            <a:ext cx="3026455" cy="492826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2400" b="0"/>
              <a:t>Test Your Knowledge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3FB5B-2EAD-32DE-F7C3-4168551DC743}"/>
              </a:ext>
            </a:extLst>
          </p:cNvPr>
          <p:cNvSpPr txBox="1"/>
          <p:nvPr/>
        </p:nvSpPr>
        <p:spPr>
          <a:xfrm>
            <a:off x="2972145" y="4286367"/>
            <a:ext cx="939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venir Next LT Pro" panose="020B0604020202020204" pitchFamily="34" charset="0"/>
              </a:rPr>
              <a:t>4% </a:t>
            </a:r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450BCC-5E55-2E62-BFED-F7CB72E78A75}"/>
              </a:ext>
            </a:extLst>
          </p:cNvPr>
          <p:cNvSpPr txBox="1"/>
          <p:nvPr/>
        </p:nvSpPr>
        <p:spPr>
          <a:xfrm>
            <a:off x="3031920" y="3982768"/>
            <a:ext cx="82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/>
              <a:t>Only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576D0-9A3D-DE18-58AF-6089B42114C0}"/>
              </a:ext>
            </a:extLst>
          </p:cNvPr>
          <p:cNvSpPr txBox="1"/>
          <p:nvPr/>
        </p:nvSpPr>
        <p:spPr>
          <a:xfrm>
            <a:off x="2761319" y="4825004"/>
            <a:ext cx="1361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/>
              <a:t>are accurate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8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95E5-50FA-29CC-A3F9-1EDFD620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9387"/>
          </a:xfrm>
        </p:spPr>
        <p:txBody>
          <a:bodyPr/>
          <a:lstStyle/>
          <a:p>
            <a:r>
              <a:rPr lang="en-US" dirty="0">
                <a:ea typeface="+mn-lt"/>
                <a:cs typeface="+mn-lt"/>
              </a:rPr>
              <a:t>The Stakes Are Higher than Ever – But So Are the Opportunities</a:t>
            </a:r>
            <a:endParaRPr lang="en-US" b="0" dirty="0">
              <a:ea typeface="+mn-lt"/>
              <a:cs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BF83B-1F23-C964-FDA5-FAE236278D22}"/>
              </a:ext>
            </a:extLst>
          </p:cNvPr>
          <p:cNvSpPr txBox="1"/>
          <p:nvPr/>
        </p:nvSpPr>
        <p:spPr>
          <a:xfrm>
            <a:off x="1872543" y="4054738"/>
            <a:ext cx="214375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ea typeface="+mn-lt"/>
                <a:cs typeface="+mn-lt"/>
              </a:rPr>
              <a:t>Faster turnaround requirements and smaller margins for error 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5DAB8-9517-5FFC-A597-2A67E119B537}"/>
              </a:ext>
            </a:extLst>
          </p:cNvPr>
          <p:cNvSpPr txBox="1"/>
          <p:nvPr/>
        </p:nvSpPr>
        <p:spPr>
          <a:xfrm>
            <a:off x="4999747" y="4054738"/>
            <a:ext cx="219674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ea typeface="+mn-lt"/>
                <a:cs typeface="+mn-lt"/>
              </a:rPr>
              <a:t>Across the breadth of stakeholders needing support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F4878-4F28-0A31-8435-C0175006B3D3}"/>
              </a:ext>
            </a:extLst>
          </p:cNvPr>
          <p:cNvSpPr txBox="1"/>
          <p:nvPr/>
        </p:nvSpPr>
        <p:spPr>
          <a:xfrm>
            <a:off x="8256987" y="4054738"/>
            <a:ext cx="213359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ea typeface="+mn-lt"/>
                <a:cs typeface="+mn-lt"/>
              </a:rPr>
              <a:t>While balancing a smaller budget </a:t>
            </a:r>
            <a:endParaRPr lang="en-US">
              <a:ea typeface="+mn-lt"/>
              <a:cs typeface="+mn-lt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258848C-E1E7-96F1-A1AD-EA2A5E6B2E4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0926" y="2425886"/>
            <a:ext cx="1181605" cy="111219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88F5FEE-B7A5-443A-2311-7A0304AF67E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0045" y="2425886"/>
            <a:ext cx="1181605" cy="111219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ABF413F-B912-7A58-C77A-B095409E96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50444" y="2425886"/>
            <a:ext cx="1181605" cy="111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95E5-50FA-29CC-A3F9-1EDFD620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9387"/>
          </a:xfrm>
        </p:spPr>
        <p:txBody>
          <a:bodyPr/>
          <a:lstStyle/>
          <a:p>
            <a:r>
              <a:rPr lang="en-US" dirty="0"/>
              <a:t>Failing to Leverage Accurate AI Tools Where it Can Do the Most Good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1B2E6C-295F-F373-44A4-CBC84419DA4B}"/>
              </a:ext>
            </a:extLst>
          </p:cNvPr>
          <p:cNvGrpSpPr/>
          <p:nvPr/>
        </p:nvGrpSpPr>
        <p:grpSpPr>
          <a:xfrm>
            <a:off x="1518920" y="2263326"/>
            <a:ext cx="9155754" cy="3282804"/>
            <a:chOff x="1846579" y="2263326"/>
            <a:chExt cx="9155754" cy="32828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3BF83B-1F23-C964-FDA5-FAE236278D22}"/>
                </a:ext>
              </a:extLst>
            </p:cNvPr>
            <p:cNvSpPr txBox="1"/>
            <p:nvPr/>
          </p:nvSpPr>
          <p:spPr>
            <a:xfrm>
              <a:off x="1846579" y="3868619"/>
              <a:ext cx="2840099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Flexo-bold" pitchFamily="50" charset="0"/>
                  <a:cs typeface="Calibri"/>
                </a:rPr>
                <a:t>C-Suite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75DAB8-9517-5FFC-A597-2A67E119B537}"/>
                </a:ext>
              </a:extLst>
            </p:cNvPr>
            <p:cNvSpPr txBox="1"/>
            <p:nvPr/>
          </p:nvSpPr>
          <p:spPr>
            <a:xfrm>
              <a:off x="4787672" y="3868619"/>
              <a:ext cx="336862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Flexo-bold" pitchFamily="50" charset="0"/>
                  <a:cs typeface="Calibri"/>
                </a:rPr>
                <a:t>Core Quality &amp; Ops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7F4878-4F28-0A31-8435-C0175006B3D3}"/>
                </a:ext>
              </a:extLst>
            </p:cNvPr>
            <p:cNvSpPr txBox="1"/>
            <p:nvPr/>
          </p:nvSpPr>
          <p:spPr>
            <a:xfrm>
              <a:off x="8301665" y="3868619"/>
              <a:ext cx="2700668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Flexo-bold" pitchFamily="50" charset="0"/>
                  <a:cs typeface="Calibri"/>
                </a:rPr>
                <a:t>Innovation</a:t>
              </a:r>
              <a:endParaRPr lang="en-US" sz="1600" dirty="0">
                <a:solidFill>
                  <a:schemeClr val="accent1"/>
                </a:solidFill>
                <a:latin typeface="Flexo-bold" pitchFamily="50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CBCCC28-C019-0396-4EA4-0BE305F4EF3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62859" y="2263326"/>
              <a:ext cx="1421618" cy="1440647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BA2A694-D828-FDA6-4212-C00F3845C8B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25592" y="2425886"/>
              <a:ext cx="1100787" cy="1112198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3EF214A1-0DDA-03A4-F803-220DB68A25A6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58585" y="2425886"/>
              <a:ext cx="1181605" cy="111219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7E2D0F-0D31-6436-4027-37E7154AAD10}"/>
                </a:ext>
              </a:extLst>
            </p:cNvPr>
            <p:cNvSpPr txBox="1"/>
            <p:nvPr/>
          </p:nvSpPr>
          <p:spPr>
            <a:xfrm>
              <a:off x="5376952" y="4622800"/>
              <a:ext cx="219456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Wingdings"/>
                <a:buChar char="§"/>
              </a:pPr>
              <a:r>
                <a:rPr lang="en-US">
                  <a:cs typeface="Arial"/>
                </a:rPr>
                <a:t>Care Performance​</a:t>
              </a:r>
              <a:endParaRPr lang="en-US">
                <a:cs typeface="Calibri" panose="020F0502020204030204"/>
              </a:endParaRPr>
            </a:p>
            <a:p>
              <a:pPr marL="285750" indent="-285750">
                <a:buFont typeface="Wingdings"/>
                <a:buChar char="§"/>
              </a:pPr>
              <a:r>
                <a:rPr lang="en-US">
                  <a:cs typeface="Arial"/>
                </a:rPr>
                <a:t>Health Equity​</a:t>
              </a:r>
            </a:p>
            <a:p>
              <a:pPr marL="285750" indent="-285750">
                <a:buFont typeface="Wingdings"/>
                <a:buChar char="§"/>
              </a:pPr>
              <a:r>
                <a:rPr lang="en-US">
                  <a:cs typeface="Arial"/>
                </a:rPr>
                <a:t>Shift Staffing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13E074-C55F-5893-B65F-8097889E0EBA}"/>
                </a:ext>
              </a:extLst>
            </p:cNvPr>
            <p:cNvSpPr txBox="1"/>
            <p:nvPr/>
          </p:nvSpPr>
          <p:spPr>
            <a:xfrm>
              <a:off x="8301665" y="4622799"/>
              <a:ext cx="255016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Wingdings,Sans-Serif"/>
                <a:buChar char="§"/>
              </a:pPr>
              <a:r>
                <a:rPr lang="en-US">
                  <a:ea typeface="+mn-lt"/>
                  <a:cs typeface="+mn-lt"/>
                </a:rPr>
                <a:t>Site Selection</a:t>
              </a:r>
            </a:p>
            <a:p>
              <a:pPr marL="285750" indent="-285750">
                <a:buFont typeface="Wingdings,Sans-Serif"/>
                <a:buChar char="§"/>
              </a:pPr>
              <a:r>
                <a:rPr lang="en-US">
                  <a:ea typeface="+mn-lt"/>
                  <a:cs typeface="+mn-lt"/>
                </a:rPr>
                <a:t>Improvement Strategy</a:t>
              </a:r>
            </a:p>
            <a:p>
              <a:pPr marL="285750" indent="-285750">
                <a:buFont typeface="Wingdings,Sans-Serif"/>
                <a:buChar char="§"/>
              </a:pPr>
              <a:r>
                <a:rPr lang="en-US">
                  <a:ea typeface="+mn-lt"/>
                  <a:cs typeface="+mn-lt"/>
                </a:rPr>
                <a:t>Return on Investment</a:t>
              </a:r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4719B2-6862-0D1A-412D-5D867F53D37A}"/>
                </a:ext>
              </a:extLst>
            </p:cNvPr>
            <p:cNvSpPr txBox="1"/>
            <p:nvPr/>
          </p:nvSpPr>
          <p:spPr>
            <a:xfrm>
              <a:off x="1902459" y="4622799"/>
              <a:ext cx="269240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 typeface="Wingdings"/>
                <a:buChar char="§"/>
              </a:pPr>
              <a:r>
                <a:rPr lang="en-US">
                  <a:ea typeface="+mn-lt"/>
                  <a:cs typeface="+mn-lt"/>
                </a:rPr>
                <a:t>Variable Compensation</a:t>
              </a:r>
              <a:endParaRPr lang="en-US">
                <a:cs typeface="Calibri" panose="020F0502020204030204"/>
              </a:endParaRPr>
            </a:p>
            <a:p>
              <a:pPr marL="342900" indent="-342900">
                <a:buFont typeface="Wingdings"/>
                <a:buChar char="§"/>
              </a:pPr>
              <a:r>
                <a:rPr lang="en-US">
                  <a:ea typeface="+mn-lt"/>
                  <a:cs typeface="+mn-lt"/>
                </a:rPr>
                <a:t>Board Document Prep</a:t>
              </a:r>
            </a:p>
            <a:p>
              <a:pPr marL="342900" indent="-342900">
                <a:buFont typeface="Wingdings"/>
                <a:buChar char="§"/>
              </a:pPr>
              <a:r>
                <a:rPr lang="en-US">
                  <a:ea typeface="+mn-lt"/>
                  <a:cs typeface="+mn-lt"/>
                </a:rPr>
                <a:t>Investment Allocation</a:t>
              </a:r>
              <a:endParaRPr lang="en-US">
                <a:cs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75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34075B-BF97-C8A0-F384-E4A24F2982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wrap="square"/>
          <a:lstStyle/>
          <a:p>
            <a:r>
              <a:rPr lang="en-US" sz="2000"/>
              <a:t>When was the last time you suspect your organization made a significant error in executive decision making that was preventable?</a:t>
            </a:r>
          </a:p>
          <a:p>
            <a:pPr marL="685800" lvl="1" indent="-365760" algn="just">
              <a:buFont typeface="+mj-lt"/>
              <a:buAutoNum type="alphaUcPeriod"/>
            </a:pPr>
            <a:r>
              <a:rPr lang="en-US"/>
              <a:t>Last week</a:t>
            </a:r>
          </a:p>
          <a:p>
            <a:pPr marL="685800" lvl="1" indent="-365760" algn="just">
              <a:buFont typeface="+mj-lt"/>
              <a:buAutoNum type="alphaUcPeriod"/>
            </a:pPr>
            <a:r>
              <a:rPr lang="en-US"/>
              <a:t>Last month</a:t>
            </a:r>
          </a:p>
          <a:p>
            <a:pPr marL="685800" lvl="1" indent="-365760" algn="just">
              <a:buFont typeface="+mj-lt"/>
              <a:buAutoNum type="alphaUcPeriod"/>
            </a:pPr>
            <a:r>
              <a:rPr lang="en-US"/>
              <a:t>Last quarter</a:t>
            </a:r>
          </a:p>
          <a:p>
            <a:pPr marL="685800" lvl="1" indent="-365760" algn="just">
              <a:buFont typeface="+mj-lt"/>
              <a:buAutoNum type="alphaUcPeriod"/>
            </a:pPr>
            <a:r>
              <a:rPr lang="en-US"/>
              <a:t>Last year</a:t>
            </a:r>
          </a:p>
          <a:p>
            <a:pPr marL="685800" lvl="1" indent="-365760" algn="just">
              <a:buFont typeface="+mj-lt"/>
              <a:buAutoNum type="alphaUcPeriod"/>
            </a:pPr>
            <a:r>
              <a:rPr lang="en-US"/>
              <a:t>Never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17499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E35C112-3741-9D58-CFDC-95CD57E7BE7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32" y="2136427"/>
            <a:ext cx="1862787" cy="1679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9F95E5-50FA-29CC-A3F9-1EDFD620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Information Where You Need AI</a:t>
            </a:r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BF83B-1F23-C964-FDA5-FAE236278D22}"/>
              </a:ext>
            </a:extLst>
          </p:cNvPr>
          <p:cNvSpPr txBox="1"/>
          <p:nvPr/>
        </p:nvSpPr>
        <p:spPr>
          <a:xfrm>
            <a:off x="1791263" y="3820596"/>
            <a:ext cx="230631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Flexo-bold" pitchFamily="50" charset="0"/>
                <a:ea typeface="+mn-lt"/>
                <a:cs typeface="+mn-lt"/>
              </a:rPr>
              <a:t>Correctly identifying what is right in </a:t>
            </a:r>
            <a:br>
              <a:rPr lang="en-US" sz="1600" b="1" dirty="0">
                <a:solidFill>
                  <a:schemeClr val="accent1"/>
                </a:solidFill>
                <a:latin typeface="Flexo-bold" pitchFamily="50" charset="0"/>
                <a:ea typeface="+mn-lt"/>
                <a:cs typeface="+mn-lt"/>
              </a:rPr>
            </a:br>
            <a:r>
              <a:rPr lang="en-US" sz="1600" b="1" dirty="0">
                <a:solidFill>
                  <a:schemeClr val="accent1"/>
                </a:solidFill>
                <a:latin typeface="Flexo-bold" pitchFamily="50" charset="0"/>
                <a:ea typeface="+mn-lt"/>
                <a:cs typeface="+mn-lt"/>
              </a:rPr>
              <a:t>front of you</a:t>
            </a:r>
            <a:endParaRPr lang="en-US" sz="1600" dirty="0">
              <a:solidFill>
                <a:schemeClr val="accent1"/>
              </a:solidFill>
              <a:latin typeface="Flexo-bold" pitchFamily="50" charset="0"/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5DAB8-9517-5FFC-A597-2A67E119B537}"/>
              </a:ext>
            </a:extLst>
          </p:cNvPr>
          <p:cNvSpPr txBox="1"/>
          <p:nvPr/>
        </p:nvSpPr>
        <p:spPr>
          <a:xfrm>
            <a:off x="5047513" y="3820596"/>
            <a:ext cx="220774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Flexo-bold" pitchFamily="50" charset="0"/>
                <a:ea typeface="Calibri"/>
                <a:cs typeface="Calibri"/>
              </a:rPr>
              <a:t>Dealing with overwhelming complexity</a:t>
            </a:r>
            <a:endParaRPr lang="en-US" sz="1600" dirty="0">
              <a:solidFill>
                <a:schemeClr val="accent1"/>
              </a:solidFill>
              <a:latin typeface="Flexo-bold" pitchFamily="50" charset="0"/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F4878-4F28-0A31-8435-C0175006B3D3}"/>
              </a:ext>
            </a:extLst>
          </p:cNvPr>
          <p:cNvSpPr txBox="1"/>
          <p:nvPr/>
        </p:nvSpPr>
        <p:spPr>
          <a:xfrm>
            <a:off x="8256987" y="3820596"/>
            <a:ext cx="214375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Flexo-bold" pitchFamily="50" charset="0"/>
                <a:ea typeface="Calibri"/>
                <a:cs typeface="Calibri"/>
              </a:rPr>
              <a:t>Being able to see </a:t>
            </a:r>
            <a:br>
              <a:rPr lang="en-US" sz="1600" b="1" dirty="0">
                <a:solidFill>
                  <a:schemeClr val="accent1"/>
                </a:solidFill>
                <a:latin typeface="Flexo-bold" pitchFamily="50" charset="0"/>
                <a:ea typeface="Calibri"/>
                <a:cs typeface="Calibri"/>
              </a:rPr>
            </a:br>
            <a:r>
              <a:rPr lang="en-US" sz="1600" b="1" dirty="0">
                <a:solidFill>
                  <a:schemeClr val="accent1"/>
                </a:solidFill>
                <a:latin typeface="Flexo-bold" pitchFamily="50" charset="0"/>
                <a:ea typeface="Calibri"/>
                <a:cs typeface="Calibri"/>
              </a:rPr>
              <a:t>what is around </a:t>
            </a:r>
            <a:br>
              <a:rPr lang="en-US" sz="1600" b="1" dirty="0">
                <a:solidFill>
                  <a:schemeClr val="accent1"/>
                </a:solidFill>
                <a:latin typeface="Flexo-bold" pitchFamily="50" charset="0"/>
                <a:ea typeface="Calibri"/>
                <a:cs typeface="Calibri"/>
              </a:rPr>
            </a:br>
            <a:r>
              <a:rPr lang="en-US" sz="1600" b="1" dirty="0">
                <a:solidFill>
                  <a:schemeClr val="accent1"/>
                </a:solidFill>
                <a:latin typeface="Flexo-bold" pitchFamily="50" charset="0"/>
                <a:ea typeface="Calibri"/>
                <a:cs typeface="Calibri"/>
              </a:rPr>
              <a:t>the corner</a:t>
            </a:r>
            <a:endParaRPr lang="en-US" sz="1600" b="1" dirty="0">
              <a:solidFill>
                <a:schemeClr val="accent1"/>
              </a:solidFill>
              <a:latin typeface="Flexo-bold" pitchFamily="50" charset="0"/>
              <a:ea typeface="+mn-lt"/>
              <a:cs typeface="+mn-lt"/>
            </a:endParaRPr>
          </a:p>
        </p:txBody>
      </p:sp>
      <p:pic>
        <p:nvPicPr>
          <p:cNvPr id="17" name="Graphic 16" descr="Icon&#10;&#10;Description automatically generated">
            <a:extLst>
              <a:ext uri="{FF2B5EF4-FFF2-40B4-BE49-F238E27FC236}">
                <a16:creationId xmlns:a16="http://schemas.microsoft.com/office/drawing/2014/main" id="{9109859D-CFA8-F5A2-C3C8-D3BE6F116C7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350654" y="2353658"/>
            <a:ext cx="1179164" cy="11791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90BC52-11DA-156F-E398-9E04749256CB}"/>
              </a:ext>
            </a:extLst>
          </p:cNvPr>
          <p:cNvSpPr txBox="1"/>
          <p:nvPr/>
        </p:nvSpPr>
        <p:spPr>
          <a:xfrm>
            <a:off x="8321040" y="4765040"/>
            <a:ext cx="201168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Performance </a:t>
            </a:r>
            <a:r>
              <a:rPr lang="en-US" sz="1600">
                <a:cs typeface="Calibri"/>
              </a:rPr>
              <a:t>​</a:t>
            </a:r>
            <a:br>
              <a:rPr lang="en-US" sz="1600">
                <a:cs typeface="Calibri"/>
              </a:rPr>
            </a:br>
            <a:r>
              <a:rPr lang="en-US" sz="1600"/>
              <a:t>Between Approaches </a:t>
            </a:r>
            <a:r>
              <a:rPr lang="en-US" sz="1600">
                <a:cs typeface="Calibri"/>
              </a:rPr>
              <a:t>​</a:t>
            </a:r>
            <a:br>
              <a:rPr lang="en-US" sz="1600">
                <a:cs typeface="Calibri"/>
              </a:rPr>
            </a:br>
            <a:r>
              <a:rPr lang="en-US" sz="1600"/>
              <a:t>(or Parts…“My Patients Are Sicker”)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267270-ADAA-E410-C816-816A1B5CB0CD}"/>
              </a:ext>
            </a:extLst>
          </p:cNvPr>
          <p:cNvSpPr txBox="1"/>
          <p:nvPr/>
        </p:nvSpPr>
        <p:spPr>
          <a:xfrm>
            <a:off x="5169715" y="4765040"/>
            <a:ext cx="20116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Performance Across an Organization </a:t>
            </a:r>
            <a:r>
              <a:rPr lang="en-US" sz="1600">
                <a:cs typeface="Calibri"/>
              </a:rPr>
              <a:t>​</a:t>
            </a:r>
            <a:br>
              <a:rPr lang="en-US" sz="1600">
                <a:cs typeface="Calibri"/>
              </a:rPr>
            </a:br>
            <a:r>
              <a:rPr lang="en-US" sz="1600"/>
              <a:t>(or Measures…)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5A3C36-C10A-84F3-FF0B-8A012672ADA0}"/>
              </a:ext>
            </a:extLst>
          </p:cNvPr>
          <p:cNvSpPr txBox="1"/>
          <p:nvPr/>
        </p:nvSpPr>
        <p:spPr>
          <a:xfrm>
            <a:off x="2275840" y="4765040"/>
            <a:ext cx="1330960" cy="605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Performance </a:t>
            </a:r>
            <a:r>
              <a:rPr lang="en-US" sz="1600">
                <a:cs typeface="Calibri"/>
              </a:rPr>
              <a:t>​</a:t>
            </a:r>
            <a:br>
              <a:rPr lang="en-US" sz="1600">
                <a:cs typeface="Calibri"/>
              </a:rPr>
            </a:br>
            <a:r>
              <a:rPr lang="en-US" sz="1600"/>
              <a:t>Over Time</a:t>
            </a:r>
            <a:endParaRPr lang="en-US"/>
          </a:p>
        </p:txBody>
      </p:sp>
      <p:pic>
        <p:nvPicPr>
          <p:cNvPr id="3" name="Graphic 17">
            <a:extLst>
              <a:ext uri="{FF2B5EF4-FFF2-40B4-BE49-F238E27FC236}">
                <a16:creationId xmlns:a16="http://schemas.microsoft.com/office/drawing/2014/main" id="{AB82E04D-3BC3-867A-8C33-FF17F155AE3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731758" y="2349442"/>
            <a:ext cx="1494862" cy="1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66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20BC3-F4B5-F1CB-95D4-E5355B156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75493"/>
            <a:ext cx="12191999" cy="1754981"/>
          </a:xfr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 sz="3600" b="0" dirty="0">
                <a:latin typeface="Flexo-bold" pitchFamily="50" charset="0"/>
                <a:ea typeface="+mn-lt"/>
                <a:cs typeface="+mn-lt"/>
              </a:rPr>
              <a:t>Correctly Identifying </a:t>
            </a:r>
            <a:br>
              <a:rPr lang="en-US" sz="3600" b="0" dirty="0">
                <a:latin typeface="Flexo-bold" pitchFamily="50" charset="0"/>
                <a:ea typeface="+mn-lt"/>
                <a:cs typeface="+mn-lt"/>
              </a:rPr>
            </a:br>
            <a:r>
              <a:rPr lang="en-US" sz="3600" b="0" dirty="0">
                <a:latin typeface="Flexo-bold" pitchFamily="50" charset="0"/>
                <a:ea typeface="+mn-lt"/>
                <a:cs typeface="+mn-lt"/>
              </a:rPr>
              <a:t>what Is Right in Front of You</a:t>
            </a:r>
            <a:br>
              <a:rPr lang="en-US" sz="3600" dirty="0">
                <a:ea typeface="Calibri"/>
                <a:cs typeface="Calibri"/>
              </a:rPr>
            </a:br>
            <a:r>
              <a:rPr lang="en-US" sz="3600" dirty="0"/>
              <a:t>  </a:t>
            </a:r>
            <a:br>
              <a:rPr lang="en-US" sz="3600" dirty="0"/>
            </a:br>
            <a:r>
              <a:rPr lang="en-US" sz="3200" dirty="0"/>
              <a:t>Performance Over Time</a:t>
            </a:r>
            <a:endParaRPr lang="en-US" sz="3600" dirty="0">
              <a:ea typeface="Calibri"/>
              <a:cs typeface="Calibri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2875941-0A28-9B57-875F-33E1ED73E00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23" y="1135888"/>
            <a:ext cx="969264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87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ittle, beverage, glass&#10;&#10;Description automatically generated">
            <a:extLst>
              <a:ext uri="{FF2B5EF4-FFF2-40B4-BE49-F238E27FC236}">
                <a16:creationId xmlns:a16="http://schemas.microsoft.com/office/drawing/2014/main" id="{5FFA574A-E03D-9F79-B120-2C63A8053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1867" r="2997" b="3359"/>
          <a:stretch/>
        </p:blipFill>
        <p:spPr>
          <a:xfrm>
            <a:off x="2084439" y="604684"/>
            <a:ext cx="8023122" cy="51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92194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 Catalyst 2022">
  <a:themeElements>
    <a:clrScheme name="Custom 2">
      <a:dk1>
        <a:srgbClr val="333333"/>
      </a:dk1>
      <a:lt1>
        <a:srgbClr val="FFFFFF"/>
      </a:lt1>
      <a:dk2>
        <a:srgbClr val="6D6E70"/>
      </a:dk2>
      <a:lt2>
        <a:srgbClr val="006D9A"/>
      </a:lt2>
      <a:accent1>
        <a:srgbClr val="00AEEF"/>
      </a:accent1>
      <a:accent2>
        <a:srgbClr val="F36C21"/>
      </a:accent2>
      <a:accent3>
        <a:srgbClr val="87C3CF"/>
      </a:accent3>
      <a:accent4>
        <a:srgbClr val="38A188"/>
      </a:accent4>
      <a:accent5>
        <a:srgbClr val="4D4A93"/>
      </a:accent5>
      <a:accent6>
        <a:srgbClr val="B24584"/>
      </a:accent6>
      <a:hlink>
        <a:srgbClr val="00AEEF"/>
      </a:hlink>
      <a:folHlink>
        <a:srgbClr val="00AEE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_PowerpointTemplate_2021.potx" id="{78C9B4C3-5CC5-40FA-856D-2CCF78CA893C}" vid="{51CAE15F-C06B-449A-B24B-BB616EC1BC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DAAA8FE-CC00-4B3F-AD2F-A2A38C0539DC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7f19b8-adf3-4a08-9d1f-b838bc032d0a" xsi:nil="true"/>
    <lcf76f155ced4ddcb4097134ff3c332f xmlns="ac85982a-7c2a-4ec5-8be1-e82c26295f58">
      <Terms xmlns="http://schemas.microsoft.com/office/infopath/2007/PartnerControls"/>
    </lcf76f155ced4ddcb4097134ff3c332f>
    <Category_x0020_ xmlns="ac85982a-7c2a-4ec5-8be1-e82c26295f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AE777485D1D540A4297D22283B53ED" ma:contentTypeVersion="11" ma:contentTypeDescription="Create a new document." ma:contentTypeScope="" ma:versionID="7a8d34edce32a1a5995dc9e1bf1e072d">
  <xsd:schema xmlns:xsd="http://www.w3.org/2001/XMLSchema" xmlns:xs="http://www.w3.org/2001/XMLSchema" xmlns:p="http://schemas.microsoft.com/office/2006/metadata/properties" xmlns:ns2="ac85982a-7c2a-4ec5-8be1-e82c26295f58" xmlns:ns3="3c7f19b8-adf3-4a08-9d1f-b838bc032d0a" targetNamespace="http://schemas.microsoft.com/office/2006/metadata/properties" ma:root="true" ma:fieldsID="abad9000e4566781b99693a75b4e967c" ns2:_="" ns3:_="">
    <xsd:import namespace="ac85982a-7c2a-4ec5-8be1-e82c26295f58"/>
    <xsd:import namespace="3c7f19b8-adf3-4a08-9d1f-b838bc032d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ategory_x0020_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5982a-7c2a-4ec5-8be1-e82c26295f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ategory_x0020_" ma:index="10" nillable="true" ma:displayName="Category" ma:format="Dropdown" ma:internalName="Category_x0020_">
      <xsd:simpleType>
        <xsd:restriction base="dms:Choice">
          <xsd:enumeration value="Archived"/>
          <xsd:enumeration value="Backgrounds"/>
          <xsd:enumeration value="Copyrights &amp; Trademarks"/>
          <xsd:enumeration value="Documentation Formats"/>
          <xsd:enumeration value="PowerPoint &amp; Presentations"/>
          <xsd:enumeration value="Shared Slides"/>
          <xsd:enumeration value="Style Guidance"/>
          <xsd:enumeration value="Styles &amp; Themes"/>
          <xsd:enumeration value="Word Templates"/>
          <xsd:enumeration value="Writing Guidance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f057b6c-9172-4390-b02b-072fbfd176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f19b8-adf3-4a08-9d1f-b838bc032d0a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5a8f98d-1bdd-477e-b0aa-6ba150cbaf25}" ma:internalName="TaxCatchAll" ma:showField="CatchAllData" ma:web="3c7f19b8-adf3-4a08-9d1f-b838bc032d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A62698-8816-4AA3-9DE6-8454AD089D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721F82-5CFA-4A05-9F41-C73E8CD1D05A}">
  <ds:schemaRefs>
    <ds:schemaRef ds:uri="3c7f19b8-adf3-4a08-9d1f-b838bc032d0a"/>
    <ds:schemaRef ds:uri="ac85982a-7c2a-4ec5-8be1-e82c26295f5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EF21D29-9B3F-4AF2-85B3-8EADC78088CE}">
  <ds:schemaRefs>
    <ds:schemaRef ds:uri="3c7f19b8-adf3-4a08-9d1f-b838bc032d0a"/>
    <ds:schemaRef ds:uri="ac85982a-7c2a-4ec5-8be1-e82c26295f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1888</Words>
  <Application>Microsoft Office PowerPoint</Application>
  <PresentationFormat>Widescreen</PresentationFormat>
  <Paragraphs>232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Avenir Next LT Pro</vt:lpstr>
      <vt:lpstr>Calibri,Sans-Serif</vt:lpstr>
      <vt:lpstr>Calibri</vt:lpstr>
      <vt:lpstr>Flexo-bold</vt:lpstr>
      <vt:lpstr>Arial</vt:lpstr>
      <vt:lpstr>Wingdings,Sans-Serif</vt:lpstr>
      <vt:lpstr>Wingdings</vt:lpstr>
      <vt:lpstr>Health Catalyst 2022</vt:lpstr>
      <vt:lpstr>Why Your Tools Are Failing You:  Implement Augmented Intelligence for  Intentional and Accurate Improvement</vt:lpstr>
      <vt:lpstr>Jason Jones, PhD Chief Analytics &amp; Data Science Officer  &amp; General Manager of Platform Health Catalyst</vt:lpstr>
      <vt:lpstr>Seeing and Hand Washing Can Save Lives</vt:lpstr>
      <vt:lpstr>The Stakes Are Higher than Ever – But So Are the Opportunities</vt:lpstr>
      <vt:lpstr>Failing to Leverage Accurate AI Tools Where it Can Do the Most Good</vt:lpstr>
      <vt:lpstr>PowerPoint Presentation</vt:lpstr>
      <vt:lpstr>Types of Information Where You Need AI</vt:lpstr>
      <vt:lpstr>Correctly Identifying  what Is Right in Front of You    Performance Over Time</vt:lpstr>
      <vt:lpstr>PowerPoint Presentation</vt:lpstr>
      <vt:lpstr>What You Need to Know </vt:lpstr>
      <vt:lpstr>Augmentation of Raw Data</vt:lpstr>
      <vt:lpstr>PowerPoint Presentation</vt:lpstr>
      <vt:lpstr>Augmentation of Raw Data</vt:lpstr>
      <vt:lpstr>Why Your Tools Are Failing You</vt:lpstr>
      <vt:lpstr>Dealing with Overwhelming Complexity    Performance Across  an Organization (or Measures…) </vt:lpstr>
      <vt:lpstr>Leadership Tasks with Analytic Contribution</vt:lpstr>
      <vt:lpstr>PowerPoint Presentation</vt:lpstr>
      <vt:lpstr>Performance Across an Organization (or Measures)—Forests</vt:lpstr>
      <vt:lpstr>Correct Answers</vt:lpstr>
      <vt:lpstr>Correct Answers Compared to Typical and Wrong Answers</vt:lpstr>
      <vt:lpstr>Why Your Tools Are Failing You</vt:lpstr>
      <vt:lpstr>Being Able to See  What Is Around the Corner    Performance Between Approaches  (or Parts… “My Patients Are Sicker”)  </vt:lpstr>
      <vt:lpstr>Why We Do Trials…</vt:lpstr>
      <vt:lpstr>PowerPoint Presentation</vt:lpstr>
      <vt:lpstr>Should We Continue/Expand Support for a Work Training Program?</vt:lpstr>
      <vt:lpstr>Should We Continue/Expand Support for a Work Training Program?</vt:lpstr>
      <vt:lpstr>Why Your Tools Are Failing You</vt:lpstr>
      <vt:lpstr>Accessibility and Application</vt:lpstr>
      <vt:lpstr>Closing the Accessibility Gap</vt:lpstr>
      <vt:lpstr>Evolution of Augmented Decisions</vt:lpstr>
      <vt:lpstr>Job to Be Done and Requirements for Success</vt:lpstr>
      <vt:lpstr>PowerPoint Presentation</vt:lpstr>
      <vt:lpstr>Why Your Tools Are Failing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Mason</dc:creator>
  <cp:lastModifiedBy>Susan Price</cp:lastModifiedBy>
  <cp:revision>20</cp:revision>
  <dcterms:created xsi:type="dcterms:W3CDTF">2022-12-13T18:04:05Z</dcterms:created>
  <dcterms:modified xsi:type="dcterms:W3CDTF">2023-02-23T18:11:31Z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0x01010002AE777485D1D540A4297D22283B53ED</vt:lpwstr>
  </property>
  <property fmtid="{D5CDD505-2E9C-101B-9397-08002B2CF9AE}" pid="3" name="MediaServiceImageTags">
    <vt:lpwstr/>
  </property>
</Properties>
</file>