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57" r:id="rId6"/>
    <p:sldId id="258" r:id="rId7"/>
    <p:sldId id="259" r:id="rId8"/>
    <p:sldId id="272" r:id="rId9"/>
    <p:sldId id="294" r:id="rId10"/>
    <p:sldId id="308" r:id="rId11"/>
    <p:sldId id="309" r:id="rId12"/>
    <p:sldId id="261" r:id="rId13"/>
    <p:sldId id="310" r:id="rId14"/>
    <p:sldId id="262" r:id="rId15"/>
    <p:sldId id="264" r:id="rId16"/>
    <p:sldId id="265" r:id="rId17"/>
    <p:sldId id="266" r:id="rId18"/>
    <p:sldId id="267" r:id="rId19"/>
    <p:sldId id="273" r:id="rId20"/>
    <p:sldId id="263" r:id="rId21"/>
    <p:sldId id="268" r:id="rId22"/>
    <p:sldId id="311" r:id="rId23"/>
    <p:sldId id="269" r:id="rId24"/>
    <p:sldId id="270" r:id="rId25"/>
    <p:sldId id="4471" r:id="rId26"/>
    <p:sldId id="271" r:id="rId27"/>
    <p:sldId id="274" r:id="rId28"/>
    <p:sldId id="275" r:id="rId29"/>
    <p:sldId id="280" r:id="rId30"/>
    <p:sldId id="281" r:id="rId31"/>
    <p:sldId id="282" r:id="rId32"/>
    <p:sldId id="287" r:id="rId33"/>
    <p:sldId id="288" r:id="rId34"/>
    <p:sldId id="289" r:id="rId35"/>
    <p:sldId id="290" r:id="rId36"/>
    <p:sldId id="291" r:id="rId37"/>
    <p:sldId id="295" r:id="rId38"/>
    <p:sldId id="298" r:id="rId39"/>
    <p:sldId id="303" r:id="rId40"/>
    <p:sldId id="302" r:id="rId41"/>
    <p:sldId id="305" r:id="rId42"/>
    <p:sldId id="299" r:id="rId43"/>
    <p:sldId id="304" r:id="rId44"/>
    <p:sldId id="296" r:id="rId45"/>
    <p:sldId id="306" r:id="rId46"/>
    <p:sldId id="307" r:id="rId47"/>
    <p:sldId id="29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AEE78-B0E2-0A50-33FA-FC35C23985D9}" name="Chantal Augusto" initials="CA" userId="S::chantal.augusto@healthcatalyst.com::025ecd87-3598-4a56-ae90-a0d0aa6c0c6a" providerId="AD"/>
  <p188:author id="{8C12C8F7-FF9F-05C0-0908-4419A6F82947}" name="Katy Demong" initials="KD" userId="S::katy.demong@healthcatalyst.com::9678e063-99fa-4f17-96b7-313e6d0131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917846-D042-4086-8A74-48234766F0C4}" v="118" dt="2023-11-17T00:14:15.875"/>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6283" autoAdjust="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Hundt" clId="Web-{EE917846-D042-4086-8A74-48234766F0C4}"/>
    <pc:docChg chg="modSld">
      <pc:chgData name="Amanda Hundt" userId="" providerId="" clId="Web-{EE917846-D042-4086-8A74-48234766F0C4}" dt="2023-11-17T00:14:15.875" v="114" actId="20577"/>
      <pc:docMkLst>
        <pc:docMk/>
      </pc:docMkLst>
      <pc:sldChg chg="modSp">
        <pc:chgData name="Amanda Hundt" userId="" providerId="" clId="Web-{EE917846-D042-4086-8A74-48234766F0C4}" dt="2023-11-17T00:03:30.265" v="2" actId="20577"/>
        <pc:sldMkLst>
          <pc:docMk/>
          <pc:sldMk cId="894585971" sldId="257"/>
        </pc:sldMkLst>
        <pc:spChg chg="mod">
          <ac:chgData name="Amanda Hundt" userId="" providerId="" clId="Web-{EE917846-D042-4086-8A74-48234766F0C4}" dt="2023-11-17T00:03:30.265" v="2" actId="20577"/>
          <ac:spMkLst>
            <pc:docMk/>
            <pc:sldMk cId="894585971" sldId="257"/>
            <ac:spMk id="2" creationId="{62CF8FEC-0FE7-9872-BA2E-F0FC42705998}"/>
          </ac:spMkLst>
        </pc:spChg>
      </pc:sldChg>
      <pc:sldChg chg="addSp delSp modSp">
        <pc:chgData name="Amanda Hundt" userId="" providerId="" clId="Web-{EE917846-D042-4086-8A74-48234766F0C4}" dt="2023-11-17T00:07:13.266" v="48" actId="20577"/>
        <pc:sldMkLst>
          <pc:docMk/>
          <pc:sldMk cId="2510755562" sldId="258"/>
        </pc:sldMkLst>
        <pc:spChg chg="mod">
          <ac:chgData name="Amanda Hundt" userId="" providerId="" clId="Web-{EE917846-D042-4086-8A74-48234766F0C4}" dt="2023-11-17T00:07:13.266" v="48" actId="20577"/>
          <ac:spMkLst>
            <pc:docMk/>
            <pc:sldMk cId="2510755562" sldId="258"/>
            <ac:spMk id="2" creationId="{C27F179D-6349-AB89-8B53-D67702E998C7}"/>
          </ac:spMkLst>
        </pc:spChg>
        <pc:spChg chg="mod">
          <ac:chgData name="Amanda Hundt" userId="" providerId="" clId="Web-{EE917846-D042-4086-8A74-48234766F0C4}" dt="2023-11-17T00:06:55.749" v="46" actId="20577"/>
          <ac:spMkLst>
            <pc:docMk/>
            <pc:sldMk cId="2510755562" sldId="258"/>
            <ac:spMk id="3" creationId="{658DBE9D-D286-9F0E-8FE4-DFD71D916D7C}"/>
          </ac:spMkLst>
        </pc:spChg>
        <pc:spChg chg="add del mod">
          <ac:chgData name="Amanda Hundt" userId="" providerId="" clId="Web-{EE917846-D042-4086-8A74-48234766F0C4}" dt="2023-11-17T00:04:43.739" v="8"/>
          <ac:spMkLst>
            <pc:docMk/>
            <pc:sldMk cId="2510755562" sldId="258"/>
            <ac:spMk id="4" creationId="{2B3EB47C-C47F-F86C-EBE2-C1DD0E9B4727}"/>
          </ac:spMkLst>
        </pc:spChg>
      </pc:sldChg>
      <pc:sldChg chg="modSp">
        <pc:chgData name="Amanda Hundt" userId="" providerId="" clId="Web-{EE917846-D042-4086-8A74-48234766F0C4}" dt="2023-11-17T00:07:35.752" v="52" actId="20577"/>
        <pc:sldMkLst>
          <pc:docMk/>
          <pc:sldMk cId="621862450" sldId="259"/>
        </pc:sldMkLst>
        <pc:spChg chg="mod">
          <ac:chgData name="Amanda Hundt" userId="" providerId="" clId="Web-{EE917846-D042-4086-8A74-48234766F0C4}" dt="2023-11-17T00:07:35.752" v="52" actId="20577"/>
          <ac:spMkLst>
            <pc:docMk/>
            <pc:sldMk cId="621862450" sldId="259"/>
            <ac:spMk id="3" creationId="{B248BE48-3715-175A-5912-8492A154C044}"/>
          </ac:spMkLst>
        </pc:spChg>
      </pc:sldChg>
      <pc:sldChg chg="modSp">
        <pc:chgData name="Amanda Hundt" userId="" providerId="" clId="Web-{EE917846-D042-4086-8A74-48234766F0C4}" dt="2023-11-17T00:13:23.106" v="105" actId="20577"/>
        <pc:sldMkLst>
          <pc:docMk/>
          <pc:sldMk cId="2944256276" sldId="261"/>
        </pc:sldMkLst>
        <pc:spChg chg="mod">
          <ac:chgData name="Amanda Hundt" userId="" providerId="" clId="Web-{EE917846-D042-4086-8A74-48234766F0C4}" dt="2023-11-17T00:13:23.106" v="105" actId="20577"/>
          <ac:spMkLst>
            <pc:docMk/>
            <pc:sldMk cId="2944256276" sldId="261"/>
            <ac:spMk id="3" creationId="{7AE2C00C-F2F9-054E-25E3-B3CEF1500FCD}"/>
          </ac:spMkLst>
        </pc:spChg>
        <pc:spChg chg="mod">
          <ac:chgData name="Amanda Hundt" userId="" providerId="" clId="Web-{EE917846-D042-4086-8A74-48234766F0C4}" dt="2023-11-17T00:13:08.698" v="103" actId="1076"/>
          <ac:spMkLst>
            <pc:docMk/>
            <pc:sldMk cId="2944256276" sldId="261"/>
            <ac:spMk id="7" creationId="{3192EDBD-5BB4-744E-E003-43EDB48215FB}"/>
          </ac:spMkLst>
        </pc:spChg>
        <pc:picChg chg="mod">
          <ac:chgData name="Amanda Hundt" userId="" providerId="" clId="Web-{EE917846-D042-4086-8A74-48234766F0C4}" dt="2023-11-17T00:12:57.166" v="102" actId="1076"/>
          <ac:picMkLst>
            <pc:docMk/>
            <pc:sldMk cId="2944256276" sldId="261"/>
            <ac:picMk id="5" creationId="{CA9DB574-2A01-5975-8EE3-B490EF89CC5B}"/>
          </ac:picMkLst>
        </pc:picChg>
        <pc:picChg chg="mod">
          <ac:chgData name="Amanda Hundt" userId="" providerId="" clId="Web-{EE917846-D042-4086-8A74-48234766F0C4}" dt="2023-11-17T00:13:15.371" v="104" actId="1076"/>
          <ac:picMkLst>
            <pc:docMk/>
            <pc:sldMk cId="2944256276" sldId="261"/>
            <ac:picMk id="6" creationId="{5479ABAB-CF29-A6A5-8385-83B206A10AB8}"/>
          </ac:picMkLst>
        </pc:picChg>
      </pc:sldChg>
      <pc:sldChg chg="modSp">
        <pc:chgData name="Amanda Hundt" userId="" providerId="" clId="Web-{EE917846-D042-4086-8A74-48234766F0C4}" dt="2023-11-17T00:14:15.875" v="114" actId="20577"/>
        <pc:sldMkLst>
          <pc:docMk/>
          <pc:sldMk cId="3834160140" sldId="262"/>
        </pc:sldMkLst>
        <pc:spChg chg="mod">
          <ac:chgData name="Amanda Hundt" userId="" providerId="" clId="Web-{EE917846-D042-4086-8A74-48234766F0C4}" dt="2023-11-17T00:14:15.875" v="114" actId="20577"/>
          <ac:spMkLst>
            <pc:docMk/>
            <pc:sldMk cId="3834160140" sldId="262"/>
            <ac:spMk id="3" creationId="{98F45EC3-6946-79BC-E8DB-B88C379FF823}"/>
          </ac:spMkLst>
        </pc:spChg>
      </pc:sldChg>
      <pc:sldChg chg="modSp">
        <pc:chgData name="Amanda Hundt" userId="" providerId="" clId="Web-{EE917846-D042-4086-8A74-48234766F0C4}" dt="2023-11-17T00:08:17.521" v="61" actId="20577"/>
        <pc:sldMkLst>
          <pc:docMk/>
          <pc:sldMk cId="3498822077" sldId="272"/>
        </pc:sldMkLst>
        <pc:spChg chg="mod">
          <ac:chgData name="Amanda Hundt" userId="" providerId="" clId="Web-{EE917846-D042-4086-8A74-48234766F0C4}" dt="2023-11-17T00:07:53.128" v="55" actId="20577"/>
          <ac:spMkLst>
            <pc:docMk/>
            <pc:sldMk cId="3498822077" sldId="272"/>
            <ac:spMk id="2" creationId="{2366D972-12D8-FCB8-AC7E-073BF6ACA6C1}"/>
          </ac:spMkLst>
        </pc:spChg>
        <pc:spChg chg="mod">
          <ac:chgData name="Amanda Hundt" userId="" providerId="" clId="Web-{EE917846-D042-4086-8A74-48234766F0C4}" dt="2023-11-17T00:08:17.521" v="61" actId="20577"/>
          <ac:spMkLst>
            <pc:docMk/>
            <pc:sldMk cId="3498822077" sldId="272"/>
            <ac:spMk id="3" creationId="{B92EE1BC-289B-104D-1764-BF7D97E58540}"/>
          </ac:spMkLst>
        </pc:spChg>
      </pc:sldChg>
      <pc:sldChg chg="modSp">
        <pc:chgData name="Amanda Hundt" userId="" providerId="" clId="Web-{EE917846-D042-4086-8A74-48234766F0C4}" dt="2023-11-17T00:08:57.571" v="73" actId="1076"/>
        <pc:sldMkLst>
          <pc:docMk/>
          <pc:sldMk cId="4122493134" sldId="294"/>
        </pc:sldMkLst>
        <pc:spChg chg="mod">
          <ac:chgData name="Amanda Hundt" userId="" providerId="" clId="Web-{EE917846-D042-4086-8A74-48234766F0C4}" dt="2023-11-17T00:08:49.289" v="72" actId="20577"/>
          <ac:spMkLst>
            <pc:docMk/>
            <pc:sldMk cId="4122493134" sldId="294"/>
            <ac:spMk id="3" creationId="{05AD3D15-0B35-4F5C-A049-7DA37E860C77}"/>
          </ac:spMkLst>
        </pc:spChg>
        <pc:picChg chg="mod">
          <ac:chgData name="Amanda Hundt" userId="" providerId="" clId="Web-{EE917846-D042-4086-8A74-48234766F0C4}" dt="2023-11-17T00:08:57.571" v="73" actId="1076"/>
          <ac:picMkLst>
            <pc:docMk/>
            <pc:sldMk cId="4122493134" sldId="294"/>
            <ac:picMk id="4" creationId="{754EC13F-2DB3-593E-3D4F-21EF5EA7143B}"/>
          </ac:picMkLst>
        </pc:picChg>
      </pc:sldChg>
      <pc:sldChg chg="modSp">
        <pc:chgData name="Amanda Hundt" userId="" providerId="" clId="Web-{EE917846-D042-4086-8A74-48234766F0C4}" dt="2023-11-17T00:10:42.500" v="88" actId="1076"/>
        <pc:sldMkLst>
          <pc:docMk/>
          <pc:sldMk cId="3377712801" sldId="308"/>
        </pc:sldMkLst>
        <pc:spChg chg="mod">
          <ac:chgData name="Amanda Hundt" userId="" providerId="" clId="Web-{EE917846-D042-4086-8A74-48234766F0C4}" dt="2023-11-17T00:10:38.562" v="87" actId="14100"/>
          <ac:spMkLst>
            <pc:docMk/>
            <pc:sldMk cId="3377712801" sldId="308"/>
            <ac:spMk id="2" creationId="{F4100599-A64A-8096-63D1-002A511FD79D}"/>
          </ac:spMkLst>
        </pc:spChg>
        <pc:spChg chg="mod">
          <ac:chgData name="Amanda Hundt" userId="" providerId="" clId="Web-{EE917846-D042-4086-8A74-48234766F0C4}" dt="2023-11-17T00:10:42.500" v="88" actId="1076"/>
          <ac:spMkLst>
            <pc:docMk/>
            <pc:sldMk cId="3377712801" sldId="308"/>
            <ac:spMk id="3" creationId="{263C3469-C2CE-CE3B-900E-278CD15F6B5E}"/>
          </ac:spMkLst>
        </pc:spChg>
        <pc:spChg chg="mod">
          <ac:chgData name="Amanda Hundt" userId="" providerId="" clId="Web-{EE917846-D042-4086-8A74-48234766F0C4}" dt="2023-11-17T00:10:06.576" v="83" actId="1076"/>
          <ac:spMkLst>
            <pc:docMk/>
            <pc:sldMk cId="3377712801" sldId="308"/>
            <ac:spMk id="4" creationId="{BE17EBA3-0384-6A4F-0054-C1C3172AFE9C}"/>
          </ac:spMkLst>
        </pc:spChg>
        <pc:spChg chg="mod">
          <ac:chgData name="Amanda Hundt" userId="" providerId="" clId="Web-{EE917846-D042-4086-8A74-48234766F0C4}" dt="2023-11-17T00:10:12.139" v="84" actId="1076"/>
          <ac:spMkLst>
            <pc:docMk/>
            <pc:sldMk cId="3377712801" sldId="308"/>
            <ac:spMk id="7" creationId="{E534F814-8399-DFFB-0489-7B1785EF6432}"/>
          </ac:spMkLst>
        </pc:spChg>
        <pc:spChg chg="mod">
          <ac:chgData name="Amanda Hundt" userId="" providerId="" clId="Web-{EE917846-D042-4086-8A74-48234766F0C4}" dt="2023-11-17T00:09:28.901" v="77" actId="20577"/>
          <ac:spMkLst>
            <pc:docMk/>
            <pc:sldMk cId="3377712801" sldId="308"/>
            <ac:spMk id="12" creationId="{0988C5AC-A862-D574-C02F-B7A01BD9C262}"/>
          </ac:spMkLst>
        </pc:spChg>
        <pc:picChg chg="mod">
          <ac:chgData name="Amanda Hundt" userId="" providerId="" clId="Web-{EE917846-D042-4086-8A74-48234766F0C4}" dt="2023-11-17T00:09:34.026" v="78" actId="1076"/>
          <ac:picMkLst>
            <pc:docMk/>
            <pc:sldMk cId="3377712801" sldId="308"/>
            <ac:picMk id="9" creationId="{CCE8DC84-BDB8-6FE3-E097-55F89E7B0F23}"/>
          </ac:picMkLst>
        </pc:picChg>
        <pc:picChg chg="mod">
          <ac:chgData name="Amanda Hundt" userId="" providerId="" clId="Web-{EE917846-D042-4086-8A74-48234766F0C4}" dt="2023-11-17T00:10:24.874" v="86" actId="1076"/>
          <ac:picMkLst>
            <pc:docMk/>
            <pc:sldMk cId="3377712801" sldId="308"/>
            <ac:picMk id="11" creationId="{D96B23B3-7F81-714B-6696-643E9613360C}"/>
          </ac:picMkLst>
        </pc:picChg>
      </pc:sldChg>
      <pc:sldChg chg="modSp">
        <pc:chgData name="Amanda Hundt" userId="" providerId="" clId="Web-{EE917846-D042-4086-8A74-48234766F0C4}" dt="2023-11-17T00:12:03.537" v="97" actId="1076"/>
        <pc:sldMkLst>
          <pc:docMk/>
          <pc:sldMk cId="516602920" sldId="309"/>
        </pc:sldMkLst>
        <pc:spChg chg="mod">
          <ac:chgData name="Amanda Hundt" userId="" providerId="" clId="Web-{EE917846-D042-4086-8A74-48234766F0C4}" dt="2023-11-17T00:11:42.958" v="93" actId="1076"/>
          <ac:spMkLst>
            <pc:docMk/>
            <pc:sldMk cId="516602920" sldId="309"/>
            <ac:spMk id="3" creationId="{C26BFE61-30F4-78E5-E2A0-D9473592F4F3}"/>
          </ac:spMkLst>
        </pc:spChg>
        <pc:spChg chg="mod">
          <ac:chgData name="Amanda Hundt" userId="" providerId="" clId="Web-{EE917846-D042-4086-8A74-48234766F0C4}" dt="2023-11-17T00:11:50.333" v="94"/>
          <ac:spMkLst>
            <pc:docMk/>
            <pc:sldMk cId="516602920" sldId="309"/>
            <ac:spMk id="4" creationId="{BE17EBA3-0384-6A4F-0054-C1C3172AFE9C}"/>
          </ac:spMkLst>
        </pc:spChg>
        <pc:spChg chg="mod">
          <ac:chgData name="Amanda Hundt" userId="" providerId="" clId="Web-{EE917846-D042-4086-8A74-48234766F0C4}" dt="2023-11-17T00:12:03.537" v="97" actId="1076"/>
          <ac:spMkLst>
            <pc:docMk/>
            <pc:sldMk cId="516602920" sldId="309"/>
            <ac:spMk id="7" creationId="{E534F814-8399-DFFB-0489-7B1785EF6432}"/>
          </ac:spMkLst>
        </pc:spChg>
        <pc:spChg chg="mod">
          <ac:chgData name="Amanda Hundt" userId="" providerId="" clId="Web-{EE917846-D042-4086-8A74-48234766F0C4}" dt="2023-11-17T00:11:36.645" v="92" actId="14100"/>
          <ac:spMkLst>
            <pc:docMk/>
            <pc:sldMk cId="516602920" sldId="309"/>
            <ac:spMk id="22" creationId="{6A856918-2621-0CBB-874D-DB53AEEC998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97F38-BDA9-4353-9ABB-789A18AE36E8}" type="doc">
      <dgm:prSet loTypeId="urn:microsoft.com/office/officeart/2005/8/layout/process4" loCatId="process" qsTypeId="urn:microsoft.com/office/officeart/2005/8/quickstyle/simple3" qsCatId="simple" csTypeId="urn:microsoft.com/office/officeart/2005/8/colors/accent1_2" csCatId="accent1" phldr="1"/>
      <dgm:spPr/>
    </dgm:pt>
    <dgm:pt modelId="{EBE623CB-E3D7-4402-81F0-F7C7882225DD}">
      <dgm:prSet phldrT="[Text]"/>
      <dgm:spPr/>
      <dgm:t>
        <a:bodyPr/>
        <a:lstStyle/>
        <a:p>
          <a:r>
            <a:rPr lang="en-US" b="1" dirty="0">
              <a:solidFill>
                <a:schemeClr val="tx2"/>
              </a:solidFill>
            </a:rPr>
            <a:t>7/1/2024: </a:t>
          </a:r>
          <a:r>
            <a:rPr lang="en-US" dirty="0">
              <a:solidFill>
                <a:schemeClr val="tx2"/>
              </a:solidFill>
            </a:rPr>
            <a:t>Mandatory Reporting Begins</a:t>
          </a:r>
        </a:p>
      </dgm:t>
    </dgm:pt>
    <dgm:pt modelId="{974E1A9C-5659-440C-A899-62D62E6A44F2}" type="parTrans" cxnId="{A70E866D-F260-40A0-BE26-4FF258FFF50E}">
      <dgm:prSet/>
      <dgm:spPr/>
      <dgm:t>
        <a:bodyPr/>
        <a:lstStyle/>
        <a:p>
          <a:endParaRPr lang="en-US">
            <a:solidFill>
              <a:schemeClr val="tx2"/>
            </a:solidFill>
          </a:endParaRPr>
        </a:p>
      </dgm:t>
    </dgm:pt>
    <dgm:pt modelId="{81C19A32-B1EB-4575-BC38-80F7EA608C00}" type="sibTrans" cxnId="{A70E866D-F260-40A0-BE26-4FF258FFF50E}">
      <dgm:prSet/>
      <dgm:spPr/>
      <dgm:t>
        <a:bodyPr/>
        <a:lstStyle/>
        <a:p>
          <a:endParaRPr lang="en-US">
            <a:solidFill>
              <a:schemeClr val="tx2"/>
            </a:solidFill>
          </a:endParaRPr>
        </a:p>
      </dgm:t>
    </dgm:pt>
    <dgm:pt modelId="{B0590C68-C1E6-43E5-8A1B-932227024681}">
      <dgm:prSet phldrT="[Text]"/>
      <dgm:spPr/>
      <dgm:t>
        <a:bodyPr/>
        <a:lstStyle/>
        <a:p>
          <a:r>
            <a:rPr lang="en-US" dirty="0">
              <a:solidFill>
                <a:schemeClr val="tx2"/>
              </a:solidFill>
            </a:rPr>
            <a:t>Minimum Required: </a:t>
          </a:r>
          <a:r>
            <a:rPr lang="en-US" b="1" dirty="0">
              <a:solidFill>
                <a:schemeClr val="tx2"/>
              </a:solidFill>
            </a:rPr>
            <a:t>50% </a:t>
          </a:r>
          <a:r>
            <a:rPr lang="en-US" dirty="0">
              <a:solidFill>
                <a:schemeClr val="tx2"/>
              </a:solidFill>
            </a:rPr>
            <a:t>of their eligible Patients </a:t>
          </a:r>
        </a:p>
      </dgm:t>
    </dgm:pt>
    <dgm:pt modelId="{77087665-BC9E-452D-B140-8F531BAD6E8B}" type="parTrans" cxnId="{F5D1BB60-BD3F-4CAB-AF85-ED3C4E9EC4D4}">
      <dgm:prSet/>
      <dgm:spPr/>
      <dgm:t>
        <a:bodyPr/>
        <a:lstStyle/>
        <a:p>
          <a:endParaRPr lang="en-US">
            <a:solidFill>
              <a:schemeClr val="tx2"/>
            </a:solidFill>
          </a:endParaRPr>
        </a:p>
      </dgm:t>
    </dgm:pt>
    <dgm:pt modelId="{FF8F3DD5-49DB-4014-8CEE-9FA18C63CAF9}" type="sibTrans" cxnId="{F5D1BB60-BD3F-4CAB-AF85-ED3C4E9EC4D4}">
      <dgm:prSet/>
      <dgm:spPr/>
      <dgm:t>
        <a:bodyPr/>
        <a:lstStyle/>
        <a:p>
          <a:endParaRPr lang="en-US">
            <a:solidFill>
              <a:schemeClr val="tx2"/>
            </a:solidFill>
          </a:endParaRPr>
        </a:p>
      </dgm:t>
    </dgm:pt>
    <dgm:pt modelId="{D2E059EE-6FA5-4338-9F4D-AF503A3ECE1C}">
      <dgm:prSet phldrT="[Text]"/>
      <dgm:spPr/>
      <dgm:t>
        <a:bodyPr/>
        <a:lstStyle/>
        <a:p>
          <a:r>
            <a:rPr lang="en-US" dirty="0">
              <a:solidFill>
                <a:schemeClr val="tx2"/>
              </a:solidFill>
            </a:rPr>
            <a:t>Penalty for not meeting above requirement: </a:t>
          </a:r>
          <a:r>
            <a:rPr lang="en-US" b="1" dirty="0">
              <a:solidFill>
                <a:schemeClr val="tx2"/>
              </a:solidFill>
            </a:rPr>
            <a:t>25% </a:t>
          </a:r>
          <a:r>
            <a:rPr lang="en-US" dirty="0">
              <a:solidFill>
                <a:schemeClr val="tx2"/>
              </a:solidFill>
            </a:rPr>
            <a:t>reduction of the applicable percentage increase on their APU for FY2028</a:t>
          </a:r>
        </a:p>
      </dgm:t>
    </dgm:pt>
    <dgm:pt modelId="{2E649B5B-7803-47C8-8C90-1A7CCBC3111F}" type="parTrans" cxnId="{519C1F1C-BC74-49B5-9E4A-3EB14BF09B46}">
      <dgm:prSet/>
      <dgm:spPr/>
      <dgm:t>
        <a:bodyPr/>
        <a:lstStyle/>
        <a:p>
          <a:endParaRPr lang="en-US">
            <a:solidFill>
              <a:schemeClr val="tx2"/>
            </a:solidFill>
          </a:endParaRPr>
        </a:p>
      </dgm:t>
    </dgm:pt>
    <dgm:pt modelId="{74D68BD5-FCF5-4F76-989F-4DCA9DB5460C}" type="sibTrans" cxnId="{519C1F1C-BC74-49B5-9E4A-3EB14BF09B46}">
      <dgm:prSet/>
      <dgm:spPr/>
      <dgm:t>
        <a:bodyPr/>
        <a:lstStyle/>
        <a:p>
          <a:endParaRPr lang="en-US">
            <a:solidFill>
              <a:schemeClr val="tx2"/>
            </a:solidFill>
          </a:endParaRPr>
        </a:p>
      </dgm:t>
    </dgm:pt>
    <dgm:pt modelId="{57B5473B-96D0-41C3-A795-BBF5008C9B84}">
      <dgm:prSet phldrT="[Text]"/>
      <dgm:spPr/>
      <dgm:t>
        <a:bodyPr/>
        <a:lstStyle/>
        <a:p>
          <a:r>
            <a:rPr lang="en-US" b="1" dirty="0">
              <a:solidFill>
                <a:schemeClr val="tx2"/>
              </a:solidFill>
            </a:rPr>
            <a:t>4/2/2024: </a:t>
          </a:r>
          <a:r>
            <a:rPr lang="en-US" dirty="0">
              <a:solidFill>
                <a:schemeClr val="tx2"/>
              </a:solidFill>
            </a:rPr>
            <a:t>Requirement to start </a:t>
          </a:r>
          <a:r>
            <a:rPr lang="en-US" b="0" i="0" dirty="0">
              <a:solidFill>
                <a:schemeClr val="tx2"/>
              </a:solidFill>
              <a:effectLst/>
              <a:latin typeface="Exo"/>
            </a:rPr>
            <a:t>collecting Patient Reported Outcome Measures (PROM) </a:t>
          </a:r>
          <a:endParaRPr lang="en-US" dirty="0">
            <a:solidFill>
              <a:schemeClr val="tx2"/>
            </a:solidFill>
          </a:endParaRPr>
        </a:p>
      </dgm:t>
    </dgm:pt>
    <dgm:pt modelId="{10BE2D2E-C12F-480F-8F55-27B3FCF1B2B6}" type="parTrans" cxnId="{8B078770-9AF1-4199-9C3A-A9EF38AF557E}">
      <dgm:prSet/>
      <dgm:spPr/>
      <dgm:t>
        <a:bodyPr/>
        <a:lstStyle/>
        <a:p>
          <a:endParaRPr lang="en-US">
            <a:solidFill>
              <a:schemeClr val="tx2"/>
            </a:solidFill>
          </a:endParaRPr>
        </a:p>
      </dgm:t>
    </dgm:pt>
    <dgm:pt modelId="{7CB837C1-CD58-436B-9A2E-B5751FA7688F}" type="sibTrans" cxnId="{8B078770-9AF1-4199-9C3A-A9EF38AF557E}">
      <dgm:prSet/>
      <dgm:spPr/>
      <dgm:t>
        <a:bodyPr/>
        <a:lstStyle/>
        <a:p>
          <a:endParaRPr lang="en-US">
            <a:solidFill>
              <a:schemeClr val="tx2"/>
            </a:solidFill>
          </a:endParaRPr>
        </a:p>
      </dgm:t>
    </dgm:pt>
    <dgm:pt modelId="{0EAFA8E3-7A64-41D6-8619-CB64CE260A8A}" type="pres">
      <dgm:prSet presAssocID="{30A97F38-BDA9-4353-9ABB-789A18AE36E8}" presName="Name0" presStyleCnt="0">
        <dgm:presLayoutVars>
          <dgm:dir/>
          <dgm:animLvl val="lvl"/>
          <dgm:resizeHandles val="exact"/>
        </dgm:presLayoutVars>
      </dgm:prSet>
      <dgm:spPr/>
    </dgm:pt>
    <dgm:pt modelId="{97840E51-FEEE-45D3-9AF4-64D09B080144}" type="pres">
      <dgm:prSet presAssocID="{D2E059EE-6FA5-4338-9F4D-AF503A3ECE1C}" presName="boxAndChildren" presStyleCnt="0"/>
      <dgm:spPr/>
    </dgm:pt>
    <dgm:pt modelId="{3A4B9C61-3542-45E6-8C7A-61662BFF72CE}" type="pres">
      <dgm:prSet presAssocID="{D2E059EE-6FA5-4338-9F4D-AF503A3ECE1C}" presName="parentTextBox" presStyleLbl="node1" presStyleIdx="0" presStyleCnt="4"/>
      <dgm:spPr/>
    </dgm:pt>
    <dgm:pt modelId="{7B962F5D-9DF7-4031-915B-A0A3982C896D}" type="pres">
      <dgm:prSet presAssocID="{FF8F3DD5-49DB-4014-8CEE-9FA18C63CAF9}" presName="sp" presStyleCnt="0"/>
      <dgm:spPr/>
    </dgm:pt>
    <dgm:pt modelId="{CCB8391B-540E-4CED-B40C-641094BF2BC5}" type="pres">
      <dgm:prSet presAssocID="{B0590C68-C1E6-43E5-8A1B-932227024681}" presName="arrowAndChildren" presStyleCnt="0"/>
      <dgm:spPr/>
    </dgm:pt>
    <dgm:pt modelId="{84C0FCE4-FC49-4D3E-B35F-5BFB360DB4CF}" type="pres">
      <dgm:prSet presAssocID="{B0590C68-C1E6-43E5-8A1B-932227024681}" presName="parentTextArrow" presStyleLbl="node1" presStyleIdx="1" presStyleCnt="4"/>
      <dgm:spPr/>
    </dgm:pt>
    <dgm:pt modelId="{B175C826-9678-4603-8E49-B3E924344932}" type="pres">
      <dgm:prSet presAssocID="{81C19A32-B1EB-4575-BC38-80F7EA608C00}" presName="sp" presStyleCnt="0"/>
      <dgm:spPr/>
    </dgm:pt>
    <dgm:pt modelId="{D38B46F5-789D-48C1-BB69-5726E7EA4CA0}" type="pres">
      <dgm:prSet presAssocID="{EBE623CB-E3D7-4402-81F0-F7C7882225DD}" presName="arrowAndChildren" presStyleCnt="0"/>
      <dgm:spPr/>
    </dgm:pt>
    <dgm:pt modelId="{303A3E77-9A34-470A-AFCA-C606FC42C191}" type="pres">
      <dgm:prSet presAssocID="{EBE623CB-E3D7-4402-81F0-F7C7882225DD}" presName="parentTextArrow" presStyleLbl="node1" presStyleIdx="2" presStyleCnt="4"/>
      <dgm:spPr/>
    </dgm:pt>
    <dgm:pt modelId="{75168732-A5D3-4C18-ACFA-E3004A661FBF}" type="pres">
      <dgm:prSet presAssocID="{7CB837C1-CD58-436B-9A2E-B5751FA7688F}" presName="sp" presStyleCnt="0"/>
      <dgm:spPr/>
    </dgm:pt>
    <dgm:pt modelId="{AFD7C4A3-0D9E-4A38-8CA1-445952F5651A}" type="pres">
      <dgm:prSet presAssocID="{57B5473B-96D0-41C3-A795-BBF5008C9B84}" presName="arrowAndChildren" presStyleCnt="0"/>
      <dgm:spPr/>
    </dgm:pt>
    <dgm:pt modelId="{3F079773-372A-49EC-A2A0-AF0DAA79DEBC}" type="pres">
      <dgm:prSet presAssocID="{57B5473B-96D0-41C3-A795-BBF5008C9B84}" presName="parentTextArrow" presStyleLbl="node1" presStyleIdx="3" presStyleCnt="4"/>
      <dgm:spPr/>
    </dgm:pt>
  </dgm:ptLst>
  <dgm:cxnLst>
    <dgm:cxn modelId="{519C1F1C-BC74-49B5-9E4A-3EB14BF09B46}" srcId="{30A97F38-BDA9-4353-9ABB-789A18AE36E8}" destId="{D2E059EE-6FA5-4338-9F4D-AF503A3ECE1C}" srcOrd="3" destOrd="0" parTransId="{2E649B5B-7803-47C8-8C90-1A7CCBC3111F}" sibTransId="{74D68BD5-FCF5-4F76-989F-4DCA9DB5460C}"/>
    <dgm:cxn modelId="{F5D1BB60-BD3F-4CAB-AF85-ED3C4E9EC4D4}" srcId="{30A97F38-BDA9-4353-9ABB-789A18AE36E8}" destId="{B0590C68-C1E6-43E5-8A1B-932227024681}" srcOrd="2" destOrd="0" parTransId="{77087665-BC9E-452D-B140-8F531BAD6E8B}" sibTransId="{FF8F3DD5-49DB-4014-8CEE-9FA18C63CAF9}"/>
    <dgm:cxn modelId="{A70E866D-F260-40A0-BE26-4FF258FFF50E}" srcId="{30A97F38-BDA9-4353-9ABB-789A18AE36E8}" destId="{EBE623CB-E3D7-4402-81F0-F7C7882225DD}" srcOrd="1" destOrd="0" parTransId="{974E1A9C-5659-440C-A899-62D62E6A44F2}" sibTransId="{81C19A32-B1EB-4575-BC38-80F7EA608C00}"/>
    <dgm:cxn modelId="{8B078770-9AF1-4199-9C3A-A9EF38AF557E}" srcId="{30A97F38-BDA9-4353-9ABB-789A18AE36E8}" destId="{57B5473B-96D0-41C3-A795-BBF5008C9B84}" srcOrd="0" destOrd="0" parTransId="{10BE2D2E-C12F-480F-8F55-27B3FCF1B2B6}" sibTransId="{7CB837C1-CD58-436B-9A2E-B5751FA7688F}"/>
    <dgm:cxn modelId="{5B04079A-2B74-4505-92AF-9350F0C13DBF}" type="presOf" srcId="{B0590C68-C1E6-43E5-8A1B-932227024681}" destId="{84C0FCE4-FC49-4D3E-B35F-5BFB360DB4CF}" srcOrd="0" destOrd="0" presId="urn:microsoft.com/office/officeart/2005/8/layout/process4"/>
    <dgm:cxn modelId="{C63252A3-5BB3-478B-AE40-DB514FD92058}" type="presOf" srcId="{57B5473B-96D0-41C3-A795-BBF5008C9B84}" destId="{3F079773-372A-49EC-A2A0-AF0DAA79DEBC}" srcOrd="0" destOrd="0" presId="urn:microsoft.com/office/officeart/2005/8/layout/process4"/>
    <dgm:cxn modelId="{7C7557B8-A7E8-420A-968D-77EBA37E1022}" type="presOf" srcId="{EBE623CB-E3D7-4402-81F0-F7C7882225DD}" destId="{303A3E77-9A34-470A-AFCA-C606FC42C191}" srcOrd="0" destOrd="0" presId="urn:microsoft.com/office/officeart/2005/8/layout/process4"/>
    <dgm:cxn modelId="{34F0B3C6-6F11-47A1-9B1A-EE7FFE95DEC3}" type="presOf" srcId="{30A97F38-BDA9-4353-9ABB-789A18AE36E8}" destId="{0EAFA8E3-7A64-41D6-8619-CB64CE260A8A}" srcOrd="0" destOrd="0" presId="urn:microsoft.com/office/officeart/2005/8/layout/process4"/>
    <dgm:cxn modelId="{0AAC97FF-4451-4555-8D73-DCB61803438F}" type="presOf" srcId="{D2E059EE-6FA5-4338-9F4D-AF503A3ECE1C}" destId="{3A4B9C61-3542-45E6-8C7A-61662BFF72CE}" srcOrd="0" destOrd="0" presId="urn:microsoft.com/office/officeart/2005/8/layout/process4"/>
    <dgm:cxn modelId="{314D1439-BD73-4334-A589-720757552E90}" type="presParOf" srcId="{0EAFA8E3-7A64-41D6-8619-CB64CE260A8A}" destId="{97840E51-FEEE-45D3-9AF4-64D09B080144}" srcOrd="0" destOrd="0" presId="urn:microsoft.com/office/officeart/2005/8/layout/process4"/>
    <dgm:cxn modelId="{6628F065-237C-4971-8D24-028C547E3214}" type="presParOf" srcId="{97840E51-FEEE-45D3-9AF4-64D09B080144}" destId="{3A4B9C61-3542-45E6-8C7A-61662BFF72CE}" srcOrd="0" destOrd="0" presId="urn:microsoft.com/office/officeart/2005/8/layout/process4"/>
    <dgm:cxn modelId="{011454B9-E56C-4001-9477-3FF3EB797DDF}" type="presParOf" srcId="{0EAFA8E3-7A64-41D6-8619-CB64CE260A8A}" destId="{7B962F5D-9DF7-4031-915B-A0A3982C896D}" srcOrd="1" destOrd="0" presId="urn:microsoft.com/office/officeart/2005/8/layout/process4"/>
    <dgm:cxn modelId="{9F939472-C9FD-4763-96A8-9D6011F028AA}" type="presParOf" srcId="{0EAFA8E3-7A64-41D6-8619-CB64CE260A8A}" destId="{CCB8391B-540E-4CED-B40C-641094BF2BC5}" srcOrd="2" destOrd="0" presId="urn:microsoft.com/office/officeart/2005/8/layout/process4"/>
    <dgm:cxn modelId="{A7BE1035-D4E0-4135-9A40-7E2C8AFC0C5E}" type="presParOf" srcId="{CCB8391B-540E-4CED-B40C-641094BF2BC5}" destId="{84C0FCE4-FC49-4D3E-B35F-5BFB360DB4CF}" srcOrd="0" destOrd="0" presId="urn:microsoft.com/office/officeart/2005/8/layout/process4"/>
    <dgm:cxn modelId="{1DF71D9F-E458-44B9-BF5A-DE307BAE2D29}" type="presParOf" srcId="{0EAFA8E3-7A64-41D6-8619-CB64CE260A8A}" destId="{B175C826-9678-4603-8E49-B3E924344932}" srcOrd="3" destOrd="0" presId="urn:microsoft.com/office/officeart/2005/8/layout/process4"/>
    <dgm:cxn modelId="{2987571C-B830-448A-924B-5857022C2F7B}" type="presParOf" srcId="{0EAFA8E3-7A64-41D6-8619-CB64CE260A8A}" destId="{D38B46F5-789D-48C1-BB69-5726E7EA4CA0}" srcOrd="4" destOrd="0" presId="urn:microsoft.com/office/officeart/2005/8/layout/process4"/>
    <dgm:cxn modelId="{9B6ACEB8-FBD1-4D80-A694-CCA3128611FE}" type="presParOf" srcId="{D38B46F5-789D-48C1-BB69-5726E7EA4CA0}" destId="{303A3E77-9A34-470A-AFCA-C606FC42C191}" srcOrd="0" destOrd="0" presId="urn:microsoft.com/office/officeart/2005/8/layout/process4"/>
    <dgm:cxn modelId="{665BDDE0-38B0-4CED-ADBD-77B28BDCC12F}" type="presParOf" srcId="{0EAFA8E3-7A64-41D6-8619-CB64CE260A8A}" destId="{75168732-A5D3-4C18-ACFA-E3004A661FBF}" srcOrd="5" destOrd="0" presId="urn:microsoft.com/office/officeart/2005/8/layout/process4"/>
    <dgm:cxn modelId="{2B465E4D-2605-4D53-8F6F-B6A8254D31DC}" type="presParOf" srcId="{0EAFA8E3-7A64-41D6-8619-CB64CE260A8A}" destId="{AFD7C4A3-0D9E-4A38-8CA1-445952F5651A}" srcOrd="6" destOrd="0" presId="urn:microsoft.com/office/officeart/2005/8/layout/process4"/>
    <dgm:cxn modelId="{890AD2CD-14B1-4743-97EF-6216B0689ED0}" type="presParOf" srcId="{AFD7C4A3-0D9E-4A38-8CA1-445952F5651A}" destId="{3F079773-372A-49EC-A2A0-AF0DAA79DEB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B9C61-3542-45E6-8C7A-61662BFF72CE}">
      <dsp:nvSpPr>
        <dsp:cNvPr id="0" name=""/>
        <dsp:cNvSpPr/>
      </dsp:nvSpPr>
      <dsp:spPr>
        <a:xfrm>
          <a:off x="0" y="3822450"/>
          <a:ext cx="8128000" cy="83625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2"/>
              </a:solidFill>
            </a:rPr>
            <a:t>Penalty for not meeting above requirement: </a:t>
          </a:r>
          <a:r>
            <a:rPr lang="en-US" sz="1900" b="1" kern="1200" dirty="0">
              <a:solidFill>
                <a:schemeClr val="tx2"/>
              </a:solidFill>
            </a:rPr>
            <a:t>25% </a:t>
          </a:r>
          <a:r>
            <a:rPr lang="en-US" sz="1900" kern="1200" dirty="0">
              <a:solidFill>
                <a:schemeClr val="tx2"/>
              </a:solidFill>
            </a:rPr>
            <a:t>reduction of the applicable percentage increase on their APU for FY2028</a:t>
          </a:r>
        </a:p>
      </dsp:txBody>
      <dsp:txXfrm>
        <a:off x="0" y="3822450"/>
        <a:ext cx="8128000" cy="836258"/>
      </dsp:txXfrm>
    </dsp:sp>
    <dsp:sp modelId="{84C0FCE4-FC49-4D3E-B35F-5BFB360DB4CF}">
      <dsp:nvSpPr>
        <dsp:cNvPr id="0" name=""/>
        <dsp:cNvSpPr/>
      </dsp:nvSpPr>
      <dsp:spPr>
        <a:xfrm rot="10800000">
          <a:off x="0" y="2548828"/>
          <a:ext cx="8128000" cy="1286165"/>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2"/>
              </a:solidFill>
            </a:rPr>
            <a:t>Minimum Required: </a:t>
          </a:r>
          <a:r>
            <a:rPr lang="en-US" sz="1900" b="1" kern="1200" dirty="0">
              <a:solidFill>
                <a:schemeClr val="tx2"/>
              </a:solidFill>
            </a:rPr>
            <a:t>50% </a:t>
          </a:r>
          <a:r>
            <a:rPr lang="en-US" sz="1900" kern="1200" dirty="0">
              <a:solidFill>
                <a:schemeClr val="tx2"/>
              </a:solidFill>
            </a:rPr>
            <a:t>of their eligible Patients </a:t>
          </a:r>
        </a:p>
      </dsp:txBody>
      <dsp:txXfrm rot="10800000">
        <a:off x="0" y="2548828"/>
        <a:ext cx="8128000" cy="835711"/>
      </dsp:txXfrm>
    </dsp:sp>
    <dsp:sp modelId="{303A3E77-9A34-470A-AFCA-C606FC42C191}">
      <dsp:nvSpPr>
        <dsp:cNvPr id="0" name=""/>
        <dsp:cNvSpPr/>
      </dsp:nvSpPr>
      <dsp:spPr>
        <a:xfrm rot="10800000">
          <a:off x="0" y="1275206"/>
          <a:ext cx="8128000" cy="1286165"/>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2"/>
              </a:solidFill>
            </a:rPr>
            <a:t>7/1/2024: </a:t>
          </a:r>
          <a:r>
            <a:rPr lang="en-US" sz="1900" kern="1200" dirty="0">
              <a:solidFill>
                <a:schemeClr val="tx2"/>
              </a:solidFill>
            </a:rPr>
            <a:t>Mandatory Reporting Begins</a:t>
          </a:r>
        </a:p>
      </dsp:txBody>
      <dsp:txXfrm rot="10800000">
        <a:off x="0" y="1275206"/>
        <a:ext cx="8128000" cy="835711"/>
      </dsp:txXfrm>
    </dsp:sp>
    <dsp:sp modelId="{3F079773-372A-49EC-A2A0-AF0DAA79DEBC}">
      <dsp:nvSpPr>
        <dsp:cNvPr id="0" name=""/>
        <dsp:cNvSpPr/>
      </dsp:nvSpPr>
      <dsp:spPr>
        <a:xfrm rot="10800000">
          <a:off x="0" y="1584"/>
          <a:ext cx="8128000" cy="1286165"/>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2"/>
              </a:solidFill>
            </a:rPr>
            <a:t>4/2/2024: </a:t>
          </a:r>
          <a:r>
            <a:rPr lang="en-US" sz="1900" kern="1200" dirty="0">
              <a:solidFill>
                <a:schemeClr val="tx2"/>
              </a:solidFill>
            </a:rPr>
            <a:t>Requirement to start </a:t>
          </a:r>
          <a:r>
            <a:rPr lang="en-US" sz="1900" b="0" i="0" kern="1200" dirty="0">
              <a:solidFill>
                <a:schemeClr val="tx2"/>
              </a:solidFill>
              <a:effectLst/>
              <a:latin typeface="Exo"/>
            </a:rPr>
            <a:t>collecting Patient Reported Outcome Measures (PROM) </a:t>
          </a:r>
          <a:endParaRPr lang="en-US" sz="1900" kern="1200" dirty="0">
            <a:solidFill>
              <a:schemeClr val="tx2"/>
            </a:solidFill>
          </a:endParaRPr>
        </a:p>
      </dsp:txBody>
      <dsp:txXfrm rot="10800000">
        <a:off x="0" y="1584"/>
        <a:ext cx="8128000" cy="8357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451-BD99-403B-B864-9D52B5DC791C}" type="datetimeFigureOut">
              <a:rPr lang="en-US" smtClean="0"/>
              <a:t>12/5/2023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1C1D5-1B46-441D-9B5C-BA43369CB2B2}" type="slidenum">
              <a:rPr lang="en-US" smtClean="0"/>
              <a:t>‹#›</a:t>
            </a:fld>
            <a:endParaRPr lang="en-US" dirty="0"/>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tx1"/>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5718753"/>
            <a:ext cx="9670598" cy="269875"/>
          </a:xfrm>
        </p:spPr>
        <p:txBody>
          <a:bodyPr anchor="ctr"/>
          <a:lstStyle>
            <a:lvl1pPr>
              <a:defRPr lang="en-US" sz="2000" b="1" kern="1200" dirty="0" smtClean="0">
                <a:solidFill>
                  <a:schemeClr val="tx1"/>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ooter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638673"/>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B664E88F-307A-DB40-B2B8-A6ACEE9F6D5C}"/>
              </a:ext>
            </a:extLst>
          </p:cNvPr>
          <p:cNvGrpSpPr/>
          <p:nvPr userDrawn="1"/>
        </p:nvGrpSpPr>
        <p:grpSpPr>
          <a:xfrm>
            <a:off x="725020" y="6001879"/>
            <a:ext cx="10741959" cy="387014"/>
            <a:chOff x="725020" y="6001879"/>
            <a:chExt cx="10741959" cy="387014"/>
          </a:xfrm>
        </p:grpSpPr>
        <p:cxnSp>
          <p:nvCxnSpPr>
            <p:cNvPr id="6" name="Straight Connector 5">
              <a:extLst>
                <a:ext uri="{FF2B5EF4-FFF2-40B4-BE49-F238E27FC236}">
                  <a16:creationId xmlns:a16="http://schemas.microsoft.com/office/drawing/2014/main" id="{F4B2A32C-99E1-19FC-2170-1EDC074C5FC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E21FC4-AEF7-0958-E898-1725533E04E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8" name="Picture 7" descr="A picture containing font, graphics, graphic design, typography&#10;&#10;Description automatically generated">
              <a:extLst>
                <a:ext uri="{FF2B5EF4-FFF2-40B4-BE49-F238E27FC236}">
                  <a16:creationId xmlns:a16="http://schemas.microsoft.com/office/drawing/2014/main" id="{12B226E4-5AAB-AD6E-4DD5-901D0F35B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23723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74652"/>
            <a:ext cx="10515600" cy="473074"/>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62914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629148"/>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4" name="Group 3">
            <a:extLst>
              <a:ext uri="{FF2B5EF4-FFF2-40B4-BE49-F238E27FC236}">
                <a16:creationId xmlns:a16="http://schemas.microsoft.com/office/drawing/2014/main" id="{61C7BFC4-2615-B752-5789-67ABC4927F71}"/>
              </a:ext>
            </a:extLst>
          </p:cNvPr>
          <p:cNvGrpSpPr/>
          <p:nvPr userDrawn="1"/>
        </p:nvGrpSpPr>
        <p:grpSpPr>
          <a:xfrm>
            <a:off x="725020" y="6001879"/>
            <a:ext cx="10741959" cy="387014"/>
            <a:chOff x="725020" y="6001879"/>
            <a:chExt cx="10741959" cy="387014"/>
          </a:xfrm>
        </p:grpSpPr>
        <p:cxnSp>
          <p:nvCxnSpPr>
            <p:cNvPr id="5" name="Straight Connector 4">
              <a:extLst>
                <a:ext uri="{FF2B5EF4-FFF2-40B4-BE49-F238E27FC236}">
                  <a16:creationId xmlns:a16="http://schemas.microsoft.com/office/drawing/2014/main" id="{EF31E3ED-C85A-8BAF-F060-51C7B8B693A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EE455F-7FA6-34FA-76DC-CEAA704F8D2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A2E3FED0-6347-364E-D308-54CB51620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79447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 One Column, Sub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65125"/>
            <a:ext cx="10515600"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519453"/>
            <a:ext cx="10515600" cy="415744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926235"/>
            <a:ext cx="10515600" cy="393192"/>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grpSp>
        <p:nvGrpSpPr>
          <p:cNvPr id="4" name="Group 3">
            <a:extLst>
              <a:ext uri="{FF2B5EF4-FFF2-40B4-BE49-F238E27FC236}">
                <a16:creationId xmlns:a16="http://schemas.microsoft.com/office/drawing/2014/main" id="{A781C98C-9083-A428-28E2-1CAC1FC03179}"/>
              </a:ext>
            </a:extLst>
          </p:cNvPr>
          <p:cNvGrpSpPr/>
          <p:nvPr userDrawn="1"/>
        </p:nvGrpSpPr>
        <p:grpSpPr>
          <a:xfrm>
            <a:off x="725020" y="6001879"/>
            <a:ext cx="10741959" cy="387014"/>
            <a:chOff x="725020" y="6001879"/>
            <a:chExt cx="10741959" cy="387014"/>
          </a:xfrm>
        </p:grpSpPr>
        <p:cxnSp>
          <p:nvCxnSpPr>
            <p:cNvPr id="5" name="Straight Connector 4">
              <a:extLst>
                <a:ext uri="{FF2B5EF4-FFF2-40B4-BE49-F238E27FC236}">
                  <a16:creationId xmlns:a16="http://schemas.microsoft.com/office/drawing/2014/main" id="{1A7042F1-211E-1AD2-3130-D664AA8BB00D}"/>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03A8DE-DEBF-1385-1C28-9BF1387887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D9E36C5A-9C6B-0252-269C-484C05A91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92589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c - One Colum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199" y="1519453"/>
            <a:ext cx="10515599" cy="415744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198" y="930802"/>
            <a:ext cx="10515600" cy="390203"/>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199" y="365126"/>
            <a:ext cx="10515600" cy="473074"/>
          </a:xfrm>
        </p:spPr>
        <p:txBody>
          <a:bodyPr/>
          <a:lstStyle>
            <a:lvl1pPr>
              <a:defRPr lang="en-US" sz="4000" b="1" kern="1200" dirty="0">
                <a:solidFill>
                  <a:schemeClr val="bg2"/>
                </a:solidFill>
                <a:latin typeface="+mn-lt"/>
                <a:ea typeface="+mn-ea"/>
                <a:cs typeface="+mn-cs"/>
              </a:defRPr>
            </a:lvl1pPr>
          </a:lstStyle>
          <a:p>
            <a:r>
              <a:rPr lang="en-US" dirty="0"/>
              <a:t>Slide Title</a:t>
            </a:r>
          </a:p>
        </p:txBody>
      </p:sp>
      <p:grpSp>
        <p:nvGrpSpPr>
          <p:cNvPr id="2" name="Group 1">
            <a:extLst>
              <a:ext uri="{FF2B5EF4-FFF2-40B4-BE49-F238E27FC236}">
                <a16:creationId xmlns:a16="http://schemas.microsoft.com/office/drawing/2014/main" id="{C956221D-665A-89DF-A0D1-04497F21E3F8}"/>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22E98F08-0F10-011A-B3A2-7E2356DAB5E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BE5810-531D-D9F5-2D52-CFC3CA2760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68B7F45-0266-B120-60CF-66F8618E9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58096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1128675" y="987879"/>
            <a:ext cx="9939705"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6236256" y="2166120"/>
            <a:ext cx="4846320" cy="3510303"/>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1123619" y="2166596"/>
            <a:ext cx="4846320" cy="3510303"/>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 name="Text Placeholder 14">
            <a:extLst>
              <a:ext uri="{FF2B5EF4-FFF2-40B4-BE49-F238E27FC236}">
                <a16:creationId xmlns:a16="http://schemas.microsoft.com/office/drawing/2014/main" id="{CE124EBA-F971-04E3-C644-8E74006DF6DB}"/>
              </a:ext>
            </a:extLst>
          </p:cNvPr>
          <p:cNvSpPr>
            <a:spLocks noGrp="1"/>
          </p:cNvSpPr>
          <p:nvPr>
            <p:ph type="body" sz="quarter" idx="14" hasCustomPrompt="1"/>
          </p:nvPr>
        </p:nvSpPr>
        <p:spPr>
          <a:xfrm>
            <a:off x="1128676" y="1568141"/>
            <a:ext cx="9939704" cy="393192"/>
          </a:xfrm>
        </p:spPr>
        <p:txBody>
          <a:bodyP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grpSp>
        <p:nvGrpSpPr>
          <p:cNvPr id="2" name="Group 1">
            <a:extLst>
              <a:ext uri="{FF2B5EF4-FFF2-40B4-BE49-F238E27FC236}">
                <a16:creationId xmlns:a16="http://schemas.microsoft.com/office/drawing/2014/main" id="{E9DC329B-643C-93A0-C990-FDD28D876690}"/>
              </a:ext>
            </a:extLst>
          </p:cNvPr>
          <p:cNvGrpSpPr/>
          <p:nvPr userDrawn="1"/>
        </p:nvGrpSpPr>
        <p:grpSpPr>
          <a:xfrm>
            <a:off x="725020" y="6001879"/>
            <a:ext cx="10741959" cy="387014"/>
            <a:chOff x="725020" y="6001879"/>
            <a:chExt cx="10741959" cy="387014"/>
          </a:xfrm>
        </p:grpSpPr>
        <p:cxnSp>
          <p:nvCxnSpPr>
            <p:cNvPr id="4" name="Straight Connector 3">
              <a:extLst>
                <a:ext uri="{FF2B5EF4-FFF2-40B4-BE49-F238E27FC236}">
                  <a16:creationId xmlns:a16="http://schemas.microsoft.com/office/drawing/2014/main" id="{8222C2BF-44AC-9955-0B4C-4C708926DC22}"/>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088D08-A3A4-90B8-D655-A6F2517E616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6" name="Picture 5" descr="A picture containing font, graphics, graphic design, typography&#10;&#10;Description automatically generated">
              <a:extLst>
                <a:ext uri="{FF2B5EF4-FFF2-40B4-BE49-F238E27FC236}">
                  <a16:creationId xmlns:a16="http://schemas.microsoft.com/office/drawing/2014/main" id="{F8515AEF-2069-DA4A-D83E-A1BB115C44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405330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1123620" y="987879"/>
            <a:ext cx="9939704"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1123620" y="1673850"/>
            <a:ext cx="9939704" cy="4003050"/>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06689083-74D4-E614-30C8-227266BF6585}"/>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33CE5507-5E1C-650B-6193-DBA0AB2734E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B21729-3A5F-87B5-E826-ACD45C78BD2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5429199-CCE2-3564-0937-1C56D0599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66056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879865" y="777016"/>
            <a:ext cx="10432269" cy="4881387"/>
          </a:xfrm>
          <a:prstGeom prst="rect">
            <a:avLst/>
          </a:prstGeom>
          <a:noFill/>
        </p:spPr>
        <p:txBody>
          <a:bodyPr wrap="square">
            <a:noAutofit/>
          </a:bodyPr>
          <a:lstStyle/>
          <a:p>
            <a:r>
              <a:rPr lang="en-US" dirty="0"/>
              <a:t>Click icon to add picture</a:t>
            </a:r>
          </a:p>
        </p:txBody>
      </p:sp>
      <p:grpSp>
        <p:nvGrpSpPr>
          <p:cNvPr id="2" name="Group 1">
            <a:extLst>
              <a:ext uri="{FF2B5EF4-FFF2-40B4-BE49-F238E27FC236}">
                <a16:creationId xmlns:a16="http://schemas.microsoft.com/office/drawing/2014/main" id="{2B2835E0-7FCA-C33D-104B-F96C63A3F7B0}"/>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6C753963-74ED-AF98-3672-3CA669AFB540}"/>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758F151-E56A-2979-C41B-E47CE37A838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91526758-20A6-861B-8828-791CB14EE8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32479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e 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6300472" y="786541"/>
            <a:ext cx="5079651" cy="4881387"/>
          </a:xfrm>
          <a:prstGeom prst="rect">
            <a:avLst/>
          </a:prstGeom>
          <a:noFill/>
        </p:spPr>
        <p:txBody>
          <a:bodyPr wrap="square">
            <a:noAutofit/>
          </a:bodyPr>
          <a:lstStyle/>
          <a:p>
            <a:r>
              <a:rPr lang="en-US" dirty="0"/>
              <a:t>Click icon to add picture</a:t>
            </a:r>
          </a:p>
        </p:txBody>
      </p:sp>
      <p:sp>
        <p:nvSpPr>
          <p:cNvPr id="14" name="Picture Placeholder 2">
            <a:extLst>
              <a:ext uri="{FF2B5EF4-FFF2-40B4-BE49-F238E27FC236}">
                <a16:creationId xmlns:a16="http://schemas.microsoft.com/office/drawing/2014/main" id="{FE21B81A-67DB-C416-4873-338F2409A7AC}"/>
              </a:ext>
            </a:extLst>
          </p:cNvPr>
          <p:cNvSpPr>
            <a:spLocks noGrp="1"/>
          </p:cNvSpPr>
          <p:nvPr>
            <p:ph type="pic" sz="quarter" idx="16"/>
          </p:nvPr>
        </p:nvSpPr>
        <p:spPr>
          <a:xfrm>
            <a:off x="770890" y="786541"/>
            <a:ext cx="5079651" cy="4881387"/>
          </a:xfrm>
          <a:prstGeom prst="rect">
            <a:avLst/>
          </a:prstGeom>
          <a:noFill/>
        </p:spPr>
        <p:txBody>
          <a:bodyPr wrap="square">
            <a:noAutofit/>
          </a:bodyPr>
          <a:lstStyle/>
          <a:p>
            <a:r>
              <a:rPr lang="en-US" dirty="0"/>
              <a:t>Click icon to add picture</a:t>
            </a:r>
          </a:p>
        </p:txBody>
      </p:sp>
      <p:grpSp>
        <p:nvGrpSpPr>
          <p:cNvPr id="2" name="Group 1">
            <a:extLst>
              <a:ext uri="{FF2B5EF4-FFF2-40B4-BE49-F238E27FC236}">
                <a16:creationId xmlns:a16="http://schemas.microsoft.com/office/drawing/2014/main" id="{A57D5D50-1101-B65D-E4B7-36EE3EB614BA}"/>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67C16068-36CA-E4B1-3470-C05F9FC05BD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890DA4-FCCE-DE52-729A-B3E1AA91B9C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CE4C6E90-5DB5-8D5D-F0BA-737EA7940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56678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DBB741-4F65-4FAB-B65A-D22C244384F7}"/>
              </a:ext>
            </a:extLst>
          </p:cNvPr>
          <p:cNvSpPr txBox="1"/>
          <p:nvPr userDrawn="1"/>
        </p:nvSpPr>
        <p:spPr>
          <a:xfrm>
            <a:off x="3652100" y="2219915"/>
            <a:ext cx="4741962" cy="623828"/>
          </a:xfrm>
          <a:prstGeom prst="rect">
            <a:avLst/>
          </a:prstGeom>
          <a:noFill/>
        </p:spPr>
        <p:txBody>
          <a:bodyPr wrap="square" rtlCol="0">
            <a:noAutofit/>
          </a:bodyPr>
          <a:lstStyle/>
          <a:p>
            <a:pPr algn="ctr"/>
            <a:r>
              <a:rPr lang="en-US" sz="4400" b="1" kern="1200" dirty="0">
                <a:solidFill>
                  <a:schemeClr val="bg2"/>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3652100" y="3225018"/>
            <a:ext cx="4741961"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dirty="0"/>
              <a:t>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3652100" y="3653231"/>
            <a:ext cx="4741962"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dirty="0"/>
              <a:t>Presenter Email</a:t>
            </a:r>
          </a:p>
        </p:txBody>
      </p:sp>
      <p:grpSp>
        <p:nvGrpSpPr>
          <p:cNvPr id="2" name="Group 1">
            <a:extLst>
              <a:ext uri="{FF2B5EF4-FFF2-40B4-BE49-F238E27FC236}">
                <a16:creationId xmlns:a16="http://schemas.microsoft.com/office/drawing/2014/main" id="{3AA2779A-F700-434D-1FCA-E5B50AE9F05F}"/>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FDA8463A-B76D-B3CD-BADB-C02F7A63F5E8}"/>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706402-5EAF-4CD9-3D68-F42B089AC2E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F0FF634B-E3FF-567B-BF3B-3450782C66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711135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Presenta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bg2"/>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1" y="5769553"/>
            <a:ext cx="4668850" cy="555047"/>
          </a:xfrm>
        </p:spPr>
        <p:txBody>
          <a:bodyPr anchor="t"/>
          <a:lstStyle>
            <a:lvl1pPr>
              <a:defRPr lang="en-US" sz="2000" b="1" kern="1200" dirty="0" smtClean="0">
                <a:solidFill>
                  <a:schemeClr val="tx2"/>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pic>
        <p:nvPicPr>
          <p:cNvPr id="7" name="object 7">
            <a:extLst>
              <a:ext uri="{FF2B5EF4-FFF2-40B4-BE49-F238E27FC236}">
                <a16:creationId xmlns:a16="http://schemas.microsoft.com/office/drawing/2014/main" id="{492DE474-7BA0-3C90-3591-05FADD4C6B22}"/>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0639680" y="4391568"/>
            <a:ext cx="1766100" cy="2482761"/>
          </a:xfrm>
          <a:prstGeom prst="rect">
            <a:avLst/>
          </a:prstGeom>
        </p:spPr>
      </p:pic>
      <p:grpSp>
        <p:nvGrpSpPr>
          <p:cNvPr id="8" name="object 3">
            <a:extLst>
              <a:ext uri="{FF2B5EF4-FFF2-40B4-BE49-F238E27FC236}">
                <a16:creationId xmlns:a16="http://schemas.microsoft.com/office/drawing/2014/main" id="{4E92FAFB-CADF-5B45-F681-DC0D52E7749F}"/>
              </a:ext>
            </a:extLst>
          </p:cNvPr>
          <p:cNvGrpSpPr>
            <a:grpSpLocks/>
          </p:cNvGrpSpPr>
          <p:nvPr userDrawn="1"/>
        </p:nvGrpSpPr>
        <p:grpSpPr>
          <a:xfrm>
            <a:off x="-19050" y="-19050"/>
            <a:ext cx="4210088" cy="4690872"/>
            <a:chOff x="0" y="0"/>
            <a:chExt cx="4210088" cy="4692510"/>
          </a:xfrm>
        </p:grpSpPr>
        <p:pic>
          <p:nvPicPr>
            <p:cNvPr id="9" name="object 4">
              <a:extLst>
                <a:ext uri="{FF2B5EF4-FFF2-40B4-BE49-F238E27FC236}">
                  <a16:creationId xmlns:a16="http://schemas.microsoft.com/office/drawing/2014/main" id="{76FA81B5-B0E4-F7BF-BB0F-74FE969039B4}"/>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0" y="0"/>
              <a:ext cx="4210088" cy="4692510"/>
            </a:xfrm>
            <a:prstGeom prst="rect">
              <a:avLst/>
            </a:prstGeom>
          </p:spPr>
        </p:pic>
        <p:sp>
          <p:nvSpPr>
            <p:cNvPr id="10" name="object 5">
              <a:extLst>
                <a:ext uri="{FF2B5EF4-FFF2-40B4-BE49-F238E27FC236}">
                  <a16:creationId xmlns:a16="http://schemas.microsoft.com/office/drawing/2014/main" id="{6A948BAC-23BA-D10C-26BE-898C8E998D37}"/>
                </a:ext>
              </a:extLst>
            </p:cNvPr>
            <p:cNvSpPr/>
            <p:nvPr/>
          </p:nvSpPr>
          <p:spPr>
            <a:xfrm>
              <a:off x="393349" y="0"/>
              <a:ext cx="802640" cy="802640"/>
            </a:xfrm>
            <a:custGeom>
              <a:avLst/>
              <a:gdLst/>
              <a:ahLst/>
              <a:cxnLst/>
              <a:rect l="l" t="t" r="r" b="b"/>
              <a:pathLst>
                <a:path w="802640" h="802640">
                  <a:moveTo>
                    <a:pt x="0" y="802518"/>
                  </a:moveTo>
                  <a:lnTo>
                    <a:pt x="802518" y="0"/>
                  </a:lnTo>
                </a:path>
              </a:pathLst>
            </a:custGeom>
            <a:ln w="9525">
              <a:solidFill>
                <a:srgbClr val="FFFFFF"/>
              </a:solidFill>
            </a:ln>
          </p:spPr>
          <p:txBody>
            <a:bodyPr wrap="square" lIns="0" tIns="0" rIns="0" bIns="0" rtlCol="0"/>
            <a:lstStyle/>
            <a:p>
              <a:endParaRPr dirty="0"/>
            </a:p>
          </p:txBody>
        </p:sp>
        <p:sp>
          <p:nvSpPr>
            <p:cNvPr id="13" name="object 6">
              <a:extLst>
                <a:ext uri="{FF2B5EF4-FFF2-40B4-BE49-F238E27FC236}">
                  <a16:creationId xmlns:a16="http://schemas.microsoft.com/office/drawing/2014/main" id="{6D3DB80E-C501-21DC-FEB0-F20B9C5026C1}"/>
                </a:ext>
              </a:extLst>
            </p:cNvPr>
            <p:cNvSpPr/>
            <p:nvPr/>
          </p:nvSpPr>
          <p:spPr>
            <a:xfrm>
              <a:off x="0" y="452582"/>
              <a:ext cx="1053465" cy="1053465"/>
            </a:xfrm>
            <a:custGeom>
              <a:avLst/>
              <a:gdLst/>
              <a:ahLst/>
              <a:cxnLst/>
              <a:rect l="l" t="t" r="r" b="b"/>
              <a:pathLst>
                <a:path w="1053465" h="1053465">
                  <a:moveTo>
                    <a:pt x="0" y="1052906"/>
                  </a:moveTo>
                  <a:lnTo>
                    <a:pt x="1052906" y="0"/>
                  </a:lnTo>
                </a:path>
              </a:pathLst>
            </a:custGeom>
            <a:ln w="9525">
              <a:solidFill>
                <a:srgbClr val="FFFFFF"/>
              </a:solidFill>
            </a:ln>
          </p:spPr>
          <p:txBody>
            <a:bodyPr wrap="square" lIns="0" tIns="0" rIns="0" bIns="0" rtlCol="0"/>
            <a:lstStyle/>
            <a:p>
              <a:endParaRPr dirty="0"/>
            </a:p>
          </p:txBody>
        </p:sp>
      </p:grpSp>
      <p:sp>
        <p:nvSpPr>
          <p:cNvPr id="14" name="Text Placeholder 3">
            <a:extLst>
              <a:ext uri="{FF2B5EF4-FFF2-40B4-BE49-F238E27FC236}">
                <a16:creationId xmlns:a16="http://schemas.microsoft.com/office/drawing/2014/main" id="{535C87C4-0F46-35B5-AC27-F1B9341E6087}"/>
              </a:ext>
            </a:extLst>
          </p:cNvPr>
          <p:cNvSpPr>
            <a:spLocks noGrp="1"/>
          </p:cNvSpPr>
          <p:nvPr>
            <p:ph type="body" sz="quarter" idx="12" hasCustomPrompt="1"/>
          </p:nvPr>
        </p:nvSpPr>
        <p:spPr>
          <a:xfrm>
            <a:off x="5583040" y="5772145"/>
            <a:ext cx="4672584" cy="552455"/>
          </a:xfrm>
        </p:spPr>
        <p:txBody>
          <a:bodyPr anchor="t"/>
          <a:lstStyle>
            <a:lvl1pPr>
              <a:defRPr lang="en-US" sz="2000" b="1" kern="1200" dirty="0" smtClean="0">
                <a:solidFill>
                  <a:schemeClr val="tx2"/>
                </a:solidFill>
                <a:latin typeface="+mn-lt"/>
                <a:ea typeface="+mn-ea"/>
                <a:cs typeface="+mn-cs"/>
              </a:defRPr>
            </a:lvl1pPr>
          </a:lstStyle>
          <a:p>
            <a:pPr lvl="0"/>
            <a:r>
              <a:rPr lang="en-US" dirty="0"/>
              <a:t>Presenter Name</a:t>
            </a:r>
          </a:p>
        </p:txBody>
      </p:sp>
    </p:spTree>
    <p:extLst>
      <p:ext uri="{BB962C8B-B14F-4D97-AF65-F5344CB8AC3E}">
        <p14:creationId xmlns:p14="http://schemas.microsoft.com/office/powerpoint/2010/main" val="273990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69441"/>
          </a:xfrm>
          <a:prstGeom prst="rect">
            <a:avLst/>
          </a:prstGeom>
          <a:noFill/>
        </p:spPr>
        <p:txBody>
          <a:bodyPr wrap="square" rtlCol="0">
            <a:spAutoFit/>
          </a:bodyPr>
          <a:lstStyle/>
          <a:p>
            <a:pPr algn="ctr"/>
            <a:r>
              <a:rPr lang="en-US" sz="4400" b="1" i="0" kern="1200" dirty="0">
                <a:solidFill>
                  <a:schemeClr val="tx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3960999"/>
          </a:xfrm>
        </p:spPr>
        <p:txBody>
          <a:bodyPr/>
          <a:lstStyle>
            <a:lvl2pPr>
              <a:defRPr/>
            </a:lvl2pPr>
            <a:lvl3pPr marL="548640" indent="0">
              <a:buNone/>
              <a:defRPr/>
            </a:lvl3pPr>
          </a:lstStyle>
          <a:p>
            <a:pPr lvl="1"/>
            <a:r>
              <a:rPr lang="en-US" dirty="0"/>
              <a:t>Click to add text</a:t>
            </a:r>
          </a:p>
        </p:txBody>
      </p:sp>
      <p:grpSp>
        <p:nvGrpSpPr>
          <p:cNvPr id="17" name="Group 16">
            <a:extLst>
              <a:ext uri="{FF2B5EF4-FFF2-40B4-BE49-F238E27FC236}">
                <a16:creationId xmlns:a16="http://schemas.microsoft.com/office/drawing/2014/main" id="{14602FBD-6CC7-AEDE-0BCB-F7D4D6F1A116}"/>
              </a:ext>
            </a:extLst>
          </p:cNvPr>
          <p:cNvGrpSpPr/>
          <p:nvPr userDrawn="1"/>
        </p:nvGrpSpPr>
        <p:grpSpPr>
          <a:xfrm>
            <a:off x="725020" y="6001879"/>
            <a:ext cx="10741959" cy="410792"/>
            <a:chOff x="725020" y="6001879"/>
            <a:chExt cx="10741959" cy="410792"/>
          </a:xfrm>
        </p:grpSpPr>
        <p:cxnSp>
          <p:nvCxnSpPr>
            <p:cNvPr id="18" name="Straight Connector 17">
              <a:extLst>
                <a:ext uri="{FF2B5EF4-FFF2-40B4-BE49-F238E27FC236}">
                  <a16:creationId xmlns:a16="http://schemas.microsoft.com/office/drawing/2014/main" id="{F2E7F0E1-5AEC-A58F-658A-5F20249E0A4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A258AB-6A98-C97C-DF08-4BEC3EDB62E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20" name="Picture 19" descr="A close-up of a logo&#10;&#10;Description automatically generated with low confidence">
              <a:extLst>
                <a:ext uri="{FF2B5EF4-FFF2-40B4-BE49-F238E27FC236}">
                  <a16:creationId xmlns:a16="http://schemas.microsoft.com/office/drawing/2014/main" id="{16797C8E-F7F8-0580-3DE4-7CD76F888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3915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93914" y="2357437"/>
            <a:ext cx="5202086" cy="1952626"/>
          </a:xfrm>
        </p:spPr>
        <p:txBody>
          <a:bodyPr>
            <a:noAutofit/>
          </a:bodyPr>
          <a:lstStyle>
            <a:lvl1pPr>
              <a:defRPr lang="en-US" sz="4400" b="1" kern="1200" dirty="0">
                <a:solidFill>
                  <a:schemeClr val="tx1"/>
                </a:solidFill>
                <a:latin typeface="+mn-lt"/>
                <a:ea typeface="+mj-ea"/>
                <a:cs typeface="+mj-cs"/>
              </a:defRPr>
            </a:lvl1pPr>
          </a:lstStyle>
          <a:p>
            <a:r>
              <a:rPr lang="en-US" dirty="0"/>
              <a:t>Section Title Page</a:t>
            </a:r>
          </a:p>
        </p:txBody>
      </p:sp>
      <p:grpSp>
        <p:nvGrpSpPr>
          <p:cNvPr id="11" name="Group 10">
            <a:extLst>
              <a:ext uri="{FF2B5EF4-FFF2-40B4-BE49-F238E27FC236}">
                <a16:creationId xmlns:a16="http://schemas.microsoft.com/office/drawing/2014/main" id="{BECF0455-FF2C-8631-9DDF-7F946FF36CB8}"/>
              </a:ext>
            </a:extLst>
          </p:cNvPr>
          <p:cNvGrpSpPr/>
          <p:nvPr userDrawn="1"/>
        </p:nvGrpSpPr>
        <p:grpSpPr>
          <a:xfrm>
            <a:off x="725020" y="6001879"/>
            <a:ext cx="10741959" cy="410792"/>
            <a:chOff x="725020" y="6001879"/>
            <a:chExt cx="10741959" cy="410792"/>
          </a:xfrm>
        </p:grpSpPr>
        <p:cxnSp>
          <p:nvCxnSpPr>
            <p:cNvPr id="12" name="Straight Connector 11">
              <a:extLst>
                <a:ext uri="{FF2B5EF4-FFF2-40B4-BE49-F238E27FC236}">
                  <a16:creationId xmlns:a16="http://schemas.microsoft.com/office/drawing/2014/main" id="{3F3B2BFA-B984-1C34-88AD-DF6248B5BB4A}"/>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B4877D-8D92-90E8-4640-A976E18788D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pic>
          <p:nvPicPr>
            <p:cNvPr id="14" name="Picture 13" descr="A close-up of a logo&#10;&#10;Description automatically generated with low confidence">
              <a:extLst>
                <a:ext uri="{FF2B5EF4-FFF2-40B4-BE49-F238E27FC236}">
                  <a16:creationId xmlns:a16="http://schemas.microsoft.com/office/drawing/2014/main" id="{92CF7C3B-E13D-A81B-4092-6FBC69A6A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9862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924175" y="2800350"/>
            <a:ext cx="8372474" cy="605368"/>
          </a:xfrm>
          <a:prstGeom prst="rect">
            <a:avLst/>
          </a:prstGeom>
        </p:spPr>
        <p:txBody>
          <a:bodyPr anchor="ctr" anchorCtr="0">
            <a:noAutofit/>
          </a:bodyPr>
          <a:lstStyle>
            <a:lvl1pPr algn="ctr">
              <a:defRPr lang="en-US" sz="4400" b="1" kern="1200" dirty="0">
                <a:solidFill>
                  <a:schemeClr val="tx1"/>
                </a:solidFill>
                <a:latin typeface="+mn-lt"/>
                <a:ea typeface="+mj-ea"/>
                <a:cs typeface="+mj-cs"/>
              </a:defRPr>
            </a:lvl1pPr>
          </a:lstStyle>
          <a:p>
            <a:r>
              <a:rPr lang="en-US" dirty="0"/>
              <a:t>Section Title Page</a:t>
            </a:r>
          </a:p>
        </p:txBody>
      </p:sp>
      <p:grpSp>
        <p:nvGrpSpPr>
          <p:cNvPr id="2" name="Group 1">
            <a:extLst>
              <a:ext uri="{FF2B5EF4-FFF2-40B4-BE49-F238E27FC236}">
                <a16:creationId xmlns:a16="http://schemas.microsoft.com/office/drawing/2014/main" id="{CEBF48D1-89CF-2904-1835-5ACE115CF141}"/>
              </a:ext>
            </a:extLst>
          </p:cNvPr>
          <p:cNvGrpSpPr/>
          <p:nvPr userDrawn="1"/>
        </p:nvGrpSpPr>
        <p:grpSpPr>
          <a:xfrm>
            <a:off x="725020" y="6001879"/>
            <a:ext cx="10741959" cy="410792"/>
            <a:chOff x="725020" y="6001879"/>
            <a:chExt cx="10741959" cy="410792"/>
          </a:xfrm>
        </p:grpSpPr>
        <p:cxnSp>
          <p:nvCxnSpPr>
            <p:cNvPr id="3" name="Straight Connector 2">
              <a:extLst>
                <a:ext uri="{FF2B5EF4-FFF2-40B4-BE49-F238E27FC236}">
                  <a16:creationId xmlns:a16="http://schemas.microsoft.com/office/drawing/2014/main" id="{F0F03481-7A7F-8E64-DE84-8160A6A1F466}"/>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ED7C67-08F3-4C47-A5D8-B3BD6400E471}"/>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pic>
          <p:nvPicPr>
            <p:cNvPr id="5" name="Picture 4" descr="A close-up of a logo&#10;&#10;Description automatically generated with low confidence">
              <a:extLst>
                <a:ext uri="{FF2B5EF4-FFF2-40B4-BE49-F238E27FC236}">
                  <a16:creationId xmlns:a16="http://schemas.microsoft.com/office/drawing/2014/main" id="{BF0D42DD-34BC-2949-CECB-3BBE676C2FB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5769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847975" y="2530007"/>
            <a:ext cx="6496050" cy="623828"/>
          </a:xfrm>
          <a:prstGeom prst="rect">
            <a:avLst/>
          </a:prstGeom>
        </p:spPr>
        <p:txBody>
          <a:bodyPr anchor="ctr" anchorCtr="0">
            <a:noAutofit/>
          </a:bodyPr>
          <a:lstStyle>
            <a:lvl1pPr algn="ctr">
              <a:defRPr lang="en-US" sz="4400" b="1" kern="1200" dirty="0">
                <a:solidFill>
                  <a:schemeClr val="bg2"/>
                </a:solidFill>
                <a:latin typeface="+mn-lt"/>
                <a:ea typeface="+mj-ea"/>
                <a:cs typeface="+mj-cs"/>
              </a:defRPr>
            </a:lvl1pPr>
          </a:lstStyle>
          <a:p>
            <a:r>
              <a:rPr lang="en-US" dirty="0"/>
              <a:t>Section Title Page</a:t>
            </a:r>
          </a:p>
        </p:txBody>
      </p:sp>
      <p:sp>
        <p:nvSpPr>
          <p:cNvPr id="3" name="Text Placeholder 2">
            <a:extLst>
              <a:ext uri="{FF2B5EF4-FFF2-40B4-BE49-F238E27FC236}">
                <a16:creationId xmlns:a16="http://schemas.microsoft.com/office/drawing/2014/main" id="{17FC3923-9C39-924B-4096-7682A1E9CF5E}"/>
              </a:ext>
            </a:extLst>
          </p:cNvPr>
          <p:cNvSpPr>
            <a:spLocks noGrp="1"/>
          </p:cNvSpPr>
          <p:nvPr>
            <p:ph type="body" sz="quarter" idx="10" hasCustomPrompt="1"/>
          </p:nvPr>
        </p:nvSpPr>
        <p:spPr>
          <a:xfrm>
            <a:off x="2847975" y="3200400"/>
            <a:ext cx="6496050" cy="457200"/>
          </a:xfrm>
        </p:spPr>
        <p:txBody>
          <a:bodyPr anchor="ctr"/>
          <a:lstStyle>
            <a:lvl1pPr algn="ctr">
              <a:defRPr b="1">
                <a:solidFill>
                  <a:schemeClr val="tx2"/>
                </a:solidFill>
              </a:defRPr>
            </a:lvl1pPr>
          </a:lstStyle>
          <a:p>
            <a:pPr lvl="0"/>
            <a:r>
              <a:rPr lang="en-US" dirty="0"/>
              <a:t>Subtitle</a:t>
            </a:r>
          </a:p>
        </p:txBody>
      </p:sp>
      <p:grpSp>
        <p:nvGrpSpPr>
          <p:cNvPr id="14" name="Group 13">
            <a:extLst>
              <a:ext uri="{FF2B5EF4-FFF2-40B4-BE49-F238E27FC236}">
                <a16:creationId xmlns:a16="http://schemas.microsoft.com/office/drawing/2014/main" id="{F65064A8-104A-93B4-5C69-D0FFC6668FD9}"/>
              </a:ext>
            </a:extLst>
          </p:cNvPr>
          <p:cNvGrpSpPr/>
          <p:nvPr userDrawn="1"/>
        </p:nvGrpSpPr>
        <p:grpSpPr>
          <a:xfrm>
            <a:off x="725020" y="6001879"/>
            <a:ext cx="10741959" cy="410792"/>
            <a:chOff x="725020" y="6001879"/>
            <a:chExt cx="10741959" cy="410792"/>
          </a:xfrm>
        </p:grpSpPr>
        <p:cxnSp>
          <p:nvCxnSpPr>
            <p:cNvPr id="8" name="Straight Connector 7">
              <a:extLst>
                <a:ext uri="{FF2B5EF4-FFF2-40B4-BE49-F238E27FC236}">
                  <a16:creationId xmlns:a16="http://schemas.microsoft.com/office/drawing/2014/main" id="{CDB57694-C7E1-59E5-F571-5E66298B0ECD}"/>
                </a:ext>
              </a:extLst>
            </p:cNvPr>
            <p:cNvCxnSpPr>
              <a:cxnSpLocks/>
            </p:cNvCxnSpPr>
            <p:nvPr userDrawn="1"/>
          </p:nvCxnSpPr>
          <p:spPr>
            <a:xfrm>
              <a:off x="725020" y="6001879"/>
              <a:ext cx="10741959"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F4BAB2-439A-6EA1-3A14-1855FA255A2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07B9B132-E862-499E-355D-0334FDE446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13406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E740A625-9828-C054-922E-0505F945CB33}"/>
              </a:ext>
            </a:extLst>
          </p:cNvPr>
          <p:cNvGrpSpPr/>
          <p:nvPr userDrawn="1"/>
        </p:nvGrpSpPr>
        <p:grpSpPr>
          <a:xfrm>
            <a:off x="725020" y="6001879"/>
            <a:ext cx="10741959" cy="410792"/>
            <a:chOff x="725020" y="6001879"/>
            <a:chExt cx="10741959" cy="410792"/>
          </a:xfrm>
        </p:grpSpPr>
        <p:cxnSp>
          <p:nvCxnSpPr>
            <p:cNvPr id="11" name="Straight Connector 10">
              <a:extLst>
                <a:ext uri="{FF2B5EF4-FFF2-40B4-BE49-F238E27FC236}">
                  <a16:creationId xmlns:a16="http://schemas.microsoft.com/office/drawing/2014/main" id="{C6AE6C8B-408C-A1F3-E195-9310E19CDDB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65B5E7-663B-8743-877C-A5F6CE4E44BE}"/>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86A90C9B-8A4A-4087-9383-0BFE40CC09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10140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D3C7AA1C-6687-8D0B-1161-9C15351850E4}"/>
              </a:ext>
            </a:extLst>
          </p:cNvPr>
          <p:cNvGrpSpPr/>
          <p:nvPr userDrawn="1"/>
        </p:nvGrpSpPr>
        <p:grpSpPr>
          <a:xfrm>
            <a:off x="725020" y="6001879"/>
            <a:ext cx="10741959" cy="410792"/>
            <a:chOff x="725020" y="6001879"/>
            <a:chExt cx="10741959" cy="410792"/>
          </a:xfrm>
        </p:grpSpPr>
        <p:cxnSp>
          <p:nvCxnSpPr>
            <p:cNvPr id="11" name="Straight Connector 10">
              <a:extLst>
                <a:ext uri="{FF2B5EF4-FFF2-40B4-BE49-F238E27FC236}">
                  <a16:creationId xmlns:a16="http://schemas.microsoft.com/office/drawing/2014/main" id="{61CDED18-0A3B-3ED5-F301-7D6DB12DAB07}"/>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D3C4AA-C612-5B55-4C6B-492A794DCE9F}"/>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21632E4D-FBC0-7CDB-530A-75D145278F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219397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942975" y="336550"/>
            <a:ext cx="6858000"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grpSp>
        <p:nvGrpSpPr>
          <p:cNvPr id="13" name="Group 12">
            <a:extLst>
              <a:ext uri="{FF2B5EF4-FFF2-40B4-BE49-F238E27FC236}">
                <a16:creationId xmlns:a16="http://schemas.microsoft.com/office/drawing/2014/main" id="{B4B90342-4C25-6104-8B22-85C88F79D0EE}"/>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96094A37-55FC-6D5B-55A1-340952E6D45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64C604A-B651-2F1E-F8DC-4CE5C137A44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2" name="Picture 11" descr="A picture containing font, graphics, graphic design, typography&#10;&#10;Description automatically generated">
              <a:extLst>
                <a:ext uri="{FF2B5EF4-FFF2-40B4-BE49-F238E27FC236}">
                  <a16:creationId xmlns:a16="http://schemas.microsoft.com/office/drawing/2014/main" id="{DFF73291-91C1-DCB0-149A-EB689E15A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7843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73074"/>
          </a:xfrm>
          <a:prstGeom prst="rect">
            <a:avLst/>
          </a:prstGeom>
        </p:spPr>
        <p:txBody>
          <a:bodyPr vert="horz" lIns="0" tIns="45720" rIns="91440" bIns="45720" rtlCol="0" anchor="ctr">
            <a:noAutofit/>
          </a:bodyPr>
          <a:lstStyle/>
          <a:p>
            <a:r>
              <a:rPr lang="en-US" dirty="0"/>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92" r:id="rId3"/>
    <p:sldLayoutId id="2147483664" r:id="rId4"/>
    <p:sldLayoutId id="2147483661" r:id="rId5"/>
    <p:sldLayoutId id="2147483696" r:id="rId6"/>
    <p:sldLayoutId id="2147483694" r:id="rId7"/>
    <p:sldLayoutId id="2147483695" r:id="rId8"/>
    <p:sldLayoutId id="2147483691" r:id="rId9"/>
    <p:sldLayoutId id="2147483650" r:id="rId10"/>
    <p:sldLayoutId id="2147483666" r:id="rId11"/>
    <p:sldLayoutId id="2147483665" r:id="rId12"/>
    <p:sldLayoutId id="2147483660" r:id="rId13"/>
    <p:sldLayoutId id="2147483677" r:id="rId14"/>
    <p:sldLayoutId id="2147483685" r:id="rId15"/>
    <p:sldLayoutId id="2147483689" r:id="rId16"/>
    <p:sldLayoutId id="2147483688" r:id="rId17"/>
    <p:sldLayoutId id="2147483654" r:id="rId18"/>
    <p:sldLayoutId id="2147483655" r:id="rId19"/>
  </p:sldLayoutIdLst>
  <p:hf hdr="0" ftr="0" dt="0"/>
  <p:txStyles>
    <p:titleStyle>
      <a:lvl1pPr algn="l" defTabSz="914400" rtl="0" eaLnBrk="1" latinLnBrk="0" hangingPunct="1">
        <a:lnSpc>
          <a:spcPct val="90000"/>
        </a:lnSpc>
        <a:spcBef>
          <a:spcPct val="0"/>
        </a:spcBef>
        <a:buNone/>
        <a:defRPr lang="en-US" sz="4000" b="1" kern="1200" dirty="0">
          <a:solidFill>
            <a:schemeClr val="bg2"/>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228600" algn="l" defTabSz="914400" rtl="0" eaLnBrk="1" latinLnBrk="0" hangingPunct="1">
        <a:lnSpc>
          <a:spcPct val="90000"/>
        </a:lnSpc>
        <a:spcBef>
          <a:spcPts val="800"/>
        </a:spcBef>
        <a:buClr>
          <a:schemeClr val="bg2"/>
        </a:buClr>
        <a:buFont typeface="Wingdings" panose="05000000000000000000" pitchFamily="2" charset="2"/>
        <a:buChar char="§"/>
        <a:defRPr sz="2000" kern="1200">
          <a:solidFill>
            <a:schemeClr val="bg1"/>
          </a:solidFill>
          <a:latin typeface="+mn-lt"/>
          <a:ea typeface="+mn-ea"/>
          <a:cs typeface="+mn-cs"/>
        </a:defRPr>
      </a:lvl2pPr>
      <a:lvl3pPr marL="777240" indent="-228600" algn="l" defTabSz="914400" rtl="0" eaLnBrk="1" latinLnBrk="0" hangingPunct="1">
        <a:lnSpc>
          <a:spcPct val="90000"/>
        </a:lnSpc>
        <a:spcBef>
          <a:spcPts val="800"/>
        </a:spcBef>
        <a:buClr>
          <a:schemeClr val="bg2"/>
        </a:buClr>
        <a:buFont typeface="Calibri" panose="020F050202020403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ecqi.healthit.gov/ecqm/ec/2024/cms0056v12" TargetMode="External"/><Relationship Id="rId2" Type="http://schemas.openxmlformats.org/officeDocument/2006/relationships/hyperlink" Target="https://ecqi.healthit.gov/glossary/pro"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ecqi.healthit.gov/ecqm/ec/2024/cms0056v12"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ecqi.healthit.gov/ecqm/ec/2022/cms066v10" TargetMode="External"/><Relationship Id="rId2" Type="http://schemas.openxmlformats.org/officeDocument/2006/relationships/hyperlink" Target="https://ecqi.healthit.gov/glossary/pro"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ecqi.healthit.gov/ecqm/ec/2022/cms066v10"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hyperlink" Target="https://public-inspection.federalregister.gov/2022-16472.pdf"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qualitynet.cms.gov/files/631b4a57642a6000163edbe9?filename=THA_TKA-PRO-PM_Key_InfoRsrces.pdf" TargetMode="Externa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qualitynet.cms.gov/files/631b4a57642a6000163edbe9?filename=THA_TKA-PRO-PM_Key_InfoRsrces.pdf"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public-inspection.federalregister.gov/2022-16472.pdf"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hqr.cms.gov/" TargetMode="External"/><Relationship Id="rId2" Type="http://schemas.openxmlformats.org/officeDocument/2006/relationships/hyperlink" Target="https://harp.cms.gov/" TargetMode="Externa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qualitynet.cms.gov/files/631b4a7b642a6000163edbec?filename=THA_TKA-PRO-PM_WhatDat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C031-C8F6-3B5B-99CA-C5484E100091}"/>
              </a:ext>
            </a:extLst>
          </p:cNvPr>
          <p:cNvSpPr>
            <a:spLocks noGrp="1"/>
          </p:cNvSpPr>
          <p:nvPr>
            <p:ph type="ctrTitle"/>
          </p:nvPr>
        </p:nvSpPr>
        <p:spPr>
          <a:xfrm>
            <a:off x="585026" y="4211782"/>
            <a:ext cx="9666902" cy="1454157"/>
          </a:xfrm>
        </p:spPr>
        <p:txBody>
          <a:bodyPr/>
          <a:lstStyle/>
          <a:p>
            <a:r>
              <a:rPr lang="en-US" dirty="0"/>
              <a:t>Automated Patient Reported Outcomes (PROs) for Hip &amp; Knee Replacement</a:t>
            </a:r>
            <a:br>
              <a:rPr lang="en-US" dirty="0"/>
            </a:br>
            <a:r>
              <a:rPr lang="en-US" sz="3200" i="1" dirty="0"/>
              <a:t>Don’t Limp Into Mandatory Reporting</a:t>
            </a:r>
            <a:endParaRPr lang="en-US" dirty="0"/>
          </a:p>
        </p:txBody>
      </p:sp>
      <p:sp>
        <p:nvSpPr>
          <p:cNvPr id="3" name="Text Placeholder 2">
            <a:extLst>
              <a:ext uri="{FF2B5EF4-FFF2-40B4-BE49-F238E27FC236}">
                <a16:creationId xmlns:a16="http://schemas.microsoft.com/office/drawing/2014/main" id="{093012F3-BD4C-0D4E-6005-B7238EA5E881}"/>
              </a:ext>
            </a:extLst>
          </p:cNvPr>
          <p:cNvSpPr>
            <a:spLocks noGrp="1"/>
          </p:cNvSpPr>
          <p:nvPr>
            <p:ph type="body" sz="quarter" idx="11"/>
          </p:nvPr>
        </p:nvSpPr>
        <p:spPr>
          <a:xfrm>
            <a:off x="585026" y="5857299"/>
            <a:ext cx="9670598" cy="269875"/>
          </a:xfrm>
        </p:spPr>
        <p:txBody>
          <a:bodyPr/>
          <a:lstStyle/>
          <a:p>
            <a:r>
              <a:rPr lang="en-US" sz="3200" dirty="0"/>
              <a:t>John Janas, MD</a:t>
            </a:r>
          </a:p>
        </p:txBody>
      </p:sp>
    </p:spTree>
    <p:extLst>
      <p:ext uri="{BB962C8B-B14F-4D97-AF65-F5344CB8AC3E}">
        <p14:creationId xmlns:p14="http://schemas.microsoft.com/office/powerpoint/2010/main" val="89167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DD3C-817C-A184-5DC7-80A4EE30FFAA}"/>
              </a:ext>
            </a:extLst>
          </p:cNvPr>
          <p:cNvSpPr>
            <a:spLocks noGrp="1"/>
          </p:cNvSpPr>
          <p:nvPr>
            <p:ph type="title"/>
          </p:nvPr>
        </p:nvSpPr>
        <p:spPr/>
        <p:txBody>
          <a:bodyPr/>
          <a:lstStyle/>
          <a:p>
            <a:r>
              <a:rPr lang="en-US" dirty="0"/>
              <a:t>What Data Needs to Be Reported</a:t>
            </a:r>
          </a:p>
        </p:txBody>
      </p:sp>
      <p:pic>
        <p:nvPicPr>
          <p:cNvPr id="5" name="Content Placeholder 4">
            <a:extLst>
              <a:ext uri="{FF2B5EF4-FFF2-40B4-BE49-F238E27FC236}">
                <a16:creationId xmlns:a16="http://schemas.microsoft.com/office/drawing/2014/main" id="{2C913BBA-8CF8-04A8-E0D6-2BF7822304E2}"/>
              </a:ext>
            </a:extLst>
          </p:cNvPr>
          <p:cNvPicPr>
            <a:picLocks noGrp="1" noChangeAspect="1"/>
          </p:cNvPicPr>
          <p:nvPr>
            <p:ph idx="1"/>
          </p:nvPr>
        </p:nvPicPr>
        <p:blipFill>
          <a:blip r:embed="rId2"/>
          <a:stretch>
            <a:fillRect/>
          </a:stretch>
        </p:blipFill>
        <p:spPr>
          <a:xfrm>
            <a:off x="2194560" y="933802"/>
            <a:ext cx="7573877" cy="4990396"/>
          </a:xfrm>
          <a:ln w="57150">
            <a:solidFill>
              <a:srgbClr val="00B0F0"/>
            </a:solidFill>
          </a:ln>
        </p:spPr>
      </p:pic>
      <p:sp>
        <p:nvSpPr>
          <p:cNvPr id="3" name="Rectangle 2">
            <a:extLst>
              <a:ext uri="{FF2B5EF4-FFF2-40B4-BE49-F238E27FC236}">
                <a16:creationId xmlns:a16="http://schemas.microsoft.com/office/drawing/2014/main" id="{AB3E2151-9E76-2736-8C35-9A965540B9A7}"/>
              </a:ext>
            </a:extLst>
          </p:cNvPr>
          <p:cNvSpPr/>
          <p:nvPr/>
        </p:nvSpPr>
        <p:spPr>
          <a:xfrm>
            <a:off x="4170218" y="1967345"/>
            <a:ext cx="3006437" cy="1745673"/>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263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1A1B-5510-68A1-6CCB-3DC5CCB42EAB}"/>
              </a:ext>
            </a:extLst>
          </p:cNvPr>
          <p:cNvSpPr>
            <a:spLocks noGrp="1"/>
          </p:cNvSpPr>
          <p:nvPr>
            <p:ph type="title"/>
          </p:nvPr>
        </p:nvSpPr>
        <p:spPr/>
        <p:txBody>
          <a:bodyPr/>
          <a:lstStyle/>
          <a:p>
            <a:r>
              <a:rPr lang="en-US" dirty="0"/>
              <a:t>CJR Model Quality Measures</a:t>
            </a:r>
          </a:p>
        </p:txBody>
      </p:sp>
      <p:sp>
        <p:nvSpPr>
          <p:cNvPr id="3" name="Content Placeholder 2">
            <a:extLst>
              <a:ext uri="{FF2B5EF4-FFF2-40B4-BE49-F238E27FC236}">
                <a16:creationId xmlns:a16="http://schemas.microsoft.com/office/drawing/2014/main" id="{98F45EC3-6946-79BC-E8DB-B88C379FF823}"/>
              </a:ext>
            </a:extLst>
          </p:cNvPr>
          <p:cNvSpPr>
            <a:spLocks noGrp="1"/>
          </p:cNvSpPr>
          <p:nvPr>
            <p:ph idx="1"/>
          </p:nvPr>
        </p:nvSpPr>
        <p:spPr/>
        <p:txBody>
          <a:bodyPr vert="horz" lIns="0" tIns="45720" rIns="91440" bIns="45720" rtlCol="0" anchor="t">
            <a:noAutofit/>
          </a:bodyPr>
          <a:lstStyle/>
          <a:p>
            <a:r>
              <a:rPr lang="en-US" sz="2800" b="1" dirty="0"/>
              <a:t>Hospital Inpatient Quality Reporting (HIQR) </a:t>
            </a:r>
            <a:r>
              <a:rPr lang="en-US" sz="2800" dirty="0"/>
              <a:t>program already collect:</a:t>
            </a:r>
            <a:br>
              <a:rPr lang="en-US" sz="2800" dirty="0"/>
            </a:br>
            <a:endParaRPr lang="en-US" sz="2800" dirty="0">
              <a:cs typeface="Calibri" panose="020F0502020204030204"/>
            </a:endParaRPr>
          </a:p>
          <a:p>
            <a:pPr marL="342900" indent="-342900">
              <a:buFont typeface="Arial" panose="020B0604020202020204" pitchFamily="34" charset="0"/>
              <a:buChar char="•"/>
            </a:pPr>
            <a:r>
              <a:rPr lang="en-US" sz="2800" b="1" dirty="0"/>
              <a:t>THA/TKA Complications Measure (NQF #1550)</a:t>
            </a:r>
          </a:p>
          <a:p>
            <a:pPr marL="800100" lvl="1" indent="-342900">
              <a:buFont typeface="Arial" panose="020B0604020202020204" pitchFamily="34" charset="0"/>
              <a:buChar char="•"/>
            </a:pPr>
            <a:r>
              <a:rPr lang="en-US" sz="2800" dirty="0"/>
              <a:t>Risk-standardized complication rate (RSCR) in the 90-day period following THA and/or TKA</a:t>
            </a:r>
            <a:endParaRPr lang="en-US" sz="2800" dirty="0">
              <a:cs typeface="Calibri"/>
            </a:endParaRPr>
          </a:p>
          <a:p>
            <a:pPr marL="342900" indent="-342900">
              <a:buFont typeface="Arial" panose="020B0604020202020204" pitchFamily="34" charset="0"/>
              <a:buChar char="•"/>
            </a:pPr>
            <a:r>
              <a:rPr lang="en-US" sz="2800" b="1" dirty="0"/>
              <a:t>Hospital Consumer Assessment of Healthcare Providers and Systems(HCAHPS) Survey Measure (NQF #0166)</a:t>
            </a:r>
          </a:p>
          <a:p>
            <a:pPr marL="800100" lvl="1" indent="-342900">
              <a:buFont typeface="Arial" panose="020B0604020202020204" pitchFamily="34" charset="0"/>
              <a:buChar char="•"/>
            </a:pPr>
            <a:r>
              <a:rPr lang="en-US" sz="2800" dirty="0"/>
              <a:t>AKA CAHPS Hospital Survey</a:t>
            </a:r>
          </a:p>
        </p:txBody>
      </p:sp>
    </p:spTree>
    <p:extLst>
      <p:ext uri="{BB962C8B-B14F-4D97-AF65-F5344CB8AC3E}">
        <p14:creationId xmlns:p14="http://schemas.microsoft.com/office/powerpoint/2010/main" val="383416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4C34-EC73-D554-45AB-753E3C6EB360}"/>
              </a:ext>
            </a:extLst>
          </p:cNvPr>
          <p:cNvSpPr>
            <a:spLocks noGrp="1"/>
          </p:cNvSpPr>
          <p:nvPr>
            <p:ph type="title"/>
          </p:nvPr>
        </p:nvSpPr>
        <p:spPr>
          <a:xfrm>
            <a:off x="838200" y="226580"/>
            <a:ext cx="10515600" cy="1269710"/>
          </a:xfrm>
        </p:spPr>
        <p:txBody>
          <a:bodyPr/>
          <a:lstStyle/>
          <a:p>
            <a:r>
              <a:rPr lang="en-US" b="0" i="0" dirty="0">
                <a:solidFill>
                  <a:srgbClr val="000000"/>
                </a:solidFill>
                <a:effectLst/>
                <a:latin typeface="Rubik"/>
              </a:rPr>
              <a:t>2024 Performance Measure CMS56v12: </a:t>
            </a:r>
            <a:r>
              <a:rPr lang="en-US" sz="3600" b="0" i="0" dirty="0">
                <a:solidFill>
                  <a:srgbClr val="003366"/>
                </a:solidFill>
                <a:effectLst/>
                <a:latin typeface="Rubik"/>
              </a:rPr>
              <a:t>Functional Status Assessment for Total Hip Replacement</a:t>
            </a:r>
            <a:endParaRPr lang="en-US" sz="3600" dirty="0"/>
          </a:p>
        </p:txBody>
      </p:sp>
      <p:sp>
        <p:nvSpPr>
          <p:cNvPr id="3" name="Content Placeholder 2">
            <a:extLst>
              <a:ext uri="{FF2B5EF4-FFF2-40B4-BE49-F238E27FC236}">
                <a16:creationId xmlns:a16="http://schemas.microsoft.com/office/drawing/2014/main" id="{26EB1857-7B8F-7E77-EEF9-C4C3D1E21513}"/>
              </a:ext>
            </a:extLst>
          </p:cNvPr>
          <p:cNvSpPr>
            <a:spLocks noGrp="1"/>
          </p:cNvSpPr>
          <p:nvPr>
            <p:ph idx="1"/>
          </p:nvPr>
        </p:nvSpPr>
        <p:spPr>
          <a:xfrm>
            <a:off x="838200" y="1607126"/>
            <a:ext cx="11145982" cy="4378037"/>
          </a:xfrm>
        </p:spPr>
        <p:txBody>
          <a:bodyPr/>
          <a:lstStyle/>
          <a:p>
            <a:pPr marL="342900" indent="-342900">
              <a:buFont typeface="Arial" panose="020B0604020202020204" pitchFamily="34" charset="0"/>
              <a:buChar char="•"/>
            </a:pPr>
            <a:r>
              <a:rPr lang="en-US" sz="2400" dirty="0"/>
              <a:t>Percentage of patients 19 years of age and older who received an elective primary total hip arthroplasty (THA) and completed a functional status assessment within 90 days prior to the surgery and in the 300 - 425 days after the surgery</a:t>
            </a:r>
            <a:br>
              <a:rPr lang="en-US" sz="2400" dirty="0"/>
            </a:br>
            <a:endParaRPr lang="en-US" sz="2400" dirty="0"/>
          </a:p>
          <a:p>
            <a:pPr marL="342900" indent="-342900">
              <a:buFont typeface="Arial" panose="020B0604020202020204" pitchFamily="34" charset="0"/>
              <a:buChar char="•"/>
            </a:pPr>
            <a:r>
              <a:rPr lang="en-US" sz="2400" b="1" dirty="0"/>
              <a:t>Numerator: </a:t>
            </a:r>
            <a:r>
              <a:rPr lang="en-US" sz="2000" b="0" i="0" dirty="0">
                <a:solidFill>
                  <a:srgbClr val="000000"/>
                </a:solidFill>
                <a:effectLst/>
                <a:latin typeface="Rubik"/>
              </a:rPr>
              <a:t>Patients with patient-reported functional status assessment results (i.e., Veterans RAND 12-item health survey [VR-12], </a:t>
            </a:r>
            <a:r>
              <a:rPr lang="en-US" sz="2000" b="0" i="0" u="none" strike="noStrike" dirty="0">
                <a:solidFill>
                  <a:srgbClr val="333333"/>
                </a:solidFill>
                <a:effectLst/>
                <a:latin typeface="Rubik"/>
                <a:hlinkClick r:id="rId2" tooltip="A patient-reported outcome (PRO) is a status report of a patient’s health condition or&amp;nbsp;health behavior that comes directly from the patient, without interpretation of the patient’s response by a clinician or anyone else.&amp;nbsp;This definition reflects the key domains ofHealth-related quality of…"/>
              </a:rPr>
              <a:t>Patient-Reported Outcomes</a:t>
            </a:r>
            <a:r>
              <a:rPr lang="en-US" sz="2000" b="0" i="0" dirty="0">
                <a:solidFill>
                  <a:srgbClr val="000000"/>
                </a:solidFill>
                <a:effectLst/>
                <a:latin typeface="Rubik"/>
              </a:rPr>
              <a:t> Measurement Information System [PROMIS]-10-Global Health, Hip Disability and Osteoarthritis Outcome Score [HOOS], HOOS Jr.) in the </a:t>
            </a:r>
            <a:r>
              <a:rPr lang="en-US" sz="2000" b="1" i="0" u="sng" dirty="0">
                <a:solidFill>
                  <a:srgbClr val="000000"/>
                </a:solidFill>
                <a:effectLst/>
                <a:latin typeface="Rubik"/>
              </a:rPr>
              <a:t>90 days prior to or on the day of the primary THA procedure</a:t>
            </a:r>
            <a:r>
              <a:rPr lang="en-US" sz="2000" b="0" i="0" dirty="0">
                <a:solidFill>
                  <a:srgbClr val="000000"/>
                </a:solidFill>
                <a:effectLst/>
                <a:latin typeface="Rubik"/>
              </a:rPr>
              <a:t>, and in the </a:t>
            </a:r>
            <a:r>
              <a:rPr lang="en-US" sz="2000" b="1" i="0" u="sng" dirty="0">
                <a:solidFill>
                  <a:srgbClr val="000000"/>
                </a:solidFill>
                <a:effectLst/>
                <a:latin typeface="Rubik"/>
              </a:rPr>
              <a:t>300 - 425 days after the THA </a:t>
            </a:r>
            <a:r>
              <a:rPr lang="en-US" sz="2000" b="0" i="0" dirty="0">
                <a:solidFill>
                  <a:srgbClr val="000000"/>
                </a:solidFill>
                <a:effectLst/>
                <a:latin typeface="Rubik"/>
              </a:rPr>
              <a:t>procedure</a:t>
            </a:r>
          </a:p>
          <a:p>
            <a:pPr marL="342900" indent="-342900">
              <a:buFont typeface="Arial" panose="020B0604020202020204" pitchFamily="34" charset="0"/>
              <a:buChar char="•"/>
            </a:pPr>
            <a:r>
              <a:rPr lang="en-US" sz="2400" b="1" dirty="0"/>
              <a:t>Denominator: </a:t>
            </a:r>
            <a:r>
              <a:rPr lang="en-US" sz="2000" b="0" i="0" dirty="0">
                <a:solidFill>
                  <a:srgbClr val="000000"/>
                </a:solidFill>
                <a:effectLst/>
                <a:latin typeface="Rubik"/>
              </a:rPr>
              <a:t>Patients 19 years of age and older who had a primary THA between November two years prior to the measurement period and October of the year prior to measurement period; and who had an outpatient encounter between November of the year prior to the measurement period and the end of the measurement period</a:t>
            </a:r>
            <a:endParaRPr lang="en-US" sz="2400" dirty="0"/>
          </a:p>
        </p:txBody>
      </p:sp>
      <p:sp>
        <p:nvSpPr>
          <p:cNvPr id="5" name="TextBox 4">
            <a:extLst>
              <a:ext uri="{FF2B5EF4-FFF2-40B4-BE49-F238E27FC236}">
                <a16:creationId xmlns:a16="http://schemas.microsoft.com/office/drawing/2014/main" id="{EAB1FA7A-1897-174B-B306-7EB9FF8D7879}"/>
              </a:ext>
            </a:extLst>
          </p:cNvPr>
          <p:cNvSpPr txBox="1"/>
          <p:nvPr/>
        </p:nvSpPr>
        <p:spPr>
          <a:xfrm>
            <a:off x="3363191" y="6095999"/>
            <a:ext cx="6096000" cy="369332"/>
          </a:xfrm>
          <a:prstGeom prst="rect">
            <a:avLst/>
          </a:prstGeom>
          <a:noFill/>
        </p:spPr>
        <p:txBody>
          <a:bodyPr wrap="square">
            <a:spAutoFit/>
          </a:bodyPr>
          <a:lstStyle/>
          <a:p>
            <a:r>
              <a:rPr lang="en-US" dirty="0">
                <a:solidFill>
                  <a:schemeClr val="bg1"/>
                </a:solidFill>
                <a:hlinkClick r:id="rId3"/>
              </a:rPr>
              <a:t>https://ecqi.healthit.gov/ecqm/ec/2024/cms0056v12</a:t>
            </a:r>
            <a:r>
              <a:rPr lang="en-US" dirty="0">
                <a:solidFill>
                  <a:schemeClr val="bg1"/>
                </a:solidFill>
              </a:rPr>
              <a:t> </a:t>
            </a:r>
          </a:p>
        </p:txBody>
      </p:sp>
    </p:spTree>
    <p:extLst>
      <p:ext uri="{BB962C8B-B14F-4D97-AF65-F5344CB8AC3E}">
        <p14:creationId xmlns:p14="http://schemas.microsoft.com/office/powerpoint/2010/main" val="409634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8129-92C4-B6F9-84EA-06EE6DE48124}"/>
              </a:ext>
            </a:extLst>
          </p:cNvPr>
          <p:cNvSpPr>
            <a:spLocks noGrp="1"/>
          </p:cNvSpPr>
          <p:nvPr>
            <p:ph type="title"/>
          </p:nvPr>
        </p:nvSpPr>
        <p:spPr/>
        <p:txBody>
          <a:bodyPr/>
          <a:lstStyle/>
          <a:p>
            <a:r>
              <a:rPr lang="en-US" dirty="0"/>
              <a:t>Denominator Exclusions</a:t>
            </a:r>
          </a:p>
        </p:txBody>
      </p:sp>
      <p:sp>
        <p:nvSpPr>
          <p:cNvPr id="3" name="Content Placeholder 2">
            <a:extLst>
              <a:ext uri="{FF2B5EF4-FFF2-40B4-BE49-F238E27FC236}">
                <a16:creationId xmlns:a16="http://schemas.microsoft.com/office/drawing/2014/main" id="{0594126E-4EFD-E569-5552-2A71416FBD85}"/>
              </a:ext>
            </a:extLst>
          </p:cNvPr>
          <p:cNvSpPr>
            <a:spLocks noGrp="1"/>
          </p:cNvSpPr>
          <p:nvPr>
            <p:ph idx="1"/>
          </p:nvPr>
        </p:nvSpPr>
        <p:spPr>
          <a:xfrm>
            <a:off x="838200" y="1038226"/>
            <a:ext cx="11104418" cy="5154756"/>
          </a:xfrm>
        </p:spPr>
        <p:txBody>
          <a:bodyPr/>
          <a:lstStyle/>
          <a:p>
            <a:pPr marL="342900" indent="-342900" algn="l">
              <a:buFont typeface="Arial" panose="020B0604020202020204" pitchFamily="34" charset="0"/>
              <a:buChar char="•"/>
            </a:pPr>
            <a:r>
              <a:rPr lang="en-US" sz="2000" b="0" i="0" dirty="0">
                <a:solidFill>
                  <a:srgbClr val="000000"/>
                </a:solidFill>
                <a:effectLst/>
                <a:latin typeface="Rubik"/>
              </a:rPr>
              <a:t>Exclude patients who are in </a:t>
            </a:r>
            <a:r>
              <a:rPr lang="en-US" sz="2000" b="1" i="0" dirty="0">
                <a:solidFill>
                  <a:srgbClr val="000000"/>
                </a:solidFill>
                <a:effectLst/>
                <a:latin typeface="Rubik"/>
              </a:rPr>
              <a:t>hospice care </a:t>
            </a:r>
            <a:r>
              <a:rPr lang="en-US" sz="2000" b="0" i="0" dirty="0">
                <a:solidFill>
                  <a:srgbClr val="000000"/>
                </a:solidFill>
                <a:effectLst/>
                <a:latin typeface="Rubik"/>
              </a:rPr>
              <a:t>for any part of the measurement period.</a:t>
            </a:r>
          </a:p>
          <a:p>
            <a:pPr marL="342900" indent="-342900" algn="l">
              <a:buFont typeface="Arial" panose="020B0604020202020204" pitchFamily="34" charset="0"/>
              <a:buChar char="•"/>
            </a:pPr>
            <a:r>
              <a:rPr lang="en-US" sz="2000" b="0" i="0" dirty="0">
                <a:solidFill>
                  <a:srgbClr val="000000"/>
                </a:solidFill>
                <a:effectLst/>
                <a:latin typeface="Rubik"/>
              </a:rPr>
              <a:t>Exclude patients with </a:t>
            </a:r>
            <a:r>
              <a:rPr lang="en-US" sz="2000" b="1" i="0" dirty="0">
                <a:solidFill>
                  <a:srgbClr val="000000"/>
                </a:solidFill>
                <a:effectLst/>
                <a:latin typeface="Rubik"/>
              </a:rPr>
              <a:t>severe cognitive impairment </a:t>
            </a:r>
            <a:r>
              <a:rPr lang="en-US" sz="2000" b="0" i="0" dirty="0">
                <a:solidFill>
                  <a:srgbClr val="000000"/>
                </a:solidFill>
                <a:effectLst/>
                <a:latin typeface="Rubik"/>
              </a:rPr>
              <a:t>that starts before or in any part of the measurement period.</a:t>
            </a:r>
          </a:p>
          <a:p>
            <a:pPr marL="342900" indent="-342900" algn="l">
              <a:buFont typeface="Arial" panose="020B0604020202020204" pitchFamily="34" charset="0"/>
              <a:buChar char="•"/>
            </a:pPr>
            <a:r>
              <a:rPr lang="en-US" sz="2000" b="0" i="0" dirty="0">
                <a:solidFill>
                  <a:srgbClr val="000000"/>
                </a:solidFill>
                <a:effectLst/>
                <a:latin typeface="Rubik"/>
              </a:rPr>
              <a:t>Exclude patients with one or more specific lower body fractures indicating </a:t>
            </a:r>
            <a:r>
              <a:rPr lang="en-US" sz="2000" b="1" i="0" dirty="0">
                <a:solidFill>
                  <a:srgbClr val="000000"/>
                </a:solidFill>
                <a:effectLst/>
                <a:latin typeface="Rubik"/>
              </a:rPr>
              <a:t>trauma in the 24 hours </a:t>
            </a:r>
            <a:r>
              <a:rPr lang="en-US" sz="2000" b="0" i="0" dirty="0">
                <a:solidFill>
                  <a:srgbClr val="000000"/>
                </a:solidFill>
                <a:effectLst/>
                <a:latin typeface="Rubik"/>
              </a:rPr>
              <a:t>before or at the start of the total hip arthroplasty.</a:t>
            </a:r>
          </a:p>
          <a:p>
            <a:pPr marL="342900" indent="-342900" algn="l">
              <a:buFont typeface="Arial" panose="020B0604020202020204" pitchFamily="34" charset="0"/>
              <a:buChar char="•"/>
            </a:pPr>
            <a:r>
              <a:rPr lang="en-US" sz="2000" b="0" i="0" dirty="0">
                <a:solidFill>
                  <a:srgbClr val="000000"/>
                </a:solidFill>
                <a:effectLst/>
                <a:latin typeface="Rubik"/>
              </a:rPr>
              <a:t>Exclude patients with a </a:t>
            </a:r>
            <a:r>
              <a:rPr lang="en-US" sz="2000" b="1" i="0" dirty="0">
                <a:solidFill>
                  <a:srgbClr val="000000"/>
                </a:solidFill>
                <a:effectLst/>
                <a:latin typeface="Rubik"/>
              </a:rPr>
              <a:t>partial hip arthroplasty </a:t>
            </a:r>
            <a:r>
              <a:rPr lang="en-US" sz="2000" b="0" i="0" dirty="0">
                <a:solidFill>
                  <a:srgbClr val="000000"/>
                </a:solidFill>
                <a:effectLst/>
                <a:latin typeface="Rubik"/>
              </a:rPr>
              <a:t>procedure on the day of the total hip arthroplasty.</a:t>
            </a:r>
          </a:p>
          <a:p>
            <a:pPr marL="342900" indent="-342900" algn="l">
              <a:buFont typeface="Arial" panose="020B0604020202020204" pitchFamily="34" charset="0"/>
              <a:buChar char="•"/>
            </a:pPr>
            <a:r>
              <a:rPr lang="en-US" sz="2000" b="0" i="0" dirty="0">
                <a:solidFill>
                  <a:srgbClr val="000000"/>
                </a:solidFill>
                <a:effectLst/>
                <a:latin typeface="Rubik"/>
              </a:rPr>
              <a:t>Exclude patients with a </a:t>
            </a:r>
            <a:r>
              <a:rPr lang="en-US" sz="2000" b="1" i="0" dirty="0">
                <a:solidFill>
                  <a:srgbClr val="000000"/>
                </a:solidFill>
                <a:effectLst/>
                <a:latin typeface="Rubik"/>
              </a:rPr>
              <a:t>revision hip arthroplasty </a:t>
            </a:r>
            <a:r>
              <a:rPr lang="en-US" sz="2000" b="0" i="0" dirty="0">
                <a:solidFill>
                  <a:srgbClr val="000000"/>
                </a:solidFill>
                <a:effectLst/>
                <a:latin typeface="Rubik"/>
              </a:rPr>
              <a:t>procedure, an implanted device/prosthesis removal procedure or a resurfacing/supplement procedure on the day of the total hip arthroplasty.</a:t>
            </a:r>
          </a:p>
          <a:p>
            <a:pPr marL="342900" indent="-342900" algn="l">
              <a:buFont typeface="Arial" panose="020B0604020202020204" pitchFamily="34" charset="0"/>
              <a:buChar char="•"/>
            </a:pPr>
            <a:r>
              <a:rPr lang="en-US" sz="2000" b="0" i="0" dirty="0">
                <a:solidFill>
                  <a:srgbClr val="000000"/>
                </a:solidFill>
                <a:effectLst/>
                <a:latin typeface="Rubik"/>
              </a:rPr>
              <a:t>Exclude patients with a </a:t>
            </a:r>
            <a:r>
              <a:rPr lang="en-US" sz="2000" b="1" i="0" dirty="0">
                <a:solidFill>
                  <a:srgbClr val="000000"/>
                </a:solidFill>
                <a:effectLst/>
                <a:latin typeface="Rubik"/>
              </a:rPr>
              <a:t>malignant neoplasm </a:t>
            </a:r>
            <a:r>
              <a:rPr lang="en-US" sz="2000" b="0" i="0" dirty="0">
                <a:solidFill>
                  <a:srgbClr val="000000"/>
                </a:solidFill>
                <a:effectLst/>
                <a:latin typeface="Rubik"/>
              </a:rPr>
              <a:t>of the pelvis, sacrum, coccyx, lower limbs, or bone/bone marrow or a disseminated malignant neoplasm on the day of the total hip arthroplasty.</a:t>
            </a:r>
          </a:p>
          <a:p>
            <a:pPr marL="342900" indent="-342900" algn="l">
              <a:buFont typeface="Arial" panose="020B0604020202020204" pitchFamily="34" charset="0"/>
              <a:buChar char="•"/>
            </a:pPr>
            <a:r>
              <a:rPr lang="en-US" sz="2000" b="0" i="0" dirty="0">
                <a:solidFill>
                  <a:srgbClr val="000000"/>
                </a:solidFill>
                <a:effectLst/>
                <a:latin typeface="Rubik"/>
              </a:rPr>
              <a:t>Exclude patients with a </a:t>
            </a:r>
            <a:r>
              <a:rPr lang="en-US" sz="2000" b="1" i="0" dirty="0">
                <a:solidFill>
                  <a:srgbClr val="000000"/>
                </a:solidFill>
                <a:effectLst/>
                <a:latin typeface="Rubik"/>
              </a:rPr>
              <a:t>mechanical complication </a:t>
            </a:r>
            <a:r>
              <a:rPr lang="en-US" sz="2000" b="0" i="0" dirty="0">
                <a:solidFill>
                  <a:srgbClr val="000000"/>
                </a:solidFill>
                <a:effectLst/>
                <a:latin typeface="Rubik"/>
              </a:rPr>
              <a:t>on the day of the total hip arthroplasty.</a:t>
            </a:r>
          </a:p>
          <a:p>
            <a:pPr marL="342900" indent="-342900" algn="l">
              <a:buFont typeface="Arial" panose="020B0604020202020204" pitchFamily="34" charset="0"/>
              <a:buChar char="•"/>
            </a:pPr>
            <a:r>
              <a:rPr lang="en-US" sz="2000" b="0" i="0" dirty="0">
                <a:solidFill>
                  <a:srgbClr val="000000"/>
                </a:solidFill>
                <a:effectLst/>
                <a:latin typeface="Rubik"/>
              </a:rPr>
              <a:t>Exclude patients with a </a:t>
            </a:r>
            <a:r>
              <a:rPr lang="en-US" sz="2000" b="1" i="0" dirty="0">
                <a:solidFill>
                  <a:srgbClr val="000000"/>
                </a:solidFill>
                <a:effectLst/>
                <a:latin typeface="Rubik"/>
              </a:rPr>
              <a:t>second total hip arthroplasty </a:t>
            </a:r>
            <a:r>
              <a:rPr lang="en-US" sz="2000" b="0" i="0" dirty="0">
                <a:solidFill>
                  <a:srgbClr val="000000"/>
                </a:solidFill>
                <a:effectLst/>
                <a:latin typeface="Rubik"/>
              </a:rPr>
              <a:t>procedure 1 year before or after the original total hip arthroplasty procedure.</a:t>
            </a:r>
          </a:p>
          <a:p>
            <a:pPr marL="342900" indent="-342900" algn="l">
              <a:buFont typeface="Arial" panose="020B0604020202020204" pitchFamily="34" charset="0"/>
              <a:buChar char="•"/>
            </a:pPr>
            <a:r>
              <a:rPr lang="en-US" sz="2000" b="0" i="0" dirty="0">
                <a:solidFill>
                  <a:srgbClr val="000000"/>
                </a:solidFill>
                <a:effectLst/>
                <a:latin typeface="Rubik"/>
              </a:rPr>
              <a:t>Exclude patients who </a:t>
            </a:r>
            <a:r>
              <a:rPr lang="en-US" sz="2000" b="1" i="0" dirty="0">
                <a:solidFill>
                  <a:srgbClr val="000000"/>
                </a:solidFill>
                <a:effectLst/>
                <a:latin typeface="Rubik"/>
              </a:rPr>
              <a:t>die on the day of the total hip arthroplasty procedure or in the 300 days after</a:t>
            </a:r>
            <a:r>
              <a:rPr lang="en-US" sz="2000" b="0" i="0" dirty="0">
                <a:solidFill>
                  <a:srgbClr val="000000"/>
                </a:solidFill>
                <a:effectLst/>
                <a:latin typeface="Rubik"/>
              </a:rPr>
              <a:t>.</a:t>
            </a:r>
          </a:p>
        </p:txBody>
      </p:sp>
      <p:sp>
        <p:nvSpPr>
          <p:cNvPr id="4" name="TextBox 3">
            <a:extLst>
              <a:ext uri="{FF2B5EF4-FFF2-40B4-BE49-F238E27FC236}">
                <a16:creationId xmlns:a16="http://schemas.microsoft.com/office/drawing/2014/main" id="{67E92E51-A8A2-8D92-5F03-EFCDEBD31600}"/>
              </a:ext>
            </a:extLst>
          </p:cNvPr>
          <p:cNvSpPr txBox="1"/>
          <p:nvPr/>
        </p:nvSpPr>
        <p:spPr>
          <a:xfrm>
            <a:off x="3363191" y="6095999"/>
            <a:ext cx="6096000" cy="369332"/>
          </a:xfrm>
          <a:prstGeom prst="rect">
            <a:avLst/>
          </a:prstGeom>
          <a:noFill/>
        </p:spPr>
        <p:txBody>
          <a:bodyPr wrap="square">
            <a:spAutoFit/>
          </a:bodyPr>
          <a:lstStyle/>
          <a:p>
            <a:r>
              <a:rPr lang="en-US" dirty="0">
                <a:solidFill>
                  <a:schemeClr val="bg1"/>
                </a:solidFill>
                <a:hlinkClick r:id="rId2"/>
              </a:rPr>
              <a:t>https://ecqi.healthit.gov/ecqm/ec/2024/cms0056v12</a:t>
            </a:r>
            <a:r>
              <a:rPr lang="en-US" dirty="0">
                <a:solidFill>
                  <a:schemeClr val="bg1"/>
                </a:solidFill>
              </a:rPr>
              <a:t> </a:t>
            </a:r>
          </a:p>
        </p:txBody>
      </p:sp>
    </p:spTree>
    <p:extLst>
      <p:ext uri="{BB962C8B-B14F-4D97-AF65-F5344CB8AC3E}">
        <p14:creationId xmlns:p14="http://schemas.microsoft.com/office/powerpoint/2010/main" val="143895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4C34-EC73-D554-45AB-753E3C6EB360}"/>
              </a:ext>
            </a:extLst>
          </p:cNvPr>
          <p:cNvSpPr>
            <a:spLocks noGrp="1"/>
          </p:cNvSpPr>
          <p:nvPr>
            <p:ph type="title"/>
          </p:nvPr>
        </p:nvSpPr>
        <p:spPr>
          <a:xfrm>
            <a:off x="838200" y="226580"/>
            <a:ext cx="10855036" cy="1269710"/>
          </a:xfrm>
        </p:spPr>
        <p:txBody>
          <a:bodyPr/>
          <a:lstStyle/>
          <a:p>
            <a:r>
              <a:rPr lang="en-US" b="0" i="0" dirty="0">
                <a:solidFill>
                  <a:srgbClr val="000000"/>
                </a:solidFill>
                <a:effectLst/>
                <a:latin typeface="Rubik"/>
              </a:rPr>
              <a:t>2024 Performance Measure CMS66v10: </a:t>
            </a:r>
            <a:br>
              <a:rPr lang="en-US" b="0" i="0" dirty="0">
                <a:solidFill>
                  <a:srgbClr val="000000"/>
                </a:solidFill>
                <a:effectLst/>
                <a:latin typeface="Rubik"/>
              </a:rPr>
            </a:br>
            <a:r>
              <a:rPr lang="en-US" sz="3600" b="0" i="0" dirty="0">
                <a:solidFill>
                  <a:srgbClr val="003366"/>
                </a:solidFill>
                <a:effectLst/>
                <a:latin typeface="Rubik"/>
              </a:rPr>
              <a:t>Functional Status Assessment for Total Knee Replacement</a:t>
            </a:r>
            <a:endParaRPr lang="en-US" sz="3600" dirty="0"/>
          </a:p>
        </p:txBody>
      </p:sp>
      <p:sp>
        <p:nvSpPr>
          <p:cNvPr id="3" name="Content Placeholder 2">
            <a:extLst>
              <a:ext uri="{FF2B5EF4-FFF2-40B4-BE49-F238E27FC236}">
                <a16:creationId xmlns:a16="http://schemas.microsoft.com/office/drawing/2014/main" id="{26EB1857-7B8F-7E77-EEF9-C4C3D1E21513}"/>
              </a:ext>
            </a:extLst>
          </p:cNvPr>
          <p:cNvSpPr>
            <a:spLocks noGrp="1"/>
          </p:cNvSpPr>
          <p:nvPr>
            <p:ph idx="1"/>
          </p:nvPr>
        </p:nvSpPr>
        <p:spPr>
          <a:xfrm>
            <a:off x="838200" y="1607126"/>
            <a:ext cx="11145982" cy="4378037"/>
          </a:xfrm>
        </p:spPr>
        <p:txBody>
          <a:bodyPr/>
          <a:lstStyle/>
          <a:p>
            <a:pPr marL="342900" indent="-342900">
              <a:buFont typeface="Arial" panose="020B0604020202020204" pitchFamily="34" charset="0"/>
              <a:buChar char="•"/>
            </a:pPr>
            <a:r>
              <a:rPr lang="en-US" sz="2400" dirty="0"/>
              <a:t>Percentage of patients 18 years of age and older who received an elective primary total knee arthroplasty (TKA) and completed a functional status assessment within 90 days prior to the surgery and in the 270-365 days after the surgery</a:t>
            </a:r>
            <a:br>
              <a:rPr lang="en-US" sz="2400" dirty="0"/>
            </a:br>
            <a:endParaRPr lang="en-US" sz="2400" dirty="0"/>
          </a:p>
          <a:p>
            <a:pPr marL="342900" indent="-342900">
              <a:buFont typeface="Arial" panose="020B0604020202020204" pitchFamily="34" charset="0"/>
              <a:buChar char="•"/>
            </a:pPr>
            <a:r>
              <a:rPr lang="en-US" sz="2400" b="1" dirty="0"/>
              <a:t>Numerator: </a:t>
            </a:r>
            <a:r>
              <a:rPr lang="en-US" sz="2000" b="0" i="0" dirty="0">
                <a:solidFill>
                  <a:srgbClr val="000000"/>
                </a:solidFill>
                <a:effectLst/>
                <a:latin typeface="Rubik"/>
              </a:rPr>
              <a:t>Patients with patient-reported functional status assessment results (i.e., Veterans RAND 12-item health survey [VR-12], </a:t>
            </a:r>
            <a:r>
              <a:rPr lang="en-US" sz="2000" b="0" i="0" u="none" strike="noStrike" dirty="0">
                <a:solidFill>
                  <a:srgbClr val="333333"/>
                </a:solidFill>
                <a:effectLst/>
                <a:latin typeface="Rubik"/>
                <a:hlinkClick r:id="rId2" tooltip="A patient-reported outcome (PRO) is a status report of a patient’s health condition or&amp;nbsp;health behavior that comes directly from the patient, without interpretation of the patient’s response by a clinician or anyone else.&amp;nbsp;This definition reflects the key domains ofHealth-related quality of…"/>
              </a:rPr>
              <a:t>Patient-Reported Outcomes</a:t>
            </a:r>
            <a:r>
              <a:rPr lang="en-US" sz="2000" b="0" i="0" dirty="0">
                <a:solidFill>
                  <a:srgbClr val="000000"/>
                </a:solidFill>
                <a:effectLst/>
                <a:latin typeface="Rubik"/>
              </a:rPr>
              <a:t> Measurement Information System [PROMIS]-10 Global Health, Knee Injury and Osteoarthritis Outcome Score [KOOS], KOOS Jr.) in the </a:t>
            </a:r>
            <a:br>
              <a:rPr lang="en-US" sz="2000" b="0" i="0" dirty="0">
                <a:solidFill>
                  <a:srgbClr val="000000"/>
                </a:solidFill>
                <a:effectLst/>
                <a:latin typeface="Rubik"/>
              </a:rPr>
            </a:br>
            <a:r>
              <a:rPr lang="en-US" sz="2000" b="1" i="0" u="sng" dirty="0">
                <a:solidFill>
                  <a:srgbClr val="000000"/>
                </a:solidFill>
                <a:effectLst/>
                <a:latin typeface="Rubik"/>
              </a:rPr>
              <a:t>90 days prior to or on the day of the primary TKA procedure</a:t>
            </a:r>
            <a:r>
              <a:rPr lang="en-US" sz="2000" b="0" i="0" dirty="0">
                <a:solidFill>
                  <a:srgbClr val="000000"/>
                </a:solidFill>
                <a:effectLst/>
                <a:latin typeface="Rubik"/>
              </a:rPr>
              <a:t>, and in the </a:t>
            </a:r>
            <a:r>
              <a:rPr lang="en-US" sz="2000" b="1" i="0" u="sng" dirty="0">
                <a:solidFill>
                  <a:srgbClr val="000000"/>
                </a:solidFill>
                <a:effectLst/>
                <a:latin typeface="Rubik"/>
              </a:rPr>
              <a:t>270 - 365 days after the TKA </a:t>
            </a:r>
            <a:r>
              <a:rPr lang="en-US" sz="2000" b="0" i="0" dirty="0">
                <a:solidFill>
                  <a:srgbClr val="000000"/>
                </a:solidFill>
                <a:effectLst/>
                <a:latin typeface="Rubik"/>
              </a:rPr>
              <a:t>procedure</a:t>
            </a:r>
          </a:p>
          <a:p>
            <a:pPr marL="342900" indent="-342900">
              <a:buFont typeface="Arial" panose="020B0604020202020204" pitchFamily="34" charset="0"/>
              <a:buChar char="•"/>
            </a:pPr>
            <a:r>
              <a:rPr lang="en-US" sz="2400" b="1" dirty="0"/>
              <a:t>Denominator: </a:t>
            </a:r>
            <a:r>
              <a:rPr lang="en-US" sz="2000" b="0" i="0" dirty="0">
                <a:solidFill>
                  <a:srgbClr val="000000"/>
                </a:solidFill>
                <a:effectLst/>
                <a:latin typeface="Rubik"/>
              </a:rPr>
              <a:t>Patients 19 years of age and older who had a primary total knee arthroplasty (TKA) in the year prior to the measurement period and who had an outpatient encounter during the measurement period</a:t>
            </a:r>
            <a:endParaRPr lang="en-US" sz="2400" dirty="0"/>
          </a:p>
        </p:txBody>
      </p:sp>
      <p:sp>
        <p:nvSpPr>
          <p:cNvPr id="5" name="TextBox 4">
            <a:extLst>
              <a:ext uri="{FF2B5EF4-FFF2-40B4-BE49-F238E27FC236}">
                <a16:creationId xmlns:a16="http://schemas.microsoft.com/office/drawing/2014/main" id="{EAB1FA7A-1897-174B-B306-7EB9FF8D7879}"/>
              </a:ext>
            </a:extLst>
          </p:cNvPr>
          <p:cNvSpPr txBox="1"/>
          <p:nvPr/>
        </p:nvSpPr>
        <p:spPr>
          <a:xfrm>
            <a:off x="3363191" y="6095999"/>
            <a:ext cx="6096000" cy="369332"/>
          </a:xfrm>
          <a:prstGeom prst="rect">
            <a:avLst/>
          </a:prstGeom>
          <a:noFill/>
        </p:spPr>
        <p:txBody>
          <a:bodyPr wrap="square">
            <a:spAutoFit/>
          </a:bodyPr>
          <a:lstStyle/>
          <a:p>
            <a:r>
              <a:rPr lang="en-US" dirty="0">
                <a:solidFill>
                  <a:schemeClr val="bg1"/>
                </a:solidFill>
                <a:hlinkClick r:id="rId3"/>
              </a:rPr>
              <a:t>https://ecqi.healthit.gov/ecqm/ec/2022/cms066v10</a:t>
            </a:r>
            <a:r>
              <a:rPr lang="en-US" dirty="0">
                <a:solidFill>
                  <a:schemeClr val="bg1"/>
                </a:solidFill>
              </a:rPr>
              <a:t> </a:t>
            </a:r>
          </a:p>
        </p:txBody>
      </p:sp>
    </p:spTree>
    <p:extLst>
      <p:ext uri="{BB962C8B-B14F-4D97-AF65-F5344CB8AC3E}">
        <p14:creationId xmlns:p14="http://schemas.microsoft.com/office/powerpoint/2010/main" val="166742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8129-92C4-B6F9-84EA-06EE6DE48124}"/>
              </a:ext>
            </a:extLst>
          </p:cNvPr>
          <p:cNvSpPr>
            <a:spLocks noGrp="1"/>
          </p:cNvSpPr>
          <p:nvPr>
            <p:ph type="title"/>
          </p:nvPr>
        </p:nvSpPr>
        <p:spPr/>
        <p:txBody>
          <a:bodyPr/>
          <a:lstStyle/>
          <a:p>
            <a:r>
              <a:rPr lang="en-US" dirty="0"/>
              <a:t>Denominator Exclusions</a:t>
            </a:r>
          </a:p>
        </p:txBody>
      </p:sp>
      <p:sp>
        <p:nvSpPr>
          <p:cNvPr id="3" name="Content Placeholder 2">
            <a:extLst>
              <a:ext uri="{FF2B5EF4-FFF2-40B4-BE49-F238E27FC236}">
                <a16:creationId xmlns:a16="http://schemas.microsoft.com/office/drawing/2014/main" id="{0594126E-4EFD-E569-5552-2A71416FBD85}"/>
              </a:ext>
            </a:extLst>
          </p:cNvPr>
          <p:cNvSpPr>
            <a:spLocks noGrp="1"/>
          </p:cNvSpPr>
          <p:nvPr>
            <p:ph idx="1"/>
          </p:nvPr>
        </p:nvSpPr>
        <p:spPr>
          <a:xfrm>
            <a:off x="838200" y="1038226"/>
            <a:ext cx="11104418" cy="5154756"/>
          </a:xfrm>
        </p:spPr>
        <p:txBody>
          <a:bodyPr/>
          <a:lstStyle/>
          <a:p>
            <a:pPr marL="342900" indent="-342900" algn="l">
              <a:buFont typeface="Arial" panose="020B0604020202020204" pitchFamily="34" charset="0"/>
              <a:buChar char="•"/>
            </a:pPr>
            <a:r>
              <a:rPr lang="en-US" sz="2800" b="0" i="0" dirty="0">
                <a:solidFill>
                  <a:srgbClr val="000000"/>
                </a:solidFill>
                <a:effectLst/>
                <a:latin typeface="Rubik"/>
              </a:rPr>
              <a:t>Exclude patients with </a:t>
            </a:r>
            <a:r>
              <a:rPr lang="en-US" sz="2800" b="1" i="0" dirty="0">
                <a:solidFill>
                  <a:srgbClr val="000000"/>
                </a:solidFill>
                <a:effectLst/>
                <a:latin typeface="Rubik"/>
              </a:rPr>
              <a:t>two or more fractures indicating trauma </a:t>
            </a:r>
            <a:r>
              <a:rPr lang="en-US" sz="2800" b="0" i="0" dirty="0">
                <a:solidFill>
                  <a:srgbClr val="000000"/>
                </a:solidFill>
                <a:effectLst/>
                <a:latin typeface="Rubik"/>
              </a:rPr>
              <a:t>at the time of the total knee arthroplasty or patients with severe cognitive impairment that starts before or in any part of the measurement period.</a:t>
            </a:r>
          </a:p>
          <a:p>
            <a:pPr marL="342900" indent="-342900" algn="l">
              <a:buFont typeface="Arial" panose="020B0604020202020204" pitchFamily="34" charset="0"/>
              <a:buChar char="•"/>
            </a:pPr>
            <a:endParaRPr lang="en-US" sz="2800" b="0" i="0" dirty="0">
              <a:solidFill>
                <a:srgbClr val="000000"/>
              </a:solidFill>
              <a:effectLst/>
              <a:latin typeface="Rubik"/>
            </a:endParaRPr>
          </a:p>
          <a:p>
            <a:pPr marL="342900" indent="-342900" algn="l">
              <a:buFont typeface="Arial" panose="020B0604020202020204" pitchFamily="34" charset="0"/>
              <a:buChar char="•"/>
            </a:pPr>
            <a:r>
              <a:rPr lang="en-US" sz="2800" b="0" i="0" dirty="0">
                <a:solidFill>
                  <a:srgbClr val="000000"/>
                </a:solidFill>
                <a:effectLst/>
                <a:latin typeface="Rubik"/>
              </a:rPr>
              <a:t>Exclude patients who are in </a:t>
            </a:r>
            <a:r>
              <a:rPr lang="en-US" sz="2800" b="1" i="0" dirty="0">
                <a:solidFill>
                  <a:srgbClr val="000000"/>
                </a:solidFill>
                <a:effectLst/>
                <a:latin typeface="Rubik"/>
              </a:rPr>
              <a:t>hospice care </a:t>
            </a:r>
            <a:r>
              <a:rPr lang="en-US" sz="2800" b="0" i="0" dirty="0">
                <a:solidFill>
                  <a:srgbClr val="000000"/>
                </a:solidFill>
                <a:effectLst/>
                <a:latin typeface="Rubik"/>
              </a:rPr>
              <a:t>for any part of the measurement period.</a:t>
            </a:r>
          </a:p>
        </p:txBody>
      </p:sp>
      <p:sp>
        <p:nvSpPr>
          <p:cNvPr id="4" name="TextBox 3">
            <a:extLst>
              <a:ext uri="{FF2B5EF4-FFF2-40B4-BE49-F238E27FC236}">
                <a16:creationId xmlns:a16="http://schemas.microsoft.com/office/drawing/2014/main" id="{67E92E51-A8A2-8D92-5F03-EFCDEBD31600}"/>
              </a:ext>
            </a:extLst>
          </p:cNvPr>
          <p:cNvSpPr txBox="1"/>
          <p:nvPr/>
        </p:nvSpPr>
        <p:spPr>
          <a:xfrm>
            <a:off x="3363191" y="6095999"/>
            <a:ext cx="6096000" cy="369332"/>
          </a:xfrm>
          <a:prstGeom prst="rect">
            <a:avLst/>
          </a:prstGeom>
          <a:noFill/>
        </p:spPr>
        <p:txBody>
          <a:bodyPr wrap="square">
            <a:spAutoFit/>
          </a:bodyPr>
          <a:lstStyle/>
          <a:p>
            <a:r>
              <a:rPr lang="en-US" dirty="0">
                <a:solidFill>
                  <a:schemeClr val="bg1"/>
                </a:solidFill>
                <a:hlinkClick r:id="rId2"/>
              </a:rPr>
              <a:t>https://ecqi.healthit.gov/ecqm/ec/2022/cms066v10</a:t>
            </a:r>
            <a:r>
              <a:rPr lang="en-US" dirty="0">
                <a:solidFill>
                  <a:schemeClr val="bg1"/>
                </a:solidFill>
              </a:rPr>
              <a:t> </a:t>
            </a:r>
          </a:p>
        </p:txBody>
      </p:sp>
    </p:spTree>
    <p:extLst>
      <p:ext uri="{BB962C8B-B14F-4D97-AF65-F5344CB8AC3E}">
        <p14:creationId xmlns:p14="http://schemas.microsoft.com/office/powerpoint/2010/main" val="151781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60B3-1929-0850-875B-CCC633D5BF51}"/>
              </a:ext>
            </a:extLst>
          </p:cNvPr>
          <p:cNvSpPr>
            <a:spLocks noGrp="1"/>
          </p:cNvSpPr>
          <p:nvPr>
            <p:ph type="title"/>
          </p:nvPr>
        </p:nvSpPr>
        <p:spPr/>
        <p:txBody>
          <a:bodyPr/>
          <a:lstStyle/>
          <a:p>
            <a:r>
              <a:rPr lang="en-US" dirty="0"/>
              <a:t>POLL QUESTION #2</a:t>
            </a:r>
          </a:p>
        </p:txBody>
      </p:sp>
      <p:sp>
        <p:nvSpPr>
          <p:cNvPr id="3" name="Content Placeholder 2">
            <a:extLst>
              <a:ext uri="{FF2B5EF4-FFF2-40B4-BE49-F238E27FC236}">
                <a16:creationId xmlns:a16="http://schemas.microsoft.com/office/drawing/2014/main" id="{19DE9013-69E5-E966-AEAB-DE3805D749B9}"/>
              </a:ext>
            </a:extLst>
          </p:cNvPr>
          <p:cNvSpPr>
            <a:spLocks noGrp="1"/>
          </p:cNvSpPr>
          <p:nvPr>
            <p:ph idx="1"/>
          </p:nvPr>
        </p:nvSpPr>
        <p:spPr/>
        <p:txBody>
          <a:bodyPr/>
          <a:lstStyle/>
          <a:p>
            <a:pPr marL="342900" indent="-342900">
              <a:buFont typeface="Arial" panose="020B0604020202020204" pitchFamily="34" charset="0"/>
              <a:buChar char="•"/>
            </a:pPr>
            <a:r>
              <a:rPr lang="en-US" sz="2800" dirty="0"/>
              <a:t>Are you (your Organization) already collecting Patient Reported Outcomes pre and post-operative for the:</a:t>
            </a:r>
          </a:p>
          <a:p>
            <a:pPr marL="800100" lvl="1" indent="-342900">
              <a:buFont typeface="Arial" panose="020B0604020202020204" pitchFamily="34" charset="0"/>
              <a:buChar char="•"/>
            </a:pPr>
            <a:r>
              <a:rPr lang="en-US" sz="2800" b="1" i="0" dirty="0">
                <a:solidFill>
                  <a:srgbClr val="000000"/>
                </a:solidFill>
                <a:effectLst/>
                <a:latin typeface="Rubik"/>
              </a:rPr>
              <a:t>Veterans RAND 12-item health survey </a:t>
            </a:r>
            <a:r>
              <a:rPr lang="en-US" sz="2800" b="0" i="0" dirty="0">
                <a:solidFill>
                  <a:srgbClr val="000000"/>
                </a:solidFill>
                <a:effectLst/>
                <a:latin typeface="Rubik"/>
              </a:rPr>
              <a:t>[VR-12] or [</a:t>
            </a:r>
            <a:r>
              <a:rPr lang="en-US" sz="2800" b="1" i="0" dirty="0">
                <a:solidFill>
                  <a:srgbClr val="000000"/>
                </a:solidFill>
                <a:effectLst/>
                <a:latin typeface="Rubik"/>
              </a:rPr>
              <a:t>PROMIS</a:t>
            </a:r>
            <a:r>
              <a:rPr lang="en-US" sz="2800" b="0" i="0" dirty="0">
                <a:solidFill>
                  <a:srgbClr val="000000"/>
                </a:solidFill>
                <a:effectLst/>
                <a:latin typeface="Rubik"/>
              </a:rPr>
              <a:t>]-10 Global Health</a:t>
            </a:r>
          </a:p>
          <a:p>
            <a:pPr marL="800100" lvl="1" indent="-342900">
              <a:buFont typeface="Arial" panose="020B0604020202020204" pitchFamily="34" charset="0"/>
              <a:buChar char="•"/>
            </a:pPr>
            <a:r>
              <a:rPr lang="en-US" sz="2800" b="0" i="0" dirty="0">
                <a:solidFill>
                  <a:srgbClr val="000000"/>
                </a:solidFill>
                <a:effectLst/>
                <a:latin typeface="Rubik"/>
              </a:rPr>
              <a:t>Hip Disability and Osteoarthritis Outcome Score [</a:t>
            </a:r>
            <a:r>
              <a:rPr lang="en-US" sz="2800" b="1" i="0" dirty="0">
                <a:solidFill>
                  <a:srgbClr val="000000"/>
                </a:solidFill>
                <a:effectLst/>
                <a:latin typeface="Rubik"/>
              </a:rPr>
              <a:t>HOOS</a:t>
            </a:r>
            <a:r>
              <a:rPr lang="en-US" sz="2800" b="0" i="0" dirty="0">
                <a:solidFill>
                  <a:srgbClr val="000000"/>
                </a:solidFill>
                <a:effectLst/>
                <a:latin typeface="Rubik"/>
              </a:rPr>
              <a:t>], </a:t>
            </a:r>
            <a:r>
              <a:rPr lang="en-US" sz="2800" b="1" i="0" dirty="0">
                <a:solidFill>
                  <a:srgbClr val="000000"/>
                </a:solidFill>
                <a:effectLst/>
                <a:latin typeface="Rubik"/>
              </a:rPr>
              <a:t>HOOS Jr</a:t>
            </a:r>
          </a:p>
          <a:p>
            <a:pPr marL="800100" lvl="1" indent="-342900">
              <a:buFont typeface="Arial" panose="020B0604020202020204" pitchFamily="34" charset="0"/>
              <a:buChar char="•"/>
            </a:pPr>
            <a:r>
              <a:rPr lang="en-US" sz="2800" b="0" i="0" dirty="0">
                <a:solidFill>
                  <a:srgbClr val="000000"/>
                </a:solidFill>
                <a:effectLst/>
                <a:latin typeface="Rubik"/>
              </a:rPr>
              <a:t>Knee Injury and Osteoarthritis Outcome Score [</a:t>
            </a:r>
            <a:r>
              <a:rPr lang="en-US" sz="2800" b="1" i="0" dirty="0">
                <a:solidFill>
                  <a:srgbClr val="000000"/>
                </a:solidFill>
                <a:effectLst/>
                <a:latin typeface="Rubik"/>
              </a:rPr>
              <a:t>KOOS</a:t>
            </a:r>
            <a:r>
              <a:rPr lang="en-US" sz="2800" b="0" i="0" dirty="0">
                <a:solidFill>
                  <a:srgbClr val="000000"/>
                </a:solidFill>
                <a:effectLst/>
                <a:latin typeface="Rubik"/>
              </a:rPr>
              <a:t>], </a:t>
            </a:r>
            <a:r>
              <a:rPr lang="en-US" sz="2800" b="1" i="0" dirty="0">
                <a:solidFill>
                  <a:srgbClr val="000000"/>
                </a:solidFill>
                <a:effectLst/>
                <a:latin typeface="Rubik"/>
              </a:rPr>
              <a:t>KOOS Jr</a:t>
            </a:r>
            <a:br>
              <a:rPr lang="en-US" sz="2800" b="0" i="0" dirty="0">
                <a:solidFill>
                  <a:srgbClr val="000000"/>
                </a:solidFill>
                <a:effectLst/>
                <a:latin typeface="Rubik"/>
              </a:rPr>
            </a:br>
            <a:endParaRPr lang="en-US" sz="2800" b="0" i="0" dirty="0">
              <a:solidFill>
                <a:srgbClr val="000000"/>
              </a:solidFill>
              <a:effectLst/>
              <a:latin typeface="Rubik"/>
            </a:endParaRPr>
          </a:p>
          <a:p>
            <a:pPr marL="1120140" lvl="2" indent="-342900">
              <a:buFont typeface="Arial" panose="020B0604020202020204" pitchFamily="34" charset="0"/>
              <a:buChar char="•"/>
            </a:pPr>
            <a:r>
              <a:rPr lang="en-US" sz="2800" dirty="0">
                <a:solidFill>
                  <a:srgbClr val="000000"/>
                </a:solidFill>
                <a:latin typeface="Rubik"/>
              </a:rPr>
              <a:t>YES</a:t>
            </a:r>
            <a:br>
              <a:rPr lang="en-US" sz="2800" dirty="0">
                <a:solidFill>
                  <a:srgbClr val="000000"/>
                </a:solidFill>
                <a:latin typeface="Rubik"/>
              </a:rPr>
            </a:br>
            <a:endParaRPr lang="en-US" sz="2800" dirty="0">
              <a:solidFill>
                <a:srgbClr val="000000"/>
              </a:solidFill>
              <a:latin typeface="Rubik"/>
            </a:endParaRPr>
          </a:p>
          <a:p>
            <a:pPr marL="1120140" lvl="2" indent="-342900">
              <a:buFont typeface="Arial" panose="020B0604020202020204" pitchFamily="34" charset="0"/>
              <a:buChar char="•"/>
            </a:pPr>
            <a:r>
              <a:rPr lang="en-US" sz="2800" dirty="0">
                <a:solidFill>
                  <a:srgbClr val="000000"/>
                </a:solidFill>
                <a:latin typeface="Rubik"/>
              </a:rPr>
              <a:t>NO</a:t>
            </a:r>
          </a:p>
          <a:p>
            <a:pPr marL="800100" lvl="1" indent="-342900">
              <a:buFont typeface="Arial" panose="020B0604020202020204" pitchFamily="34" charset="0"/>
              <a:buChar char="•"/>
            </a:pPr>
            <a:endParaRPr lang="en-US" sz="2000" b="0" i="0" dirty="0">
              <a:solidFill>
                <a:srgbClr val="000000"/>
              </a:solidFill>
              <a:effectLst/>
              <a:latin typeface="Rubik"/>
            </a:endParaRP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40153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9C13-BEFC-15DA-38B4-A32C3390BA69}"/>
              </a:ext>
            </a:extLst>
          </p:cNvPr>
          <p:cNvSpPr>
            <a:spLocks noGrp="1"/>
          </p:cNvSpPr>
          <p:nvPr>
            <p:ph type="title"/>
          </p:nvPr>
        </p:nvSpPr>
        <p:spPr>
          <a:xfrm>
            <a:off x="838200" y="365126"/>
            <a:ext cx="10515600" cy="1006474"/>
          </a:xfrm>
        </p:spPr>
        <p:txBody>
          <a:bodyPr/>
          <a:lstStyle/>
          <a:p>
            <a:r>
              <a:rPr lang="en-US" dirty="0"/>
              <a:t>PATIENT REPORTED OUTCOMES (PRO) AND </a:t>
            </a:r>
            <a:br>
              <a:rPr lang="en-US" dirty="0"/>
            </a:br>
            <a:r>
              <a:rPr lang="en-US" dirty="0"/>
              <a:t>RISK VARIABLE DATA</a:t>
            </a:r>
          </a:p>
        </p:txBody>
      </p:sp>
      <p:sp>
        <p:nvSpPr>
          <p:cNvPr id="3" name="Content Placeholder 2">
            <a:extLst>
              <a:ext uri="{FF2B5EF4-FFF2-40B4-BE49-F238E27FC236}">
                <a16:creationId xmlns:a16="http://schemas.microsoft.com/office/drawing/2014/main" id="{625AEFEE-FB01-A07D-4B9E-8BEE6965225C}"/>
              </a:ext>
            </a:extLst>
          </p:cNvPr>
          <p:cNvSpPr>
            <a:spLocks noGrp="1"/>
          </p:cNvSpPr>
          <p:nvPr>
            <p:ph idx="1"/>
          </p:nvPr>
        </p:nvSpPr>
        <p:spPr>
          <a:xfrm>
            <a:off x="838200" y="1828800"/>
            <a:ext cx="10515600" cy="3848099"/>
          </a:xfrm>
        </p:spPr>
        <p:txBody>
          <a:bodyPr/>
          <a:lstStyle/>
          <a:p>
            <a:pPr marL="342900" indent="-342900">
              <a:buFont typeface="Arial" panose="020B0604020202020204" pitchFamily="34" charset="0"/>
              <a:buChar char="•"/>
            </a:pPr>
            <a:r>
              <a:rPr lang="en-US" sz="2800" b="1" dirty="0"/>
              <a:t>Veterans RAND 12 </a:t>
            </a:r>
            <a:r>
              <a:rPr lang="en-US" sz="2800" dirty="0"/>
              <a:t>Item Health Survey (VR-12) or </a:t>
            </a:r>
          </a:p>
          <a:p>
            <a:pPr marL="342900" indent="-342900">
              <a:buFont typeface="Arial" panose="020B0604020202020204" pitchFamily="34" charset="0"/>
              <a:buChar char="•"/>
            </a:pPr>
            <a:r>
              <a:rPr lang="en-US" sz="2800" b="1" dirty="0"/>
              <a:t>PROMIS-10 </a:t>
            </a:r>
            <a:r>
              <a:rPr lang="en-US" sz="2800" dirty="0"/>
              <a:t>Patient-Reported Outcomes Measurement Information System (PROMIS) Global-10 generic PRO survey</a:t>
            </a:r>
          </a:p>
          <a:p>
            <a:pPr marL="342900" indent="-342900">
              <a:buFont typeface="Arial" panose="020B0604020202020204" pitchFamily="34" charset="0"/>
              <a:buChar char="•"/>
            </a:pPr>
            <a:r>
              <a:rPr lang="en-US" sz="2800" b="1" i="0" dirty="0">
                <a:solidFill>
                  <a:srgbClr val="000000"/>
                </a:solidFill>
                <a:effectLst/>
                <a:latin typeface="Rubik"/>
              </a:rPr>
              <a:t>Knee Injury and Osteoarthritis Outcome Score </a:t>
            </a:r>
            <a:r>
              <a:rPr lang="en-US" sz="2800" b="0" i="0" dirty="0">
                <a:solidFill>
                  <a:srgbClr val="000000"/>
                </a:solidFill>
                <a:effectLst/>
                <a:latin typeface="Rubik"/>
              </a:rPr>
              <a:t>[KOOS], KOOS Jr.) in the </a:t>
            </a:r>
            <a:r>
              <a:rPr lang="en-US" sz="2800" i="0" u="sng" dirty="0">
                <a:solidFill>
                  <a:srgbClr val="000000"/>
                </a:solidFill>
                <a:effectLst/>
                <a:latin typeface="Rubik"/>
              </a:rPr>
              <a:t>90 days prior </a:t>
            </a:r>
            <a:r>
              <a:rPr lang="en-US" sz="2800" b="0" i="0" dirty="0">
                <a:solidFill>
                  <a:srgbClr val="000000"/>
                </a:solidFill>
                <a:effectLst/>
                <a:latin typeface="Rubik"/>
              </a:rPr>
              <a:t>to or on the day of the primary TKA procedure, and in the </a:t>
            </a:r>
            <a:r>
              <a:rPr lang="en-US" sz="2800" i="0" u="sng" dirty="0">
                <a:solidFill>
                  <a:srgbClr val="000000"/>
                </a:solidFill>
                <a:effectLst/>
                <a:latin typeface="Rubik"/>
              </a:rPr>
              <a:t>270 - 365 days after the TKA </a:t>
            </a:r>
            <a:r>
              <a:rPr lang="en-US" sz="2800" b="0" i="0" dirty="0">
                <a:solidFill>
                  <a:srgbClr val="000000"/>
                </a:solidFill>
                <a:effectLst/>
                <a:latin typeface="Rubik"/>
              </a:rPr>
              <a:t>procedure</a:t>
            </a:r>
          </a:p>
          <a:p>
            <a:pPr marL="342900" indent="-342900">
              <a:buFont typeface="Arial" panose="020B0604020202020204" pitchFamily="34" charset="0"/>
              <a:buChar char="•"/>
            </a:pPr>
            <a:r>
              <a:rPr lang="en-US" sz="2800" b="1" i="0" dirty="0">
                <a:solidFill>
                  <a:srgbClr val="000000"/>
                </a:solidFill>
                <a:effectLst/>
                <a:latin typeface="Rubik"/>
              </a:rPr>
              <a:t>Hip Disability and Osteoarthritis Outcome Score </a:t>
            </a:r>
            <a:r>
              <a:rPr lang="en-US" sz="2800" b="0" i="0" dirty="0">
                <a:solidFill>
                  <a:srgbClr val="000000"/>
                </a:solidFill>
                <a:effectLst/>
                <a:latin typeface="Rubik"/>
              </a:rPr>
              <a:t>[HOOS], HOOS Jr.) in the </a:t>
            </a:r>
            <a:r>
              <a:rPr lang="en-US" sz="2800" i="0" u="sng" dirty="0">
                <a:solidFill>
                  <a:srgbClr val="000000"/>
                </a:solidFill>
                <a:effectLst/>
                <a:latin typeface="Rubik"/>
              </a:rPr>
              <a:t>90 days prior </a:t>
            </a:r>
            <a:r>
              <a:rPr lang="en-US" sz="2800" b="0" i="0" dirty="0">
                <a:solidFill>
                  <a:srgbClr val="000000"/>
                </a:solidFill>
                <a:effectLst/>
                <a:latin typeface="Rubik"/>
              </a:rPr>
              <a:t>to or on the day of the primary THA procedure, and in the </a:t>
            </a:r>
            <a:r>
              <a:rPr lang="en-US" sz="2800" i="0" u="sng" dirty="0">
                <a:solidFill>
                  <a:srgbClr val="000000"/>
                </a:solidFill>
                <a:effectLst/>
                <a:latin typeface="Rubik"/>
              </a:rPr>
              <a:t>300 - 425 days after the THA procedure</a:t>
            </a:r>
            <a:endParaRPr lang="en-US" sz="2800" u="sng" dirty="0"/>
          </a:p>
        </p:txBody>
      </p:sp>
    </p:spTree>
    <p:extLst>
      <p:ext uri="{BB962C8B-B14F-4D97-AF65-F5344CB8AC3E}">
        <p14:creationId xmlns:p14="http://schemas.microsoft.com/office/powerpoint/2010/main" val="1813704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71AA-D03A-57B6-CE38-1503004D447C}"/>
              </a:ext>
            </a:extLst>
          </p:cNvPr>
          <p:cNvSpPr>
            <a:spLocks noGrp="1"/>
          </p:cNvSpPr>
          <p:nvPr>
            <p:ph type="title"/>
          </p:nvPr>
        </p:nvSpPr>
        <p:spPr/>
        <p:txBody>
          <a:bodyPr/>
          <a:lstStyle/>
          <a:p>
            <a:r>
              <a:rPr lang="en-US" dirty="0"/>
              <a:t>Voluntary to Mandatory</a:t>
            </a:r>
          </a:p>
        </p:txBody>
      </p:sp>
      <p:pic>
        <p:nvPicPr>
          <p:cNvPr id="5" name="Content Placeholder 4">
            <a:extLst>
              <a:ext uri="{FF2B5EF4-FFF2-40B4-BE49-F238E27FC236}">
                <a16:creationId xmlns:a16="http://schemas.microsoft.com/office/drawing/2014/main" id="{0998FA28-E2C9-5665-117B-2EC6B21019DC}"/>
              </a:ext>
            </a:extLst>
          </p:cNvPr>
          <p:cNvPicPr>
            <a:picLocks noGrp="1" noChangeAspect="1"/>
          </p:cNvPicPr>
          <p:nvPr>
            <p:ph idx="1"/>
          </p:nvPr>
        </p:nvPicPr>
        <p:blipFill>
          <a:blip r:embed="rId2"/>
          <a:stretch>
            <a:fillRect/>
          </a:stretch>
        </p:blipFill>
        <p:spPr>
          <a:xfrm>
            <a:off x="838200" y="838200"/>
            <a:ext cx="10972800" cy="3277792"/>
          </a:xfrm>
        </p:spPr>
      </p:pic>
      <p:pic>
        <p:nvPicPr>
          <p:cNvPr id="7" name="Picture 6">
            <a:extLst>
              <a:ext uri="{FF2B5EF4-FFF2-40B4-BE49-F238E27FC236}">
                <a16:creationId xmlns:a16="http://schemas.microsoft.com/office/drawing/2014/main" id="{9800F7B9-0EBC-DC8A-0573-FF40E564ECD8}"/>
              </a:ext>
            </a:extLst>
          </p:cNvPr>
          <p:cNvPicPr>
            <a:picLocks noChangeAspect="1"/>
          </p:cNvPicPr>
          <p:nvPr/>
        </p:nvPicPr>
        <p:blipFill>
          <a:blip r:embed="rId3"/>
          <a:stretch>
            <a:fillRect/>
          </a:stretch>
        </p:blipFill>
        <p:spPr>
          <a:xfrm>
            <a:off x="838199" y="4115993"/>
            <a:ext cx="10972800" cy="1531815"/>
          </a:xfrm>
          <a:prstGeom prst="rect">
            <a:avLst/>
          </a:prstGeom>
        </p:spPr>
      </p:pic>
      <p:sp>
        <p:nvSpPr>
          <p:cNvPr id="8" name="Rectangle 7">
            <a:extLst>
              <a:ext uri="{FF2B5EF4-FFF2-40B4-BE49-F238E27FC236}">
                <a16:creationId xmlns:a16="http://schemas.microsoft.com/office/drawing/2014/main" id="{BB00E0CF-2F89-248D-38AD-E52F765C918F}"/>
              </a:ext>
            </a:extLst>
          </p:cNvPr>
          <p:cNvSpPr/>
          <p:nvPr/>
        </p:nvSpPr>
        <p:spPr>
          <a:xfrm>
            <a:off x="838199" y="4892040"/>
            <a:ext cx="10972800" cy="7557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E2E36B3-B65C-50BC-EC79-582EF0546491}"/>
              </a:ext>
            </a:extLst>
          </p:cNvPr>
          <p:cNvSpPr txBox="1"/>
          <p:nvPr/>
        </p:nvSpPr>
        <p:spPr>
          <a:xfrm>
            <a:off x="4170218" y="6107317"/>
            <a:ext cx="6096000" cy="369332"/>
          </a:xfrm>
          <a:prstGeom prst="rect">
            <a:avLst/>
          </a:prstGeom>
          <a:noFill/>
        </p:spPr>
        <p:txBody>
          <a:bodyPr wrap="square">
            <a:spAutoFit/>
          </a:bodyPr>
          <a:lstStyle/>
          <a:p>
            <a:r>
              <a:rPr lang="en-US" dirty="0">
                <a:hlinkClick r:id="rId4"/>
              </a:rPr>
              <a:t>2022-16472.pdf (federalregister.gov)</a:t>
            </a:r>
            <a:endParaRPr lang="en-US" dirty="0"/>
          </a:p>
        </p:txBody>
      </p:sp>
      <p:sp>
        <p:nvSpPr>
          <p:cNvPr id="3" name="TextBox 2">
            <a:extLst>
              <a:ext uri="{FF2B5EF4-FFF2-40B4-BE49-F238E27FC236}">
                <a16:creationId xmlns:a16="http://schemas.microsoft.com/office/drawing/2014/main" id="{01123D5A-DFA3-B993-6E9C-59193B4497D7}"/>
              </a:ext>
            </a:extLst>
          </p:cNvPr>
          <p:cNvSpPr txBox="1"/>
          <p:nvPr/>
        </p:nvSpPr>
        <p:spPr>
          <a:xfrm>
            <a:off x="2244436" y="2015339"/>
            <a:ext cx="1773382" cy="646331"/>
          </a:xfrm>
          <a:prstGeom prst="rect">
            <a:avLst/>
          </a:prstGeom>
          <a:noFill/>
        </p:spPr>
        <p:txBody>
          <a:bodyPr wrap="square" rtlCol="0">
            <a:spAutoFit/>
          </a:bodyPr>
          <a:lstStyle/>
          <a:p>
            <a:pPr algn="ctr"/>
            <a:r>
              <a:rPr lang="en-US" b="1" dirty="0">
                <a:solidFill>
                  <a:srgbClr val="FF0000"/>
                </a:solidFill>
              </a:rPr>
              <a:t>Surgery Performed</a:t>
            </a:r>
          </a:p>
        </p:txBody>
      </p:sp>
      <p:sp>
        <p:nvSpPr>
          <p:cNvPr id="4" name="TextBox 3">
            <a:extLst>
              <a:ext uri="{FF2B5EF4-FFF2-40B4-BE49-F238E27FC236}">
                <a16:creationId xmlns:a16="http://schemas.microsoft.com/office/drawing/2014/main" id="{FC1DEB24-AE1B-8858-B569-F40EB8601ECC}"/>
              </a:ext>
            </a:extLst>
          </p:cNvPr>
          <p:cNvSpPr txBox="1"/>
          <p:nvPr/>
        </p:nvSpPr>
        <p:spPr>
          <a:xfrm>
            <a:off x="4232563" y="2261761"/>
            <a:ext cx="1773382" cy="369332"/>
          </a:xfrm>
          <a:prstGeom prst="rect">
            <a:avLst/>
          </a:prstGeom>
          <a:noFill/>
        </p:spPr>
        <p:txBody>
          <a:bodyPr wrap="square" rtlCol="0">
            <a:spAutoFit/>
          </a:bodyPr>
          <a:lstStyle/>
          <a:p>
            <a:pPr algn="ctr"/>
            <a:r>
              <a:rPr lang="en-US" b="1" dirty="0">
                <a:solidFill>
                  <a:srgbClr val="FF0000"/>
                </a:solidFill>
              </a:rPr>
              <a:t>Pre-op PROM</a:t>
            </a:r>
          </a:p>
        </p:txBody>
      </p:sp>
      <p:sp>
        <p:nvSpPr>
          <p:cNvPr id="6" name="TextBox 5">
            <a:extLst>
              <a:ext uri="{FF2B5EF4-FFF2-40B4-BE49-F238E27FC236}">
                <a16:creationId xmlns:a16="http://schemas.microsoft.com/office/drawing/2014/main" id="{A94AEE33-972B-3B0B-4D6D-2BBFD9DA6B77}"/>
              </a:ext>
            </a:extLst>
          </p:cNvPr>
          <p:cNvSpPr txBox="1"/>
          <p:nvPr/>
        </p:nvSpPr>
        <p:spPr>
          <a:xfrm>
            <a:off x="6220690" y="2261761"/>
            <a:ext cx="1773382" cy="369332"/>
          </a:xfrm>
          <a:prstGeom prst="rect">
            <a:avLst/>
          </a:prstGeom>
          <a:noFill/>
        </p:spPr>
        <p:txBody>
          <a:bodyPr wrap="square" rtlCol="0">
            <a:spAutoFit/>
          </a:bodyPr>
          <a:lstStyle/>
          <a:p>
            <a:pPr algn="ctr"/>
            <a:r>
              <a:rPr lang="en-US" b="1" dirty="0">
                <a:solidFill>
                  <a:srgbClr val="FF0000"/>
                </a:solidFill>
              </a:rPr>
              <a:t>Submit Pre-op</a:t>
            </a:r>
          </a:p>
        </p:txBody>
      </p:sp>
      <p:sp>
        <p:nvSpPr>
          <p:cNvPr id="9" name="TextBox 8">
            <a:extLst>
              <a:ext uri="{FF2B5EF4-FFF2-40B4-BE49-F238E27FC236}">
                <a16:creationId xmlns:a16="http://schemas.microsoft.com/office/drawing/2014/main" id="{BB4360BD-DBFE-50C7-C38A-DD7B411F6C55}"/>
              </a:ext>
            </a:extLst>
          </p:cNvPr>
          <p:cNvSpPr txBox="1"/>
          <p:nvPr/>
        </p:nvSpPr>
        <p:spPr>
          <a:xfrm>
            <a:off x="8749144" y="2261761"/>
            <a:ext cx="3061855" cy="369332"/>
          </a:xfrm>
          <a:prstGeom prst="rect">
            <a:avLst/>
          </a:prstGeom>
          <a:noFill/>
        </p:spPr>
        <p:txBody>
          <a:bodyPr wrap="square" rtlCol="0">
            <a:spAutoFit/>
          </a:bodyPr>
          <a:lstStyle/>
          <a:p>
            <a:pPr algn="ctr"/>
            <a:r>
              <a:rPr lang="en-US" b="1" dirty="0">
                <a:solidFill>
                  <a:srgbClr val="FF0000"/>
                </a:solidFill>
              </a:rPr>
              <a:t>Post-op    PROM      =&gt; Submit</a:t>
            </a:r>
          </a:p>
        </p:txBody>
      </p:sp>
      <p:sp>
        <p:nvSpPr>
          <p:cNvPr id="11" name="Arrow: Down 10">
            <a:extLst>
              <a:ext uri="{FF2B5EF4-FFF2-40B4-BE49-F238E27FC236}">
                <a16:creationId xmlns:a16="http://schemas.microsoft.com/office/drawing/2014/main" id="{AAD785A9-EBD7-DF14-45EA-24115A80E520}"/>
              </a:ext>
            </a:extLst>
          </p:cNvPr>
          <p:cNvSpPr/>
          <p:nvPr/>
        </p:nvSpPr>
        <p:spPr>
          <a:xfrm>
            <a:off x="5798126" y="4217723"/>
            <a:ext cx="415637" cy="5725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F71CB0-EB71-32F7-6672-1C980DFDEC79}"/>
              </a:ext>
            </a:extLst>
          </p:cNvPr>
          <p:cNvSpPr/>
          <p:nvPr/>
        </p:nvSpPr>
        <p:spPr>
          <a:xfrm>
            <a:off x="4110643" y="4892039"/>
            <a:ext cx="2103120" cy="755768"/>
          </a:xfrm>
          <a:prstGeom prst="rect">
            <a:avLst/>
          </a:prstGeom>
          <a:solidFill>
            <a:srgbClr val="FFFF00">
              <a:alpha val="26000"/>
            </a:srgbClr>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167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09A892-61EF-8297-F9D5-FC3E2C6E73E1}"/>
              </a:ext>
            </a:extLst>
          </p:cNvPr>
          <p:cNvSpPr txBox="1"/>
          <p:nvPr/>
        </p:nvSpPr>
        <p:spPr>
          <a:xfrm>
            <a:off x="554183" y="6488668"/>
            <a:ext cx="6096000" cy="369332"/>
          </a:xfrm>
          <a:prstGeom prst="rect">
            <a:avLst/>
          </a:prstGeom>
          <a:noFill/>
        </p:spPr>
        <p:txBody>
          <a:bodyPr wrap="square">
            <a:spAutoFit/>
          </a:bodyPr>
          <a:lstStyle/>
          <a:p>
            <a:r>
              <a:rPr lang="en-US" dirty="0">
                <a:hlinkClick r:id="rId2"/>
              </a:rPr>
              <a:t>QualityNet Home (cms.gov)</a:t>
            </a:r>
            <a:endParaRPr lang="en-US" dirty="0"/>
          </a:p>
        </p:txBody>
      </p:sp>
      <p:sp>
        <p:nvSpPr>
          <p:cNvPr id="7" name="Title 1">
            <a:extLst>
              <a:ext uri="{FF2B5EF4-FFF2-40B4-BE49-F238E27FC236}">
                <a16:creationId xmlns:a16="http://schemas.microsoft.com/office/drawing/2014/main" id="{BE1D7B35-23F2-2FF7-0176-E705696DC63F}"/>
              </a:ext>
            </a:extLst>
          </p:cNvPr>
          <p:cNvSpPr>
            <a:spLocks noGrp="1"/>
          </p:cNvSpPr>
          <p:nvPr>
            <p:ph type="title"/>
          </p:nvPr>
        </p:nvSpPr>
        <p:spPr>
          <a:xfrm>
            <a:off x="838200" y="365126"/>
            <a:ext cx="10515600" cy="473074"/>
          </a:xfrm>
        </p:spPr>
        <p:txBody>
          <a:bodyPr/>
          <a:lstStyle/>
          <a:p>
            <a:r>
              <a:rPr lang="en-US" dirty="0"/>
              <a:t>Impact of Mandatory Reporting  </a:t>
            </a:r>
          </a:p>
        </p:txBody>
      </p:sp>
      <p:graphicFrame>
        <p:nvGraphicFramePr>
          <p:cNvPr id="8" name="Diagram 7">
            <a:extLst>
              <a:ext uri="{FF2B5EF4-FFF2-40B4-BE49-F238E27FC236}">
                <a16:creationId xmlns:a16="http://schemas.microsoft.com/office/drawing/2014/main" id="{09EAA400-D5CD-C1DB-B6FF-A5FCB31DEE71}"/>
              </a:ext>
            </a:extLst>
          </p:cNvPr>
          <p:cNvGraphicFramePr/>
          <p:nvPr>
            <p:extLst>
              <p:ext uri="{D42A27DB-BD31-4B8C-83A1-F6EECF244321}">
                <p14:modId xmlns:p14="http://schemas.microsoft.com/office/powerpoint/2010/main" val="699088882"/>
              </p:ext>
            </p:extLst>
          </p:nvPr>
        </p:nvGraphicFramePr>
        <p:xfrm>
          <a:off x="2032000" y="1098853"/>
          <a:ext cx="8128000" cy="4660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058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CF8FEC-0FE7-9872-BA2E-F0FC42705998}"/>
              </a:ext>
            </a:extLst>
          </p:cNvPr>
          <p:cNvSpPr>
            <a:spLocks noGrp="1"/>
          </p:cNvSpPr>
          <p:nvPr>
            <p:ph type="body" sz="quarter" idx="24"/>
          </p:nvPr>
        </p:nvSpPr>
        <p:spPr>
          <a:xfrm>
            <a:off x="5278583" y="1607127"/>
            <a:ext cx="6539344" cy="4308764"/>
          </a:xfrm>
        </p:spPr>
        <p:txBody>
          <a:bodyPr vert="horz" lIns="0" tIns="45720" rIns="91440" bIns="45720" rtlCol="0" anchor="t">
            <a:noAutofit/>
          </a:bodyPr>
          <a:lstStyle/>
          <a:p>
            <a:pPr marL="342900" indent="-342900">
              <a:buFont typeface="Arial" panose="020B0604020202020204" pitchFamily="34" charset="0"/>
              <a:buChar char="•"/>
            </a:pPr>
            <a:r>
              <a:rPr lang="en-US" sz="1800" dirty="0"/>
              <a:t>Overview of </a:t>
            </a:r>
            <a:r>
              <a:rPr lang="en-US" sz="1800" kern="0" dirty="0">
                <a:effectLst/>
                <a:latin typeface="Calibri"/>
                <a:ea typeface="Times New Roman" panose="02020603050405020304" pitchFamily="18" charset="0"/>
                <a:cs typeface="Times New Roman"/>
              </a:rPr>
              <a:t>Voluntary and Mandatory Patient-Reported Outcome (PRO) Collection for Total Hip and Knee Arthroplasty (THA/TKA)</a:t>
            </a:r>
          </a:p>
          <a:p>
            <a:pPr marL="800100" lvl="1" indent="-342900">
              <a:buFont typeface="Arial" panose="020B0604020202020204" pitchFamily="34" charset="0"/>
              <a:buChar char="•"/>
            </a:pPr>
            <a:r>
              <a:rPr lang="en-US" sz="1800" kern="0" dirty="0">
                <a:latin typeface="Calibri"/>
                <a:cs typeface="Times New Roman"/>
              </a:rPr>
              <a:t>Requirements</a:t>
            </a:r>
          </a:p>
          <a:p>
            <a:pPr marL="800100" lvl="1" indent="-342900">
              <a:buFont typeface="Arial" panose="020B0604020202020204" pitchFamily="34" charset="0"/>
              <a:buChar char="•"/>
            </a:pPr>
            <a:r>
              <a:rPr lang="en-US" sz="1800" kern="0" dirty="0">
                <a:latin typeface="Calibri"/>
                <a:cs typeface="Times New Roman"/>
              </a:rPr>
              <a:t>Potential Impact</a:t>
            </a:r>
          </a:p>
          <a:p>
            <a:pPr marL="342900" indent="-342900">
              <a:buFont typeface="Arial" panose="020B0604020202020204" pitchFamily="34" charset="0"/>
              <a:buChar char="•"/>
            </a:pPr>
            <a:r>
              <a:rPr lang="en-US" sz="1800" dirty="0"/>
              <a:t>Automated Patient Reported Outcomes (PROs) for Hip &amp; Knee Replacement</a:t>
            </a:r>
            <a:endParaRPr lang="en-US" sz="1800">
              <a:cs typeface="Calibri"/>
            </a:endParaRPr>
          </a:p>
          <a:p>
            <a:pPr marL="800100" lvl="1" indent="-342900">
              <a:buFont typeface="Arial" panose="020B0604020202020204" pitchFamily="34" charset="0"/>
              <a:buChar char="•"/>
            </a:pPr>
            <a:r>
              <a:rPr lang="en-US" sz="1800" dirty="0"/>
              <a:t>Clinical Workflows</a:t>
            </a:r>
            <a:endParaRPr lang="en-US" sz="1800">
              <a:cs typeface="Calibri"/>
            </a:endParaRPr>
          </a:p>
          <a:p>
            <a:pPr marL="800100" lvl="1" indent="-342900">
              <a:buFont typeface="Arial" panose="020B0604020202020204" pitchFamily="34" charset="0"/>
              <a:buChar char="•"/>
            </a:pPr>
            <a:r>
              <a:rPr lang="en-US" sz="1800" dirty="0"/>
              <a:t>PRO components</a:t>
            </a:r>
            <a:endParaRPr lang="en-US" sz="1800">
              <a:cs typeface="Calibri"/>
            </a:endParaRPr>
          </a:p>
          <a:p>
            <a:pPr marL="800100" lvl="1" indent="-342900">
              <a:buFont typeface="Arial" panose="020B0604020202020204" pitchFamily="34" charset="0"/>
              <a:buChar char="•"/>
            </a:pPr>
            <a:r>
              <a:rPr lang="en-US" sz="1800" dirty="0"/>
              <a:t>Improving Patient Engagement </a:t>
            </a:r>
            <a:endParaRPr lang="en-US" sz="1800">
              <a:cs typeface="Calibri"/>
            </a:endParaRPr>
          </a:p>
          <a:p>
            <a:pPr marL="342900" indent="-342900">
              <a:buFont typeface="Arial" panose="020B0604020202020204" pitchFamily="34" charset="0"/>
              <a:buChar char="•"/>
            </a:pPr>
            <a:r>
              <a:rPr lang="en-US" sz="1800" dirty="0"/>
              <a:t>Q&amp;A</a:t>
            </a:r>
            <a:endParaRPr lang="en-US" sz="1800" dirty="0">
              <a:cs typeface="Calibri"/>
            </a:endParaRPr>
          </a:p>
        </p:txBody>
      </p:sp>
    </p:spTree>
    <p:extLst>
      <p:ext uri="{BB962C8B-B14F-4D97-AF65-F5344CB8AC3E}">
        <p14:creationId xmlns:p14="http://schemas.microsoft.com/office/powerpoint/2010/main" val="89458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5B73-DC98-6955-F5D6-B5F78130C84D}"/>
              </a:ext>
            </a:extLst>
          </p:cNvPr>
          <p:cNvSpPr>
            <a:spLocks noGrp="1"/>
          </p:cNvSpPr>
          <p:nvPr>
            <p:ph type="title"/>
          </p:nvPr>
        </p:nvSpPr>
        <p:spPr/>
        <p:txBody>
          <a:bodyPr/>
          <a:lstStyle/>
          <a:p>
            <a:r>
              <a:rPr lang="en-US" dirty="0"/>
              <a:t>IMPACT of MANDATORY REPORTING</a:t>
            </a:r>
          </a:p>
        </p:txBody>
      </p:sp>
      <p:sp>
        <p:nvSpPr>
          <p:cNvPr id="3" name="Content Placeholder 2">
            <a:extLst>
              <a:ext uri="{FF2B5EF4-FFF2-40B4-BE49-F238E27FC236}">
                <a16:creationId xmlns:a16="http://schemas.microsoft.com/office/drawing/2014/main" id="{52F16E59-E1EB-418F-DD99-8431314AD0E4}"/>
              </a:ext>
            </a:extLst>
          </p:cNvPr>
          <p:cNvSpPr>
            <a:spLocks noGrp="1"/>
          </p:cNvSpPr>
          <p:nvPr>
            <p:ph idx="1"/>
          </p:nvPr>
        </p:nvSpPr>
        <p:spPr>
          <a:xfrm>
            <a:off x="554183" y="1038226"/>
            <a:ext cx="11360726" cy="4638673"/>
          </a:xfrm>
        </p:spPr>
        <p:txBody>
          <a:bodyPr/>
          <a:lstStyle/>
          <a:p>
            <a:pPr marL="342900" indent="-342900">
              <a:buFont typeface="Arial" panose="020B0604020202020204" pitchFamily="34" charset="0"/>
              <a:buChar char="•"/>
            </a:pPr>
            <a:r>
              <a:rPr lang="en-US" sz="2800" dirty="0"/>
              <a:t>No penalties for hospitals that choose to not participate in voluntary reporting</a:t>
            </a:r>
          </a:p>
          <a:p>
            <a:pPr marL="800100" lvl="1" indent="-342900">
              <a:buFont typeface="Arial" panose="020B0604020202020204" pitchFamily="34" charset="0"/>
              <a:buChar char="•"/>
            </a:pPr>
            <a:r>
              <a:rPr lang="en-US" sz="2800" dirty="0"/>
              <a:t>Voluntary Reporting Ends in 2023 </a:t>
            </a:r>
            <a:r>
              <a:rPr lang="en-US" sz="2800" dirty="0">
                <a:sym typeface="Wingdings" panose="05000000000000000000" pitchFamily="2" charset="2"/>
              </a:rPr>
              <a:t> becomes </a:t>
            </a:r>
            <a:r>
              <a:rPr lang="en-US" sz="2800" b="1" u="sng" dirty="0">
                <a:sym typeface="Wingdings" panose="05000000000000000000" pitchFamily="2" charset="2"/>
              </a:rPr>
              <a:t>MANDATORY Reporting July 1, 2024 </a:t>
            </a:r>
            <a:r>
              <a:rPr lang="en-US" sz="2800" b="1" dirty="0">
                <a:sym typeface="Wingdings" panose="05000000000000000000" pitchFamily="2" charset="2"/>
              </a:rPr>
              <a:t> </a:t>
            </a:r>
            <a:r>
              <a:rPr lang="en-US" sz="2800" b="1" dirty="0">
                <a:solidFill>
                  <a:srgbClr val="FF0000"/>
                </a:solidFill>
                <a:sym typeface="Wingdings" panose="05000000000000000000" pitchFamily="2" charset="2"/>
              </a:rPr>
              <a:t>(START CAPTURING PRE-OP SURVEYS April 2, 2024!)</a:t>
            </a:r>
            <a:br>
              <a:rPr lang="en-US" sz="2800" b="1" u="sng" dirty="0">
                <a:sym typeface="Wingdings" panose="05000000000000000000" pitchFamily="2" charset="2"/>
              </a:rPr>
            </a:br>
            <a:endParaRPr lang="en-US" sz="2800" b="1" u="sng" dirty="0">
              <a:sym typeface="Wingdings" panose="05000000000000000000" pitchFamily="2" charset="2"/>
            </a:endParaRPr>
          </a:p>
          <a:p>
            <a:pPr marL="342900" indent="-342900">
              <a:buFont typeface="Arial" panose="020B0604020202020204" pitchFamily="34" charset="0"/>
              <a:buChar char="•"/>
            </a:pPr>
            <a:r>
              <a:rPr lang="en-US" sz="2800" dirty="0"/>
              <a:t>Hospitals that do not meet the minimum requirement of submitting timely data on </a:t>
            </a:r>
            <a:r>
              <a:rPr lang="en-US" sz="2800" b="1" u="sng" dirty="0"/>
              <a:t>more than 50% of their eligible patients </a:t>
            </a:r>
            <a:r>
              <a:rPr lang="en-US" sz="2800" dirty="0"/>
              <a:t>will be penalized:</a:t>
            </a:r>
          </a:p>
          <a:p>
            <a:pPr marL="800100" lvl="1" indent="-342900">
              <a:buFont typeface="Arial" panose="020B0604020202020204" pitchFamily="34" charset="0"/>
              <a:buChar char="•"/>
            </a:pPr>
            <a:r>
              <a:rPr lang="en-US" sz="2800" b="1" dirty="0"/>
              <a:t>one-quarter (25%) reduction of the applicable percentage increase—on their annual payment update (APU) for FY 2028</a:t>
            </a:r>
          </a:p>
        </p:txBody>
      </p:sp>
      <p:sp>
        <p:nvSpPr>
          <p:cNvPr id="5" name="TextBox 4">
            <a:extLst>
              <a:ext uri="{FF2B5EF4-FFF2-40B4-BE49-F238E27FC236}">
                <a16:creationId xmlns:a16="http://schemas.microsoft.com/office/drawing/2014/main" id="{1E09A892-61EF-8297-F9D5-FC3E2C6E73E1}"/>
              </a:ext>
            </a:extLst>
          </p:cNvPr>
          <p:cNvSpPr txBox="1"/>
          <p:nvPr/>
        </p:nvSpPr>
        <p:spPr>
          <a:xfrm>
            <a:off x="4184072" y="5307567"/>
            <a:ext cx="6096000" cy="369332"/>
          </a:xfrm>
          <a:prstGeom prst="rect">
            <a:avLst/>
          </a:prstGeom>
          <a:noFill/>
        </p:spPr>
        <p:txBody>
          <a:bodyPr wrap="square">
            <a:spAutoFit/>
          </a:bodyPr>
          <a:lstStyle/>
          <a:p>
            <a:r>
              <a:rPr lang="en-US" dirty="0">
                <a:hlinkClick r:id="rId2"/>
              </a:rPr>
              <a:t>QualityNet Home (cms.gov)</a:t>
            </a:r>
            <a:endParaRPr lang="en-US" dirty="0"/>
          </a:p>
        </p:txBody>
      </p:sp>
    </p:spTree>
    <p:extLst>
      <p:ext uri="{BB962C8B-B14F-4D97-AF65-F5344CB8AC3E}">
        <p14:creationId xmlns:p14="http://schemas.microsoft.com/office/powerpoint/2010/main" val="2129733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fit Margin Icon Vector Images (over 1,300)">
            <a:extLst>
              <a:ext uri="{FF2B5EF4-FFF2-40B4-BE49-F238E27FC236}">
                <a16:creationId xmlns:a16="http://schemas.microsoft.com/office/drawing/2014/main" id="{E13BE1D6-565E-874D-5340-59F213E440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789709"/>
            <a:ext cx="2143125" cy="2143125"/>
          </a:xfrm>
          <a:prstGeom prst="rect">
            <a:avLst/>
          </a:prstGeom>
          <a:noFill/>
          <a:ln>
            <a:noFill/>
          </a:ln>
        </p:spPr>
      </p:pic>
      <p:sp>
        <p:nvSpPr>
          <p:cNvPr id="2" name="Title 1">
            <a:extLst>
              <a:ext uri="{FF2B5EF4-FFF2-40B4-BE49-F238E27FC236}">
                <a16:creationId xmlns:a16="http://schemas.microsoft.com/office/drawing/2014/main" id="{A4C36F9C-AE1B-FB3B-709A-A97B6137FEAA}"/>
              </a:ext>
            </a:extLst>
          </p:cNvPr>
          <p:cNvSpPr>
            <a:spLocks noGrp="1"/>
          </p:cNvSpPr>
          <p:nvPr>
            <p:ph type="title"/>
          </p:nvPr>
        </p:nvSpPr>
        <p:spPr/>
        <p:txBody>
          <a:bodyPr/>
          <a:lstStyle/>
          <a:p>
            <a:r>
              <a:rPr lang="en-US" dirty="0"/>
              <a:t>Potential Financial Impact</a:t>
            </a:r>
          </a:p>
        </p:txBody>
      </p:sp>
      <p:sp>
        <p:nvSpPr>
          <p:cNvPr id="3" name="Content Placeholder 2">
            <a:extLst>
              <a:ext uri="{FF2B5EF4-FFF2-40B4-BE49-F238E27FC236}">
                <a16:creationId xmlns:a16="http://schemas.microsoft.com/office/drawing/2014/main" id="{AC82FD8E-F57B-E253-9884-295BBB5E35B1}"/>
              </a:ext>
            </a:extLst>
          </p:cNvPr>
          <p:cNvSpPr>
            <a:spLocks noGrp="1"/>
          </p:cNvSpPr>
          <p:nvPr>
            <p:ph idx="1"/>
          </p:nvPr>
        </p:nvSpPr>
        <p:spPr>
          <a:xfrm>
            <a:off x="838200" y="1038226"/>
            <a:ext cx="10993582" cy="5030065"/>
          </a:xfrm>
        </p:spPr>
        <p:txBody>
          <a:bodyPr/>
          <a:lstStyle/>
          <a:p>
            <a:pPr marL="342900" indent="-342900">
              <a:buFont typeface="Arial" panose="020B0604020202020204" pitchFamily="34" charset="0"/>
              <a:buChar char="•"/>
            </a:pPr>
            <a:r>
              <a:rPr lang="en-US" sz="2800" b="1" dirty="0"/>
              <a:t>Operating Margins for Hip and Knee Replacement are narrow!</a:t>
            </a:r>
          </a:p>
          <a:p>
            <a:pPr marL="800100" lvl="1" indent="-342900">
              <a:buFont typeface="Arial" panose="020B0604020202020204" pitchFamily="34" charset="0"/>
              <a:buChar char="•"/>
            </a:pPr>
            <a:r>
              <a:rPr lang="en-US" sz="2800" b="1" i="1" u="sng" dirty="0">
                <a:solidFill>
                  <a:srgbClr val="FF0000"/>
                </a:solidFill>
              </a:rPr>
              <a:t>Adding in a 25% reduction in the APU </a:t>
            </a:r>
            <a:br>
              <a:rPr lang="en-US" sz="2800" b="1" i="1" u="sng" dirty="0">
                <a:solidFill>
                  <a:srgbClr val="FF0000"/>
                </a:solidFill>
              </a:rPr>
            </a:br>
            <a:r>
              <a:rPr lang="en-US" sz="2800" b="1" i="1" u="sng" dirty="0">
                <a:solidFill>
                  <a:srgbClr val="FF0000"/>
                </a:solidFill>
              </a:rPr>
              <a:t>could mean the difference between make or break!!!</a:t>
            </a:r>
            <a:br>
              <a:rPr lang="en-US" dirty="0"/>
            </a:br>
            <a:endParaRPr lang="en-US" dirty="0"/>
          </a:p>
          <a:p>
            <a:pPr marL="342900" indent="-342900">
              <a:buFont typeface="Arial" panose="020B0604020202020204" pitchFamily="34" charset="0"/>
              <a:buChar char="•"/>
            </a:pPr>
            <a:r>
              <a:rPr lang="en-US" dirty="0"/>
              <a:t>The American Association of Hip and Knee Surgeons (AAHKS) reports that the price of hip replacement surgery in the U.S. can be $30,000–112,000. The hip implant costs about $3,000–10,000, and the overall cost also includes staff and surgeon fees.</a:t>
            </a:r>
          </a:p>
          <a:p>
            <a:pPr marL="342900" indent="-342900">
              <a:buFont typeface="Arial" panose="020B0604020202020204" pitchFamily="34" charset="0"/>
              <a:buChar char="•"/>
            </a:pPr>
            <a:r>
              <a:rPr lang="en-US" dirty="0"/>
              <a:t>The average surgeon reimbursement from Medicare for this surgery is $1,375–1,450, according to the AAHKS.</a:t>
            </a:r>
          </a:p>
          <a:p>
            <a:pPr marL="342900" indent="-342900">
              <a:buFont typeface="Arial" panose="020B0604020202020204" pitchFamily="34" charset="0"/>
              <a:buChar char="•"/>
            </a:pPr>
            <a:r>
              <a:rPr lang="en-US" dirty="0"/>
              <a:t>CMS has proposed payment for THA at $8,923.98 in the ASC and $12,558.56 in the HOPD. CPT 27130 (THA) is proposed as a “device-intensive” code under OPPS—identified with payment indicator J8 and designated by CMS as having adjusted pricing attributable to implant cost. No additional implant payment would be made by Medicare to ASCs beyond the proposed rate of $8,923.98, which is based on the national unadjusted payment rate.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6116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397B-DF07-573E-9811-FF5B7175A1C4}"/>
              </a:ext>
            </a:extLst>
          </p:cNvPr>
          <p:cNvSpPr>
            <a:spLocks noGrp="1"/>
          </p:cNvSpPr>
          <p:nvPr>
            <p:ph type="title"/>
          </p:nvPr>
        </p:nvSpPr>
        <p:spPr/>
        <p:txBody>
          <a:bodyPr/>
          <a:lstStyle/>
          <a:p>
            <a:r>
              <a:rPr lang="en-US" dirty="0"/>
              <a:t>Mandatory Reporting – Minimal Margins </a:t>
            </a:r>
            <a:br>
              <a:rPr lang="en-US" dirty="0"/>
            </a:br>
            <a:r>
              <a:rPr lang="en-US" dirty="0"/>
              <a:t>INCREASING Demand</a:t>
            </a:r>
          </a:p>
        </p:txBody>
      </p:sp>
      <p:sp>
        <p:nvSpPr>
          <p:cNvPr id="3" name="Content Placeholder 2">
            <a:extLst>
              <a:ext uri="{FF2B5EF4-FFF2-40B4-BE49-F238E27FC236}">
                <a16:creationId xmlns:a16="http://schemas.microsoft.com/office/drawing/2014/main" id="{F5722192-0AC7-F618-DE4E-3F393BEFDE5A}"/>
              </a:ext>
            </a:extLst>
          </p:cNvPr>
          <p:cNvSpPr>
            <a:spLocks noGrp="1"/>
          </p:cNvSpPr>
          <p:nvPr>
            <p:ph idx="1"/>
          </p:nvPr>
        </p:nvSpPr>
        <p:spPr>
          <a:xfrm>
            <a:off x="838200" y="1148926"/>
            <a:ext cx="10515600" cy="5013439"/>
          </a:xfrm>
        </p:spPr>
        <p:txBody>
          <a:bodyPr/>
          <a:lstStyle/>
          <a:p>
            <a:pPr algn="l" rtl="0" fontAlgn="base"/>
            <a:r>
              <a:rPr lang="en-US" sz="2600" b="1" i="0" u="none" strike="noStrike" dirty="0">
                <a:solidFill>
                  <a:schemeClr val="tx2"/>
                </a:solidFill>
                <a:effectLst/>
                <a:latin typeface="Calibri" panose="020F0502020204030204" pitchFamily="34" charset="0"/>
              </a:rPr>
              <a:t>Main Issue: </a:t>
            </a:r>
            <a:r>
              <a:rPr lang="en-US" sz="2600" b="0" i="0" dirty="0">
                <a:solidFill>
                  <a:schemeClr val="tx2"/>
                </a:solidFill>
                <a:effectLst/>
                <a:latin typeface="Calibri" panose="020F0502020204030204" pitchFamily="34" charset="0"/>
              </a:rPr>
              <a:t>​</a:t>
            </a:r>
            <a:endParaRPr lang="en-US" sz="2600" b="0" i="0" dirty="0">
              <a:solidFill>
                <a:schemeClr val="tx2"/>
              </a:solidFill>
              <a:effectLst/>
              <a:latin typeface="Segoe UI" panose="020B0502040204020203" pitchFamily="34" charset="0"/>
            </a:endParaRPr>
          </a:p>
          <a:p>
            <a:pPr algn="l" rtl="0" fontAlgn="base">
              <a:buFont typeface="Arial" panose="020B0604020202020204" pitchFamily="34" charset="0"/>
              <a:buChar char="•"/>
            </a:pPr>
            <a:r>
              <a:rPr lang="en-US" sz="2400" b="0" i="0" u="none" strike="noStrike" dirty="0">
                <a:solidFill>
                  <a:schemeClr val="tx2"/>
                </a:solidFill>
                <a:effectLst/>
                <a:latin typeface="Calibri" panose="020F0502020204030204" pitchFamily="34" charset="0"/>
              </a:rPr>
              <a:t>Hospitals do NOT have time to set up a customized solution</a:t>
            </a:r>
            <a:r>
              <a:rPr lang="en-US" sz="2400" b="0" i="0" dirty="0">
                <a:solidFill>
                  <a:schemeClr val="tx2"/>
                </a:solidFill>
                <a:effectLst/>
                <a:latin typeface="Calibri" panose="020F0502020204030204" pitchFamily="34" charset="0"/>
              </a:rPr>
              <a:t>​</a:t>
            </a:r>
            <a:endParaRPr lang="en-US" sz="2400" dirty="0">
              <a:solidFill>
                <a:schemeClr val="tx2"/>
              </a:solidFill>
              <a:latin typeface="Arial" panose="020B0604020202020204" pitchFamily="34" charset="0"/>
            </a:endParaRPr>
          </a:p>
          <a:p>
            <a:pPr algn="l" rtl="0" fontAlgn="base">
              <a:buFont typeface="Arial" panose="020B0604020202020204" pitchFamily="34" charset="0"/>
              <a:buChar char="•"/>
            </a:pPr>
            <a:endParaRPr lang="en-US" sz="1200" dirty="0">
              <a:solidFill>
                <a:schemeClr val="tx2"/>
              </a:solidFill>
              <a:latin typeface="Segoe UI" panose="020B0502040204020203" pitchFamily="34" charset="0"/>
            </a:endParaRPr>
          </a:p>
          <a:p>
            <a:pPr algn="l" rtl="0" fontAlgn="base"/>
            <a:r>
              <a:rPr lang="en-US" sz="2600" b="1" i="0" u="none" strike="noStrike" dirty="0">
                <a:solidFill>
                  <a:schemeClr val="tx2"/>
                </a:solidFill>
                <a:effectLst/>
                <a:latin typeface="Calibri" panose="020F0502020204030204" pitchFamily="34" charset="0"/>
              </a:rPr>
              <a:t>Average Ortho Practice:</a:t>
            </a:r>
            <a:r>
              <a:rPr lang="en-US" sz="2600" b="0" i="0" dirty="0">
                <a:solidFill>
                  <a:schemeClr val="tx2"/>
                </a:solidFill>
                <a:effectLst/>
                <a:latin typeface="Calibri" panose="020F0502020204030204" pitchFamily="34" charset="0"/>
              </a:rPr>
              <a:t>​</a:t>
            </a:r>
            <a:endParaRPr lang="en-US" sz="2600" b="0" i="0" dirty="0">
              <a:solidFill>
                <a:schemeClr val="tx2"/>
              </a:solidFill>
              <a:effectLst/>
              <a:latin typeface="Segoe UI" panose="020B0502040204020203" pitchFamily="34" charset="0"/>
            </a:endParaRPr>
          </a:p>
          <a:p>
            <a:pPr algn="l" rtl="0" fontAlgn="base">
              <a:buFont typeface="Arial" panose="020B0604020202020204" pitchFamily="34" charset="0"/>
              <a:buChar char="•"/>
            </a:pPr>
            <a:r>
              <a:rPr lang="en-US" sz="2400" b="0" i="0" u="none" strike="noStrike" dirty="0">
                <a:solidFill>
                  <a:schemeClr val="tx2"/>
                </a:solidFill>
                <a:effectLst/>
                <a:latin typeface="Calibri" panose="020F0502020204030204" pitchFamily="34" charset="0"/>
              </a:rPr>
              <a:t>~500 Hip Replacements/year</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chemeClr val="tx2"/>
                </a:solidFill>
                <a:effectLst/>
                <a:latin typeface="Calibri" panose="020F0502020204030204" pitchFamily="34" charset="0"/>
              </a:rPr>
              <a:t>3-5% Readmission rate</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chemeClr val="tx2"/>
                </a:solidFill>
                <a:effectLst/>
                <a:latin typeface="Calibri" panose="020F0502020204030204" pitchFamily="34" charset="0"/>
              </a:rPr>
              <a:t>~$15k/Readmission</a:t>
            </a:r>
            <a:r>
              <a:rPr lang="en-US" sz="2400" b="0" i="0" dirty="0">
                <a:solidFill>
                  <a:schemeClr val="tx2"/>
                </a:solidFill>
                <a:effectLst/>
                <a:latin typeface="Calibri" panose="020F0502020204030204" pitchFamily="34" charset="0"/>
              </a:rPr>
              <a:t>​</a:t>
            </a:r>
            <a:endParaRPr lang="en-US" sz="2400" dirty="0">
              <a:solidFill>
                <a:schemeClr val="tx2"/>
              </a:solidFill>
              <a:latin typeface="Arial" panose="020B0604020202020204" pitchFamily="34" charset="0"/>
            </a:endParaRPr>
          </a:p>
          <a:p>
            <a:pPr algn="l" rtl="0" fontAlgn="base">
              <a:buFont typeface="Arial" panose="020B0604020202020204" pitchFamily="34" charset="0"/>
              <a:buChar char="•"/>
            </a:pPr>
            <a:endParaRPr lang="en-US" sz="1200" b="0" i="0" dirty="0">
              <a:solidFill>
                <a:schemeClr val="tx2"/>
              </a:solidFill>
              <a:effectLst/>
              <a:latin typeface="Segoe UI" panose="020B0502040204020203" pitchFamily="34" charset="0"/>
            </a:endParaRPr>
          </a:p>
          <a:p>
            <a:pPr algn="l" rtl="0" fontAlgn="base"/>
            <a:r>
              <a:rPr lang="en-US" sz="2600" b="1" i="0" u="none" strike="noStrike" dirty="0">
                <a:solidFill>
                  <a:schemeClr val="tx2"/>
                </a:solidFill>
                <a:effectLst/>
                <a:latin typeface="Calibri" panose="020F0502020204030204" pitchFamily="34" charset="0"/>
              </a:rPr>
              <a:t>Demand (by 2030):</a:t>
            </a:r>
            <a:r>
              <a:rPr lang="en-US" sz="2600" b="0" i="0" dirty="0">
                <a:solidFill>
                  <a:schemeClr val="tx2"/>
                </a:solidFill>
                <a:effectLst/>
                <a:latin typeface="Calibri" panose="020F0502020204030204" pitchFamily="34" charset="0"/>
              </a:rPr>
              <a:t>​</a:t>
            </a:r>
            <a:endParaRPr lang="en-US" sz="2600" b="0" i="0" dirty="0">
              <a:solidFill>
                <a:schemeClr val="tx2"/>
              </a:solidFill>
              <a:effectLst/>
              <a:latin typeface="Segoe UI" panose="020B0502040204020203" pitchFamily="34" charset="0"/>
            </a:endParaRPr>
          </a:p>
          <a:p>
            <a:pPr algn="l" rtl="0" fontAlgn="base">
              <a:buFont typeface="Arial" panose="020B0604020202020204" pitchFamily="34" charset="0"/>
              <a:buChar char="•"/>
            </a:pPr>
            <a:r>
              <a:rPr lang="en-US" sz="2400" b="0" i="0" u="none" strike="noStrike" dirty="0">
                <a:solidFill>
                  <a:schemeClr val="tx2"/>
                </a:solidFill>
                <a:effectLst/>
                <a:latin typeface="Calibri" panose="020F0502020204030204" pitchFamily="34" charset="0"/>
              </a:rPr>
              <a:t>Primary Total Hip Arthroplasties is projected to grow by </a:t>
            </a:r>
            <a:r>
              <a:rPr lang="en-US" sz="2400" b="1" i="0" u="none" strike="noStrike" dirty="0">
                <a:solidFill>
                  <a:schemeClr val="tx2"/>
                </a:solidFill>
                <a:effectLst/>
                <a:latin typeface="Calibri" panose="020F0502020204030204" pitchFamily="34" charset="0"/>
              </a:rPr>
              <a:t>174% </a:t>
            </a:r>
            <a:r>
              <a:rPr lang="en-US" sz="2400" b="0" i="0" u="none" strike="noStrike" dirty="0">
                <a:solidFill>
                  <a:schemeClr val="tx2"/>
                </a:solidFill>
                <a:effectLst/>
                <a:latin typeface="Calibri" panose="020F0502020204030204" pitchFamily="34" charset="0"/>
              </a:rPr>
              <a:t>to 572,000</a:t>
            </a:r>
            <a:r>
              <a:rPr lang="en-US" sz="2400" b="0" i="0" dirty="0">
                <a:solidFill>
                  <a:schemeClr val="tx2"/>
                </a:solidFill>
                <a:effectLst/>
                <a:latin typeface="Calibri" panose="020F0502020204030204" pitchFamily="34" charset="0"/>
              </a:rPr>
              <a:t>​</a:t>
            </a:r>
            <a:endParaRPr lang="en-US" sz="2400" b="0" i="0" dirty="0">
              <a:solidFill>
                <a:schemeClr val="tx2"/>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chemeClr val="tx2"/>
                </a:solidFill>
                <a:effectLst/>
                <a:latin typeface="Calibri" panose="020F0502020204030204" pitchFamily="34" charset="0"/>
              </a:rPr>
              <a:t>Primary Total Knee Arthroplasties is projected to grow by </a:t>
            </a:r>
            <a:r>
              <a:rPr lang="en-US" sz="2400" b="1" i="0" u="none" strike="noStrike" dirty="0">
                <a:solidFill>
                  <a:schemeClr val="tx2"/>
                </a:solidFill>
                <a:effectLst/>
                <a:latin typeface="Calibri" panose="020F0502020204030204" pitchFamily="34" charset="0"/>
              </a:rPr>
              <a:t>673% </a:t>
            </a:r>
            <a:r>
              <a:rPr lang="en-US" sz="2400" b="0" i="0" u="none" strike="noStrike" dirty="0">
                <a:solidFill>
                  <a:schemeClr val="tx2"/>
                </a:solidFill>
                <a:effectLst/>
                <a:latin typeface="Calibri" panose="020F0502020204030204" pitchFamily="34" charset="0"/>
              </a:rPr>
              <a:t>to 3.48 Million</a:t>
            </a:r>
            <a:endParaRPr lang="en-US" sz="2400" b="0" i="0" dirty="0">
              <a:solidFill>
                <a:schemeClr val="tx2"/>
              </a:solidFill>
              <a:effectLst/>
              <a:latin typeface="Arial" panose="020B0604020202020204" pitchFamily="34" charset="0"/>
            </a:endParaRPr>
          </a:p>
          <a:p>
            <a:endParaRPr lang="en-US" sz="2400" dirty="0">
              <a:solidFill>
                <a:schemeClr val="tx2"/>
              </a:solidFill>
            </a:endParaRPr>
          </a:p>
        </p:txBody>
      </p:sp>
      <p:pic>
        <p:nvPicPr>
          <p:cNvPr id="4" name="Picture 3">
            <a:extLst>
              <a:ext uri="{FF2B5EF4-FFF2-40B4-BE49-F238E27FC236}">
                <a16:creationId xmlns:a16="http://schemas.microsoft.com/office/drawing/2014/main" id="{8F325F8B-D825-8A4C-4829-51A1E7D89A7D}"/>
              </a:ext>
            </a:extLst>
          </p:cNvPr>
          <p:cNvPicPr>
            <a:picLocks noChangeAspect="1"/>
          </p:cNvPicPr>
          <p:nvPr/>
        </p:nvPicPr>
        <p:blipFill>
          <a:blip r:embed="rId2"/>
          <a:stretch>
            <a:fillRect/>
          </a:stretch>
        </p:blipFill>
        <p:spPr>
          <a:xfrm>
            <a:off x="6096000" y="2110094"/>
            <a:ext cx="3973270" cy="2637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07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5EF6-CE07-F5C1-0038-02E27409DB8C}"/>
              </a:ext>
            </a:extLst>
          </p:cNvPr>
          <p:cNvSpPr>
            <a:spLocks noGrp="1"/>
          </p:cNvSpPr>
          <p:nvPr>
            <p:ph type="title"/>
          </p:nvPr>
        </p:nvSpPr>
        <p:spPr>
          <a:xfrm>
            <a:off x="838200" y="365125"/>
            <a:ext cx="10515600" cy="815975"/>
          </a:xfrm>
        </p:spPr>
        <p:txBody>
          <a:bodyPr/>
          <a:lstStyle/>
          <a:p>
            <a:r>
              <a:rPr lang="en-US" sz="6000" dirty="0"/>
              <a:t>Just the Beginning!</a:t>
            </a:r>
          </a:p>
        </p:txBody>
      </p:sp>
      <p:sp>
        <p:nvSpPr>
          <p:cNvPr id="3" name="Content Placeholder 2">
            <a:extLst>
              <a:ext uri="{FF2B5EF4-FFF2-40B4-BE49-F238E27FC236}">
                <a16:creationId xmlns:a16="http://schemas.microsoft.com/office/drawing/2014/main" id="{8A78683F-8F49-9B2E-4CFC-71393E622C14}"/>
              </a:ext>
            </a:extLst>
          </p:cNvPr>
          <p:cNvSpPr>
            <a:spLocks noGrp="1"/>
          </p:cNvSpPr>
          <p:nvPr>
            <p:ph idx="1"/>
          </p:nvPr>
        </p:nvSpPr>
        <p:spPr>
          <a:xfrm>
            <a:off x="838200" y="1181100"/>
            <a:ext cx="10799618" cy="4495799"/>
          </a:xfrm>
        </p:spPr>
        <p:txBody>
          <a:bodyPr/>
          <a:lstStyle/>
          <a:p>
            <a:pPr marL="342900" indent="-342900">
              <a:buFont typeface="Arial" panose="020B0604020202020204" pitchFamily="34" charset="0"/>
              <a:buChar char="•"/>
            </a:pPr>
            <a:r>
              <a:rPr lang="en-US" sz="4000" dirty="0"/>
              <a:t>Voluntary becomes Mandatory</a:t>
            </a:r>
            <a:br>
              <a:rPr lang="en-US" sz="3200" dirty="0"/>
            </a:br>
            <a:endParaRPr lang="en-US" sz="3200" dirty="0"/>
          </a:p>
          <a:p>
            <a:pPr marL="342900" indent="-342900">
              <a:buFont typeface="Arial" panose="020B0604020202020204" pitchFamily="34" charset="0"/>
              <a:buChar char="•"/>
            </a:pPr>
            <a:r>
              <a:rPr lang="en-US" sz="4000" dirty="0"/>
              <a:t>Incentive becomes Reduction </a:t>
            </a:r>
            <a:br>
              <a:rPr lang="en-US" sz="4000" dirty="0"/>
            </a:br>
            <a:r>
              <a:rPr lang="en-US" sz="4000" dirty="0"/>
              <a:t>(FY2028 25% reduction in APU)</a:t>
            </a:r>
            <a:br>
              <a:rPr lang="en-US" sz="4000" dirty="0"/>
            </a:br>
            <a:endParaRPr lang="en-US" sz="4000" dirty="0"/>
          </a:p>
          <a:p>
            <a:pPr marL="342900" indent="-342900">
              <a:buFont typeface="Arial" panose="020B0604020202020204" pitchFamily="34" charset="0"/>
              <a:buChar char="•"/>
            </a:pPr>
            <a:r>
              <a:rPr lang="en-US" sz="4000" dirty="0"/>
              <a:t>25% becomes 50% becomes 75% becomes 100%</a:t>
            </a:r>
            <a:br>
              <a:rPr lang="en-US" sz="4000" dirty="0"/>
            </a:br>
            <a:endParaRPr lang="en-US" sz="4000" dirty="0"/>
          </a:p>
          <a:p>
            <a:pPr marL="342900" indent="-342900">
              <a:buFont typeface="Arial" panose="020B0604020202020204" pitchFamily="34" charset="0"/>
              <a:buChar char="•"/>
            </a:pPr>
            <a:r>
              <a:rPr lang="en-US" sz="4000" dirty="0"/>
              <a:t>Hospital-based (IP) for 2024 =&gt; OP in 2025?</a:t>
            </a:r>
          </a:p>
        </p:txBody>
      </p:sp>
      <p:pic>
        <p:nvPicPr>
          <p:cNvPr id="5" name="Picture 4">
            <a:extLst>
              <a:ext uri="{FF2B5EF4-FFF2-40B4-BE49-F238E27FC236}">
                <a16:creationId xmlns:a16="http://schemas.microsoft.com/office/drawing/2014/main" id="{1D96E5FB-F8D9-1D4B-1347-2B9A62F65425}"/>
              </a:ext>
            </a:extLst>
          </p:cNvPr>
          <p:cNvPicPr>
            <a:picLocks noChangeAspect="1"/>
          </p:cNvPicPr>
          <p:nvPr/>
        </p:nvPicPr>
        <p:blipFill>
          <a:blip r:embed="rId2"/>
          <a:stretch>
            <a:fillRect/>
          </a:stretch>
        </p:blipFill>
        <p:spPr>
          <a:xfrm>
            <a:off x="8106019" y="773112"/>
            <a:ext cx="3904762" cy="2952381"/>
          </a:xfrm>
          <a:prstGeom prst="rect">
            <a:avLst/>
          </a:prstGeom>
        </p:spPr>
      </p:pic>
    </p:spTree>
    <p:extLst>
      <p:ext uri="{BB962C8B-B14F-4D97-AF65-F5344CB8AC3E}">
        <p14:creationId xmlns:p14="http://schemas.microsoft.com/office/powerpoint/2010/main" val="291441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6D23-11C0-C188-EA86-D26CEF3B6ED5}"/>
              </a:ext>
            </a:extLst>
          </p:cNvPr>
          <p:cNvSpPr>
            <a:spLocks noGrp="1"/>
          </p:cNvSpPr>
          <p:nvPr>
            <p:ph type="title"/>
          </p:nvPr>
        </p:nvSpPr>
        <p:spPr>
          <a:xfrm>
            <a:off x="838200" y="365125"/>
            <a:ext cx="10515600" cy="1172729"/>
          </a:xfrm>
        </p:spPr>
        <p:txBody>
          <a:bodyPr/>
          <a:lstStyle/>
          <a:p>
            <a:r>
              <a:rPr lang="en-US" b="1" dirty="0"/>
              <a:t>Automated Patient Reported Outcomes (PROs) for Hip &amp; Knee Replacement: Clinical Workflow</a:t>
            </a:r>
            <a:br>
              <a:rPr lang="en-US" b="1" dirty="0"/>
            </a:br>
            <a:endParaRPr lang="en-US" dirty="0"/>
          </a:p>
        </p:txBody>
      </p:sp>
      <p:sp>
        <p:nvSpPr>
          <p:cNvPr id="3" name="Content Placeholder 2">
            <a:extLst>
              <a:ext uri="{FF2B5EF4-FFF2-40B4-BE49-F238E27FC236}">
                <a16:creationId xmlns:a16="http://schemas.microsoft.com/office/drawing/2014/main" id="{845D1E0D-8E70-4C5B-62C2-164B56B5AB56}"/>
              </a:ext>
            </a:extLst>
          </p:cNvPr>
          <p:cNvSpPr>
            <a:spLocks noGrp="1"/>
          </p:cNvSpPr>
          <p:nvPr>
            <p:ph idx="1"/>
          </p:nvPr>
        </p:nvSpPr>
        <p:spPr>
          <a:xfrm>
            <a:off x="678873" y="1343891"/>
            <a:ext cx="11374582" cy="4613563"/>
          </a:xfrm>
        </p:spPr>
        <p:txBody>
          <a:bodyPr/>
          <a:lstStyle/>
          <a:p>
            <a:pPr marL="342900" indent="-342900">
              <a:buFont typeface="Arial" panose="020B0604020202020204" pitchFamily="34" charset="0"/>
              <a:buChar char="•"/>
            </a:pPr>
            <a:r>
              <a:rPr lang="en-US" sz="2800" dirty="0"/>
              <a:t>Clinical Pathway Automatically Launches at time Surgery is Scheduled</a:t>
            </a:r>
          </a:p>
          <a:p>
            <a:pPr marL="342900" indent="-342900">
              <a:buFont typeface="Arial" panose="020B0604020202020204" pitchFamily="34" charset="0"/>
              <a:buChar char="•"/>
            </a:pPr>
            <a:r>
              <a:rPr lang="en-US" sz="2800" dirty="0"/>
              <a:t>Patient receives PRO questionnaires using secure SMS text within 90 days of surgery date</a:t>
            </a:r>
          </a:p>
          <a:p>
            <a:pPr marL="800100" lvl="1" indent="-342900">
              <a:buFont typeface="Arial" panose="020B0604020202020204" pitchFamily="34" charset="0"/>
              <a:buChar char="•"/>
            </a:pPr>
            <a:r>
              <a:rPr lang="en-US" sz="2600" dirty="0"/>
              <a:t>Automated reminders and patient outreach to assure completion</a:t>
            </a:r>
          </a:p>
          <a:p>
            <a:pPr marL="800100" lvl="1" indent="-342900">
              <a:buFont typeface="Arial" panose="020B0604020202020204" pitchFamily="34" charset="0"/>
              <a:buChar char="•"/>
            </a:pPr>
            <a:r>
              <a:rPr lang="en-US" sz="2600" dirty="0"/>
              <a:t>Automatically scored and captured as structured data for reporting</a:t>
            </a:r>
          </a:p>
          <a:p>
            <a:pPr marL="800100" lvl="1" indent="-342900">
              <a:buFont typeface="Arial" panose="020B0604020202020204" pitchFamily="34" charset="0"/>
              <a:buChar char="•"/>
            </a:pPr>
            <a:r>
              <a:rPr lang="en-US" b="1" i="1" dirty="0">
                <a:solidFill>
                  <a:srgbClr val="FF0000"/>
                </a:solidFill>
              </a:rPr>
              <a:t>NOTE: can be incorporated into existing pre-op clinical pathways OR launched as a stand alone!</a:t>
            </a:r>
          </a:p>
          <a:p>
            <a:pPr marL="342900" indent="-342900">
              <a:buFont typeface="Arial" panose="020B0604020202020204" pitchFamily="34" charset="0"/>
              <a:buChar char="•"/>
            </a:pPr>
            <a:r>
              <a:rPr lang="en-US" sz="2800" dirty="0"/>
              <a:t>Patient receives PRO questionnaires using secure SMS text</a:t>
            </a:r>
            <a:r>
              <a:rPr lang="en-US" sz="2800" i="1" dirty="0"/>
              <a:t> </a:t>
            </a:r>
            <a:r>
              <a:rPr lang="en-US" sz="2800" b="1" i="1" u="sng" dirty="0"/>
              <a:t>post-op</a:t>
            </a:r>
          </a:p>
          <a:p>
            <a:pPr marL="800100" lvl="1" indent="-342900">
              <a:buFont typeface="Arial" panose="020B0604020202020204" pitchFamily="34" charset="0"/>
              <a:buChar char="•"/>
            </a:pPr>
            <a:r>
              <a:rPr lang="en-US" sz="2400" b="1" i="0" u="sng" dirty="0">
                <a:solidFill>
                  <a:srgbClr val="000000"/>
                </a:solidFill>
                <a:effectLst/>
                <a:latin typeface="Rubik"/>
              </a:rPr>
              <a:t>270 - 365 days after the TKA &amp; 300 - 425 days after the THA</a:t>
            </a:r>
          </a:p>
          <a:p>
            <a:pPr marL="800100" lvl="1" indent="-342900">
              <a:buFont typeface="Arial" panose="020B0604020202020204" pitchFamily="34" charset="0"/>
              <a:buChar char="•"/>
            </a:pPr>
            <a:r>
              <a:rPr lang="en-US" sz="2400" dirty="0"/>
              <a:t>Automated reminders and patient outreach to assure completion</a:t>
            </a:r>
          </a:p>
          <a:p>
            <a:pPr marL="800100" lvl="1" indent="-342900">
              <a:buFont typeface="Arial" panose="020B0604020202020204" pitchFamily="34" charset="0"/>
              <a:buChar char="•"/>
            </a:pPr>
            <a:r>
              <a:rPr lang="en-US" sz="2400" dirty="0"/>
              <a:t>Automatically scored and captured as structured data for reporting</a:t>
            </a:r>
          </a:p>
          <a:p>
            <a:pPr marL="1120140" lvl="2" indent="-342900">
              <a:buFont typeface="Arial" panose="020B0604020202020204" pitchFamily="34" charset="0"/>
              <a:buChar char="•"/>
            </a:pPr>
            <a:endParaRPr lang="en-US" sz="2400" b="1" i="1" u="sng" dirty="0"/>
          </a:p>
        </p:txBody>
      </p:sp>
      <p:pic>
        <p:nvPicPr>
          <p:cNvPr id="6" name="Picture 5">
            <a:extLst>
              <a:ext uri="{FF2B5EF4-FFF2-40B4-BE49-F238E27FC236}">
                <a16:creationId xmlns:a16="http://schemas.microsoft.com/office/drawing/2014/main" id="{956E0A41-25E7-69C5-BD1D-F9C46DD00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8508" y="4514585"/>
            <a:ext cx="1274619" cy="1442869"/>
          </a:xfrm>
          <a:prstGeom prst="rect">
            <a:avLst/>
          </a:prstGeom>
        </p:spPr>
      </p:pic>
    </p:spTree>
    <p:extLst>
      <p:ext uri="{BB962C8B-B14F-4D97-AF65-F5344CB8AC3E}">
        <p14:creationId xmlns:p14="http://schemas.microsoft.com/office/powerpoint/2010/main" val="75410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F20E-58CB-92D7-AF9F-D0C969210BC6}"/>
              </a:ext>
            </a:extLst>
          </p:cNvPr>
          <p:cNvSpPr>
            <a:spLocks noGrp="1"/>
          </p:cNvSpPr>
          <p:nvPr>
            <p:ph type="title"/>
          </p:nvPr>
        </p:nvSpPr>
        <p:spPr/>
        <p:txBody>
          <a:bodyPr/>
          <a:lstStyle/>
          <a:p>
            <a:r>
              <a:rPr lang="en-US" dirty="0"/>
              <a:t>KEYS to SUCCESS is AUTOMATION &amp; DESIGN</a:t>
            </a:r>
          </a:p>
        </p:txBody>
      </p:sp>
      <p:sp>
        <p:nvSpPr>
          <p:cNvPr id="3" name="Content Placeholder 2">
            <a:extLst>
              <a:ext uri="{FF2B5EF4-FFF2-40B4-BE49-F238E27FC236}">
                <a16:creationId xmlns:a16="http://schemas.microsoft.com/office/drawing/2014/main" id="{553FEEC8-C3EE-40D4-8386-6BBBF19C4996}"/>
              </a:ext>
            </a:extLst>
          </p:cNvPr>
          <p:cNvSpPr>
            <a:spLocks noGrp="1"/>
          </p:cNvSpPr>
          <p:nvPr>
            <p:ph idx="1"/>
          </p:nvPr>
        </p:nvSpPr>
        <p:spPr>
          <a:xfrm>
            <a:off x="838199" y="1038226"/>
            <a:ext cx="10882745" cy="4638673"/>
          </a:xfrm>
        </p:spPr>
        <p:txBody>
          <a:bodyPr/>
          <a:lstStyle/>
          <a:p>
            <a:pPr marL="342900" indent="-342900">
              <a:buFont typeface="Arial" panose="020B0604020202020204" pitchFamily="34" charset="0"/>
              <a:buChar char="•"/>
            </a:pPr>
            <a:r>
              <a:rPr lang="en-US" sz="3200" dirty="0"/>
              <a:t>Does not require Provider or Staff involvement to start, complete, or score</a:t>
            </a:r>
            <a:br>
              <a:rPr lang="en-US" sz="3200" dirty="0"/>
            </a:br>
            <a:endParaRPr lang="en-US" sz="3200" dirty="0"/>
          </a:p>
          <a:p>
            <a:pPr marL="342900" indent="-342900">
              <a:buFont typeface="Arial" panose="020B0604020202020204" pitchFamily="34" charset="0"/>
              <a:buChar char="•"/>
            </a:pPr>
            <a:r>
              <a:rPr lang="en-US" sz="3200" dirty="0"/>
              <a:t>Patient can complete at their convenience </a:t>
            </a:r>
          </a:p>
          <a:p>
            <a:pPr marL="800100" lvl="1" indent="-342900">
              <a:buFont typeface="Arial" panose="020B0604020202020204" pitchFamily="34" charset="0"/>
              <a:buChar char="•"/>
            </a:pPr>
            <a:r>
              <a:rPr lang="en-US" sz="3200" dirty="0"/>
              <a:t>Friendly reminders until completed</a:t>
            </a:r>
            <a:br>
              <a:rPr lang="en-US" sz="3000" dirty="0"/>
            </a:br>
            <a:endParaRPr lang="en-US" sz="3000" dirty="0"/>
          </a:p>
          <a:p>
            <a:pPr marL="342900" indent="-342900">
              <a:buFont typeface="Arial" panose="020B0604020202020204" pitchFamily="34" charset="0"/>
              <a:buChar char="•"/>
            </a:pPr>
            <a:r>
              <a:rPr lang="en-US" sz="3200" dirty="0"/>
              <a:t>Easy to Use interface and standardized PROs</a:t>
            </a:r>
            <a:br>
              <a:rPr lang="en-US" sz="3200" dirty="0"/>
            </a:br>
            <a:endParaRPr lang="en-US" sz="3200" dirty="0"/>
          </a:p>
          <a:p>
            <a:pPr marL="342900" indent="-342900">
              <a:buFont typeface="Arial" panose="020B0604020202020204" pitchFamily="34" charset="0"/>
              <a:buChar char="•"/>
            </a:pPr>
            <a:r>
              <a:rPr lang="en-US" sz="3200" dirty="0"/>
              <a:t>Automatic Scoring &amp; Capture of Structured Data for Reporting</a:t>
            </a:r>
          </a:p>
        </p:txBody>
      </p:sp>
      <p:pic>
        <p:nvPicPr>
          <p:cNvPr id="4" name="Picture 3" descr="Don't bring me problems, bring me solutions” can be problematic – Monday 8AM">
            <a:extLst>
              <a:ext uri="{FF2B5EF4-FFF2-40B4-BE49-F238E27FC236}">
                <a16:creationId xmlns:a16="http://schemas.microsoft.com/office/drawing/2014/main" id="{1080506D-64E9-07DF-00F6-ECE9217123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72945" y="2402378"/>
            <a:ext cx="3422073" cy="2053244"/>
          </a:xfrm>
          <a:prstGeom prst="rect">
            <a:avLst/>
          </a:prstGeom>
          <a:noFill/>
          <a:ln>
            <a:noFill/>
          </a:ln>
        </p:spPr>
      </p:pic>
    </p:spTree>
    <p:extLst>
      <p:ext uri="{BB962C8B-B14F-4D97-AF65-F5344CB8AC3E}">
        <p14:creationId xmlns:p14="http://schemas.microsoft.com/office/powerpoint/2010/main" val="4108402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8AFE-AEDE-4F26-F63D-120CEB112E2C}"/>
              </a:ext>
            </a:extLst>
          </p:cNvPr>
          <p:cNvSpPr>
            <a:spLocks noGrp="1"/>
          </p:cNvSpPr>
          <p:nvPr>
            <p:ph type="title"/>
          </p:nvPr>
        </p:nvSpPr>
        <p:spPr>
          <a:xfrm>
            <a:off x="838200" y="198871"/>
            <a:ext cx="10515600" cy="473074"/>
          </a:xfrm>
        </p:spPr>
        <p:txBody>
          <a:bodyPr/>
          <a:lstStyle/>
          <a:p>
            <a:r>
              <a:rPr lang="en-US" dirty="0"/>
              <a:t>CURRENTLY AVAILABLE PATHWAYS</a:t>
            </a:r>
          </a:p>
        </p:txBody>
      </p:sp>
      <p:sp>
        <p:nvSpPr>
          <p:cNvPr id="3" name="Content Placeholder 2">
            <a:extLst>
              <a:ext uri="{FF2B5EF4-FFF2-40B4-BE49-F238E27FC236}">
                <a16:creationId xmlns:a16="http://schemas.microsoft.com/office/drawing/2014/main" id="{94152658-8292-58F3-9DA2-41F0405FA2AA}"/>
              </a:ext>
            </a:extLst>
          </p:cNvPr>
          <p:cNvSpPr>
            <a:spLocks noGrp="1"/>
          </p:cNvSpPr>
          <p:nvPr>
            <p:ph idx="1"/>
          </p:nvPr>
        </p:nvSpPr>
        <p:spPr>
          <a:xfrm>
            <a:off x="838200" y="851622"/>
            <a:ext cx="11353800" cy="5154756"/>
          </a:xfrm>
        </p:spPr>
        <p:txBody>
          <a:bodyPr/>
          <a:lstStyle/>
          <a:p>
            <a:pPr marL="342900" indent="-342900">
              <a:buFont typeface="Arial" panose="020B0604020202020204" pitchFamily="34" charset="0"/>
              <a:buChar char="•"/>
            </a:pPr>
            <a:r>
              <a:rPr lang="en-US" sz="2800" b="1" dirty="0"/>
              <a:t>Total Hip Arthroplasty/Total Knee Arthroplasty Patient-Reported Outcome Based Performance Measure (THA/TKA PRO-PM)</a:t>
            </a:r>
          </a:p>
          <a:p>
            <a:pPr marL="342900" indent="-342900">
              <a:buFont typeface="Arial" panose="020B0604020202020204" pitchFamily="34" charset="0"/>
              <a:buChar char="•"/>
            </a:pPr>
            <a:r>
              <a:rPr lang="en-US" b="1" dirty="0"/>
              <a:t>Pre-Surgery &amp; Post-Surgery</a:t>
            </a:r>
            <a:br>
              <a:rPr lang="en-US" dirty="0"/>
            </a:br>
            <a:r>
              <a:rPr lang="en-US" dirty="0"/>
              <a:t>▪ HOOS Jr (THA) or KOOS Jr (TKA) </a:t>
            </a:r>
            <a:br>
              <a:rPr lang="en-US" dirty="0"/>
            </a:br>
            <a:r>
              <a:rPr lang="en-US" dirty="0"/>
              <a:t>▪ Mental Health Subscale items from PROMIS Global or complete </a:t>
            </a:r>
            <a:r>
              <a:rPr lang="en-US" u="sng" dirty="0"/>
              <a:t>PROMIS-10 Global (optional)</a:t>
            </a:r>
            <a:br>
              <a:rPr lang="en-US" u="sng" dirty="0"/>
            </a:br>
            <a:r>
              <a:rPr lang="en-US" dirty="0"/>
              <a:t>▪ Health Literacy (SILS2) </a:t>
            </a:r>
            <a:br>
              <a:rPr lang="en-US" dirty="0"/>
            </a:br>
            <a:r>
              <a:rPr lang="en-US" dirty="0"/>
              <a:t>▪ Use of Chronic Narcotics </a:t>
            </a:r>
            <a:br>
              <a:rPr lang="en-US" dirty="0"/>
            </a:br>
            <a:r>
              <a:rPr lang="en-US" dirty="0"/>
              <a:t>▪ Total Painful Joint Count: Patient-Reported Pain in Non-Operative Lower Extremity Joint ▪ Quantified Spinal Pain: Patient-Reported Back Pain, Oswestry Index Question</a:t>
            </a:r>
            <a:br>
              <a:rPr lang="en-US" dirty="0"/>
            </a:br>
            <a:endParaRPr lang="en-US" dirty="0"/>
          </a:p>
          <a:p>
            <a:pPr marL="342900" indent="-342900">
              <a:buFont typeface="Arial" panose="020B0604020202020204" pitchFamily="34" charset="0"/>
              <a:buChar char="•"/>
            </a:pPr>
            <a:r>
              <a:rPr lang="en-US" dirty="0"/>
              <a:t>THA_PRO_PM_for_CMS_Pre_Surgery</a:t>
            </a:r>
          </a:p>
          <a:p>
            <a:pPr marL="342900" indent="-342900">
              <a:buFont typeface="Arial" panose="020B0604020202020204" pitchFamily="34" charset="0"/>
              <a:buChar char="•"/>
            </a:pPr>
            <a:r>
              <a:rPr lang="en-US" dirty="0"/>
              <a:t>THA_PRO_PM_for_CMS_Post_Surgery</a:t>
            </a:r>
          </a:p>
          <a:p>
            <a:pPr marL="342900" indent="-342900">
              <a:buFont typeface="Arial" panose="020B0604020202020204" pitchFamily="34" charset="0"/>
              <a:buChar char="•"/>
            </a:pPr>
            <a:r>
              <a:rPr lang="en-US" dirty="0"/>
              <a:t>TKA_PRO_PM_for_CMS_Pre_Surgery</a:t>
            </a:r>
          </a:p>
          <a:p>
            <a:pPr marL="342900" indent="-342900">
              <a:buFont typeface="Arial" panose="020B0604020202020204" pitchFamily="34" charset="0"/>
              <a:buChar char="•"/>
            </a:pPr>
            <a:r>
              <a:rPr lang="en-US" dirty="0"/>
              <a:t>TKA_PRO_PM_for_CMS_Post_Surgery</a:t>
            </a:r>
          </a:p>
        </p:txBody>
      </p:sp>
      <p:pic>
        <p:nvPicPr>
          <p:cNvPr id="5" name="Picture 4" descr="Premium Photo | Box solution in the design of information related to  abstraction solutions. 3d illustration">
            <a:extLst>
              <a:ext uri="{FF2B5EF4-FFF2-40B4-BE49-F238E27FC236}">
                <a16:creationId xmlns:a16="http://schemas.microsoft.com/office/drawing/2014/main" id="{86BCB125-5037-5E4C-6DA0-4B074A1BAC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9054" y="3997413"/>
            <a:ext cx="2445327" cy="1886768"/>
          </a:xfrm>
          <a:prstGeom prst="rect">
            <a:avLst/>
          </a:prstGeom>
          <a:noFill/>
          <a:ln>
            <a:noFill/>
          </a:ln>
        </p:spPr>
      </p:pic>
    </p:spTree>
    <p:extLst>
      <p:ext uri="{BB962C8B-B14F-4D97-AF65-F5344CB8AC3E}">
        <p14:creationId xmlns:p14="http://schemas.microsoft.com/office/powerpoint/2010/main" val="299965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CB53-A6F8-6112-129F-373BD73597EB}"/>
              </a:ext>
            </a:extLst>
          </p:cNvPr>
          <p:cNvSpPr>
            <a:spLocks noGrp="1"/>
          </p:cNvSpPr>
          <p:nvPr>
            <p:ph type="title"/>
          </p:nvPr>
        </p:nvSpPr>
        <p:spPr/>
        <p:txBody>
          <a:bodyPr/>
          <a:lstStyle/>
          <a:p>
            <a:r>
              <a:rPr lang="en-US" dirty="0"/>
              <a:t>BENEFITS: Patients &amp; Clients</a:t>
            </a:r>
          </a:p>
        </p:txBody>
      </p:sp>
      <p:pic>
        <p:nvPicPr>
          <p:cNvPr id="7" name="Content Placeholder 6">
            <a:extLst>
              <a:ext uri="{FF2B5EF4-FFF2-40B4-BE49-F238E27FC236}">
                <a16:creationId xmlns:a16="http://schemas.microsoft.com/office/drawing/2014/main" id="{A3617D64-FC5B-BBA6-BE66-ED51DF63CA95}"/>
              </a:ext>
            </a:extLst>
          </p:cNvPr>
          <p:cNvPicPr>
            <a:picLocks noGrp="1" noChangeAspect="1"/>
          </p:cNvPicPr>
          <p:nvPr>
            <p:ph idx="1"/>
          </p:nvPr>
        </p:nvPicPr>
        <p:blipFill>
          <a:blip r:embed="rId2"/>
          <a:stretch>
            <a:fillRect/>
          </a:stretch>
        </p:blipFill>
        <p:spPr>
          <a:xfrm>
            <a:off x="914099" y="1038225"/>
            <a:ext cx="10363802" cy="4638675"/>
          </a:xfrm>
        </p:spPr>
      </p:pic>
      <p:pic>
        <p:nvPicPr>
          <p:cNvPr id="3" name="Picture 2" descr="Premium Photo | Box solution in the design of information related to  abstraction solutions. 3d illustration">
            <a:extLst>
              <a:ext uri="{FF2B5EF4-FFF2-40B4-BE49-F238E27FC236}">
                <a16:creationId xmlns:a16="http://schemas.microsoft.com/office/drawing/2014/main" id="{206AC93C-EA47-766E-CAB7-0413C459E1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47420" y="3945024"/>
            <a:ext cx="2244580" cy="1731876"/>
          </a:xfrm>
          <a:prstGeom prst="rect">
            <a:avLst/>
          </a:prstGeom>
          <a:noFill/>
          <a:ln>
            <a:noFill/>
          </a:ln>
        </p:spPr>
      </p:pic>
    </p:spTree>
    <p:extLst>
      <p:ext uri="{BB962C8B-B14F-4D97-AF65-F5344CB8AC3E}">
        <p14:creationId xmlns:p14="http://schemas.microsoft.com/office/powerpoint/2010/main" val="3321109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510C-985A-CFD9-D3CD-20FD4CAA58F3}"/>
              </a:ext>
            </a:extLst>
          </p:cNvPr>
          <p:cNvSpPr>
            <a:spLocks noGrp="1"/>
          </p:cNvSpPr>
          <p:nvPr>
            <p:ph type="title"/>
          </p:nvPr>
        </p:nvSpPr>
        <p:spPr/>
        <p:txBody>
          <a:bodyPr/>
          <a:lstStyle/>
          <a:p>
            <a:r>
              <a:rPr lang="en-US" sz="4800" dirty="0"/>
              <a:t>Suggested Key Quality Measures </a:t>
            </a:r>
          </a:p>
        </p:txBody>
      </p:sp>
      <p:sp>
        <p:nvSpPr>
          <p:cNvPr id="3" name="Content Placeholder 2">
            <a:extLst>
              <a:ext uri="{FF2B5EF4-FFF2-40B4-BE49-F238E27FC236}">
                <a16:creationId xmlns:a16="http://schemas.microsoft.com/office/drawing/2014/main" id="{9D5100FD-0194-326F-5C3F-1D6735931EC0}"/>
              </a:ext>
            </a:extLst>
          </p:cNvPr>
          <p:cNvSpPr>
            <a:spLocks noGrp="1"/>
          </p:cNvSpPr>
          <p:nvPr>
            <p:ph idx="1"/>
          </p:nvPr>
        </p:nvSpPr>
        <p:spPr>
          <a:xfrm>
            <a:off x="609600" y="1038226"/>
            <a:ext cx="11374582" cy="4638673"/>
          </a:xfrm>
        </p:spPr>
        <p:txBody>
          <a:bodyPr/>
          <a:lstStyle/>
          <a:p>
            <a:pPr marL="457200" indent="-457200">
              <a:buFont typeface="Arial" panose="020B0604020202020204" pitchFamily="34" charset="0"/>
              <a:buChar char="•"/>
            </a:pPr>
            <a:r>
              <a:rPr lang="en-US" sz="3200" dirty="0"/>
              <a:t>% adoption </a:t>
            </a:r>
          </a:p>
          <a:p>
            <a:pPr marL="457200" indent="-457200">
              <a:buFont typeface="Arial" panose="020B0604020202020204" pitchFamily="34" charset="0"/>
              <a:buChar char="•"/>
            </a:pPr>
            <a:r>
              <a:rPr lang="en-US" sz="3200" dirty="0"/>
              <a:t>% provider and patient engagement </a:t>
            </a:r>
          </a:p>
          <a:p>
            <a:pPr marL="457200" indent="-457200">
              <a:buFont typeface="Arial" panose="020B0604020202020204" pitchFamily="34" charset="0"/>
              <a:buChar char="•"/>
            </a:pPr>
            <a:r>
              <a:rPr lang="en-US" sz="3200" dirty="0"/>
              <a:t>Patient satisfaction </a:t>
            </a:r>
          </a:p>
          <a:p>
            <a:pPr marL="457200" indent="-457200">
              <a:buFont typeface="Arial" panose="020B0604020202020204" pitchFamily="34" charset="0"/>
              <a:buChar char="•"/>
            </a:pPr>
            <a:r>
              <a:rPr lang="en-US" sz="3200" dirty="0"/>
              <a:t>% increase in form response rate from baseline </a:t>
            </a:r>
          </a:p>
          <a:p>
            <a:pPr marL="457200" indent="-457200">
              <a:buFont typeface="Arial" panose="020B0604020202020204" pitchFamily="34" charset="0"/>
              <a:buChar char="•"/>
            </a:pPr>
            <a:r>
              <a:rPr lang="en-US" sz="3200" dirty="0"/>
              <a:t>% of completion of PRO forms </a:t>
            </a:r>
          </a:p>
          <a:p>
            <a:pPr marL="457200" indent="-457200">
              <a:buFont typeface="Arial" panose="020B0604020202020204" pitchFamily="34" charset="0"/>
              <a:buChar char="•"/>
            </a:pPr>
            <a:r>
              <a:rPr lang="en-US" sz="3200" dirty="0"/>
              <a:t>% decrease in staff hours dedicated to PRO collection </a:t>
            </a:r>
          </a:p>
          <a:p>
            <a:pPr marL="457200" indent="-457200">
              <a:buFont typeface="Arial" panose="020B0604020202020204" pitchFamily="34" charset="0"/>
              <a:buChar char="•"/>
            </a:pPr>
            <a:r>
              <a:rPr lang="en-US" sz="3200" dirty="0"/>
              <a:t>Improvement in patients’ self-reported pain and functional status prior to and after their elective, primary THA/TKA</a:t>
            </a:r>
          </a:p>
        </p:txBody>
      </p:sp>
      <p:sp>
        <p:nvSpPr>
          <p:cNvPr id="4" name="TextBox 3">
            <a:extLst>
              <a:ext uri="{FF2B5EF4-FFF2-40B4-BE49-F238E27FC236}">
                <a16:creationId xmlns:a16="http://schemas.microsoft.com/office/drawing/2014/main" id="{21D523B2-C90E-62E7-2736-C4D87793A726}"/>
              </a:ext>
            </a:extLst>
          </p:cNvPr>
          <p:cNvSpPr txBox="1"/>
          <p:nvPr/>
        </p:nvSpPr>
        <p:spPr>
          <a:xfrm>
            <a:off x="7897091" y="1038226"/>
            <a:ext cx="4087091" cy="1569660"/>
          </a:xfrm>
          <a:prstGeom prst="rect">
            <a:avLst/>
          </a:prstGeom>
          <a:noFill/>
          <a:ln w="44450">
            <a:solidFill>
              <a:srgbClr val="00B0F0"/>
            </a:solidFill>
          </a:ln>
        </p:spPr>
        <p:txBody>
          <a:bodyPr wrap="square" rtlCol="0">
            <a:spAutoFit/>
          </a:bodyPr>
          <a:lstStyle/>
          <a:p>
            <a:pPr marL="285750" indent="-285750">
              <a:buFont typeface="Arial" panose="020B0604020202020204" pitchFamily="34" charset="0"/>
              <a:buChar char="•"/>
            </a:pPr>
            <a:r>
              <a:rPr lang="en-US" sz="2400" dirty="0">
                <a:solidFill>
                  <a:srgbClr val="FF0000"/>
                </a:solidFill>
              </a:rPr>
              <a:t>NOT Part of the PRO-PM Requirements!</a:t>
            </a:r>
          </a:p>
          <a:p>
            <a:pPr marL="285750" indent="-285750">
              <a:buFont typeface="Arial" panose="020B0604020202020204" pitchFamily="34" charset="0"/>
              <a:buChar char="•"/>
            </a:pPr>
            <a:r>
              <a:rPr lang="en-US" sz="2400" dirty="0">
                <a:solidFill>
                  <a:srgbClr val="FF0000"/>
                </a:solidFill>
              </a:rPr>
              <a:t>Used for Internal Monitoring </a:t>
            </a:r>
            <a:br>
              <a:rPr lang="en-US" sz="2400" dirty="0">
                <a:solidFill>
                  <a:srgbClr val="FF0000"/>
                </a:solidFill>
              </a:rPr>
            </a:br>
            <a:r>
              <a:rPr lang="en-US" sz="2400" dirty="0">
                <a:solidFill>
                  <a:srgbClr val="FF0000"/>
                </a:solidFill>
              </a:rPr>
              <a:t>of Process</a:t>
            </a:r>
          </a:p>
        </p:txBody>
      </p:sp>
    </p:spTree>
    <p:extLst>
      <p:ext uri="{BB962C8B-B14F-4D97-AF65-F5344CB8AC3E}">
        <p14:creationId xmlns:p14="http://schemas.microsoft.com/office/powerpoint/2010/main" val="401276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4E61-D933-40B0-F56D-C18CED689FD3}"/>
              </a:ext>
            </a:extLst>
          </p:cNvPr>
          <p:cNvSpPr>
            <a:spLocks noGrp="1"/>
          </p:cNvSpPr>
          <p:nvPr>
            <p:ph type="title"/>
          </p:nvPr>
        </p:nvSpPr>
        <p:spPr>
          <a:xfrm>
            <a:off x="180109" y="387928"/>
            <a:ext cx="5006804" cy="2873432"/>
          </a:xfrm>
        </p:spPr>
        <p:txBody>
          <a:bodyPr/>
          <a:lstStyle/>
          <a:p>
            <a:r>
              <a:rPr lang="en-US" sz="2800" dirty="0"/>
              <a:t>Total Hip Arthroplasty</a:t>
            </a:r>
            <a:br>
              <a:rPr lang="en-US" sz="2800" dirty="0"/>
            </a:br>
            <a:r>
              <a:rPr lang="en-US" sz="2800" dirty="0"/>
              <a:t>Patient-Reported </a:t>
            </a:r>
            <a:br>
              <a:rPr lang="en-US" sz="2800" dirty="0"/>
            </a:br>
            <a:r>
              <a:rPr lang="en-US" sz="2800" dirty="0"/>
              <a:t>Outcome-Based Performance Measure (THA/TKA PRO-PM)</a:t>
            </a:r>
          </a:p>
        </p:txBody>
      </p:sp>
      <p:sp>
        <p:nvSpPr>
          <p:cNvPr id="4" name="Text Placeholder 3">
            <a:extLst>
              <a:ext uri="{FF2B5EF4-FFF2-40B4-BE49-F238E27FC236}">
                <a16:creationId xmlns:a16="http://schemas.microsoft.com/office/drawing/2014/main" id="{FC4D5577-5BA9-CC17-FE2A-107753C7B5ED}"/>
              </a:ext>
            </a:extLst>
          </p:cNvPr>
          <p:cNvSpPr>
            <a:spLocks noGrp="1"/>
          </p:cNvSpPr>
          <p:nvPr>
            <p:ph type="body" sz="quarter" idx="10"/>
          </p:nvPr>
        </p:nvSpPr>
        <p:spPr>
          <a:xfrm>
            <a:off x="8746958" y="213360"/>
            <a:ext cx="3445042" cy="5425440"/>
          </a:xfrm>
        </p:spPr>
        <p:txBody>
          <a:bodyPr/>
          <a:lstStyle/>
          <a:p>
            <a:pPr marL="342900" indent="-342900">
              <a:buFont typeface="Arial" panose="020B0604020202020204" pitchFamily="34" charset="0"/>
              <a:buChar char="•"/>
            </a:pPr>
            <a:r>
              <a:rPr lang="en-US" sz="2800" dirty="0"/>
              <a:t>When THA Surgery Scheduled, Patient Automatically Receives Secure SMS Text Message with Link to THA PRO-PM </a:t>
            </a:r>
            <a:br>
              <a:rPr lang="en-US" sz="2800" dirty="0"/>
            </a:br>
            <a:r>
              <a:rPr lang="en-US" sz="2800" dirty="0"/>
              <a:t>Pre-surgery Pathway in Secure Web Browser</a:t>
            </a:r>
            <a:br>
              <a:rPr lang="en-US" sz="2800" dirty="0"/>
            </a:br>
            <a:endParaRPr lang="en-US" sz="2800" dirty="0"/>
          </a:p>
          <a:p>
            <a:pPr marL="342900" indent="-342900">
              <a:buFont typeface="Arial" panose="020B0604020202020204" pitchFamily="34" charset="0"/>
              <a:buChar char="•"/>
            </a:pPr>
            <a:r>
              <a:rPr lang="en-US" sz="2800" dirty="0"/>
              <a:t>Patient clicks to </a:t>
            </a:r>
            <a:br>
              <a:rPr lang="en-US" sz="2800" dirty="0"/>
            </a:br>
            <a:r>
              <a:rPr lang="en-US" sz="2800" dirty="0"/>
              <a:t>“Fill Out Form”</a:t>
            </a:r>
          </a:p>
        </p:txBody>
      </p:sp>
      <p:grpSp>
        <p:nvGrpSpPr>
          <p:cNvPr id="6" name="Group 5">
            <a:extLst>
              <a:ext uri="{FF2B5EF4-FFF2-40B4-BE49-F238E27FC236}">
                <a16:creationId xmlns:a16="http://schemas.microsoft.com/office/drawing/2014/main" id="{CC31E41F-9D1B-D5E2-CDF9-E4A272C4E94B}"/>
              </a:ext>
            </a:extLst>
          </p:cNvPr>
          <p:cNvGrpSpPr/>
          <p:nvPr/>
        </p:nvGrpSpPr>
        <p:grpSpPr>
          <a:xfrm>
            <a:off x="5186913" y="0"/>
            <a:ext cx="3560045" cy="6858000"/>
            <a:chOff x="0" y="0"/>
            <a:chExt cx="3560045" cy="6858000"/>
          </a:xfrm>
        </p:grpSpPr>
        <p:pic>
          <p:nvPicPr>
            <p:cNvPr id="7" name="Picture 6">
              <a:extLst>
                <a:ext uri="{FF2B5EF4-FFF2-40B4-BE49-F238E27FC236}">
                  <a16:creationId xmlns:a16="http://schemas.microsoft.com/office/drawing/2014/main" id="{02CACA25-6AC1-61F1-E041-6EAB12B6F529}"/>
                </a:ext>
              </a:extLst>
            </p:cNvPr>
            <p:cNvPicPr>
              <a:picLocks noChangeAspect="1"/>
            </p:cNvPicPr>
            <p:nvPr/>
          </p:nvPicPr>
          <p:blipFill>
            <a:blip r:embed="rId2"/>
            <a:stretch>
              <a:fillRect/>
            </a:stretch>
          </p:blipFill>
          <p:spPr>
            <a:xfrm>
              <a:off x="0" y="0"/>
              <a:ext cx="3560045" cy="6858000"/>
            </a:xfrm>
            <a:prstGeom prst="rect">
              <a:avLst/>
            </a:prstGeom>
          </p:spPr>
        </p:pic>
        <p:sp>
          <p:nvSpPr>
            <p:cNvPr id="8" name="Rectangle 7">
              <a:extLst>
                <a:ext uri="{FF2B5EF4-FFF2-40B4-BE49-F238E27FC236}">
                  <a16:creationId xmlns:a16="http://schemas.microsoft.com/office/drawing/2014/main" id="{E437EB27-8087-0F0C-B175-203139A9D9A1}"/>
                </a:ext>
              </a:extLst>
            </p:cNvPr>
            <p:cNvSpPr/>
            <p:nvPr/>
          </p:nvSpPr>
          <p:spPr>
            <a:xfrm>
              <a:off x="283029" y="783771"/>
              <a:ext cx="2939142" cy="5540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07F21C44-C509-85C0-7D9B-B9019A9A47D0}"/>
              </a:ext>
            </a:extLst>
          </p:cNvPr>
          <p:cNvPicPr>
            <a:picLocks noChangeAspect="1"/>
          </p:cNvPicPr>
          <p:nvPr/>
        </p:nvPicPr>
        <p:blipFill>
          <a:blip r:embed="rId3"/>
          <a:stretch>
            <a:fillRect/>
          </a:stretch>
        </p:blipFill>
        <p:spPr>
          <a:xfrm>
            <a:off x="5522193" y="783771"/>
            <a:ext cx="2834640" cy="5540829"/>
          </a:xfrm>
          <a:prstGeom prst="rect">
            <a:avLst/>
          </a:prstGeom>
        </p:spPr>
      </p:pic>
      <p:sp>
        <p:nvSpPr>
          <p:cNvPr id="11" name="Arrow: Down 10">
            <a:extLst>
              <a:ext uri="{FF2B5EF4-FFF2-40B4-BE49-F238E27FC236}">
                <a16:creationId xmlns:a16="http://schemas.microsoft.com/office/drawing/2014/main" id="{C1668608-9E45-5740-78B2-7B2790EDC1DC}"/>
              </a:ext>
            </a:extLst>
          </p:cNvPr>
          <p:cNvSpPr/>
          <p:nvPr/>
        </p:nvSpPr>
        <p:spPr>
          <a:xfrm rot="3976360">
            <a:off x="7366983" y="4802936"/>
            <a:ext cx="489150" cy="9840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517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207531"/>
            <a:ext cx="10515600" cy="1463674"/>
          </a:xfrm>
        </p:spPr>
        <p:txBody>
          <a:bodyPr/>
          <a:lstStyle/>
          <a:p>
            <a:r>
              <a:rPr lang="en-US" sz="3200" b="1" kern="0" dirty="0">
                <a:effectLst/>
                <a:latin typeface="inherit"/>
                <a:ea typeface="Times New Roman" panose="02020603050405020304" pitchFamily="18" charset="0"/>
                <a:cs typeface="Times New Roman"/>
              </a:rPr>
              <a:t>Voluntary and Mandatory Patient-Reported Outcome </a:t>
            </a:r>
            <a:r>
              <a:rPr lang="en-US" sz="3200" b="1" kern="0">
                <a:effectLst/>
                <a:latin typeface="inherit"/>
                <a:ea typeface="Times New Roman" panose="02020603050405020304" pitchFamily="18" charset="0"/>
                <a:cs typeface="Times New Roman"/>
              </a:rPr>
              <a:t>Collection for Total Hip and Knee Arthroplasty </a:t>
            </a:r>
            <a:endParaRPr lang="en-US" sz="3200"/>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568036" y="1671204"/>
            <a:ext cx="11305309" cy="4327813"/>
          </a:xfrm>
        </p:spPr>
        <p:txBody>
          <a:bodyPr vert="horz" lIns="0" tIns="45720" rIns="91440" bIns="45720" rtlCol="0" anchor="t">
            <a:noAutofit/>
          </a:bodyPr>
          <a:lstStyle/>
          <a:p>
            <a:pPr marL="285750" indent="-285750">
              <a:lnSpc>
                <a:spcPct val="150000"/>
              </a:lnSpc>
              <a:spcBef>
                <a:spcPts val="0"/>
              </a:spcBef>
              <a:spcAft>
                <a:spcPts val="600"/>
              </a:spcAft>
              <a:buChar char="•"/>
            </a:pPr>
            <a:r>
              <a:rPr lang="en-US" sz="2000" dirty="0">
                <a:ea typeface="+mn-lt"/>
                <a:cs typeface="+mn-lt"/>
                <a:hlinkClick r:id="rId2"/>
              </a:rPr>
              <a:t>FY2023 Inpatient Prospective Payment System (IPPS) and Long-Term Care Hospital Prospective Payment System (LTCH PPS) Final Rule</a:t>
            </a:r>
            <a:endParaRPr lang="en-US" sz="2000" dirty="0">
              <a:ea typeface="+mn-lt"/>
              <a:cs typeface="+mn-lt"/>
            </a:endParaRPr>
          </a:p>
          <a:p>
            <a:pPr marL="285750" indent="-285750">
              <a:lnSpc>
                <a:spcPct val="150000"/>
              </a:lnSpc>
              <a:spcBef>
                <a:spcPts val="0"/>
              </a:spcBef>
              <a:buChar char="•"/>
            </a:pPr>
            <a:r>
              <a:rPr lang="en-US" sz="2000" dirty="0">
                <a:ea typeface="+mn-lt"/>
                <a:cs typeface="+mn-lt"/>
              </a:rPr>
              <a:t>Hospital-Level, Risk Standardized Patient-Reported Outcomes Performance Measure (PRO-PM) Following Elective Primary Total Hip Arthroplasty (THA) and/or Total Knee Arthroplasty (TKA)</a:t>
            </a:r>
          </a:p>
          <a:p>
            <a:pPr marL="285750" indent="-285750">
              <a:lnSpc>
                <a:spcPct val="150000"/>
              </a:lnSpc>
              <a:spcBef>
                <a:spcPts val="0"/>
              </a:spcBef>
              <a:spcAft>
                <a:spcPts val="600"/>
              </a:spcAft>
              <a:buChar char="•"/>
            </a:pPr>
            <a:r>
              <a:rPr lang="en-US" sz="2000" dirty="0">
                <a:ea typeface="+mn-lt"/>
                <a:cs typeface="+mn-lt"/>
              </a:rPr>
              <a:t>Hospital-Level Risk-Standardized Complication Rate (RSCR) Following Elective Primary THA/TKA</a:t>
            </a:r>
          </a:p>
          <a:p>
            <a:pPr marL="285750" indent="-285750">
              <a:lnSpc>
                <a:spcPct val="150000"/>
              </a:lnSpc>
              <a:spcBef>
                <a:spcPts val="0"/>
              </a:spcBef>
              <a:spcAft>
                <a:spcPts val="600"/>
              </a:spcAft>
              <a:buChar char="•"/>
            </a:pPr>
            <a:r>
              <a:rPr lang="en-US" sz="2000" dirty="0">
                <a:ea typeface="+mn-lt"/>
                <a:cs typeface="+mn-lt"/>
              </a:rPr>
              <a:t>2 New Quality Measures for 2024: </a:t>
            </a:r>
          </a:p>
          <a:p>
            <a:pPr lvl="1">
              <a:lnSpc>
                <a:spcPct val="150000"/>
              </a:lnSpc>
              <a:spcBef>
                <a:spcPts val="0"/>
              </a:spcBef>
              <a:spcAft>
                <a:spcPts val="600"/>
              </a:spcAft>
              <a:buChar char="•"/>
            </a:pPr>
            <a:r>
              <a:rPr lang="en-US" sz="1600" u="sng" dirty="0">
                <a:ea typeface="+mn-lt"/>
                <a:cs typeface="+mn-lt"/>
              </a:rPr>
              <a:t>CMS56v12: Functional Status Assessment for Total Hip Replacement</a:t>
            </a:r>
            <a:endParaRPr lang="en-US" sz="1600">
              <a:ea typeface="+mn-lt"/>
              <a:cs typeface="+mn-lt"/>
            </a:endParaRPr>
          </a:p>
          <a:p>
            <a:pPr lvl="1">
              <a:lnSpc>
                <a:spcPct val="150000"/>
              </a:lnSpc>
              <a:spcBef>
                <a:spcPts val="0"/>
              </a:spcBef>
              <a:spcAft>
                <a:spcPts val="600"/>
              </a:spcAft>
              <a:buChar char="•"/>
            </a:pPr>
            <a:r>
              <a:rPr lang="en-US" sz="1600" u="sng" dirty="0">
                <a:ea typeface="+mn-lt"/>
                <a:cs typeface="+mn-lt"/>
              </a:rPr>
              <a:t>CMS66v10: Functional Status Assessment for Total Knee Replacement</a:t>
            </a:r>
            <a:endParaRPr lang="en-US" sz="1600">
              <a:ea typeface="+mn-lt"/>
              <a:cs typeface="+mn-lt"/>
            </a:endParaRPr>
          </a:p>
          <a:p>
            <a:endParaRPr lang="en-US" sz="2000" u="sng" kern="0" dirty="0">
              <a:solidFill>
                <a:srgbClr val="12B8D4"/>
              </a:solidFill>
              <a:cs typeface="Times New Roman"/>
            </a:endParaRPr>
          </a:p>
          <a:p>
            <a:pPr marL="342900" indent="-342900">
              <a:buFont typeface="Arial" panose="020B0604020202020204" pitchFamily="34" charset="0"/>
              <a:buChar char="•"/>
            </a:pPr>
            <a:endParaRPr lang="en-US" sz="1600" dirty="0">
              <a:solidFill>
                <a:srgbClr val="121314"/>
              </a:solidFill>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2510755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4E61-D933-40B0-F56D-C18CED689FD3}"/>
              </a:ext>
            </a:extLst>
          </p:cNvPr>
          <p:cNvSpPr>
            <a:spLocks noGrp="1"/>
          </p:cNvSpPr>
          <p:nvPr>
            <p:ph type="title"/>
          </p:nvPr>
        </p:nvSpPr>
        <p:spPr>
          <a:xfrm>
            <a:off x="180109" y="387928"/>
            <a:ext cx="5006804" cy="2873432"/>
          </a:xfrm>
        </p:spPr>
        <p:txBody>
          <a:bodyPr/>
          <a:lstStyle/>
          <a:p>
            <a:r>
              <a:rPr lang="en-US" sz="2800" dirty="0"/>
              <a:t>Total Knee Arthroplasty</a:t>
            </a:r>
            <a:br>
              <a:rPr lang="en-US" sz="2800" dirty="0"/>
            </a:br>
            <a:r>
              <a:rPr lang="en-US" sz="2800" dirty="0"/>
              <a:t>Patient-Reported </a:t>
            </a:r>
            <a:br>
              <a:rPr lang="en-US" sz="2800" dirty="0"/>
            </a:br>
            <a:r>
              <a:rPr lang="en-US" sz="2800" dirty="0"/>
              <a:t>Outcome-Based Performance Measure (THA/TKA PRO-PM)</a:t>
            </a:r>
          </a:p>
        </p:txBody>
      </p:sp>
      <p:grpSp>
        <p:nvGrpSpPr>
          <p:cNvPr id="6" name="Group 5">
            <a:extLst>
              <a:ext uri="{FF2B5EF4-FFF2-40B4-BE49-F238E27FC236}">
                <a16:creationId xmlns:a16="http://schemas.microsoft.com/office/drawing/2014/main" id="{CC31E41F-9D1B-D5E2-CDF9-E4A272C4E94B}"/>
              </a:ext>
            </a:extLst>
          </p:cNvPr>
          <p:cNvGrpSpPr/>
          <p:nvPr/>
        </p:nvGrpSpPr>
        <p:grpSpPr>
          <a:xfrm>
            <a:off x="4470633" y="0"/>
            <a:ext cx="3560045" cy="6858000"/>
            <a:chOff x="0" y="0"/>
            <a:chExt cx="3560045" cy="6858000"/>
          </a:xfrm>
        </p:grpSpPr>
        <p:pic>
          <p:nvPicPr>
            <p:cNvPr id="7" name="Picture 6">
              <a:extLst>
                <a:ext uri="{FF2B5EF4-FFF2-40B4-BE49-F238E27FC236}">
                  <a16:creationId xmlns:a16="http://schemas.microsoft.com/office/drawing/2014/main" id="{02CACA25-6AC1-61F1-E041-6EAB12B6F529}"/>
                </a:ext>
              </a:extLst>
            </p:cNvPr>
            <p:cNvPicPr>
              <a:picLocks noChangeAspect="1"/>
            </p:cNvPicPr>
            <p:nvPr/>
          </p:nvPicPr>
          <p:blipFill>
            <a:blip r:embed="rId2"/>
            <a:stretch>
              <a:fillRect/>
            </a:stretch>
          </p:blipFill>
          <p:spPr>
            <a:xfrm>
              <a:off x="0" y="0"/>
              <a:ext cx="3560045" cy="6858000"/>
            </a:xfrm>
            <a:prstGeom prst="rect">
              <a:avLst/>
            </a:prstGeom>
          </p:spPr>
        </p:pic>
        <p:sp>
          <p:nvSpPr>
            <p:cNvPr id="8" name="Rectangle 7">
              <a:extLst>
                <a:ext uri="{FF2B5EF4-FFF2-40B4-BE49-F238E27FC236}">
                  <a16:creationId xmlns:a16="http://schemas.microsoft.com/office/drawing/2014/main" id="{E437EB27-8087-0F0C-B175-203139A9D9A1}"/>
                </a:ext>
              </a:extLst>
            </p:cNvPr>
            <p:cNvSpPr/>
            <p:nvPr/>
          </p:nvSpPr>
          <p:spPr>
            <a:xfrm>
              <a:off x="283029" y="783771"/>
              <a:ext cx="2939142" cy="5540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BC82BAE0-CE95-A9CA-BEF5-3278B099CEF4}"/>
              </a:ext>
            </a:extLst>
          </p:cNvPr>
          <p:cNvPicPr>
            <a:picLocks noChangeAspect="1"/>
          </p:cNvPicPr>
          <p:nvPr/>
        </p:nvPicPr>
        <p:blipFill>
          <a:blip r:embed="rId3"/>
          <a:stretch>
            <a:fillRect/>
          </a:stretch>
        </p:blipFill>
        <p:spPr>
          <a:xfrm>
            <a:off x="4807090" y="783771"/>
            <a:ext cx="2885714" cy="5540829"/>
          </a:xfrm>
          <a:prstGeom prst="rect">
            <a:avLst/>
          </a:prstGeom>
        </p:spPr>
      </p:pic>
      <p:sp>
        <p:nvSpPr>
          <p:cNvPr id="9" name="Arrow: Down 8">
            <a:extLst>
              <a:ext uri="{FF2B5EF4-FFF2-40B4-BE49-F238E27FC236}">
                <a16:creationId xmlns:a16="http://schemas.microsoft.com/office/drawing/2014/main" id="{7BDB1F86-0ADA-22FF-EA97-518B28AA98CB}"/>
              </a:ext>
            </a:extLst>
          </p:cNvPr>
          <p:cNvSpPr/>
          <p:nvPr/>
        </p:nvSpPr>
        <p:spPr>
          <a:xfrm rot="3976360">
            <a:off x="7337303" y="418901"/>
            <a:ext cx="489150" cy="6456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24B9ABE-658B-94E1-41A6-5EF053D52A55}"/>
              </a:ext>
            </a:extLst>
          </p:cNvPr>
          <p:cNvPicPr>
            <a:picLocks noChangeAspect="1"/>
          </p:cNvPicPr>
          <p:nvPr/>
        </p:nvPicPr>
        <p:blipFill>
          <a:blip r:embed="rId4"/>
          <a:stretch>
            <a:fillRect/>
          </a:stretch>
        </p:blipFill>
        <p:spPr>
          <a:xfrm>
            <a:off x="8991600" y="3998221"/>
            <a:ext cx="3173659" cy="2859780"/>
          </a:xfrm>
          <a:prstGeom prst="rect">
            <a:avLst/>
          </a:prstGeom>
        </p:spPr>
      </p:pic>
      <p:sp>
        <p:nvSpPr>
          <p:cNvPr id="13" name="Arrow: Down 12">
            <a:extLst>
              <a:ext uri="{FF2B5EF4-FFF2-40B4-BE49-F238E27FC236}">
                <a16:creationId xmlns:a16="http://schemas.microsoft.com/office/drawing/2014/main" id="{3C23D626-3EEA-1610-B0A9-4CB5B3A876FA}"/>
              </a:ext>
            </a:extLst>
          </p:cNvPr>
          <p:cNvSpPr/>
          <p:nvPr/>
        </p:nvSpPr>
        <p:spPr>
          <a:xfrm rot="6007288" flipV="1">
            <a:off x="9001292" y="3572899"/>
            <a:ext cx="519105" cy="4543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3">
            <a:extLst>
              <a:ext uri="{FF2B5EF4-FFF2-40B4-BE49-F238E27FC236}">
                <a16:creationId xmlns:a16="http://schemas.microsoft.com/office/drawing/2014/main" id="{C9E9C5A8-E037-8DA5-A503-B135616208F4}"/>
              </a:ext>
            </a:extLst>
          </p:cNvPr>
          <p:cNvSpPr txBox="1">
            <a:spLocks/>
          </p:cNvSpPr>
          <p:nvPr/>
        </p:nvSpPr>
        <p:spPr>
          <a:xfrm>
            <a:off x="7970520" y="213360"/>
            <a:ext cx="4221480" cy="5791200"/>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mn-lt"/>
                <a:ea typeface="+mn-ea"/>
                <a:cs typeface="+mn-cs"/>
              </a:defRPr>
            </a:lvl1pPr>
            <a:lvl2pPr marL="457200" indent="-228600" algn="l" defTabSz="914400" rtl="0" eaLnBrk="1" latinLnBrk="0" hangingPunct="1">
              <a:lnSpc>
                <a:spcPct val="90000"/>
              </a:lnSpc>
              <a:spcBef>
                <a:spcPts val="800"/>
              </a:spcBef>
              <a:buClr>
                <a:schemeClr val="bg2"/>
              </a:buClr>
              <a:buFont typeface="Wingdings" panose="05000000000000000000" pitchFamily="2" charset="2"/>
              <a:buChar char="§"/>
              <a:defRPr sz="2000" kern="1200">
                <a:solidFill>
                  <a:schemeClr val="bg1"/>
                </a:solidFill>
                <a:latin typeface="+mn-lt"/>
                <a:ea typeface="+mn-ea"/>
                <a:cs typeface="+mn-cs"/>
              </a:defRPr>
            </a:lvl2pPr>
            <a:lvl3pPr marL="777240" indent="-228600" algn="l" defTabSz="914400" rtl="0" eaLnBrk="1" latinLnBrk="0" hangingPunct="1">
              <a:lnSpc>
                <a:spcPct val="90000"/>
              </a:lnSpc>
              <a:spcBef>
                <a:spcPts val="800"/>
              </a:spcBef>
              <a:buClr>
                <a:schemeClr val="bg2"/>
              </a:buClr>
              <a:buFont typeface="Calibri" panose="020F050202020403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a:t>Patient completes HOOS JR and additional required components in form and then “Submits”</a:t>
            </a:r>
          </a:p>
          <a:p>
            <a:pPr marL="342900" indent="-342900">
              <a:buFont typeface="Arial" panose="020B0604020202020204" pitchFamily="34" charset="0"/>
              <a:buChar char="•"/>
            </a:pPr>
            <a:r>
              <a:rPr lang="en-US" sz="2800"/>
              <a:t>HOOS JR &amp; PROMIS-10 </a:t>
            </a:r>
            <a:r>
              <a:rPr lang="en-US" sz="2800" u="sng"/>
              <a:t>automatically scored</a:t>
            </a:r>
          </a:p>
          <a:p>
            <a:pPr marL="342900" indent="-342900">
              <a:buFont typeface="Arial" panose="020B0604020202020204" pitchFamily="34" charset="0"/>
              <a:buChar char="•"/>
            </a:pPr>
            <a:r>
              <a:rPr lang="en-US" sz="2800"/>
              <a:t>Results automatically sent as structured data to EHR</a:t>
            </a:r>
            <a:endParaRPr lang="en-US" sz="2800" dirty="0"/>
          </a:p>
        </p:txBody>
      </p:sp>
    </p:spTree>
    <p:extLst>
      <p:ext uri="{BB962C8B-B14F-4D97-AF65-F5344CB8AC3E}">
        <p14:creationId xmlns:p14="http://schemas.microsoft.com/office/powerpoint/2010/main" val="117446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4E61-D933-40B0-F56D-C18CED689FD3}"/>
              </a:ext>
            </a:extLst>
          </p:cNvPr>
          <p:cNvSpPr>
            <a:spLocks noGrp="1"/>
          </p:cNvSpPr>
          <p:nvPr>
            <p:ph type="title"/>
          </p:nvPr>
        </p:nvSpPr>
        <p:spPr>
          <a:xfrm>
            <a:off x="180109" y="387928"/>
            <a:ext cx="5006804" cy="2873432"/>
          </a:xfrm>
        </p:spPr>
        <p:txBody>
          <a:bodyPr/>
          <a:lstStyle/>
          <a:p>
            <a:r>
              <a:rPr lang="en-US" sz="2800" dirty="0"/>
              <a:t>Total Knee Arthroplasty</a:t>
            </a:r>
            <a:br>
              <a:rPr lang="en-US" sz="2800" dirty="0"/>
            </a:br>
            <a:r>
              <a:rPr lang="en-US" sz="2800" dirty="0"/>
              <a:t>Patient-Reported </a:t>
            </a:r>
            <a:br>
              <a:rPr lang="en-US" sz="2800" dirty="0"/>
            </a:br>
            <a:r>
              <a:rPr lang="en-US" sz="2800" dirty="0"/>
              <a:t>Outcome-Based Performance Measure (THA/TKA PRO-PM)</a:t>
            </a:r>
          </a:p>
        </p:txBody>
      </p:sp>
      <p:sp>
        <p:nvSpPr>
          <p:cNvPr id="4" name="Text Placeholder 3">
            <a:extLst>
              <a:ext uri="{FF2B5EF4-FFF2-40B4-BE49-F238E27FC236}">
                <a16:creationId xmlns:a16="http://schemas.microsoft.com/office/drawing/2014/main" id="{FC4D5577-5BA9-CC17-FE2A-107753C7B5ED}"/>
              </a:ext>
            </a:extLst>
          </p:cNvPr>
          <p:cNvSpPr>
            <a:spLocks noGrp="1"/>
          </p:cNvSpPr>
          <p:nvPr>
            <p:ph type="body" sz="quarter" idx="10"/>
          </p:nvPr>
        </p:nvSpPr>
        <p:spPr>
          <a:xfrm>
            <a:off x="8746958" y="213360"/>
            <a:ext cx="3445042" cy="5791200"/>
          </a:xfrm>
        </p:spPr>
        <p:txBody>
          <a:bodyPr/>
          <a:lstStyle/>
          <a:p>
            <a:pPr marL="342900" indent="-342900">
              <a:buFont typeface="Arial" panose="020B0604020202020204" pitchFamily="34" charset="0"/>
              <a:buChar char="•"/>
            </a:pPr>
            <a:r>
              <a:rPr lang="en-US" sz="2800" dirty="0"/>
              <a:t>Patient receives reminders to complete the questionnaire</a:t>
            </a:r>
            <a:br>
              <a:rPr lang="en-US" sz="2800" dirty="0"/>
            </a:br>
            <a:endParaRPr lang="en-US" sz="2800" dirty="0"/>
          </a:p>
          <a:p>
            <a:pPr marL="342900" indent="-342900">
              <a:buFont typeface="Arial" panose="020B0604020202020204" pitchFamily="34" charset="0"/>
              <a:buChar char="•"/>
            </a:pPr>
            <a:r>
              <a:rPr lang="en-US" sz="2800" dirty="0"/>
              <a:t>Every 3 days X 3</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After 3 reminders, if not completed, can automatically alert Team Member (optional)</a:t>
            </a:r>
          </a:p>
        </p:txBody>
      </p:sp>
      <p:grpSp>
        <p:nvGrpSpPr>
          <p:cNvPr id="6" name="Group 5">
            <a:extLst>
              <a:ext uri="{FF2B5EF4-FFF2-40B4-BE49-F238E27FC236}">
                <a16:creationId xmlns:a16="http://schemas.microsoft.com/office/drawing/2014/main" id="{CC31E41F-9D1B-D5E2-CDF9-E4A272C4E94B}"/>
              </a:ext>
            </a:extLst>
          </p:cNvPr>
          <p:cNvGrpSpPr/>
          <p:nvPr/>
        </p:nvGrpSpPr>
        <p:grpSpPr>
          <a:xfrm>
            <a:off x="5186913" y="0"/>
            <a:ext cx="3560045" cy="6858000"/>
            <a:chOff x="0" y="0"/>
            <a:chExt cx="3560045" cy="6858000"/>
          </a:xfrm>
        </p:grpSpPr>
        <p:pic>
          <p:nvPicPr>
            <p:cNvPr id="7" name="Picture 6">
              <a:extLst>
                <a:ext uri="{FF2B5EF4-FFF2-40B4-BE49-F238E27FC236}">
                  <a16:creationId xmlns:a16="http://schemas.microsoft.com/office/drawing/2014/main" id="{02CACA25-6AC1-61F1-E041-6EAB12B6F529}"/>
                </a:ext>
              </a:extLst>
            </p:cNvPr>
            <p:cNvPicPr>
              <a:picLocks noChangeAspect="1"/>
            </p:cNvPicPr>
            <p:nvPr/>
          </p:nvPicPr>
          <p:blipFill>
            <a:blip r:embed="rId2"/>
            <a:stretch>
              <a:fillRect/>
            </a:stretch>
          </p:blipFill>
          <p:spPr>
            <a:xfrm>
              <a:off x="0" y="0"/>
              <a:ext cx="3560045" cy="6858000"/>
            </a:xfrm>
            <a:prstGeom prst="rect">
              <a:avLst/>
            </a:prstGeom>
          </p:spPr>
        </p:pic>
        <p:sp>
          <p:nvSpPr>
            <p:cNvPr id="8" name="Rectangle 7">
              <a:extLst>
                <a:ext uri="{FF2B5EF4-FFF2-40B4-BE49-F238E27FC236}">
                  <a16:creationId xmlns:a16="http://schemas.microsoft.com/office/drawing/2014/main" id="{E437EB27-8087-0F0C-B175-203139A9D9A1}"/>
                </a:ext>
              </a:extLst>
            </p:cNvPr>
            <p:cNvSpPr/>
            <p:nvPr/>
          </p:nvSpPr>
          <p:spPr>
            <a:xfrm>
              <a:off x="283029" y="783771"/>
              <a:ext cx="2939142" cy="5540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49522754-CF76-FA42-3937-A4CFBF3593BD}"/>
              </a:ext>
            </a:extLst>
          </p:cNvPr>
          <p:cNvPicPr>
            <a:picLocks noChangeAspect="1"/>
          </p:cNvPicPr>
          <p:nvPr/>
        </p:nvPicPr>
        <p:blipFill>
          <a:blip r:embed="rId3"/>
          <a:stretch>
            <a:fillRect/>
          </a:stretch>
        </p:blipFill>
        <p:spPr>
          <a:xfrm>
            <a:off x="5510941" y="741731"/>
            <a:ext cx="2857143" cy="5582869"/>
          </a:xfrm>
          <a:prstGeom prst="rect">
            <a:avLst/>
          </a:prstGeom>
        </p:spPr>
      </p:pic>
      <p:sp>
        <p:nvSpPr>
          <p:cNvPr id="11" name="Arrow: Down 10">
            <a:extLst>
              <a:ext uri="{FF2B5EF4-FFF2-40B4-BE49-F238E27FC236}">
                <a16:creationId xmlns:a16="http://schemas.microsoft.com/office/drawing/2014/main" id="{42414E36-0E1D-E7A5-8EE6-BE39242377C0}"/>
              </a:ext>
            </a:extLst>
          </p:cNvPr>
          <p:cNvSpPr/>
          <p:nvPr/>
        </p:nvSpPr>
        <p:spPr>
          <a:xfrm rot="3976360">
            <a:off x="7504536" y="814743"/>
            <a:ext cx="489150" cy="6456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9564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CB53-A6F8-6112-129F-373BD73597EB}"/>
              </a:ext>
            </a:extLst>
          </p:cNvPr>
          <p:cNvSpPr>
            <a:spLocks noGrp="1"/>
          </p:cNvSpPr>
          <p:nvPr>
            <p:ph type="title"/>
          </p:nvPr>
        </p:nvSpPr>
        <p:spPr/>
        <p:txBody>
          <a:bodyPr/>
          <a:lstStyle/>
          <a:p>
            <a:r>
              <a:rPr lang="en-US" dirty="0"/>
              <a:t>BENEFITS: Patients &amp; Clients</a:t>
            </a:r>
          </a:p>
        </p:txBody>
      </p:sp>
      <p:pic>
        <p:nvPicPr>
          <p:cNvPr id="7" name="Content Placeholder 6">
            <a:extLst>
              <a:ext uri="{FF2B5EF4-FFF2-40B4-BE49-F238E27FC236}">
                <a16:creationId xmlns:a16="http://schemas.microsoft.com/office/drawing/2014/main" id="{A3617D64-FC5B-BBA6-BE66-ED51DF63CA95}"/>
              </a:ext>
            </a:extLst>
          </p:cNvPr>
          <p:cNvPicPr>
            <a:picLocks noGrp="1" noChangeAspect="1"/>
          </p:cNvPicPr>
          <p:nvPr>
            <p:ph idx="1"/>
          </p:nvPr>
        </p:nvPicPr>
        <p:blipFill>
          <a:blip r:embed="rId2"/>
          <a:stretch>
            <a:fillRect/>
          </a:stretch>
        </p:blipFill>
        <p:spPr>
          <a:xfrm>
            <a:off x="914099" y="1038225"/>
            <a:ext cx="10363802" cy="4638675"/>
          </a:xfrm>
        </p:spPr>
      </p:pic>
      <p:pic>
        <p:nvPicPr>
          <p:cNvPr id="3" name="Picture 2" descr="Premium Photo | Box solution in the design of information related to  abstraction solutions. 3d illustration">
            <a:extLst>
              <a:ext uri="{FF2B5EF4-FFF2-40B4-BE49-F238E27FC236}">
                <a16:creationId xmlns:a16="http://schemas.microsoft.com/office/drawing/2014/main" id="{57E16764-E7AA-12E2-50D8-46B57267FA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47420" y="3945024"/>
            <a:ext cx="2244580" cy="1731876"/>
          </a:xfrm>
          <a:prstGeom prst="rect">
            <a:avLst/>
          </a:prstGeom>
          <a:noFill/>
          <a:ln>
            <a:noFill/>
          </a:ln>
        </p:spPr>
      </p:pic>
    </p:spTree>
    <p:extLst>
      <p:ext uri="{BB962C8B-B14F-4D97-AF65-F5344CB8AC3E}">
        <p14:creationId xmlns:p14="http://schemas.microsoft.com/office/powerpoint/2010/main" val="1465781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7477E-5EA8-CDDB-6DE8-8CF0AB2FD988}"/>
              </a:ext>
            </a:extLst>
          </p:cNvPr>
          <p:cNvSpPr>
            <a:spLocks noGrp="1"/>
          </p:cNvSpPr>
          <p:nvPr>
            <p:ph type="title"/>
          </p:nvPr>
        </p:nvSpPr>
        <p:spPr/>
        <p:txBody>
          <a:bodyPr/>
          <a:lstStyle/>
          <a:p>
            <a:r>
              <a:rPr lang="en-US" sz="6000" dirty="0"/>
              <a:t>QUESTIONS &amp; ANSWERS</a:t>
            </a:r>
          </a:p>
        </p:txBody>
      </p:sp>
    </p:spTree>
    <p:extLst>
      <p:ext uri="{BB962C8B-B14F-4D97-AF65-F5344CB8AC3E}">
        <p14:creationId xmlns:p14="http://schemas.microsoft.com/office/powerpoint/2010/main" val="4132324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526527-47CB-A18F-29D1-B011385EB30F}"/>
              </a:ext>
            </a:extLst>
          </p:cNvPr>
          <p:cNvSpPr>
            <a:spLocks noGrp="1"/>
          </p:cNvSpPr>
          <p:nvPr>
            <p:ph type="title"/>
          </p:nvPr>
        </p:nvSpPr>
        <p:spPr/>
        <p:txBody>
          <a:bodyPr/>
          <a:lstStyle/>
          <a:p>
            <a:r>
              <a:rPr lang="en-US" dirty="0"/>
              <a:t>QUESTION 1</a:t>
            </a:r>
          </a:p>
        </p:txBody>
      </p:sp>
      <p:sp>
        <p:nvSpPr>
          <p:cNvPr id="4" name="Content Placeholder 3">
            <a:extLst>
              <a:ext uri="{FF2B5EF4-FFF2-40B4-BE49-F238E27FC236}">
                <a16:creationId xmlns:a16="http://schemas.microsoft.com/office/drawing/2014/main" id="{855B6D4F-A100-B511-9648-14DFB3FAFDD1}"/>
              </a:ext>
            </a:extLst>
          </p:cNvPr>
          <p:cNvSpPr>
            <a:spLocks noGrp="1"/>
          </p:cNvSpPr>
          <p:nvPr>
            <p:ph idx="1"/>
          </p:nvPr>
        </p:nvSpPr>
        <p:spPr/>
        <p:txBody>
          <a:bodyPr/>
          <a:lstStyle/>
          <a:p>
            <a:pPr marL="342900" indent="-342900">
              <a:buFont typeface="Arial" panose="020B0604020202020204" pitchFamily="34" charset="0"/>
              <a:buChar char="•"/>
            </a:pPr>
            <a:r>
              <a:rPr lang="en-US" sz="4400" dirty="0"/>
              <a:t>Q: What is your typical patient response rate for completion of the PRO Forms?</a:t>
            </a:r>
            <a:br>
              <a:rPr lang="en-US" sz="4400" dirty="0"/>
            </a:br>
            <a:endParaRPr lang="en-US" sz="4400" dirty="0"/>
          </a:p>
          <a:p>
            <a:pPr marL="342900" indent="-342900">
              <a:buFont typeface="Arial" panose="020B0604020202020204" pitchFamily="34" charset="0"/>
              <a:buChar char="•"/>
            </a:pPr>
            <a:r>
              <a:rPr lang="en-US" sz="4400" dirty="0">
                <a:solidFill>
                  <a:srgbClr val="FF0000"/>
                </a:solidFill>
              </a:rPr>
              <a:t>A: ~90% Completion Rate (~100% Pre-op)</a:t>
            </a:r>
          </a:p>
          <a:p>
            <a:pPr marL="1120140" lvl="2" indent="-342900">
              <a:buFont typeface="Arial" panose="020B0604020202020204" pitchFamily="34" charset="0"/>
              <a:buChar char="•"/>
            </a:pPr>
            <a:r>
              <a:rPr lang="en-US" sz="4000" dirty="0">
                <a:solidFill>
                  <a:srgbClr val="FF0000"/>
                </a:solidFill>
              </a:rPr>
              <a:t>80-85% directly by patient</a:t>
            </a:r>
          </a:p>
          <a:p>
            <a:pPr marL="1120140" lvl="2" indent="-342900">
              <a:buFont typeface="Arial" panose="020B0604020202020204" pitchFamily="34" charset="0"/>
              <a:buChar char="•"/>
            </a:pPr>
            <a:r>
              <a:rPr lang="en-US" sz="4000" dirty="0">
                <a:solidFill>
                  <a:srgbClr val="FF0000"/>
                </a:solidFill>
              </a:rPr>
              <a:t>Additional 5-10% completed by family member/care taker</a:t>
            </a:r>
          </a:p>
        </p:txBody>
      </p:sp>
    </p:spTree>
    <p:extLst>
      <p:ext uri="{BB962C8B-B14F-4D97-AF65-F5344CB8AC3E}">
        <p14:creationId xmlns:p14="http://schemas.microsoft.com/office/powerpoint/2010/main" val="4289833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1DD5-4407-E3A4-42F3-39A7EE979715}"/>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CAF0AC7C-DB53-6DB0-5E30-AA924B567B61}"/>
              </a:ext>
            </a:extLst>
          </p:cNvPr>
          <p:cNvSpPr>
            <a:spLocks noGrp="1"/>
          </p:cNvSpPr>
          <p:nvPr>
            <p:ph idx="1"/>
          </p:nvPr>
        </p:nvSpPr>
        <p:spPr/>
        <p:txBody>
          <a:bodyPr/>
          <a:lstStyle/>
          <a:p>
            <a:pPr marL="342900" indent="-342900">
              <a:buFont typeface="Arial" panose="020B0604020202020204" pitchFamily="34" charset="0"/>
              <a:buChar char="•"/>
            </a:pPr>
            <a:r>
              <a:rPr lang="en-US" sz="4400" dirty="0"/>
              <a:t>Q: What other PRO-PM CQMs are there for 2023/2024?</a:t>
            </a:r>
            <a:br>
              <a:rPr lang="en-US" sz="4400" dirty="0"/>
            </a:br>
            <a:endParaRPr lang="en-US" sz="4400" dirty="0"/>
          </a:p>
          <a:p>
            <a:pPr marL="342900" indent="-342900">
              <a:buFont typeface="Arial" panose="020B0604020202020204" pitchFamily="34" charset="0"/>
              <a:buChar char="•"/>
            </a:pPr>
            <a:r>
              <a:rPr lang="en-US" sz="4400" dirty="0">
                <a:solidFill>
                  <a:srgbClr val="FF0000"/>
                </a:solidFill>
              </a:rPr>
              <a:t>A: There are numerous PRO-PM CQMs for 2023/2024 and more being proposed for future years (see next slide)</a:t>
            </a:r>
            <a:endParaRPr lang="en-US" sz="4400" dirty="0"/>
          </a:p>
        </p:txBody>
      </p:sp>
    </p:spTree>
    <p:extLst>
      <p:ext uri="{BB962C8B-B14F-4D97-AF65-F5344CB8AC3E}">
        <p14:creationId xmlns:p14="http://schemas.microsoft.com/office/powerpoint/2010/main" val="2799788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2991-CB2C-F1B9-F67D-6D2226FFFB64}"/>
              </a:ext>
            </a:extLst>
          </p:cNvPr>
          <p:cNvSpPr>
            <a:spLocks noGrp="1"/>
          </p:cNvSpPr>
          <p:nvPr>
            <p:ph type="title"/>
          </p:nvPr>
        </p:nvSpPr>
        <p:spPr/>
        <p:txBody>
          <a:bodyPr/>
          <a:lstStyle/>
          <a:p>
            <a:r>
              <a:rPr lang="en-US" sz="4000" dirty="0">
                <a:solidFill>
                  <a:srgbClr val="FF0000"/>
                </a:solidFill>
              </a:rPr>
              <a:t>PRO-PM CQMs by PROGRAM</a:t>
            </a:r>
            <a:endParaRPr lang="en-US" dirty="0"/>
          </a:p>
        </p:txBody>
      </p:sp>
      <p:sp>
        <p:nvSpPr>
          <p:cNvPr id="3" name="Content Placeholder 2">
            <a:extLst>
              <a:ext uri="{FF2B5EF4-FFF2-40B4-BE49-F238E27FC236}">
                <a16:creationId xmlns:a16="http://schemas.microsoft.com/office/drawing/2014/main" id="{362A0ACE-062A-DAF2-F24B-A518281BE102}"/>
              </a:ext>
            </a:extLst>
          </p:cNvPr>
          <p:cNvSpPr>
            <a:spLocks noGrp="1"/>
          </p:cNvSpPr>
          <p:nvPr>
            <p:ph idx="1"/>
          </p:nvPr>
        </p:nvSpPr>
        <p:spPr>
          <a:xfrm>
            <a:off x="0" y="1038226"/>
            <a:ext cx="12192000" cy="4638673"/>
          </a:xfrm>
        </p:spPr>
        <p:txBody>
          <a:bodyPr/>
          <a:lstStyle/>
          <a:p>
            <a:pPr marL="685800" marR="0" indent="-228600" algn="l">
              <a:spcBef>
                <a:spcPts val="0"/>
              </a:spcBef>
              <a:spcAft>
                <a:spcPts val="0"/>
              </a:spcAft>
            </a:pPr>
            <a:r>
              <a:rPr lang="en-US" sz="1800" b="0" i="0" dirty="0">
                <a:solidFill>
                  <a:srgbClr val="242424"/>
                </a:solidFill>
                <a:effectLst/>
                <a:latin typeface="Courier New" panose="02070309020205020404" pitchFamily="49" charset="0"/>
              </a:rPr>
              <a:t>o</a:t>
            </a:r>
            <a:r>
              <a:rPr lang="en-US" sz="1800" b="0" i="0" dirty="0">
                <a:solidFill>
                  <a:srgbClr val="242424"/>
                </a:solidFill>
                <a:effectLst/>
                <a:latin typeface="Times New Roman" panose="02020603050405020304" pitchFamily="18" charset="0"/>
              </a:rPr>
              <a:t> </a:t>
            </a:r>
            <a:r>
              <a:rPr lang="en-US" sz="2400" b="0" i="0" dirty="0">
                <a:solidFill>
                  <a:srgbClr val="242424"/>
                </a:solidFill>
                <a:effectLst/>
                <a:latin typeface="Times New Roman" panose="02020603050405020304" pitchFamily="18" charset="0"/>
              </a:rPr>
              <a:t>  </a:t>
            </a:r>
            <a:r>
              <a:rPr lang="en-US" sz="2800" b="1" i="0" dirty="0">
                <a:solidFill>
                  <a:srgbClr val="242424"/>
                </a:solidFill>
                <a:effectLst/>
                <a:latin typeface="Calibri" panose="020F0502020204030204" pitchFamily="34" charset="0"/>
              </a:rPr>
              <a:t>Quality Payment Program (QPP):</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Functional Status Assessment for Total Knee Replacement (CQM #470)</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Functional Status Assessment for Total Hip Replacement (CQM &amp; </a:t>
            </a:r>
            <a:r>
              <a:rPr lang="en-US" sz="2400" b="0" i="0" dirty="0" err="1">
                <a:solidFill>
                  <a:srgbClr val="242424"/>
                </a:solidFill>
                <a:effectLst/>
                <a:latin typeface="Calibri" panose="020F0502020204030204" pitchFamily="34" charset="0"/>
              </a:rPr>
              <a:t>eCQM</a:t>
            </a:r>
            <a:r>
              <a:rPr lang="en-US" sz="2400" b="0" i="0" dirty="0">
                <a:solidFill>
                  <a:srgbClr val="242424"/>
                </a:solidFill>
                <a:effectLst/>
                <a:latin typeface="Calibri" panose="020F0502020204030204" pitchFamily="34" charset="0"/>
              </a:rPr>
              <a:t> (#376/CMS56v11))</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Urinary Symptom Score Change 6-12 Months After Diagnosis of Benign Prostatic Hyperplasia (CQM &amp; </a:t>
            </a:r>
            <a:r>
              <a:rPr lang="en-US" sz="2400" b="0" i="0" dirty="0" err="1">
                <a:solidFill>
                  <a:srgbClr val="242424"/>
                </a:solidFill>
                <a:effectLst/>
                <a:latin typeface="Calibri" panose="020F0502020204030204" pitchFamily="34" charset="0"/>
              </a:rPr>
              <a:t>eCQM</a:t>
            </a:r>
            <a:r>
              <a:rPr lang="en-US" sz="2400" b="0" i="0" dirty="0">
                <a:solidFill>
                  <a:srgbClr val="242424"/>
                </a:solidFill>
                <a:effectLst/>
                <a:latin typeface="Calibri" panose="020F0502020204030204" pitchFamily="34" charset="0"/>
              </a:rPr>
              <a:t> (#476/CMS771v4))</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Functional Status Change for Patients with Knee Impairments (CQM #217)</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Functional Status Change for Patients with Hip Impairments (CQM #218)</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Functional Status Change for Patients with Lower Leg, Foot or Ankle Impairments </a:t>
            </a:r>
            <a:br>
              <a:rPr lang="en-US" sz="2400" b="0" i="0" dirty="0">
                <a:solidFill>
                  <a:srgbClr val="242424"/>
                </a:solidFill>
                <a:effectLst/>
                <a:latin typeface="Calibri" panose="020F0502020204030204" pitchFamily="34" charset="0"/>
              </a:rPr>
            </a:br>
            <a:r>
              <a:rPr lang="en-US" sz="2400" b="0" i="0" dirty="0">
                <a:solidFill>
                  <a:srgbClr val="242424"/>
                </a:solidFill>
                <a:effectLst/>
                <a:latin typeface="Calibri" panose="020F0502020204030204" pitchFamily="34" charset="0"/>
              </a:rPr>
              <a:t>(CQM #219)</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Functional Status Change for Patients with Low Back Impairments (CQM #220)</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Functional Status Change for Patients with Shoulder Impairments (CQM #221)</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Functional Status Change for Patients with Elbow, Wrist or Hand Impairments </a:t>
            </a:r>
            <a:br>
              <a:rPr lang="en-US" sz="2400" b="0" i="0" dirty="0">
                <a:solidFill>
                  <a:srgbClr val="242424"/>
                </a:solidFill>
                <a:effectLst/>
                <a:latin typeface="Calibri" panose="020F0502020204030204" pitchFamily="34" charset="0"/>
              </a:rPr>
            </a:br>
            <a:r>
              <a:rPr lang="en-US" sz="2400" b="0" i="0" dirty="0">
                <a:solidFill>
                  <a:srgbClr val="242424"/>
                </a:solidFill>
                <a:effectLst/>
                <a:latin typeface="Calibri" panose="020F0502020204030204" pitchFamily="34" charset="0"/>
              </a:rPr>
              <a:t>(CQM #222)</a:t>
            </a:r>
          </a:p>
        </p:txBody>
      </p:sp>
    </p:spTree>
    <p:extLst>
      <p:ext uri="{BB962C8B-B14F-4D97-AF65-F5344CB8AC3E}">
        <p14:creationId xmlns:p14="http://schemas.microsoft.com/office/powerpoint/2010/main" val="1994479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2991-CB2C-F1B9-F67D-6D2226FFFB64}"/>
              </a:ext>
            </a:extLst>
          </p:cNvPr>
          <p:cNvSpPr>
            <a:spLocks noGrp="1"/>
          </p:cNvSpPr>
          <p:nvPr>
            <p:ph type="title"/>
          </p:nvPr>
        </p:nvSpPr>
        <p:spPr/>
        <p:txBody>
          <a:bodyPr/>
          <a:lstStyle/>
          <a:p>
            <a:r>
              <a:rPr lang="en-US" sz="4000" dirty="0">
                <a:solidFill>
                  <a:srgbClr val="FF0000"/>
                </a:solidFill>
              </a:rPr>
              <a:t>PRO-PM CQMs by PROGRAM</a:t>
            </a:r>
            <a:endParaRPr lang="en-US" dirty="0"/>
          </a:p>
        </p:txBody>
      </p:sp>
      <p:sp>
        <p:nvSpPr>
          <p:cNvPr id="3" name="Content Placeholder 2">
            <a:extLst>
              <a:ext uri="{FF2B5EF4-FFF2-40B4-BE49-F238E27FC236}">
                <a16:creationId xmlns:a16="http://schemas.microsoft.com/office/drawing/2014/main" id="{362A0ACE-062A-DAF2-F24B-A518281BE102}"/>
              </a:ext>
            </a:extLst>
          </p:cNvPr>
          <p:cNvSpPr>
            <a:spLocks noGrp="1"/>
          </p:cNvSpPr>
          <p:nvPr>
            <p:ph idx="1"/>
          </p:nvPr>
        </p:nvSpPr>
        <p:spPr>
          <a:xfrm>
            <a:off x="0" y="1038226"/>
            <a:ext cx="12192000" cy="4638673"/>
          </a:xfrm>
        </p:spPr>
        <p:txBody>
          <a:bodyPr/>
          <a:lstStyle/>
          <a:p>
            <a:pPr marL="685800" marR="0" indent="-228600" algn="l">
              <a:spcBef>
                <a:spcPts val="0"/>
              </a:spcBef>
              <a:spcAft>
                <a:spcPts val="0"/>
              </a:spcAft>
            </a:pPr>
            <a:r>
              <a:rPr lang="en-US" sz="2400" b="0" i="0" dirty="0">
                <a:solidFill>
                  <a:srgbClr val="242424"/>
                </a:solidFill>
                <a:effectLst/>
                <a:latin typeface="Courier New" panose="02070309020205020404" pitchFamily="49" charset="0"/>
              </a:rPr>
              <a:t>o</a:t>
            </a:r>
            <a:r>
              <a:rPr lang="en-US" sz="2400" b="0" i="0" dirty="0">
                <a:solidFill>
                  <a:srgbClr val="242424"/>
                </a:solidFill>
                <a:effectLst/>
                <a:latin typeface="Times New Roman" panose="02020603050405020304" pitchFamily="18" charset="0"/>
              </a:rPr>
              <a:t>   </a:t>
            </a:r>
            <a:r>
              <a:rPr lang="en-US" sz="2800" b="1" i="0" dirty="0">
                <a:solidFill>
                  <a:srgbClr val="242424"/>
                </a:solidFill>
                <a:effectLst/>
                <a:latin typeface="Calibri" panose="020F0502020204030204" pitchFamily="34" charset="0"/>
              </a:rPr>
              <a:t>Quality Payment Program (QPP):</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Cataracts: Improvement in Patient’s Visual Function within 90 Days Following Cataract Surgery (CQM #303)</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Varicose Vein Treatment with Saphenous Ablation: Outcome Survey (CQM #420)</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Back Pain After Lumbar Surgery (CQM #459)</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Leg Pain After Lumbar Surgery (CQM #461)</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Functional Status After Lumbar Surgery (CQM #471)</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Functional Status Change for Patients with Neck Impairments (CQM #478)</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Person-Centered Primary Care Measure Patient Reported Outcome Performance Measure (PCPCM PRO-PM) (CQM #483)</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Psoriasis – Improvement in Patient-Reported Itch Severity (CQM #485)</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b="0" i="0" dirty="0">
                <a:solidFill>
                  <a:srgbClr val="242424"/>
                </a:solidFill>
                <a:effectLst/>
                <a:latin typeface="Times New Roman" panose="02020603050405020304" pitchFamily="18" charset="0"/>
              </a:rPr>
              <a:t>  </a:t>
            </a:r>
            <a:r>
              <a:rPr lang="en-US" sz="2400" b="0" i="0" dirty="0">
                <a:solidFill>
                  <a:srgbClr val="242424"/>
                </a:solidFill>
                <a:effectLst/>
                <a:latin typeface="Calibri" panose="020F0502020204030204" pitchFamily="34" charset="0"/>
              </a:rPr>
              <a:t>Dermatitis – Improvement in Patient-Reported Itch Severity (CQM #486)</a:t>
            </a:r>
          </a:p>
          <a:p>
            <a:pPr marL="685800" marR="0" indent="-228600" algn="l">
              <a:spcBef>
                <a:spcPts val="0"/>
              </a:spcBef>
              <a:spcAft>
                <a:spcPts val="0"/>
              </a:spcAft>
            </a:pPr>
            <a:endParaRPr lang="en-US" dirty="0"/>
          </a:p>
        </p:txBody>
      </p:sp>
    </p:spTree>
    <p:extLst>
      <p:ext uri="{BB962C8B-B14F-4D97-AF65-F5344CB8AC3E}">
        <p14:creationId xmlns:p14="http://schemas.microsoft.com/office/powerpoint/2010/main" val="1312484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2991-CB2C-F1B9-F67D-6D2226FFFB64}"/>
              </a:ext>
            </a:extLst>
          </p:cNvPr>
          <p:cNvSpPr>
            <a:spLocks noGrp="1"/>
          </p:cNvSpPr>
          <p:nvPr>
            <p:ph type="title"/>
          </p:nvPr>
        </p:nvSpPr>
        <p:spPr/>
        <p:txBody>
          <a:bodyPr/>
          <a:lstStyle/>
          <a:p>
            <a:r>
              <a:rPr lang="en-US" sz="4000" dirty="0">
                <a:solidFill>
                  <a:srgbClr val="FF0000"/>
                </a:solidFill>
              </a:rPr>
              <a:t>PRO-PM CQMs by PROGRAM</a:t>
            </a:r>
            <a:endParaRPr lang="en-US" dirty="0"/>
          </a:p>
        </p:txBody>
      </p:sp>
      <p:sp>
        <p:nvSpPr>
          <p:cNvPr id="3" name="Content Placeholder 2">
            <a:extLst>
              <a:ext uri="{FF2B5EF4-FFF2-40B4-BE49-F238E27FC236}">
                <a16:creationId xmlns:a16="http://schemas.microsoft.com/office/drawing/2014/main" id="{362A0ACE-062A-DAF2-F24B-A518281BE102}"/>
              </a:ext>
            </a:extLst>
          </p:cNvPr>
          <p:cNvSpPr>
            <a:spLocks noGrp="1"/>
          </p:cNvSpPr>
          <p:nvPr>
            <p:ph idx="1"/>
          </p:nvPr>
        </p:nvSpPr>
        <p:spPr>
          <a:xfrm>
            <a:off x="0" y="1038226"/>
            <a:ext cx="12192000" cy="4638673"/>
          </a:xfrm>
        </p:spPr>
        <p:txBody>
          <a:bodyPr/>
          <a:lstStyle/>
          <a:p>
            <a:pPr marL="685800" marR="0" indent="-228600" algn="l">
              <a:spcBef>
                <a:spcPts val="0"/>
              </a:spcBef>
              <a:spcAft>
                <a:spcPts val="0"/>
              </a:spcAft>
            </a:pPr>
            <a:r>
              <a:rPr lang="en-US" sz="2400" b="0" i="0" dirty="0">
                <a:solidFill>
                  <a:srgbClr val="242424"/>
                </a:solidFill>
                <a:effectLst/>
                <a:latin typeface="Courier New" panose="02070309020205020404" pitchFamily="49" charset="0"/>
              </a:rPr>
              <a:t>o</a:t>
            </a:r>
            <a:r>
              <a:rPr lang="en-US" sz="2400" b="0" i="0" dirty="0">
                <a:solidFill>
                  <a:srgbClr val="242424"/>
                </a:solidFill>
                <a:effectLst/>
                <a:latin typeface="Times New Roman" panose="02020603050405020304" pitchFamily="18" charset="0"/>
              </a:rPr>
              <a:t>   </a:t>
            </a:r>
            <a:r>
              <a:rPr lang="en-US" sz="2800" b="1" i="0" dirty="0">
                <a:solidFill>
                  <a:srgbClr val="242424"/>
                </a:solidFill>
                <a:effectLst/>
                <a:latin typeface="Calibri" panose="020F0502020204030204" pitchFamily="34" charset="0"/>
              </a:rPr>
              <a:t>Quality Payment Program (QPP) PROPOSED (Future Years):</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dirty="0">
                <a:solidFill>
                  <a:srgbClr val="242424"/>
                </a:solidFill>
                <a:latin typeface="Calibri" panose="020F0502020204030204" pitchFamily="34" charset="0"/>
              </a:rPr>
              <a:t>  Gains in Patient Activation Measure (PAM®) Scores at 12 Months</a:t>
            </a:r>
          </a:p>
          <a:p>
            <a:pPr marL="1714500" lvl="1" indent="-342900">
              <a:spcBef>
                <a:spcPts val="0"/>
              </a:spcBef>
              <a:buFont typeface="Arial" panose="020B0604020202020204" pitchFamily="34" charset="0"/>
              <a:buChar char="•"/>
            </a:pPr>
            <a:r>
              <a:rPr lang="en-US" sz="2200" dirty="0">
                <a:solidFill>
                  <a:srgbClr val="242424"/>
                </a:solidFill>
                <a:latin typeface="Calibri" panose="020F0502020204030204" pitchFamily="34" charset="0"/>
              </a:rPr>
              <a:t>Patient Activation Measure® (PAM®)</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dirty="0">
                <a:solidFill>
                  <a:srgbClr val="242424"/>
                </a:solidFill>
                <a:latin typeface="Calibri" panose="020F0502020204030204" pitchFamily="34" charset="0"/>
              </a:rPr>
              <a:t>  Ambulatory Palliative Care Patients’ Experience of Feeling Heard and Understood</a:t>
            </a:r>
          </a:p>
          <a:p>
            <a:pPr marL="1714500" lvl="1" indent="-342900">
              <a:spcBef>
                <a:spcPts val="0"/>
              </a:spcBef>
              <a:buFont typeface="Arial" panose="020B0604020202020204" pitchFamily="34" charset="0"/>
              <a:buChar char="•"/>
            </a:pPr>
            <a:r>
              <a:rPr lang="en-US" sz="2200" dirty="0">
                <a:solidFill>
                  <a:srgbClr val="242424"/>
                </a:solidFill>
                <a:latin typeface="Calibri" panose="020F0502020204030204" pitchFamily="34" charset="0"/>
              </a:rPr>
              <a:t>Feeling Heard and Understood (HU) Survey</a:t>
            </a:r>
          </a:p>
          <a:p>
            <a:pPr marL="1143000" marR="0" indent="-228600" algn="l">
              <a:spcBef>
                <a:spcPts val="0"/>
              </a:spcBef>
              <a:spcAft>
                <a:spcPts val="0"/>
              </a:spcAft>
            </a:pPr>
            <a:r>
              <a:rPr lang="en-US" sz="2400" b="0" i="0" dirty="0">
                <a:solidFill>
                  <a:srgbClr val="242424"/>
                </a:solidFill>
                <a:effectLst/>
                <a:latin typeface="Wingdings" panose="05000000000000000000" pitchFamily="2" charset="2"/>
              </a:rPr>
              <a:t>§</a:t>
            </a:r>
            <a:r>
              <a:rPr lang="en-US" sz="2400" dirty="0">
                <a:solidFill>
                  <a:srgbClr val="242424"/>
                </a:solidFill>
                <a:latin typeface="Calibri" panose="020F0502020204030204" pitchFamily="34" charset="0"/>
              </a:rPr>
              <a:t>  Improvement or Maintenance of Functioning for Individuals with a Mental and/or</a:t>
            </a:r>
            <a:br>
              <a:rPr lang="en-US" sz="2400" dirty="0">
                <a:solidFill>
                  <a:srgbClr val="242424"/>
                </a:solidFill>
                <a:latin typeface="Calibri" panose="020F0502020204030204" pitchFamily="34" charset="0"/>
              </a:rPr>
            </a:br>
            <a:r>
              <a:rPr lang="en-US" sz="2400" dirty="0">
                <a:solidFill>
                  <a:srgbClr val="242424"/>
                </a:solidFill>
                <a:latin typeface="Calibri" panose="020F0502020204030204" pitchFamily="34" charset="0"/>
              </a:rPr>
              <a:t> Substance Use Disorder</a:t>
            </a:r>
          </a:p>
          <a:p>
            <a:pPr marL="1714500" lvl="1" indent="-342900">
              <a:spcBef>
                <a:spcPts val="0"/>
              </a:spcBef>
              <a:buFont typeface="Arial" panose="020B0604020202020204" pitchFamily="34" charset="0"/>
              <a:buChar char="•"/>
            </a:pPr>
            <a:r>
              <a:rPr lang="en-US" sz="2200" dirty="0">
                <a:solidFill>
                  <a:srgbClr val="242424"/>
                </a:solidFill>
                <a:latin typeface="Calibri" panose="020F0502020204030204" pitchFamily="34" charset="0"/>
              </a:rPr>
              <a:t>12-item World Health Organization Disability Assessment Schedule (WHODAS 2.0) or Sheehan Disability Scale (SDS)</a:t>
            </a:r>
          </a:p>
          <a:p>
            <a:pPr marL="914400">
              <a:spcBef>
                <a:spcPts val="0"/>
              </a:spcBef>
            </a:pPr>
            <a:r>
              <a:rPr lang="en-US" sz="2400" b="0" i="0" dirty="0">
                <a:solidFill>
                  <a:srgbClr val="242424"/>
                </a:solidFill>
                <a:effectLst/>
                <a:latin typeface="Wingdings" panose="05000000000000000000" pitchFamily="2" charset="2"/>
              </a:rPr>
              <a:t>§</a:t>
            </a:r>
            <a:r>
              <a:rPr lang="en-US" sz="2400" dirty="0">
                <a:solidFill>
                  <a:srgbClr val="242424"/>
                </a:solidFill>
                <a:latin typeface="Calibri" panose="020F0502020204030204" pitchFamily="34" charset="0"/>
              </a:rPr>
              <a:t>  Reduction in Suicidal Ideation or Behavior Symptoms</a:t>
            </a:r>
          </a:p>
          <a:p>
            <a:pPr marL="1714500" lvl="1" indent="-342900">
              <a:spcBef>
                <a:spcPts val="0"/>
              </a:spcBef>
              <a:buFont typeface="Arial" panose="020B0604020202020204" pitchFamily="34" charset="0"/>
              <a:buChar char="•"/>
            </a:pPr>
            <a:r>
              <a:rPr lang="en-US" sz="2200" dirty="0">
                <a:solidFill>
                  <a:srgbClr val="242424"/>
                </a:solidFill>
                <a:latin typeface="Calibri" panose="020F0502020204030204" pitchFamily="34" charset="0"/>
              </a:rPr>
              <a:t>Columbia Suicide Severity Rating Scale (C-SSRS)</a:t>
            </a:r>
          </a:p>
          <a:p>
            <a:pPr marL="914400">
              <a:spcBef>
                <a:spcPts val="0"/>
              </a:spcBef>
            </a:pPr>
            <a:r>
              <a:rPr lang="en-US" sz="2400" b="0" i="0" dirty="0">
                <a:solidFill>
                  <a:srgbClr val="242424"/>
                </a:solidFill>
                <a:effectLst/>
                <a:latin typeface="Wingdings" panose="05000000000000000000" pitchFamily="2" charset="2"/>
              </a:rPr>
              <a:t>§</a:t>
            </a:r>
            <a:r>
              <a:rPr lang="en-US" sz="2400" dirty="0">
                <a:solidFill>
                  <a:srgbClr val="242424"/>
                </a:solidFill>
                <a:latin typeface="Calibri" panose="020F0502020204030204" pitchFamily="34" charset="0"/>
              </a:rPr>
              <a:t>  Person-Centered Primary Care Measure Patient Reported Outcome Performance</a:t>
            </a:r>
            <a:br>
              <a:rPr lang="en-US" sz="2400" dirty="0">
                <a:solidFill>
                  <a:srgbClr val="242424"/>
                </a:solidFill>
                <a:latin typeface="Calibri" panose="020F0502020204030204" pitchFamily="34" charset="0"/>
              </a:rPr>
            </a:br>
            <a:r>
              <a:rPr lang="en-US" sz="2400" dirty="0">
                <a:solidFill>
                  <a:srgbClr val="242424"/>
                </a:solidFill>
                <a:latin typeface="Calibri" panose="020F0502020204030204" pitchFamily="34" charset="0"/>
              </a:rPr>
              <a:t>    Measure (PCPCM PRO-PM)</a:t>
            </a:r>
          </a:p>
          <a:p>
            <a:pPr marL="1714500" lvl="1" indent="-342900">
              <a:spcBef>
                <a:spcPts val="0"/>
              </a:spcBef>
              <a:buFont typeface="Arial" panose="020B0604020202020204" pitchFamily="34" charset="0"/>
              <a:buChar char="•"/>
            </a:pPr>
            <a:r>
              <a:rPr lang="en-US" sz="2200" dirty="0">
                <a:solidFill>
                  <a:srgbClr val="242424"/>
                </a:solidFill>
                <a:latin typeface="Calibri" panose="020F0502020204030204" pitchFamily="34" charset="0"/>
              </a:rPr>
              <a:t>PCPCM PROM (ABFM)</a:t>
            </a:r>
          </a:p>
        </p:txBody>
      </p:sp>
    </p:spTree>
    <p:extLst>
      <p:ext uri="{BB962C8B-B14F-4D97-AF65-F5344CB8AC3E}">
        <p14:creationId xmlns:p14="http://schemas.microsoft.com/office/powerpoint/2010/main" val="2053338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2991-CB2C-F1B9-F67D-6D2226FFFB64}"/>
              </a:ext>
            </a:extLst>
          </p:cNvPr>
          <p:cNvSpPr>
            <a:spLocks noGrp="1"/>
          </p:cNvSpPr>
          <p:nvPr>
            <p:ph type="title"/>
          </p:nvPr>
        </p:nvSpPr>
        <p:spPr/>
        <p:txBody>
          <a:bodyPr/>
          <a:lstStyle/>
          <a:p>
            <a:r>
              <a:rPr lang="en-US" sz="4000" dirty="0">
                <a:solidFill>
                  <a:srgbClr val="FF0000"/>
                </a:solidFill>
              </a:rPr>
              <a:t>PRO-PM CQMs by PROGRAM</a:t>
            </a:r>
            <a:endParaRPr lang="en-US" dirty="0"/>
          </a:p>
        </p:txBody>
      </p:sp>
      <p:sp>
        <p:nvSpPr>
          <p:cNvPr id="3" name="Content Placeholder 2">
            <a:extLst>
              <a:ext uri="{FF2B5EF4-FFF2-40B4-BE49-F238E27FC236}">
                <a16:creationId xmlns:a16="http://schemas.microsoft.com/office/drawing/2014/main" id="{362A0ACE-062A-DAF2-F24B-A518281BE102}"/>
              </a:ext>
            </a:extLst>
          </p:cNvPr>
          <p:cNvSpPr>
            <a:spLocks noGrp="1"/>
          </p:cNvSpPr>
          <p:nvPr>
            <p:ph idx="1"/>
          </p:nvPr>
        </p:nvSpPr>
        <p:spPr/>
        <p:txBody>
          <a:bodyPr/>
          <a:lstStyle/>
          <a:p>
            <a:pPr marL="685800" marR="0" indent="-228600" algn="l">
              <a:spcBef>
                <a:spcPts val="0"/>
              </a:spcBef>
              <a:spcAft>
                <a:spcPts val="0"/>
              </a:spcAft>
            </a:pPr>
            <a:r>
              <a:rPr lang="en-US" sz="1800" b="0" i="0" dirty="0">
                <a:solidFill>
                  <a:srgbClr val="242424"/>
                </a:solidFill>
                <a:effectLst/>
                <a:latin typeface="Courier New" panose="02070309020205020404" pitchFamily="49" charset="0"/>
              </a:rPr>
              <a:t>o</a:t>
            </a:r>
            <a:r>
              <a:rPr lang="en-US" sz="1800" b="0" i="0" dirty="0">
                <a:solidFill>
                  <a:srgbClr val="242424"/>
                </a:solidFill>
                <a:effectLst/>
                <a:latin typeface="Times New Roman" panose="02020603050405020304" pitchFamily="18" charset="0"/>
              </a:rPr>
              <a:t>   </a:t>
            </a:r>
            <a:r>
              <a:rPr lang="en-US" sz="3200" b="1" i="0" dirty="0">
                <a:solidFill>
                  <a:srgbClr val="242424"/>
                </a:solidFill>
                <a:effectLst/>
                <a:latin typeface="Calibri" panose="020F0502020204030204" pitchFamily="34" charset="0"/>
              </a:rPr>
              <a:t>Hospital Outpatient Quality Reporting Program (HOQRP):</a:t>
            </a:r>
          </a:p>
          <a:p>
            <a:pPr marL="1143000" marR="0" indent="-228600" algn="l">
              <a:spcBef>
                <a:spcPts val="0"/>
              </a:spcBef>
              <a:spcAft>
                <a:spcPts val="0"/>
              </a:spcAft>
            </a:pPr>
            <a:r>
              <a:rPr lang="en-US" sz="3200" b="0" i="0" dirty="0">
                <a:solidFill>
                  <a:srgbClr val="242424"/>
                </a:solidFill>
                <a:effectLst/>
                <a:latin typeface="Wingdings" panose="05000000000000000000" pitchFamily="2" charset="2"/>
              </a:rPr>
              <a:t>§</a:t>
            </a:r>
            <a:r>
              <a:rPr lang="en-US" sz="3200" b="0" i="0" dirty="0">
                <a:solidFill>
                  <a:srgbClr val="242424"/>
                </a:solidFill>
                <a:effectLst/>
                <a:latin typeface="Times New Roman" panose="02020603050405020304" pitchFamily="18" charset="0"/>
              </a:rPr>
              <a:t>  </a:t>
            </a:r>
            <a:r>
              <a:rPr lang="en-US" sz="3200" b="0" i="0" dirty="0">
                <a:solidFill>
                  <a:srgbClr val="242424"/>
                </a:solidFill>
                <a:effectLst/>
                <a:latin typeface="Calibri" panose="020F0502020204030204" pitchFamily="34" charset="0"/>
              </a:rPr>
              <a:t>OP-31: Improvement in Patient’s Visual Function Within 90 Days Following Cataract Surgery</a:t>
            </a:r>
          </a:p>
          <a:p>
            <a:pPr marL="1143000" marR="0" indent="-228600" algn="l">
              <a:spcBef>
                <a:spcPts val="0"/>
              </a:spcBef>
              <a:spcAft>
                <a:spcPts val="0"/>
              </a:spcAft>
            </a:pPr>
            <a:r>
              <a:rPr lang="en-US" sz="3200" b="0" i="0" dirty="0">
                <a:solidFill>
                  <a:srgbClr val="242424"/>
                </a:solidFill>
                <a:effectLst/>
                <a:latin typeface="Wingdings" panose="05000000000000000000" pitchFamily="2" charset="2"/>
              </a:rPr>
              <a:t>§</a:t>
            </a:r>
            <a:r>
              <a:rPr lang="en-US" sz="3200" b="0" i="0" dirty="0">
                <a:solidFill>
                  <a:srgbClr val="242424"/>
                </a:solidFill>
                <a:effectLst/>
                <a:latin typeface="Times New Roman" panose="02020603050405020304" pitchFamily="18" charset="0"/>
              </a:rPr>
              <a:t>  </a:t>
            </a:r>
            <a:r>
              <a:rPr lang="en-US" sz="3200" b="1" i="0" dirty="0">
                <a:solidFill>
                  <a:srgbClr val="242424"/>
                </a:solidFill>
                <a:effectLst/>
                <a:latin typeface="Calibri" panose="020F0502020204030204" pitchFamily="34" charset="0"/>
              </a:rPr>
              <a:t>(proposed)</a:t>
            </a:r>
            <a:r>
              <a:rPr lang="en-US" sz="3200" b="0" i="0" dirty="0">
                <a:solidFill>
                  <a:srgbClr val="242424"/>
                </a:solidFill>
                <a:effectLst/>
                <a:latin typeface="Calibri" panose="020F0502020204030204" pitchFamily="34" charset="0"/>
              </a:rPr>
              <a:t> Risk-Standardized Patient-Reported Outcomes Following Elective Primary Total Hip and/or Total Knee Arthroplasty</a:t>
            </a:r>
          </a:p>
          <a:p>
            <a:pPr marL="1600200" marR="0" indent="-228600" algn="l">
              <a:spcBef>
                <a:spcPts val="0"/>
              </a:spcBef>
              <a:spcAft>
                <a:spcPts val="0"/>
              </a:spcAft>
            </a:pPr>
            <a:r>
              <a:rPr lang="en-US" sz="3200" b="0" i="0" dirty="0">
                <a:solidFill>
                  <a:srgbClr val="242424"/>
                </a:solidFill>
                <a:effectLst/>
                <a:latin typeface="Symbol" panose="05050102010706020507" pitchFamily="18" charset="2"/>
              </a:rPr>
              <a:t>·</a:t>
            </a:r>
            <a:r>
              <a:rPr lang="en-US" sz="3200" b="0" i="0" dirty="0">
                <a:solidFill>
                  <a:srgbClr val="242424"/>
                </a:solidFill>
                <a:effectLst/>
                <a:latin typeface="Times New Roman" panose="02020603050405020304" pitchFamily="18" charset="0"/>
              </a:rPr>
              <a:t>         </a:t>
            </a:r>
            <a:r>
              <a:rPr lang="en-US" sz="3200" b="0" i="0" dirty="0">
                <a:solidFill>
                  <a:srgbClr val="242424"/>
                </a:solidFill>
                <a:effectLst/>
                <a:latin typeface="Calibri" panose="020F0502020204030204" pitchFamily="34" charset="0"/>
              </a:rPr>
              <a:t>Proposed</a:t>
            </a:r>
            <a:r>
              <a:rPr lang="en-US" sz="3200" b="1" i="0" dirty="0">
                <a:solidFill>
                  <a:srgbClr val="242424"/>
                </a:solidFill>
                <a:effectLst/>
                <a:latin typeface="Calibri" panose="020F0502020204030204" pitchFamily="34" charset="0"/>
              </a:rPr>
              <a:t> </a:t>
            </a:r>
            <a:r>
              <a:rPr lang="en-US" sz="3200" b="0" i="0" dirty="0">
                <a:solidFill>
                  <a:srgbClr val="242424"/>
                </a:solidFill>
                <a:effectLst/>
                <a:latin typeface="Calibri" panose="020F0502020204030204" pitchFamily="34" charset="0"/>
              </a:rPr>
              <a:t>in CY2024 Proposed Rule as voluntary for CY2025 and 2026 (procedures performed 1/1/25 through 12/31/26); mandatory for CY2027 (procedures performed 1/1/27 through 12/31/27)</a:t>
            </a:r>
          </a:p>
          <a:p>
            <a:endParaRPr lang="en-US" dirty="0"/>
          </a:p>
        </p:txBody>
      </p:sp>
    </p:spTree>
    <p:extLst>
      <p:ext uri="{BB962C8B-B14F-4D97-AF65-F5344CB8AC3E}">
        <p14:creationId xmlns:p14="http://schemas.microsoft.com/office/powerpoint/2010/main" val="252430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58BA-49DD-536D-F271-046E828C9BBC}"/>
              </a:ext>
            </a:extLst>
          </p:cNvPr>
          <p:cNvSpPr>
            <a:spLocks noGrp="1"/>
          </p:cNvSpPr>
          <p:nvPr>
            <p:ph type="title"/>
          </p:nvPr>
        </p:nvSpPr>
        <p:spPr>
          <a:xfrm>
            <a:off x="838200" y="365125"/>
            <a:ext cx="10515600" cy="937201"/>
          </a:xfrm>
        </p:spPr>
        <p:txBody>
          <a:bodyPr/>
          <a:lstStyle/>
          <a:p>
            <a:r>
              <a:rPr lang="en-US" sz="4400" dirty="0"/>
              <a:t>Comprehensive Care for Joint Reconstruction (CJR) Model</a:t>
            </a:r>
          </a:p>
        </p:txBody>
      </p:sp>
      <p:sp>
        <p:nvSpPr>
          <p:cNvPr id="3" name="Content Placeholder 2">
            <a:extLst>
              <a:ext uri="{FF2B5EF4-FFF2-40B4-BE49-F238E27FC236}">
                <a16:creationId xmlns:a16="http://schemas.microsoft.com/office/drawing/2014/main" id="{B248BE48-3715-175A-5912-8492A154C044}"/>
              </a:ext>
            </a:extLst>
          </p:cNvPr>
          <p:cNvSpPr>
            <a:spLocks noGrp="1"/>
          </p:cNvSpPr>
          <p:nvPr>
            <p:ph idx="1"/>
          </p:nvPr>
        </p:nvSpPr>
        <p:spPr>
          <a:xfrm>
            <a:off x="838200" y="1537855"/>
            <a:ext cx="10515600" cy="4139044"/>
          </a:xfrm>
        </p:spPr>
        <p:txBody>
          <a:bodyPr vert="horz" lIns="0" tIns="45720" rIns="91440" bIns="45720" rtlCol="0" anchor="t">
            <a:noAutofit/>
          </a:bodyPr>
          <a:lstStyle/>
          <a:p>
            <a:pPr marL="342900" indent="-342900">
              <a:buFont typeface="Arial" panose="020B0604020202020204" pitchFamily="34" charset="0"/>
              <a:buChar char="•"/>
            </a:pPr>
            <a:r>
              <a:rPr lang="en-US" sz="2000" dirty="0"/>
              <a:t>Initially a Voluntary PRO data collection program in the Comprehensive Care for Joint Reconstruction (CJR) model—to address disparities in outcomes and clinical practice across US hospitals</a:t>
            </a:r>
            <a:endParaRPr lang="en-US" sz="2000">
              <a:cs typeface="Calibri"/>
            </a:endParaRPr>
          </a:p>
          <a:p>
            <a:pPr marL="342900" indent="-342900">
              <a:buFont typeface="Arial" panose="020B0604020202020204" pitchFamily="34" charset="0"/>
              <a:buChar char="•"/>
            </a:pPr>
            <a:r>
              <a:rPr lang="en-US" sz="2000" dirty="0"/>
              <a:t>Clinical improvement measured based on the difference in patient score on joint-specific PRO instruments between preop PRO assessment and postop PRO assessment</a:t>
            </a:r>
            <a:endParaRPr lang="en-US" sz="2000" dirty="0">
              <a:cs typeface="Calibri"/>
            </a:endParaRPr>
          </a:p>
          <a:p>
            <a:pPr marL="800100" lvl="1" indent="-342900">
              <a:buFont typeface="Arial" panose="020B0604020202020204" pitchFamily="34" charset="0"/>
              <a:buChar char="•"/>
            </a:pPr>
            <a:r>
              <a:rPr lang="en-US" dirty="0"/>
              <a:t>Meet or exceed a threshold of 22 points on Hip dysfunction and Osteoarthritis Outcome Score for Joint Replacement (HOOS, JR) for THA and 20 points on Knee injury and Osteoarthritis Outcome Score for Joint Replacement (KOOS, JR) for TKA</a:t>
            </a:r>
            <a:endParaRPr lang="en-US" dirty="0">
              <a:cs typeface="Calibri"/>
            </a:endParaRPr>
          </a:p>
        </p:txBody>
      </p:sp>
    </p:spTree>
    <p:extLst>
      <p:ext uri="{BB962C8B-B14F-4D97-AF65-F5344CB8AC3E}">
        <p14:creationId xmlns:p14="http://schemas.microsoft.com/office/powerpoint/2010/main" val="621862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2991-CB2C-F1B9-F67D-6D2226FFFB64}"/>
              </a:ext>
            </a:extLst>
          </p:cNvPr>
          <p:cNvSpPr>
            <a:spLocks noGrp="1"/>
          </p:cNvSpPr>
          <p:nvPr>
            <p:ph type="title"/>
          </p:nvPr>
        </p:nvSpPr>
        <p:spPr/>
        <p:txBody>
          <a:bodyPr/>
          <a:lstStyle/>
          <a:p>
            <a:r>
              <a:rPr lang="en-US" sz="4000" dirty="0">
                <a:solidFill>
                  <a:srgbClr val="FF0000"/>
                </a:solidFill>
              </a:rPr>
              <a:t>PRO-PM CQMs by PROGRAM</a:t>
            </a:r>
            <a:endParaRPr lang="en-US" dirty="0"/>
          </a:p>
        </p:txBody>
      </p:sp>
      <p:sp>
        <p:nvSpPr>
          <p:cNvPr id="3" name="Content Placeholder 2">
            <a:extLst>
              <a:ext uri="{FF2B5EF4-FFF2-40B4-BE49-F238E27FC236}">
                <a16:creationId xmlns:a16="http://schemas.microsoft.com/office/drawing/2014/main" id="{362A0ACE-062A-DAF2-F24B-A518281BE102}"/>
              </a:ext>
            </a:extLst>
          </p:cNvPr>
          <p:cNvSpPr>
            <a:spLocks noGrp="1"/>
          </p:cNvSpPr>
          <p:nvPr>
            <p:ph idx="1"/>
          </p:nvPr>
        </p:nvSpPr>
        <p:spPr/>
        <p:txBody>
          <a:bodyPr/>
          <a:lstStyle/>
          <a:p>
            <a:pPr marL="685800" marR="0" indent="-228600" algn="l">
              <a:spcBef>
                <a:spcPts val="0"/>
              </a:spcBef>
              <a:spcAft>
                <a:spcPts val="0"/>
              </a:spcAft>
            </a:pPr>
            <a:r>
              <a:rPr lang="en-US" sz="3200" b="0" i="0" dirty="0">
                <a:solidFill>
                  <a:srgbClr val="242424"/>
                </a:solidFill>
                <a:effectLst/>
                <a:latin typeface="Courier New" panose="02070309020205020404" pitchFamily="49" charset="0"/>
              </a:rPr>
              <a:t>o</a:t>
            </a:r>
            <a:r>
              <a:rPr lang="en-US" sz="3200" b="0" i="0" dirty="0">
                <a:solidFill>
                  <a:srgbClr val="242424"/>
                </a:solidFill>
                <a:effectLst/>
                <a:latin typeface="Times New Roman" panose="02020603050405020304" pitchFamily="18" charset="0"/>
              </a:rPr>
              <a:t>   </a:t>
            </a:r>
            <a:r>
              <a:rPr lang="en-US" sz="3200" b="1" i="0" dirty="0">
                <a:solidFill>
                  <a:srgbClr val="242424"/>
                </a:solidFill>
                <a:effectLst/>
                <a:latin typeface="Calibri" panose="020F0502020204030204" pitchFamily="34" charset="0"/>
              </a:rPr>
              <a:t>ASC Quality Reporting Program (ASC QRP):</a:t>
            </a:r>
          </a:p>
          <a:p>
            <a:pPr marL="1143000" marR="0" indent="-228600" algn="l">
              <a:spcBef>
                <a:spcPts val="0"/>
              </a:spcBef>
              <a:spcAft>
                <a:spcPts val="0"/>
              </a:spcAft>
            </a:pPr>
            <a:r>
              <a:rPr lang="en-US" sz="3200" b="0" i="0" dirty="0">
                <a:solidFill>
                  <a:srgbClr val="242424"/>
                </a:solidFill>
                <a:effectLst/>
                <a:latin typeface="Wingdings" panose="05000000000000000000" pitchFamily="2" charset="2"/>
              </a:rPr>
              <a:t>§</a:t>
            </a:r>
            <a:r>
              <a:rPr lang="en-US" sz="3200" b="0" i="0" dirty="0">
                <a:solidFill>
                  <a:srgbClr val="242424"/>
                </a:solidFill>
                <a:effectLst/>
                <a:latin typeface="Times New Roman" panose="02020603050405020304" pitchFamily="18" charset="0"/>
              </a:rPr>
              <a:t>  </a:t>
            </a:r>
            <a:r>
              <a:rPr lang="en-US" sz="3200" b="0" i="0" dirty="0">
                <a:solidFill>
                  <a:srgbClr val="242424"/>
                </a:solidFill>
                <a:effectLst/>
                <a:latin typeface="Calibri" panose="020F0502020204030204" pitchFamily="34" charset="0"/>
              </a:rPr>
              <a:t>ASC-11: Improvement in Patient’s Visual Function within 90 Days Following Cataract Surgery</a:t>
            </a:r>
          </a:p>
          <a:p>
            <a:pPr marL="1143000" marR="0" indent="-228600" algn="l">
              <a:spcBef>
                <a:spcPts val="0"/>
              </a:spcBef>
              <a:spcAft>
                <a:spcPts val="0"/>
              </a:spcAft>
            </a:pPr>
            <a:r>
              <a:rPr lang="en-US" sz="3200" b="0" i="0" dirty="0">
                <a:solidFill>
                  <a:srgbClr val="242424"/>
                </a:solidFill>
                <a:effectLst/>
                <a:latin typeface="Wingdings" panose="05000000000000000000" pitchFamily="2" charset="2"/>
              </a:rPr>
              <a:t>§</a:t>
            </a:r>
            <a:r>
              <a:rPr lang="en-US" sz="3200" b="0" i="0" dirty="0">
                <a:solidFill>
                  <a:srgbClr val="242424"/>
                </a:solidFill>
                <a:effectLst/>
                <a:latin typeface="Times New Roman" panose="02020603050405020304" pitchFamily="18" charset="0"/>
              </a:rPr>
              <a:t>  </a:t>
            </a:r>
            <a:r>
              <a:rPr lang="en-US" sz="3200" b="1" i="0" dirty="0">
                <a:solidFill>
                  <a:srgbClr val="242424"/>
                </a:solidFill>
                <a:effectLst/>
                <a:latin typeface="Calibri" panose="020F0502020204030204" pitchFamily="34" charset="0"/>
              </a:rPr>
              <a:t>(proposed)</a:t>
            </a:r>
            <a:r>
              <a:rPr lang="en-US" sz="3200" b="0" i="0" dirty="0">
                <a:solidFill>
                  <a:srgbClr val="242424"/>
                </a:solidFill>
                <a:effectLst/>
                <a:latin typeface="Calibri" panose="020F0502020204030204" pitchFamily="34" charset="0"/>
              </a:rPr>
              <a:t> Risk-Standardized Patient-Reported Outcomes Following Elective Primary Total Hip and/or Total Knee Arthroplasty</a:t>
            </a:r>
          </a:p>
          <a:p>
            <a:pPr marL="1600200" marR="0" indent="-228600" algn="l">
              <a:spcBef>
                <a:spcPts val="0"/>
              </a:spcBef>
              <a:spcAft>
                <a:spcPts val="0"/>
              </a:spcAft>
            </a:pPr>
            <a:r>
              <a:rPr lang="en-US" sz="3200" b="0" i="0" dirty="0">
                <a:solidFill>
                  <a:srgbClr val="242424"/>
                </a:solidFill>
                <a:effectLst/>
                <a:latin typeface="Symbol" panose="05050102010706020507" pitchFamily="18" charset="2"/>
              </a:rPr>
              <a:t>·</a:t>
            </a:r>
            <a:r>
              <a:rPr lang="en-US" sz="3200" b="0" i="0" dirty="0">
                <a:solidFill>
                  <a:srgbClr val="242424"/>
                </a:solidFill>
                <a:effectLst/>
                <a:latin typeface="Times New Roman" panose="02020603050405020304" pitchFamily="18" charset="0"/>
              </a:rPr>
              <a:t>         </a:t>
            </a:r>
            <a:r>
              <a:rPr lang="en-US" sz="3200" b="0" i="0" dirty="0">
                <a:solidFill>
                  <a:srgbClr val="242424"/>
                </a:solidFill>
                <a:effectLst/>
                <a:latin typeface="Calibri" panose="020F0502020204030204" pitchFamily="34" charset="0"/>
              </a:rPr>
              <a:t>Proposed</a:t>
            </a:r>
            <a:r>
              <a:rPr lang="en-US" sz="3200" b="1" i="0" dirty="0">
                <a:solidFill>
                  <a:srgbClr val="242424"/>
                </a:solidFill>
                <a:effectLst/>
                <a:latin typeface="Calibri" panose="020F0502020204030204" pitchFamily="34" charset="0"/>
              </a:rPr>
              <a:t> </a:t>
            </a:r>
            <a:r>
              <a:rPr lang="en-US" sz="3200" b="0" i="0" dirty="0">
                <a:solidFill>
                  <a:srgbClr val="242424"/>
                </a:solidFill>
                <a:effectLst/>
                <a:latin typeface="Calibri" panose="020F0502020204030204" pitchFamily="34" charset="0"/>
              </a:rPr>
              <a:t>in CY2024 Proposed Rule as voluntary for CY2025 and 2026 (procedures performed 1/1/25 through 12/31/26); mandatory for CY2027 (procedures performed 1/1/27 through 12/31/27)</a:t>
            </a:r>
          </a:p>
          <a:p>
            <a:pPr marL="685800" marR="0" indent="-228600" algn="l">
              <a:spcBef>
                <a:spcPts val="0"/>
              </a:spcBef>
              <a:spcAft>
                <a:spcPts val="0"/>
              </a:spcAft>
            </a:pPr>
            <a:endParaRPr lang="en-US" dirty="0"/>
          </a:p>
        </p:txBody>
      </p:sp>
    </p:spTree>
    <p:extLst>
      <p:ext uri="{BB962C8B-B14F-4D97-AF65-F5344CB8AC3E}">
        <p14:creationId xmlns:p14="http://schemas.microsoft.com/office/powerpoint/2010/main" val="3063000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69F-D31E-8A13-717D-2BEE64040B46}"/>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69FC2DAC-3B60-1793-4088-D56B9EDB36DD}"/>
              </a:ext>
            </a:extLst>
          </p:cNvPr>
          <p:cNvSpPr>
            <a:spLocks noGrp="1"/>
          </p:cNvSpPr>
          <p:nvPr>
            <p:ph idx="1"/>
          </p:nvPr>
        </p:nvSpPr>
        <p:spPr>
          <a:xfrm>
            <a:off x="838199" y="1038226"/>
            <a:ext cx="11118273" cy="4638673"/>
          </a:xfrm>
        </p:spPr>
        <p:txBody>
          <a:bodyPr/>
          <a:lstStyle/>
          <a:p>
            <a:pPr marL="342900" indent="-342900">
              <a:buFont typeface="Arial" panose="020B0604020202020204" pitchFamily="34" charset="0"/>
              <a:buChar char="•"/>
            </a:pPr>
            <a:r>
              <a:rPr lang="en-US" sz="4400" dirty="0"/>
              <a:t>Q: You said: </a:t>
            </a:r>
            <a:r>
              <a:rPr lang="en-US" sz="2400" dirty="0"/>
              <a:t>Clinical improvement measured based on the difference in patient score on joint-specific PRO instruments between preop PRO assessment and postop PRO assessment</a:t>
            </a:r>
          </a:p>
          <a:p>
            <a:pPr marL="800100" lvl="1" indent="-342900">
              <a:buFont typeface="Arial" panose="020B0604020202020204" pitchFamily="34" charset="0"/>
              <a:buChar char="•"/>
            </a:pPr>
            <a:r>
              <a:rPr lang="en-US" sz="2400" dirty="0"/>
              <a:t>Meet or exceed a threshold of </a:t>
            </a:r>
            <a:r>
              <a:rPr lang="en-US" sz="2400" b="1" u="sng" dirty="0"/>
              <a:t>22 points </a:t>
            </a:r>
            <a:r>
              <a:rPr lang="en-US" sz="2400" dirty="0"/>
              <a:t>on Hip dysfunction and Osteoarthritis Outcome Score for Joint Replacement (HOOS, JR) for THA and </a:t>
            </a:r>
            <a:r>
              <a:rPr lang="en-US" sz="2400" b="1" u="sng" dirty="0"/>
              <a:t>20 points </a:t>
            </a:r>
            <a:r>
              <a:rPr lang="en-US" sz="2400" dirty="0"/>
              <a:t>on Knee injury and Osteoarthritis Outcome Score for Joint Replacement (KOOS, JR) for TKA</a:t>
            </a:r>
          </a:p>
          <a:p>
            <a:pPr marL="342900" indent="-342900">
              <a:buFont typeface="Arial" panose="020B0604020202020204" pitchFamily="34" charset="0"/>
              <a:buChar char="•"/>
            </a:pPr>
            <a:r>
              <a:rPr lang="en-US" sz="2600" dirty="0"/>
              <a:t>If maximum score on HOOS JR is 24 and KOOS JR is 28, how can you possibly achieve the threshold of 22 and 20 points???</a:t>
            </a:r>
          </a:p>
          <a:p>
            <a:pPr marL="342900" indent="-342900">
              <a:buFont typeface="Arial" panose="020B0604020202020204" pitchFamily="34" charset="0"/>
              <a:buChar char="•"/>
            </a:pPr>
            <a:r>
              <a:rPr lang="en-US" sz="4400" dirty="0">
                <a:solidFill>
                  <a:srgbClr val="FF0000"/>
                </a:solidFill>
              </a:rPr>
              <a:t>A: Difference is based on the change in the INTERVAL SCORE (0-100) not the RAW SCORE </a:t>
            </a:r>
          </a:p>
        </p:txBody>
      </p:sp>
    </p:spTree>
    <p:extLst>
      <p:ext uri="{BB962C8B-B14F-4D97-AF65-F5344CB8AC3E}">
        <p14:creationId xmlns:p14="http://schemas.microsoft.com/office/powerpoint/2010/main" val="1082583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7EBA3-0384-6A4F-0054-C1C3172AFE9C}"/>
              </a:ext>
            </a:extLst>
          </p:cNvPr>
          <p:cNvSpPr>
            <a:spLocks noGrp="1"/>
          </p:cNvSpPr>
          <p:nvPr>
            <p:ph type="title"/>
          </p:nvPr>
        </p:nvSpPr>
        <p:spPr>
          <a:xfrm>
            <a:off x="838200" y="374652"/>
            <a:ext cx="5111495" cy="473074"/>
          </a:xfrm>
        </p:spPr>
        <p:txBody>
          <a:bodyPr/>
          <a:lstStyle/>
          <a:p>
            <a:r>
              <a:rPr lang="en-US" dirty="0"/>
              <a:t>KOOS JR: 7 Items</a:t>
            </a:r>
          </a:p>
        </p:txBody>
      </p:sp>
      <p:pic>
        <p:nvPicPr>
          <p:cNvPr id="9" name="Content Placeholder 8">
            <a:extLst>
              <a:ext uri="{FF2B5EF4-FFF2-40B4-BE49-F238E27FC236}">
                <a16:creationId xmlns:a16="http://schemas.microsoft.com/office/drawing/2014/main" id="{CCE8DC84-BDB8-6FE3-E097-55F89E7B0F23}"/>
              </a:ext>
            </a:extLst>
          </p:cNvPr>
          <p:cNvPicPr>
            <a:picLocks noGrp="1" noChangeAspect="1"/>
          </p:cNvPicPr>
          <p:nvPr>
            <p:ph idx="1"/>
          </p:nvPr>
        </p:nvPicPr>
        <p:blipFill>
          <a:blip r:embed="rId2"/>
          <a:stretch>
            <a:fillRect/>
          </a:stretch>
        </p:blipFill>
        <p:spPr>
          <a:xfrm>
            <a:off x="1246456" y="1214706"/>
            <a:ext cx="4295238" cy="4295238"/>
          </a:xfrm>
        </p:spPr>
      </p:pic>
      <p:pic>
        <p:nvPicPr>
          <p:cNvPr id="11" name="Content Placeholder 10">
            <a:extLst>
              <a:ext uri="{FF2B5EF4-FFF2-40B4-BE49-F238E27FC236}">
                <a16:creationId xmlns:a16="http://schemas.microsoft.com/office/drawing/2014/main" id="{D96B23B3-7F81-714B-6696-643E9613360C}"/>
              </a:ext>
            </a:extLst>
          </p:cNvPr>
          <p:cNvPicPr>
            <a:picLocks noGrp="1" noChangeAspect="1"/>
          </p:cNvPicPr>
          <p:nvPr>
            <p:ph idx="13"/>
          </p:nvPr>
        </p:nvPicPr>
        <p:blipFill>
          <a:blip r:embed="rId3"/>
          <a:stretch>
            <a:fillRect/>
          </a:stretch>
        </p:blipFill>
        <p:spPr>
          <a:xfrm>
            <a:off x="6096000" y="2185558"/>
            <a:ext cx="5917602" cy="3324386"/>
          </a:xfrm>
        </p:spPr>
      </p:pic>
      <p:sp>
        <p:nvSpPr>
          <p:cNvPr id="7" name="Title 3">
            <a:extLst>
              <a:ext uri="{FF2B5EF4-FFF2-40B4-BE49-F238E27FC236}">
                <a16:creationId xmlns:a16="http://schemas.microsoft.com/office/drawing/2014/main" id="{E534F814-8399-DFFB-0489-7B1785EF6432}"/>
              </a:ext>
            </a:extLst>
          </p:cNvPr>
          <p:cNvSpPr txBox="1">
            <a:spLocks/>
          </p:cNvSpPr>
          <p:nvPr/>
        </p:nvSpPr>
        <p:spPr>
          <a:xfrm>
            <a:off x="6096000" y="374651"/>
            <a:ext cx="5444836" cy="1578840"/>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lang="en-US" sz="4000" b="1" kern="1200" dirty="0">
                <a:solidFill>
                  <a:schemeClr val="bg2"/>
                </a:solidFill>
                <a:latin typeface="+mn-lt"/>
                <a:ea typeface="+mn-ea"/>
                <a:cs typeface="+mn-cs"/>
              </a:defRPr>
            </a:lvl1pPr>
          </a:lstStyle>
          <a:p>
            <a:r>
              <a:rPr lang="en-US" dirty="0"/>
              <a:t>SCORING: Convert Raw Score (0-28) to </a:t>
            </a:r>
            <a:br>
              <a:rPr lang="en-US" dirty="0"/>
            </a:br>
            <a:r>
              <a:rPr lang="en-US" dirty="0"/>
              <a:t>Interval Score (0-100)*</a:t>
            </a:r>
          </a:p>
        </p:txBody>
      </p:sp>
      <p:sp>
        <p:nvSpPr>
          <p:cNvPr id="12" name="TextBox 11">
            <a:extLst>
              <a:ext uri="{FF2B5EF4-FFF2-40B4-BE49-F238E27FC236}">
                <a16:creationId xmlns:a16="http://schemas.microsoft.com/office/drawing/2014/main" id="{0988C5AC-A862-D574-C02F-B7A01BD9C262}"/>
              </a:ext>
            </a:extLst>
          </p:cNvPr>
          <p:cNvSpPr txBox="1"/>
          <p:nvPr/>
        </p:nvSpPr>
        <p:spPr>
          <a:xfrm>
            <a:off x="84725" y="5675768"/>
            <a:ext cx="12192000" cy="369332"/>
          </a:xfrm>
          <a:prstGeom prst="rect">
            <a:avLst/>
          </a:prstGeom>
          <a:noFill/>
        </p:spPr>
        <p:txBody>
          <a:bodyPr wrap="square" rtlCol="0">
            <a:spAutoFit/>
          </a:bodyPr>
          <a:lstStyle/>
          <a:p>
            <a:pPr algn="ctr"/>
            <a:r>
              <a:rPr lang="en-US" sz="1800" dirty="0">
                <a:solidFill>
                  <a:schemeClr val="bg1"/>
                </a:solidFill>
              </a:rPr>
              <a:t>*Meet or exceed a threshold of </a:t>
            </a:r>
            <a:r>
              <a:rPr lang="en-US" sz="1800" b="1" u="sng" dirty="0">
                <a:solidFill>
                  <a:schemeClr val="bg1"/>
                </a:solidFill>
              </a:rPr>
              <a:t>20 points </a:t>
            </a:r>
            <a:r>
              <a:rPr lang="en-US" sz="1800" dirty="0">
                <a:solidFill>
                  <a:schemeClr val="bg1"/>
                </a:solidFill>
              </a:rPr>
              <a:t>on Knee Injury and Osteoarthritis Outcome Score for Joint Replacement (KOOS, JR)</a:t>
            </a:r>
            <a:endParaRPr lang="en-US" dirty="0">
              <a:solidFill>
                <a:schemeClr val="bg1"/>
              </a:solidFill>
            </a:endParaRPr>
          </a:p>
        </p:txBody>
      </p:sp>
      <p:sp>
        <p:nvSpPr>
          <p:cNvPr id="2" name="Rectangle 1">
            <a:extLst>
              <a:ext uri="{FF2B5EF4-FFF2-40B4-BE49-F238E27FC236}">
                <a16:creationId xmlns:a16="http://schemas.microsoft.com/office/drawing/2014/main" id="{F4100599-A64A-8096-63D1-002A511FD79D}"/>
              </a:ext>
            </a:extLst>
          </p:cNvPr>
          <p:cNvSpPr/>
          <p:nvPr/>
        </p:nvSpPr>
        <p:spPr>
          <a:xfrm>
            <a:off x="5949695" y="2019734"/>
            <a:ext cx="6063907" cy="2884776"/>
          </a:xfrm>
          <a:prstGeom prst="rect">
            <a:avLst/>
          </a:prstGeom>
          <a:noFill/>
          <a:ln w="666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263C3469-C2CE-CE3B-900E-278CD15F6B5E}"/>
              </a:ext>
            </a:extLst>
          </p:cNvPr>
          <p:cNvSpPr/>
          <p:nvPr/>
        </p:nvSpPr>
        <p:spPr>
          <a:xfrm>
            <a:off x="8139545" y="5223651"/>
            <a:ext cx="415637" cy="5725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674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7EBA3-0384-6A4F-0054-C1C3172AFE9C}"/>
              </a:ext>
            </a:extLst>
          </p:cNvPr>
          <p:cNvSpPr>
            <a:spLocks noGrp="1"/>
          </p:cNvSpPr>
          <p:nvPr>
            <p:ph type="title"/>
          </p:nvPr>
        </p:nvSpPr>
        <p:spPr>
          <a:xfrm>
            <a:off x="838200" y="374652"/>
            <a:ext cx="5111495" cy="473074"/>
          </a:xfrm>
        </p:spPr>
        <p:txBody>
          <a:bodyPr/>
          <a:lstStyle/>
          <a:p>
            <a:r>
              <a:rPr lang="en-US" dirty="0"/>
              <a:t>HOOS JR: 6 Items</a:t>
            </a:r>
          </a:p>
        </p:txBody>
      </p:sp>
      <p:sp>
        <p:nvSpPr>
          <p:cNvPr id="7" name="Title 3">
            <a:extLst>
              <a:ext uri="{FF2B5EF4-FFF2-40B4-BE49-F238E27FC236}">
                <a16:creationId xmlns:a16="http://schemas.microsoft.com/office/drawing/2014/main" id="{E534F814-8399-DFFB-0489-7B1785EF6432}"/>
              </a:ext>
            </a:extLst>
          </p:cNvPr>
          <p:cNvSpPr txBox="1">
            <a:spLocks/>
          </p:cNvSpPr>
          <p:nvPr/>
        </p:nvSpPr>
        <p:spPr>
          <a:xfrm>
            <a:off x="6096000" y="374651"/>
            <a:ext cx="5444836" cy="1578840"/>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lang="en-US" sz="4000" b="1" kern="1200" dirty="0">
                <a:solidFill>
                  <a:schemeClr val="bg2"/>
                </a:solidFill>
                <a:latin typeface="+mn-lt"/>
                <a:ea typeface="+mn-ea"/>
                <a:cs typeface="+mn-cs"/>
              </a:defRPr>
            </a:lvl1pPr>
          </a:lstStyle>
          <a:p>
            <a:r>
              <a:rPr lang="en-US" dirty="0"/>
              <a:t>SCORING: Convert Raw Score (0-24) to </a:t>
            </a:r>
            <a:br>
              <a:rPr lang="en-US" dirty="0"/>
            </a:br>
            <a:r>
              <a:rPr lang="en-US" dirty="0"/>
              <a:t>Interval Score (0-100)*</a:t>
            </a:r>
          </a:p>
        </p:txBody>
      </p:sp>
      <p:pic>
        <p:nvPicPr>
          <p:cNvPr id="13" name="Content Placeholder 12">
            <a:extLst>
              <a:ext uri="{FF2B5EF4-FFF2-40B4-BE49-F238E27FC236}">
                <a16:creationId xmlns:a16="http://schemas.microsoft.com/office/drawing/2014/main" id="{2FA7F870-0FD9-03B7-4196-4AEF34301214}"/>
              </a:ext>
            </a:extLst>
          </p:cNvPr>
          <p:cNvPicPr>
            <a:picLocks noGrp="1" noChangeAspect="1"/>
          </p:cNvPicPr>
          <p:nvPr>
            <p:ph idx="1"/>
          </p:nvPr>
        </p:nvPicPr>
        <p:blipFill>
          <a:blip r:embed="rId2"/>
          <a:stretch>
            <a:fillRect/>
          </a:stretch>
        </p:blipFill>
        <p:spPr>
          <a:xfrm>
            <a:off x="517973" y="1413186"/>
            <a:ext cx="5431977" cy="4142486"/>
          </a:xfrm>
        </p:spPr>
      </p:pic>
      <p:pic>
        <p:nvPicPr>
          <p:cNvPr id="10" name="Content Placeholder 9">
            <a:extLst>
              <a:ext uri="{FF2B5EF4-FFF2-40B4-BE49-F238E27FC236}">
                <a16:creationId xmlns:a16="http://schemas.microsoft.com/office/drawing/2014/main" id="{7329C356-A4AF-954C-B8A6-5C1B8686061C}"/>
              </a:ext>
            </a:extLst>
          </p:cNvPr>
          <p:cNvPicPr>
            <a:picLocks noGrp="1" noChangeAspect="1"/>
          </p:cNvPicPr>
          <p:nvPr>
            <p:ph idx="13"/>
          </p:nvPr>
        </p:nvPicPr>
        <p:blipFill>
          <a:blip r:embed="rId3"/>
          <a:stretch>
            <a:fillRect/>
          </a:stretch>
        </p:blipFill>
        <p:spPr>
          <a:xfrm>
            <a:off x="6180725" y="2270211"/>
            <a:ext cx="6011275" cy="3285461"/>
          </a:xfrm>
        </p:spPr>
      </p:pic>
      <p:sp>
        <p:nvSpPr>
          <p:cNvPr id="22" name="TextBox 21">
            <a:extLst>
              <a:ext uri="{FF2B5EF4-FFF2-40B4-BE49-F238E27FC236}">
                <a16:creationId xmlns:a16="http://schemas.microsoft.com/office/drawing/2014/main" id="{6A856918-2621-0CBB-874D-DB53AEEC998D}"/>
              </a:ext>
            </a:extLst>
          </p:cNvPr>
          <p:cNvSpPr txBox="1"/>
          <p:nvPr/>
        </p:nvSpPr>
        <p:spPr>
          <a:xfrm>
            <a:off x="84725" y="5675768"/>
            <a:ext cx="12192000" cy="369332"/>
          </a:xfrm>
          <a:prstGeom prst="rect">
            <a:avLst/>
          </a:prstGeom>
          <a:noFill/>
        </p:spPr>
        <p:txBody>
          <a:bodyPr wrap="square" rtlCol="0">
            <a:spAutoFit/>
          </a:bodyPr>
          <a:lstStyle/>
          <a:p>
            <a:r>
              <a:rPr lang="en-US" sz="1800" dirty="0">
                <a:solidFill>
                  <a:schemeClr val="bg1"/>
                </a:solidFill>
              </a:rPr>
              <a:t>*Meet or exceed a threshold of </a:t>
            </a:r>
            <a:r>
              <a:rPr lang="en-US" sz="1800" b="1" u="sng" dirty="0">
                <a:solidFill>
                  <a:schemeClr val="bg1"/>
                </a:solidFill>
              </a:rPr>
              <a:t>22 points </a:t>
            </a:r>
            <a:r>
              <a:rPr lang="en-US" sz="1800" dirty="0">
                <a:solidFill>
                  <a:schemeClr val="bg1"/>
                </a:solidFill>
              </a:rPr>
              <a:t>on Hip dysfunction and Osteoarthritis Outcome Score for Joint Replacement (HOOS, JR)</a:t>
            </a:r>
            <a:endParaRPr lang="en-US" dirty="0">
              <a:solidFill>
                <a:schemeClr val="bg1"/>
              </a:solidFill>
            </a:endParaRPr>
          </a:p>
        </p:txBody>
      </p:sp>
      <p:sp>
        <p:nvSpPr>
          <p:cNvPr id="2" name="Rectangle 1">
            <a:extLst>
              <a:ext uri="{FF2B5EF4-FFF2-40B4-BE49-F238E27FC236}">
                <a16:creationId xmlns:a16="http://schemas.microsoft.com/office/drawing/2014/main" id="{CCFAE5CB-F455-F35B-FD8F-928C3D538B66}"/>
              </a:ext>
            </a:extLst>
          </p:cNvPr>
          <p:cNvSpPr/>
          <p:nvPr/>
        </p:nvSpPr>
        <p:spPr>
          <a:xfrm>
            <a:off x="6180725" y="2019734"/>
            <a:ext cx="5889355" cy="3039946"/>
          </a:xfrm>
          <a:prstGeom prst="rect">
            <a:avLst/>
          </a:prstGeom>
          <a:noFill/>
          <a:ln w="666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C26BFE61-30F4-78E5-E2A0-D9473592F4F3}"/>
              </a:ext>
            </a:extLst>
          </p:cNvPr>
          <p:cNvSpPr/>
          <p:nvPr/>
        </p:nvSpPr>
        <p:spPr>
          <a:xfrm>
            <a:off x="8139545" y="5223651"/>
            <a:ext cx="415637" cy="5725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453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C1DD-0DC7-E32E-F6C6-65F2CDA433AC}"/>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7B9D7A2E-F627-E9C6-FB23-49FE8F2C354D}"/>
              </a:ext>
            </a:extLst>
          </p:cNvPr>
          <p:cNvSpPr>
            <a:spLocks noGrp="1"/>
          </p:cNvSpPr>
          <p:nvPr>
            <p:ph idx="1"/>
          </p:nvPr>
        </p:nvSpPr>
        <p:spPr/>
        <p:txBody>
          <a:bodyPr/>
          <a:lstStyle/>
          <a:p>
            <a:pPr marL="342900" indent="-342900">
              <a:buFont typeface="Arial" panose="020B0604020202020204" pitchFamily="34" charset="0"/>
              <a:buChar char="•"/>
            </a:pPr>
            <a:r>
              <a:rPr lang="en-US" sz="4400" dirty="0"/>
              <a:t>Q: Does the Mandatory Reporting apply to Outpatient Procedures (THA/TKA)?</a:t>
            </a:r>
            <a:br>
              <a:rPr lang="en-US" sz="4400" dirty="0"/>
            </a:br>
            <a:endParaRPr lang="en-US" sz="4400" dirty="0"/>
          </a:p>
          <a:p>
            <a:pPr marL="342900" indent="-342900">
              <a:buFont typeface="Arial" panose="020B0604020202020204" pitchFamily="34" charset="0"/>
              <a:buChar char="•"/>
            </a:pPr>
            <a:r>
              <a:rPr lang="en-US" sz="4400" dirty="0">
                <a:solidFill>
                  <a:srgbClr val="FF0000"/>
                </a:solidFill>
              </a:rPr>
              <a:t>A: For 2024, it only applies to INPATIENT Procedures! Expect it to apply to Outpatient Procedures in near future.</a:t>
            </a:r>
          </a:p>
        </p:txBody>
      </p:sp>
    </p:spTree>
    <p:extLst>
      <p:ext uri="{BB962C8B-B14F-4D97-AF65-F5344CB8AC3E}">
        <p14:creationId xmlns:p14="http://schemas.microsoft.com/office/powerpoint/2010/main" val="252429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D972-12D8-FCB8-AC7E-073BF6ACA6C1}"/>
              </a:ext>
            </a:extLst>
          </p:cNvPr>
          <p:cNvSpPr>
            <a:spLocks noGrp="1"/>
          </p:cNvSpPr>
          <p:nvPr>
            <p:ph type="title"/>
          </p:nvPr>
        </p:nvSpPr>
        <p:spPr/>
        <p:txBody>
          <a:bodyPr/>
          <a:lstStyle/>
          <a:p>
            <a:r>
              <a:rPr lang="en-US"/>
              <a:t>Poll Question #1</a:t>
            </a:r>
          </a:p>
        </p:txBody>
      </p:sp>
      <p:sp>
        <p:nvSpPr>
          <p:cNvPr id="3" name="Content Placeholder 2">
            <a:extLst>
              <a:ext uri="{FF2B5EF4-FFF2-40B4-BE49-F238E27FC236}">
                <a16:creationId xmlns:a16="http://schemas.microsoft.com/office/drawing/2014/main" id="{B92EE1BC-289B-104D-1764-BF7D97E58540}"/>
              </a:ext>
            </a:extLst>
          </p:cNvPr>
          <p:cNvSpPr>
            <a:spLocks noGrp="1"/>
          </p:cNvSpPr>
          <p:nvPr>
            <p:ph idx="1"/>
          </p:nvPr>
        </p:nvSpPr>
        <p:spPr/>
        <p:txBody>
          <a:bodyPr vert="horz" lIns="0" tIns="45720" rIns="91440" bIns="45720" rtlCol="0" anchor="t">
            <a:noAutofit/>
          </a:bodyPr>
          <a:lstStyle/>
          <a:p>
            <a:pPr marL="342900" indent="-342900">
              <a:buFont typeface="Arial" panose="020B0604020202020204" pitchFamily="34" charset="0"/>
              <a:buChar char="•"/>
            </a:pPr>
            <a:r>
              <a:rPr lang="en-US" sz="3600" dirty="0"/>
              <a:t>Are you (your hospital) currently participating in the Voluntary Patient-Reported Outcome (PRO) Collection for Total Hip and Knee Arthroplasty (THA/TKA)?</a:t>
            </a:r>
            <a:br>
              <a:rPr lang="en-US" sz="3600" dirty="0"/>
            </a:br>
            <a:endParaRPr lang="en-US" sz="3600" dirty="0"/>
          </a:p>
          <a:p>
            <a:pPr marL="800100" lvl="1" indent="-342900">
              <a:buFont typeface="Arial" panose="020B0604020202020204" pitchFamily="34" charset="0"/>
              <a:buChar char="•"/>
            </a:pPr>
            <a:r>
              <a:rPr lang="en-US" sz="3600" dirty="0"/>
              <a:t>Yes</a:t>
            </a:r>
            <a:br>
              <a:rPr lang="en-US" sz="3600" dirty="0"/>
            </a:br>
            <a:endParaRPr lang="en-US" sz="3600" dirty="0"/>
          </a:p>
          <a:p>
            <a:pPr marL="800100" lvl="1" indent="-342900">
              <a:buFont typeface="Arial" panose="020B0604020202020204" pitchFamily="34" charset="0"/>
              <a:buChar char="•"/>
            </a:pPr>
            <a:r>
              <a:rPr lang="en-US" sz="3600" dirty="0"/>
              <a:t>No</a:t>
            </a:r>
            <a:endParaRPr lang="en-US" sz="3600" dirty="0">
              <a:cs typeface="Calibri"/>
            </a:endParaRPr>
          </a:p>
        </p:txBody>
      </p:sp>
    </p:spTree>
    <p:extLst>
      <p:ext uri="{BB962C8B-B14F-4D97-AF65-F5344CB8AC3E}">
        <p14:creationId xmlns:p14="http://schemas.microsoft.com/office/powerpoint/2010/main" val="349882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D5E8-9FE4-57F4-7458-E3F7CC90AC77}"/>
              </a:ext>
            </a:extLst>
          </p:cNvPr>
          <p:cNvSpPr>
            <a:spLocks noGrp="1"/>
          </p:cNvSpPr>
          <p:nvPr>
            <p:ph type="title"/>
          </p:nvPr>
        </p:nvSpPr>
        <p:spPr/>
        <p:txBody>
          <a:bodyPr/>
          <a:lstStyle/>
          <a:p>
            <a:r>
              <a:rPr lang="en-US" dirty="0"/>
              <a:t>Alphabet Soup</a:t>
            </a:r>
          </a:p>
        </p:txBody>
      </p:sp>
      <p:sp>
        <p:nvSpPr>
          <p:cNvPr id="3" name="Content Placeholder 2">
            <a:extLst>
              <a:ext uri="{FF2B5EF4-FFF2-40B4-BE49-F238E27FC236}">
                <a16:creationId xmlns:a16="http://schemas.microsoft.com/office/drawing/2014/main" id="{05AD3D15-0B35-4F5C-A049-7DA37E860C77}"/>
              </a:ext>
            </a:extLst>
          </p:cNvPr>
          <p:cNvSpPr>
            <a:spLocks noGrp="1"/>
          </p:cNvSpPr>
          <p:nvPr>
            <p:ph idx="1"/>
          </p:nvPr>
        </p:nvSpPr>
        <p:spPr/>
        <p:txBody>
          <a:bodyPr vert="horz" lIns="0" tIns="45720" rIns="91440" bIns="45720" rtlCol="0" anchor="t">
            <a:noAutofit/>
          </a:bodyPr>
          <a:lstStyle/>
          <a:p>
            <a:pPr marL="571500" indent="-571500">
              <a:buFont typeface="Arial" panose="020B0604020202020204" pitchFamily="34" charset="0"/>
              <a:buChar char="•"/>
            </a:pPr>
            <a:r>
              <a:rPr lang="en-US" sz="2000" b="1" dirty="0"/>
              <a:t>PRO </a:t>
            </a:r>
            <a:r>
              <a:rPr lang="en-US" sz="2000" dirty="0"/>
              <a:t>= Patient Reported Outcome</a:t>
            </a:r>
            <a:endParaRPr lang="en-US" sz="2000">
              <a:cs typeface="Calibri"/>
            </a:endParaRPr>
          </a:p>
          <a:p>
            <a:pPr marL="571500" indent="-571500">
              <a:buFont typeface="Arial" panose="020B0604020202020204" pitchFamily="34" charset="0"/>
              <a:buChar char="•"/>
            </a:pPr>
            <a:r>
              <a:rPr lang="en-US" sz="2000" b="1" dirty="0"/>
              <a:t>PROM</a:t>
            </a:r>
            <a:r>
              <a:rPr lang="en-US" sz="2000" dirty="0"/>
              <a:t> = Patient Reported Outcome Measure</a:t>
            </a:r>
            <a:endParaRPr lang="en-US" sz="2000" dirty="0">
              <a:cs typeface="Calibri"/>
            </a:endParaRPr>
          </a:p>
          <a:p>
            <a:pPr marL="1028700" lvl="1" indent="-571500">
              <a:buFont typeface="Arial" panose="020B0604020202020204" pitchFamily="34" charset="0"/>
              <a:buChar char="•"/>
            </a:pPr>
            <a:r>
              <a:rPr lang="en-US" dirty="0"/>
              <a:t>Standardized tools</a:t>
            </a:r>
            <a:endParaRPr lang="en-US">
              <a:cs typeface="Calibri"/>
            </a:endParaRPr>
          </a:p>
          <a:p>
            <a:pPr marL="1028700" lvl="1" indent="-571500">
              <a:buFont typeface="Arial" panose="020B0604020202020204" pitchFamily="34" charset="0"/>
              <a:buChar char="•"/>
            </a:pPr>
            <a:r>
              <a:rPr lang="en-US" dirty="0"/>
              <a:t>Surveys, scales, or single-item measures</a:t>
            </a:r>
            <a:endParaRPr lang="en-US" dirty="0">
              <a:cs typeface="Calibri"/>
            </a:endParaRPr>
          </a:p>
          <a:p>
            <a:pPr marL="571500" indent="-571500">
              <a:buFont typeface="Arial" panose="020B0604020202020204" pitchFamily="34" charset="0"/>
              <a:buChar char="•"/>
            </a:pPr>
            <a:r>
              <a:rPr lang="en-US" sz="2000" b="1" dirty="0"/>
              <a:t>PRO-PM</a:t>
            </a:r>
            <a:r>
              <a:rPr lang="en-US" sz="2000" dirty="0"/>
              <a:t> = Patient Reported Outcome-based Performance Measure</a:t>
            </a:r>
            <a:endParaRPr lang="en-US" sz="2000" dirty="0">
              <a:cs typeface="Calibri"/>
            </a:endParaRPr>
          </a:p>
          <a:p>
            <a:pPr marL="1028700" lvl="1" indent="-571500">
              <a:buFont typeface="Arial" panose="020B0604020202020204" pitchFamily="34" charset="0"/>
              <a:buChar char="•"/>
            </a:pPr>
            <a:r>
              <a:rPr lang="en-US" dirty="0">
                <a:solidFill>
                  <a:srgbClr val="242424"/>
                </a:solidFill>
                <a:latin typeface="Calibri"/>
                <a:cs typeface="Calibri"/>
              </a:rPr>
              <a:t>Performance </a:t>
            </a:r>
            <a:r>
              <a:rPr lang="en-US" b="0" i="0" dirty="0">
                <a:solidFill>
                  <a:srgbClr val="242424"/>
                </a:solidFill>
                <a:effectLst/>
                <a:latin typeface="Calibri"/>
                <a:cs typeface="Calibri"/>
              </a:rPr>
              <a:t>measure based on patient-reported outcome measure (PROM) data aggregated for an accountable health care entity.</a:t>
            </a:r>
            <a:r>
              <a:rPr lang="en-US" dirty="0">
                <a:solidFill>
                  <a:srgbClr val="242424"/>
                </a:solidFill>
                <a:latin typeface="Calibri"/>
                <a:cs typeface="Calibri"/>
              </a:rPr>
              <a:t> </a:t>
            </a:r>
            <a:endParaRPr lang="en-US" b="0" i="0" dirty="0">
              <a:solidFill>
                <a:srgbClr val="242424"/>
              </a:solidFill>
              <a:effectLst/>
              <a:latin typeface="Calibri"/>
              <a:cs typeface="Calibri"/>
            </a:endParaRPr>
          </a:p>
          <a:p>
            <a:pPr marL="1028700" lvl="1" indent="-571500">
              <a:buFont typeface="Arial" panose="020B0604020202020204" pitchFamily="34" charset="0"/>
              <a:buChar char="•"/>
            </a:pPr>
            <a:r>
              <a:rPr lang="en-US" dirty="0">
                <a:solidFill>
                  <a:srgbClr val="242424"/>
                </a:solidFill>
                <a:latin typeface="Calibri"/>
                <a:cs typeface="Calibri"/>
              </a:rPr>
              <a:t>Data</a:t>
            </a:r>
            <a:r>
              <a:rPr lang="en-US" b="0" i="0" dirty="0">
                <a:solidFill>
                  <a:srgbClr val="242424"/>
                </a:solidFill>
                <a:effectLst/>
                <a:latin typeface="Calibri"/>
                <a:cs typeface="Calibri"/>
              </a:rPr>
              <a:t> collected directly from the patient using the PROM tool, which can be an instrument, scale, or single-item measure</a:t>
            </a:r>
            <a:endParaRPr lang="en-US" dirty="0">
              <a:latin typeface="Calibri"/>
              <a:cs typeface="Calibri"/>
            </a:endParaRPr>
          </a:p>
        </p:txBody>
      </p:sp>
      <p:pic>
        <p:nvPicPr>
          <p:cNvPr id="4" name="Picture 3">
            <a:extLst>
              <a:ext uri="{FF2B5EF4-FFF2-40B4-BE49-F238E27FC236}">
                <a16:creationId xmlns:a16="http://schemas.microsoft.com/office/drawing/2014/main" id="{754EC13F-2DB3-593E-3D4F-21EF5EA714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4972" y="4500474"/>
            <a:ext cx="3571875" cy="1276350"/>
          </a:xfrm>
          <a:prstGeom prst="rect">
            <a:avLst/>
          </a:prstGeom>
          <a:noFill/>
        </p:spPr>
      </p:pic>
    </p:spTree>
    <p:extLst>
      <p:ext uri="{BB962C8B-B14F-4D97-AF65-F5344CB8AC3E}">
        <p14:creationId xmlns:p14="http://schemas.microsoft.com/office/powerpoint/2010/main" val="412249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7EBA3-0384-6A4F-0054-C1C3172AFE9C}"/>
              </a:ext>
            </a:extLst>
          </p:cNvPr>
          <p:cNvSpPr>
            <a:spLocks noGrp="1"/>
          </p:cNvSpPr>
          <p:nvPr>
            <p:ph type="title"/>
          </p:nvPr>
        </p:nvSpPr>
        <p:spPr>
          <a:xfrm>
            <a:off x="1009436" y="511641"/>
            <a:ext cx="5111495" cy="473074"/>
          </a:xfrm>
        </p:spPr>
        <p:txBody>
          <a:bodyPr/>
          <a:lstStyle/>
          <a:p>
            <a:r>
              <a:rPr lang="en-US" sz="3000" dirty="0"/>
              <a:t>KOOS JR: 7 Items</a:t>
            </a:r>
          </a:p>
        </p:txBody>
      </p:sp>
      <p:pic>
        <p:nvPicPr>
          <p:cNvPr id="9" name="Content Placeholder 8">
            <a:extLst>
              <a:ext uri="{FF2B5EF4-FFF2-40B4-BE49-F238E27FC236}">
                <a16:creationId xmlns:a16="http://schemas.microsoft.com/office/drawing/2014/main" id="{CCE8DC84-BDB8-6FE3-E097-55F89E7B0F23}"/>
              </a:ext>
            </a:extLst>
          </p:cNvPr>
          <p:cNvPicPr>
            <a:picLocks noGrp="1" noChangeAspect="1"/>
          </p:cNvPicPr>
          <p:nvPr>
            <p:ph idx="1"/>
          </p:nvPr>
        </p:nvPicPr>
        <p:blipFill>
          <a:blip r:embed="rId2"/>
          <a:stretch>
            <a:fillRect/>
          </a:stretch>
        </p:blipFill>
        <p:spPr>
          <a:xfrm>
            <a:off x="1006726" y="1163335"/>
            <a:ext cx="4295238" cy="4295238"/>
          </a:xfrm>
        </p:spPr>
      </p:pic>
      <p:pic>
        <p:nvPicPr>
          <p:cNvPr id="11" name="Content Placeholder 10">
            <a:extLst>
              <a:ext uri="{FF2B5EF4-FFF2-40B4-BE49-F238E27FC236}">
                <a16:creationId xmlns:a16="http://schemas.microsoft.com/office/drawing/2014/main" id="{D96B23B3-7F81-714B-6696-643E9613360C}"/>
              </a:ext>
            </a:extLst>
          </p:cNvPr>
          <p:cNvPicPr>
            <a:picLocks noGrp="1" noChangeAspect="1"/>
          </p:cNvPicPr>
          <p:nvPr>
            <p:ph idx="13"/>
          </p:nvPr>
        </p:nvPicPr>
        <p:blipFill>
          <a:blip r:embed="rId3"/>
          <a:stretch>
            <a:fillRect/>
          </a:stretch>
        </p:blipFill>
        <p:spPr>
          <a:xfrm>
            <a:off x="5813461" y="1808839"/>
            <a:ext cx="5917602" cy="3324386"/>
          </a:xfrm>
        </p:spPr>
      </p:pic>
      <p:sp>
        <p:nvSpPr>
          <p:cNvPr id="7" name="Title 3">
            <a:extLst>
              <a:ext uri="{FF2B5EF4-FFF2-40B4-BE49-F238E27FC236}">
                <a16:creationId xmlns:a16="http://schemas.microsoft.com/office/drawing/2014/main" id="{E534F814-8399-DFFB-0489-7B1785EF6432}"/>
              </a:ext>
            </a:extLst>
          </p:cNvPr>
          <p:cNvSpPr txBox="1">
            <a:spLocks/>
          </p:cNvSpPr>
          <p:nvPr/>
        </p:nvSpPr>
        <p:spPr>
          <a:xfrm>
            <a:off x="5736404" y="109235"/>
            <a:ext cx="5444836" cy="1578840"/>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lang="en-US" sz="4000" b="1" kern="1200" dirty="0">
                <a:solidFill>
                  <a:schemeClr val="bg2"/>
                </a:solidFill>
                <a:latin typeface="+mn-lt"/>
                <a:ea typeface="+mn-ea"/>
                <a:cs typeface="+mn-cs"/>
              </a:defRPr>
            </a:lvl1pPr>
          </a:lstStyle>
          <a:p>
            <a:r>
              <a:rPr lang="en-US" sz="3000" dirty="0"/>
              <a:t>SCORING: Convert Raw Score (0-28) to </a:t>
            </a:r>
            <a:r>
              <a:rPr lang="en-US" sz="3000"/>
              <a:t>Interval Score (0-100)*</a:t>
            </a:r>
          </a:p>
        </p:txBody>
      </p:sp>
      <p:sp>
        <p:nvSpPr>
          <p:cNvPr id="12" name="TextBox 11">
            <a:extLst>
              <a:ext uri="{FF2B5EF4-FFF2-40B4-BE49-F238E27FC236}">
                <a16:creationId xmlns:a16="http://schemas.microsoft.com/office/drawing/2014/main" id="{0988C5AC-A862-D574-C02F-B7A01BD9C262}"/>
              </a:ext>
            </a:extLst>
          </p:cNvPr>
          <p:cNvSpPr txBox="1"/>
          <p:nvPr/>
        </p:nvSpPr>
        <p:spPr>
          <a:xfrm>
            <a:off x="84725" y="5675768"/>
            <a:ext cx="12192000" cy="338554"/>
          </a:xfrm>
          <a:prstGeom prst="rect">
            <a:avLst/>
          </a:prstGeom>
          <a:noFill/>
        </p:spPr>
        <p:txBody>
          <a:bodyPr wrap="square" lIns="91440" tIns="45720" rIns="91440" bIns="45720" rtlCol="0" anchor="t">
            <a:spAutoFit/>
          </a:bodyPr>
          <a:lstStyle/>
          <a:p>
            <a:pPr algn="ctr"/>
            <a:r>
              <a:rPr lang="en-US" sz="1600" dirty="0">
                <a:solidFill>
                  <a:schemeClr val="accent5"/>
                </a:solidFill>
              </a:rPr>
              <a:t>*Meet or exceed a threshold of </a:t>
            </a:r>
            <a:r>
              <a:rPr lang="en-US" sz="1600" b="1" u="sng" dirty="0">
                <a:solidFill>
                  <a:schemeClr val="accent5"/>
                </a:solidFill>
              </a:rPr>
              <a:t>20 points </a:t>
            </a:r>
            <a:r>
              <a:rPr lang="en-US" sz="1600" dirty="0">
                <a:solidFill>
                  <a:schemeClr val="accent5"/>
                </a:solidFill>
              </a:rPr>
              <a:t>on Knee Injury and Osteoarthritis Outcome Score for Joint Replacement (KOOS, JR)</a:t>
            </a:r>
            <a:endParaRPr lang="en-US" sz="1600">
              <a:solidFill>
                <a:schemeClr val="accent5"/>
              </a:solidFill>
              <a:cs typeface="Calibri"/>
            </a:endParaRPr>
          </a:p>
        </p:txBody>
      </p:sp>
      <p:sp>
        <p:nvSpPr>
          <p:cNvPr id="2" name="Rectangle 1">
            <a:extLst>
              <a:ext uri="{FF2B5EF4-FFF2-40B4-BE49-F238E27FC236}">
                <a16:creationId xmlns:a16="http://schemas.microsoft.com/office/drawing/2014/main" id="{F4100599-A64A-8096-63D1-002A511FD79D}"/>
              </a:ext>
            </a:extLst>
          </p:cNvPr>
          <p:cNvSpPr/>
          <p:nvPr/>
        </p:nvSpPr>
        <p:spPr>
          <a:xfrm>
            <a:off x="5735651" y="1711509"/>
            <a:ext cx="6072468" cy="3535472"/>
          </a:xfrm>
          <a:prstGeom prst="rect">
            <a:avLst/>
          </a:prstGeom>
          <a:noFill/>
          <a:ln w="666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263C3469-C2CE-CE3B-900E-278CD15F6B5E}"/>
              </a:ext>
            </a:extLst>
          </p:cNvPr>
          <p:cNvSpPr/>
          <p:nvPr/>
        </p:nvSpPr>
        <p:spPr>
          <a:xfrm>
            <a:off x="8636129" y="4958235"/>
            <a:ext cx="415637" cy="5725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71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7EBA3-0384-6A4F-0054-C1C3172AFE9C}"/>
              </a:ext>
            </a:extLst>
          </p:cNvPr>
          <p:cNvSpPr>
            <a:spLocks noGrp="1"/>
          </p:cNvSpPr>
          <p:nvPr>
            <p:ph type="title"/>
          </p:nvPr>
        </p:nvSpPr>
        <p:spPr>
          <a:xfrm>
            <a:off x="838200" y="374652"/>
            <a:ext cx="5111495" cy="473074"/>
          </a:xfrm>
        </p:spPr>
        <p:txBody>
          <a:bodyPr/>
          <a:lstStyle/>
          <a:p>
            <a:r>
              <a:rPr lang="en-US" sz="3000" dirty="0"/>
              <a:t>HOOS JR: 6 Items</a:t>
            </a:r>
          </a:p>
        </p:txBody>
      </p:sp>
      <p:sp>
        <p:nvSpPr>
          <p:cNvPr id="7" name="Title 3">
            <a:extLst>
              <a:ext uri="{FF2B5EF4-FFF2-40B4-BE49-F238E27FC236}">
                <a16:creationId xmlns:a16="http://schemas.microsoft.com/office/drawing/2014/main" id="{E534F814-8399-DFFB-0489-7B1785EF6432}"/>
              </a:ext>
            </a:extLst>
          </p:cNvPr>
          <p:cNvSpPr txBox="1">
            <a:spLocks/>
          </p:cNvSpPr>
          <p:nvPr/>
        </p:nvSpPr>
        <p:spPr>
          <a:xfrm>
            <a:off x="6096000" y="57864"/>
            <a:ext cx="5444836" cy="1578840"/>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lang="en-US" sz="4000" b="1" kern="1200" dirty="0">
                <a:solidFill>
                  <a:schemeClr val="bg2"/>
                </a:solidFill>
                <a:latin typeface="+mn-lt"/>
                <a:ea typeface="+mn-ea"/>
                <a:cs typeface="+mn-cs"/>
              </a:defRPr>
            </a:lvl1pPr>
          </a:lstStyle>
          <a:p>
            <a:r>
              <a:rPr lang="en-US" sz="3000" dirty="0"/>
              <a:t>SCORING: Convert Raw Score (0-24) to </a:t>
            </a:r>
            <a:r>
              <a:rPr lang="en-US" sz="3000"/>
              <a:t>Interval Score (0-100)*</a:t>
            </a:r>
          </a:p>
        </p:txBody>
      </p:sp>
      <p:pic>
        <p:nvPicPr>
          <p:cNvPr id="13" name="Content Placeholder 12">
            <a:extLst>
              <a:ext uri="{FF2B5EF4-FFF2-40B4-BE49-F238E27FC236}">
                <a16:creationId xmlns:a16="http://schemas.microsoft.com/office/drawing/2014/main" id="{2FA7F870-0FD9-03B7-4196-4AEF34301214}"/>
              </a:ext>
            </a:extLst>
          </p:cNvPr>
          <p:cNvPicPr>
            <a:picLocks noGrp="1" noChangeAspect="1"/>
          </p:cNvPicPr>
          <p:nvPr>
            <p:ph idx="1"/>
          </p:nvPr>
        </p:nvPicPr>
        <p:blipFill>
          <a:blip r:embed="rId2"/>
          <a:stretch>
            <a:fillRect/>
          </a:stretch>
        </p:blipFill>
        <p:spPr>
          <a:xfrm>
            <a:off x="517973" y="1413186"/>
            <a:ext cx="5431977" cy="4142486"/>
          </a:xfrm>
        </p:spPr>
      </p:pic>
      <p:pic>
        <p:nvPicPr>
          <p:cNvPr id="10" name="Content Placeholder 9">
            <a:extLst>
              <a:ext uri="{FF2B5EF4-FFF2-40B4-BE49-F238E27FC236}">
                <a16:creationId xmlns:a16="http://schemas.microsoft.com/office/drawing/2014/main" id="{7329C356-A4AF-954C-B8A6-5C1B8686061C}"/>
              </a:ext>
            </a:extLst>
          </p:cNvPr>
          <p:cNvPicPr>
            <a:picLocks noGrp="1" noChangeAspect="1"/>
          </p:cNvPicPr>
          <p:nvPr>
            <p:ph idx="13"/>
          </p:nvPr>
        </p:nvPicPr>
        <p:blipFill>
          <a:blip r:embed="rId3"/>
          <a:stretch>
            <a:fillRect/>
          </a:stretch>
        </p:blipFill>
        <p:spPr>
          <a:xfrm>
            <a:off x="6180725" y="2270211"/>
            <a:ext cx="6011275" cy="3285461"/>
          </a:xfrm>
        </p:spPr>
      </p:pic>
      <p:sp>
        <p:nvSpPr>
          <p:cNvPr id="22" name="TextBox 21">
            <a:extLst>
              <a:ext uri="{FF2B5EF4-FFF2-40B4-BE49-F238E27FC236}">
                <a16:creationId xmlns:a16="http://schemas.microsoft.com/office/drawing/2014/main" id="{6A856918-2621-0CBB-874D-DB53AEEC998D}"/>
              </a:ext>
            </a:extLst>
          </p:cNvPr>
          <p:cNvSpPr txBox="1"/>
          <p:nvPr/>
        </p:nvSpPr>
        <p:spPr>
          <a:xfrm>
            <a:off x="1326185" y="5675768"/>
            <a:ext cx="10950540" cy="307777"/>
          </a:xfrm>
          <a:prstGeom prst="rect">
            <a:avLst/>
          </a:prstGeom>
          <a:noFill/>
        </p:spPr>
        <p:txBody>
          <a:bodyPr wrap="square" lIns="91440" tIns="45720" rIns="91440" bIns="45720" rtlCol="0" anchor="t">
            <a:spAutoFit/>
          </a:bodyPr>
          <a:lstStyle/>
          <a:p>
            <a:r>
              <a:rPr lang="en-US" sz="1400" dirty="0">
                <a:solidFill>
                  <a:schemeClr val="bg1"/>
                </a:solidFill>
              </a:rPr>
              <a:t>*Meet or exceed a threshold of </a:t>
            </a:r>
            <a:r>
              <a:rPr lang="en-US" sz="1400" b="1" u="sng" dirty="0">
                <a:solidFill>
                  <a:schemeClr val="bg1"/>
                </a:solidFill>
              </a:rPr>
              <a:t>22 points </a:t>
            </a:r>
            <a:r>
              <a:rPr lang="en-US" sz="1400" dirty="0">
                <a:solidFill>
                  <a:schemeClr val="bg1"/>
                </a:solidFill>
              </a:rPr>
              <a:t>on Hip dysfunction and Osteoarthritis Outcome Score for Joint Replacement (HOOS, JR)</a:t>
            </a:r>
            <a:endParaRPr lang="en-US" sz="1400" dirty="0">
              <a:solidFill>
                <a:schemeClr val="bg1"/>
              </a:solidFill>
              <a:cs typeface="Calibri"/>
            </a:endParaRPr>
          </a:p>
        </p:txBody>
      </p:sp>
      <p:sp>
        <p:nvSpPr>
          <p:cNvPr id="2" name="Rectangle 1">
            <a:extLst>
              <a:ext uri="{FF2B5EF4-FFF2-40B4-BE49-F238E27FC236}">
                <a16:creationId xmlns:a16="http://schemas.microsoft.com/office/drawing/2014/main" id="{CCFAE5CB-F455-F35B-FD8F-928C3D538B66}"/>
              </a:ext>
            </a:extLst>
          </p:cNvPr>
          <p:cNvSpPr/>
          <p:nvPr/>
        </p:nvSpPr>
        <p:spPr>
          <a:xfrm>
            <a:off x="6180725" y="2019734"/>
            <a:ext cx="5889355" cy="3039946"/>
          </a:xfrm>
          <a:prstGeom prst="rect">
            <a:avLst/>
          </a:prstGeom>
          <a:noFill/>
          <a:ln w="666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C26BFE61-30F4-78E5-E2A0-D9473592F4F3}"/>
              </a:ext>
            </a:extLst>
          </p:cNvPr>
          <p:cNvSpPr/>
          <p:nvPr/>
        </p:nvSpPr>
        <p:spPr>
          <a:xfrm>
            <a:off x="8918669" y="5018168"/>
            <a:ext cx="415637" cy="5725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60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271C-21FF-44BB-B51F-CC5A1DCF4505}"/>
              </a:ext>
            </a:extLst>
          </p:cNvPr>
          <p:cNvSpPr>
            <a:spLocks noGrp="1"/>
          </p:cNvSpPr>
          <p:nvPr>
            <p:ph type="title"/>
          </p:nvPr>
        </p:nvSpPr>
        <p:spPr>
          <a:xfrm>
            <a:off x="387927" y="365126"/>
            <a:ext cx="11596255" cy="473074"/>
          </a:xfrm>
        </p:spPr>
        <p:txBody>
          <a:bodyPr/>
          <a:lstStyle/>
          <a:p>
            <a:r>
              <a:rPr lang="en-US" dirty="0"/>
              <a:t>What Data Needs to Be Reported and How to Submit</a:t>
            </a:r>
          </a:p>
        </p:txBody>
      </p:sp>
      <p:sp>
        <p:nvSpPr>
          <p:cNvPr id="3" name="Content Placeholder 2">
            <a:extLst>
              <a:ext uri="{FF2B5EF4-FFF2-40B4-BE49-F238E27FC236}">
                <a16:creationId xmlns:a16="http://schemas.microsoft.com/office/drawing/2014/main" id="{7AE2C00C-F2F9-054E-25E3-B3CEF1500FCD}"/>
              </a:ext>
            </a:extLst>
          </p:cNvPr>
          <p:cNvSpPr>
            <a:spLocks noGrp="1"/>
          </p:cNvSpPr>
          <p:nvPr>
            <p:ph idx="1"/>
          </p:nvPr>
        </p:nvSpPr>
        <p:spPr>
          <a:xfrm>
            <a:off x="595746" y="1038226"/>
            <a:ext cx="10917382" cy="4638673"/>
          </a:xfrm>
        </p:spPr>
        <p:txBody>
          <a:bodyPr vert="horz" lIns="0" tIns="45720" rIns="91440" bIns="45720" rtlCol="0" anchor="t">
            <a:noAutofit/>
          </a:bodyPr>
          <a:lstStyle/>
          <a:p>
            <a:pPr marL="342900" indent="-342900">
              <a:buFont typeface="Arial" panose="020B0604020202020204" pitchFamily="34" charset="0"/>
              <a:buChar char="•"/>
            </a:pPr>
            <a:r>
              <a:rPr lang="en-US" sz="2400" u="sng" kern="0" dirty="0">
                <a:solidFill>
                  <a:srgbClr val="12B8D4"/>
                </a:solidFill>
                <a:effectLst/>
                <a:latin typeface="Calibri"/>
                <a:ea typeface="Times New Roman" panose="02020603050405020304" pitchFamily="18" charset="0"/>
                <a:cs typeface="Times New Roman"/>
                <a:hlinkClick r:id="rId2"/>
              </a:rPr>
              <a:t>HCQIS Access Roles and Profile (HARP) account</a:t>
            </a:r>
            <a:r>
              <a:rPr lang="en-US" sz="2400" u="sng" kern="0" dirty="0">
                <a:solidFill>
                  <a:srgbClr val="12B8D4"/>
                </a:solidFill>
                <a:effectLst/>
                <a:latin typeface="Calibri"/>
                <a:ea typeface="Times New Roman" panose="02020603050405020304" pitchFamily="18" charset="0"/>
                <a:cs typeface="Times New Roman"/>
              </a:rPr>
              <a:t> </a:t>
            </a:r>
            <a:r>
              <a:rPr lang="en-US" sz="2400" kern="0" dirty="0">
                <a:effectLst/>
                <a:latin typeface="Calibri"/>
                <a:ea typeface="Times New Roman" panose="02020603050405020304" pitchFamily="18" charset="0"/>
                <a:cs typeface="Times New Roman"/>
              </a:rPr>
              <a:t>access to the </a:t>
            </a:r>
            <a:r>
              <a:rPr lang="en-US" sz="2400" u="sng" kern="0" dirty="0">
                <a:solidFill>
                  <a:srgbClr val="12B8D4"/>
                </a:solidFill>
                <a:effectLst/>
                <a:latin typeface="Calibri"/>
                <a:ea typeface="Times New Roman" panose="02020603050405020304" pitchFamily="18" charset="0"/>
                <a:cs typeface="Times New Roman"/>
                <a:hlinkClick r:id="rId3"/>
              </a:rPr>
              <a:t>Hospital Quality Reporting (HQR) website</a:t>
            </a:r>
            <a:endParaRPr lang="en-US" sz="2400" u="sng" kern="0" dirty="0">
              <a:solidFill>
                <a:srgbClr val="12B8D4"/>
              </a:solidFill>
              <a:effectLst/>
              <a:latin typeface="Calibri"/>
              <a:ea typeface="Times New Roman" panose="02020603050405020304" pitchFamily="18" charset="0"/>
              <a:cs typeface="Times New Roman"/>
            </a:endParaRPr>
          </a:p>
          <a:p>
            <a:pPr marL="342900" indent="-342900">
              <a:buFont typeface="Arial" panose="020B0604020202020204" pitchFamily="34" charset="0"/>
              <a:buChar char="•"/>
            </a:pPr>
            <a:r>
              <a:rPr lang="en-US" sz="2400" i="1" u="sng" kern="0" dirty="0">
                <a:solidFill>
                  <a:srgbClr val="0563C1"/>
                </a:solidFill>
                <a:effectLst/>
                <a:latin typeface="Calibri"/>
                <a:ea typeface="Times New Roman" panose="02020603050405020304" pitchFamily="18" charset="0"/>
                <a:cs typeface="Calibri"/>
                <a:hlinkClick r:id="rId4"/>
              </a:rPr>
              <a:t>“What Data Should I Collect?” from CMS QualityNet THA/TKA PRO-PM Resources.</a:t>
            </a:r>
            <a:endParaRPr lang="en-US" sz="2400" kern="100" dirty="0">
              <a:effectLst/>
              <a:latin typeface="Times New Roman"/>
              <a:ea typeface="Calibri" panose="020F0502020204030204" pitchFamily="34" charset="0"/>
              <a:cs typeface="Calibri"/>
            </a:endParaRPr>
          </a:p>
          <a:p>
            <a:pPr marL="342900" indent="-342900">
              <a:buFont typeface="Arial" panose="020B0604020202020204" pitchFamily="34" charset="0"/>
              <a:buChar char="•"/>
            </a:pPr>
            <a:endParaRPr lang="en-US" sz="3200" dirty="0"/>
          </a:p>
        </p:txBody>
      </p:sp>
      <p:pic>
        <p:nvPicPr>
          <p:cNvPr id="5" name="Picture 4">
            <a:extLst>
              <a:ext uri="{FF2B5EF4-FFF2-40B4-BE49-F238E27FC236}">
                <a16:creationId xmlns:a16="http://schemas.microsoft.com/office/drawing/2014/main" id="{CA9DB574-2A01-5975-8EE3-B490EF89CC5B}"/>
              </a:ext>
            </a:extLst>
          </p:cNvPr>
          <p:cNvPicPr>
            <a:picLocks noChangeAspect="1"/>
          </p:cNvPicPr>
          <p:nvPr/>
        </p:nvPicPr>
        <p:blipFill>
          <a:blip r:embed="rId5"/>
          <a:stretch>
            <a:fillRect/>
          </a:stretch>
        </p:blipFill>
        <p:spPr>
          <a:xfrm>
            <a:off x="1334620" y="2474714"/>
            <a:ext cx="9114286" cy="2828571"/>
          </a:xfrm>
          <a:prstGeom prst="rect">
            <a:avLst/>
          </a:prstGeom>
        </p:spPr>
      </p:pic>
      <p:pic>
        <p:nvPicPr>
          <p:cNvPr id="6" name="Picture 5">
            <a:extLst>
              <a:ext uri="{FF2B5EF4-FFF2-40B4-BE49-F238E27FC236}">
                <a16:creationId xmlns:a16="http://schemas.microsoft.com/office/drawing/2014/main" id="{5479ABAB-CF29-A6A5-8385-83B206A10AB8}"/>
              </a:ext>
            </a:extLst>
          </p:cNvPr>
          <p:cNvPicPr>
            <a:picLocks noChangeAspect="1"/>
          </p:cNvPicPr>
          <p:nvPr/>
        </p:nvPicPr>
        <p:blipFill>
          <a:blip r:embed="rId6"/>
          <a:stretch>
            <a:fillRect/>
          </a:stretch>
        </p:blipFill>
        <p:spPr>
          <a:xfrm>
            <a:off x="1808633" y="4931856"/>
            <a:ext cx="1752381" cy="371429"/>
          </a:xfrm>
          <a:prstGeom prst="rect">
            <a:avLst/>
          </a:prstGeom>
        </p:spPr>
      </p:pic>
      <p:sp>
        <p:nvSpPr>
          <p:cNvPr id="7" name="Arrow: Down 6">
            <a:extLst>
              <a:ext uri="{FF2B5EF4-FFF2-40B4-BE49-F238E27FC236}">
                <a16:creationId xmlns:a16="http://schemas.microsoft.com/office/drawing/2014/main" id="{3192EDBD-5BB4-744E-E003-43EDB48215FB}"/>
              </a:ext>
            </a:extLst>
          </p:cNvPr>
          <p:cNvSpPr/>
          <p:nvPr/>
        </p:nvSpPr>
        <p:spPr>
          <a:xfrm>
            <a:off x="5506792" y="5440273"/>
            <a:ext cx="415637" cy="3714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256276"/>
      </p:ext>
    </p:extLst>
  </p:cSld>
  <p:clrMapOvr>
    <a:masterClrMapping/>
  </p:clrMapOvr>
</p:sld>
</file>

<file path=ppt/theme/theme1.xml><?xml version="1.0" encoding="utf-8"?>
<a:theme xmlns:a="http://schemas.openxmlformats.org/drawingml/2006/main" name="Health Catalyst 2022">
  <a:themeElements>
    <a:clrScheme name="Health Catalyst">
      <a:dk1>
        <a:srgbClr val="FFFFFF"/>
      </a:dk1>
      <a:lt1>
        <a:srgbClr val="121314"/>
      </a:lt1>
      <a:dk2>
        <a:srgbClr val="006F9E"/>
      </a:dk2>
      <a:lt2>
        <a:srgbClr val="004358"/>
      </a:lt2>
      <a:accent1>
        <a:srgbClr val="70CBFF"/>
      </a:accent1>
      <a:accent2>
        <a:srgbClr val="518051"/>
      </a:accent2>
      <a:accent3>
        <a:srgbClr val="85C690"/>
      </a:accent3>
      <a:accent4>
        <a:srgbClr val="CB4B27"/>
      </a:accent4>
      <a:accent5>
        <a:srgbClr val="F48748"/>
      </a:accent5>
      <a:accent6>
        <a:srgbClr val="FFDA3E"/>
      </a:accent6>
      <a:hlink>
        <a:srgbClr val="006F9E"/>
      </a:hlink>
      <a:folHlink>
        <a:srgbClr val="0043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potx" id="{9FDB94D8-2C14-4C98-8E91-82E6A0D6D30F}" vid="{8E1D7569-8EE9-4E70-A9F0-7819C8A9F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E777485D1D540A4297D22283B53ED" ma:contentTypeVersion="12" ma:contentTypeDescription="Create a new document." ma:contentTypeScope="" ma:versionID="64f947c0ec23fd609a0f0ec66883f77e">
  <xsd:schema xmlns:xsd="http://www.w3.org/2001/XMLSchema" xmlns:xs="http://www.w3.org/2001/XMLSchema" xmlns:p="http://schemas.microsoft.com/office/2006/metadata/properties" xmlns:ns2="ac85982a-7c2a-4ec5-8be1-e82c26295f58" xmlns:ns3="3c7f19b8-adf3-4a08-9d1f-b838bc032d0a" targetNamespace="http://schemas.microsoft.com/office/2006/metadata/properties" ma:root="true" ma:fieldsID="343f43ada2a4798ef9392b3aa9dce8c7" ns2:_="" ns3:_="">
    <xsd:import namespace="ac85982a-7c2a-4ec5-8be1-e82c26295f58"/>
    <xsd:import namespace="3c7f19b8-adf3-4a08-9d1f-b838bc032d0a"/>
    <xsd:element name="properties">
      <xsd:complexType>
        <xsd:sequence>
          <xsd:element name="documentManagement">
            <xsd:complexType>
              <xsd:all>
                <xsd:element ref="ns2:MediaServiceMetadata" minOccurs="0"/>
                <xsd:element ref="ns2:MediaServiceFastMetadata" minOccurs="0"/>
                <xsd:element ref="ns2:Category_x0020_"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982a-7c2a-4ec5-8be1-e82c26295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_x0020_" ma:index="10" nillable="true" ma:displayName="Category" ma:format="Dropdown" ma:internalName="Category_x0020_">
      <xsd:simpleType>
        <xsd:restriction base="dms:Choice">
          <xsd:enumeration value="Archived"/>
          <xsd:enumeration value="Backgrounds | LinkedIn"/>
          <xsd:enumeration value="Backgrounds | Zoom"/>
          <xsd:enumeration value="Copyrights &amp; Trademarks"/>
          <xsd:enumeration value="Documentation Formats"/>
          <xsd:enumeration value="PowerPoint &amp; Presentations"/>
          <xsd:enumeration value="Shared Slides"/>
          <xsd:enumeration value="Style Guidance"/>
          <xsd:enumeration value="Styles &amp; Themes"/>
          <xsd:enumeration value="Word Templates"/>
          <xsd:enumeration value="Writing Guidance"/>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f19b8-adf3-4a08-9d1f-b838bc032d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a8f98d-1bdd-477e-b0aa-6ba150cbaf25}" ma:internalName="TaxCatchAll" ma:showField="CatchAllData" ma:web="3c7f19b8-adf3-4a08-9d1f-b838bc032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c7f19b8-adf3-4a08-9d1f-b838bc032d0a" xsi:nil="true"/>
    <lcf76f155ced4ddcb4097134ff3c332f xmlns="ac85982a-7c2a-4ec5-8be1-e82c26295f58">
      <Terms xmlns="http://schemas.microsoft.com/office/infopath/2007/PartnerControls"/>
    </lcf76f155ced4ddcb4097134ff3c332f>
    <Category_x0020_ xmlns="ac85982a-7c2a-4ec5-8be1-e82c26295f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812E52-3818-4E9B-8348-E064C1FA0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5982a-7c2a-4ec5-8be1-e82c26295f58"/>
    <ds:schemaRef ds:uri="3c7f19b8-adf3-4a08-9d1f-b838bc032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721F82-5CFA-4A05-9F41-C73E8CD1D05A}">
  <ds:schemaRef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4e29bb18-3bac-45fb-8f58-d1529a163e55"/>
    <ds:schemaRef ds:uri="http://purl.org/dc/elements/1.1/"/>
    <ds:schemaRef ds:uri="6a012391-c42b-47dd-ae63-5bdffa186dd3"/>
    <ds:schemaRef ds:uri="http://schemas.microsoft.com/office/2006/metadata/properties"/>
    <ds:schemaRef ds:uri="http://purl.org/dc/dcmitype/"/>
    <ds:schemaRef ds:uri="3c7f19b8-adf3-4a08-9d1f-b838bc032d0a"/>
    <ds:schemaRef ds:uri="ac85982a-7c2a-4ec5-8be1-e82c26295f58"/>
  </ds:schemaRefs>
</ds:datastoreItem>
</file>

<file path=customXml/itemProps3.xml><?xml version="1.0" encoding="utf-8"?>
<ds:datastoreItem xmlns:ds="http://schemas.openxmlformats.org/officeDocument/2006/customXml" ds:itemID="{F3A62698-8816-4AA3-9DE6-8454AD089D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HC_Powerpoint_Template</Template>
  <TotalTime>614</TotalTime>
  <Words>3332</Words>
  <Application>Microsoft Office PowerPoint</Application>
  <PresentationFormat>Widescreen</PresentationFormat>
  <Paragraphs>242</Paragraphs>
  <Slides>44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Calibri</vt:lpstr>
      <vt:lpstr>Courier New</vt:lpstr>
      <vt:lpstr>Exo</vt:lpstr>
      <vt:lpstr>inherit</vt:lpstr>
      <vt:lpstr>Rubik</vt:lpstr>
      <vt:lpstr>Segoe UI</vt:lpstr>
      <vt:lpstr>Symbol</vt:lpstr>
      <vt:lpstr>Times New Roman</vt:lpstr>
      <vt:lpstr>Wingdings</vt:lpstr>
      <vt:lpstr>Health Catalyst 2022</vt:lpstr>
      <vt:lpstr>Automated Patient Reported Outcomes (PROs) for Hip &amp; Knee Replacement Don’t Limp Into Mandatory Reporting</vt:lpstr>
      <vt:lpstr>PowerPoint Presentation</vt:lpstr>
      <vt:lpstr>Voluntary and Mandatory Patient-Reported Outcome Collection for Total Hip and Knee Arthroplasty </vt:lpstr>
      <vt:lpstr>Comprehensive Care for Joint Reconstruction (CJR) Model</vt:lpstr>
      <vt:lpstr>Poll Question #1</vt:lpstr>
      <vt:lpstr>Alphabet Soup</vt:lpstr>
      <vt:lpstr>KOOS JR: 7 Items</vt:lpstr>
      <vt:lpstr>HOOS JR: 6 Items</vt:lpstr>
      <vt:lpstr>What Data Needs to Be Reported and How to Submit</vt:lpstr>
      <vt:lpstr>What Data Needs to Be Reported</vt:lpstr>
      <vt:lpstr>CJR Model Quality Measures</vt:lpstr>
      <vt:lpstr>2024 Performance Measure CMS56v12: Functional Status Assessment for Total Hip Replacement</vt:lpstr>
      <vt:lpstr>Denominator Exclusions</vt:lpstr>
      <vt:lpstr>2024 Performance Measure CMS66v10:  Functional Status Assessment for Total Knee Replacement</vt:lpstr>
      <vt:lpstr>Denominator Exclusions</vt:lpstr>
      <vt:lpstr>POLL QUESTION #2</vt:lpstr>
      <vt:lpstr>PATIENT REPORTED OUTCOMES (PRO) AND  RISK VARIABLE DATA</vt:lpstr>
      <vt:lpstr>Voluntary to Mandatory</vt:lpstr>
      <vt:lpstr>Impact of Mandatory Reporting  </vt:lpstr>
      <vt:lpstr>IMPACT of MANDATORY REPORTING</vt:lpstr>
      <vt:lpstr>Potential Financial Impact</vt:lpstr>
      <vt:lpstr>Mandatory Reporting – Minimal Margins  INCREASING Demand</vt:lpstr>
      <vt:lpstr>Just the Beginning!</vt:lpstr>
      <vt:lpstr>Automated Patient Reported Outcomes (PROs) for Hip &amp; Knee Replacement: Clinical Workflow </vt:lpstr>
      <vt:lpstr>KEYS to SUCCESS is AUTOMATION &amp; DESIGN</vt:lpstr>
      <vt:lpstr>CURRENTLY AVAILABLE PATHWAYS</vt:lpstr>
      <vt:lpstr>BENEFITS: Patients &amp; Clients</vt:lpstr>
      <vt:lpstr>Suggested Key Quality Measures </vt:lpstr>
      <vt:lpstr>Total Hip Arthroplasty Patient-Reported  Outcome-Based Performance Measure (THA/TKA PRO-PM)</vt:lpstr>
      <vt:lpstr>Total Knee Arthroplasty Patient-Reported  Outcome-Based Performance Measure (THA/TKA PRO-PM)</vt:lpstr>
      <vt:lpstr>Total Knee Arthroplasty Patient-Reported  Outcome-Based Performance Measure (THA/TKA PRO-PM)</vt:lpstr>
      <vt:lpstr>BENEFITS: Patients &amp; Clients</vt:lpstr>
      <vt:lpstr>QUESTIONS &amp; ANSWERS</vt:lpstr>
      <vt:lpstr>QUESTION 1</vt:lpstr>
      <vt:lpstr>Question 2</vt:lpstr>
      <vt:lpstr>PRO-PM CQMs by PROGRAM</vt:lpstr>
      <vt:lpstr>PRO-PM CQMs by PROGRAM</vt:lpstr>
      <vt:lpstr>PRO-PM CQMs by PROGRAM</vt:lpstr>
      <vt:lpstr>PRO-PM CQMs by PROGRAM</vt:lpstr>
      <vt:lpstr>PRO-PM CQMs by PROGRAM</vt:lpstr>
      <vt:lpstr>QUESTION 3</vt:lpstr>
      <vt:lpstr>KOOS JR: 7 Items</vt:lpstr>
      <vt:lpstr>HOOS JR: 6 Items</vt:lpstr>
      <vt:lpstr>Question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Alora Martinez</dc:creator>
  <cp:lastModifiedBy>Alora Martinez</cp:lastModifiedBy>
  <cp:revision>111</cp:revision>
  <dcterms:created xsi:type="dcterms:W3CDTF">2023-09-26T17:55:53Z</dcterms:created>
  <dcterms:modified xsi:type="dcterms:W3CDTF">2023-12-05T18:22:09Z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0x01010002AE777485D1D540A4297D22283B53ED</vt:lpwstr>
  </property>
  <property fmtid="{D5CDD505-2E9C-101B-9397-08002B2CF9AE}" pid="3" name="MediaServiceImageTags">
    <vt:lpwstr/>
  </property>
</Properties>
</file>