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F482_7EB89644.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7FFFF48A_7E5B8059.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20_5B1463FC.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0C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2" r:id="rId5"/>
  </p:sldMasterIdLst>
  <p:notesMasterIdLst>
    <p:notesMasterId r:id="rId35"/>
  </p:notesMasterIdLst>
  <p:handoutMasterIdLst>
    <p:handoutMasterId r:id="rId36"/>
  </p:handoutMasterIdLst>
  <p:sldIdLst>
    <p:sldId id="2147480711" r:id="rId6"/>
    <p:sldId id="2147480715" r:id="rId7"/>
    <p:sldId id="258" r:id="rId8"/>
    <p:sldId id="2147480702" r:id="rId9"/>
    <p:sldId id="2147480700" r:id="rId10"/>
    <p:sldId id="314" r:id="rId11"/>
    <p:sldId id="2147480662" r:id="rId12"/>
    <p:sldId id="2147480647" r:id="rId13"/>
    <p:sldId id="2147480701" r:id="rId14"/>
    <p:sldId id="2147480704" r:id="rId15"/>
    <p:sldId id="2145705106" r:id="rId16"/>
    <p:sldId id="2147480641" r:id="rId17"/>
    <p:sldId id="2147480644" r:id="rId18"/>
    <p:sldId id="2147480713" r:id="rId19"/>
    <p:sldId id="2147480706" r:id="rId20"/>
    <p:sldId id="2147480712" r:id="rId21"/>
    <p:sldId id="259" r:id="rId22"/>
    <p:sldId id="2147480708" r:id="rId23"/>
    <p:sldId id="2147480714" r:id="rId24"/>
    <p:sldId id="2147480710" r:id="rId25"/>
    <p:sldId id="2147480664" r:id="rId26"/>
    <p:sldId id="2147480622" r:id="rId27"/>
    <p:sldId id="2147480703" r:id="rId28"/>
    <p:sldId id="2147480668" r:id="rId29"/>
    <p:sldId id="2147480669" r:id="rId30"/>
    <p:sldId id="288" r:id="rId31"/>
    <p:sldId id="298" r:id="rId32"/>
    <p:sldId id="267" r:id="rId33"/>
    <p:sldId id="26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18C324-8176-E2EB-6766-44C9AA72DB67}" name="Amanda Slocumb" initials="AS" userId="S::amanda.slocumb@healthcatalyst.com::cac99ea8-30f6-4710-92fa-3c5ca5076760" providerId="AD"/>
  <p188:author id="{6FB26360-0F93-51D9-1E35-A5D2CEBB0766}" name="Jo Laucirica" initials="JL" userId="S::jo.laucirica@healthcatalyst.com::9c8c92fa-2ffc-462f-86ef-fdd6f532dec3" providerId="AD"/>
  <p188:author id="{2F5EC37C-9BDA-FB38-1E66-374B298AD88C}" name="Alexandra Gorman" initials="AG" userId="S::alexandra.gorman@healthcatalyst.com::57db94f1-60c4-43c6-b050-e2eb905f6280" providerId="AD"/>
  <p188:author id="{A75B0E8C-BFDD-3564-6A49-E37EC93FB7B2}" name="Melissa Welch" initials="MW" userId="S::melissa.welch@healthcatalyst.com::f2572571-95ff-48f6-8aea-5105bbc94f4b" providerId="AD"/>
  <p188:author id="{8C12C8F7-FF9F-05C0-0908-4419A6F82947}" name="Katy Demong" initials="KD" userId="S::katy.demong@healthcatalyst.com::9678e063-99fa-4f17-96b7-313e6d0131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CBFF"/>
    <a:srgbClr val="006D9A"/>
    <a:srgbClr val="00425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78" d="100"/>
          <a:sy n="78" d="100"/>
        </p:scale>
        <p:origin x="22"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healthcarequalitycatalyst-my.sharepoint.com/personal/tim_zenger_healthcatalyst_com/Documents/Desktop/SeriesReport-20220823170150_f6ae9b(AutoRecover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ealthcarequalitycatalyst-my.sharepoint.com/personal/tim_zenger_healthcatalyst_com/Documents/Desktop/SeriesReport-20220823170150_f6ae9b(AutoRecover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Which</a:t>
            </a:r>
            <a:r>
              <a:rPr lang="en-US" b="1" baseline="0"/>
              <a:t> specialties are most burned out?</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Medscape!$A$2:$A$30</c:f>
              <c:strCache>
                <c:ptCount val="29"/>
                <c:pt idx="0">
                  <c:v>Public Health And Preventive Medicine</c:v>
                </c:pt>
                <c:pt idx="1">
                  <c:v>Dermatology</c:v>
                </c:pt>
                <c:pt idx="2">
                  <c:v>Pathology</c:v>
                </c:pt>
                <c:pt idx="3">
                  <c:v>Oncology</c:v>
                </c:pt>
                <c:pt idx="4">
                  <c:v>Otolaryngology</c:v>
                </c:pt>
                <c:pt idx="5">
                  <c:v>Orthopedics</c:v>
                </c:pt>
                <c:pt idx="6">
                  <c:v>Psychiatry</c:v>
                </c:pt>
                <c:pt idx="7">
                  <c:v>Nephrology</c:v>
                </c:pt>
                <c:pt idx="8">
                  <c:v>Plastic Surgery</c:v>
                </c:pt>
                <c:pt idx="9">
                  <c:v>Ophthalmology</c:v>
                </c:pt>
                <c:pt idx="10">
                  <c:v>Cardiology</c:v>
                </c:pt>
                <c:pt idx="11">
                  <c:v>Allergy And Immunology</c:v>
                </c:pt>
                <c:pt idx="12">
                  <c:v>Neurology</c:v>
                </c:pt>
                <c:pt idx="13">
                  <c:v>Surgery, General</c:v>
                </c:pt>
                <c:pt idx="14">
                  <c:v>Rheumatology</c:v>
                </c:pt>
                <c:pt idx="15">
                  <c:v>Gastroenterology</c:v>
                </c:pt>
                <c:pt idx="16">
                  <c:v>Internal Medicine</c:v>
                </c:pt>
                <c:pt idx="17">
                  <c:v>Urology</c:v>
                </c:pt>
                <c:pt idx="18">
                  <c:v>Anesthesiology</c:v>
                </c:pt>
                <c:pt idx="19">
                  <c:v>Pediatrics</c:v>
                </c:pt>
                <c:pt idx="20">
                  <c:v>Pulmonary Medicine</c:v>
                </c:pt>
                <c:pt idx="21">
                  <c:v>Diabetes &amp; Endocrinology</c:v>
                </c:pt>
                <c:pt idx="22">
                  <c:v>Radiology</c:v>
                </c:pt>
                <c:pt idx="23">
                  <c:v>Infectious Diseases</c:v>
                </c:pt>
                <c:pt idx="24">
                  <c:v>Family Medicine</c:v>
                </c:pt>
                <c:pt idx="25">
                  <c:v>Physical Medicine And Rehabilitation</c:v>
                </c:pt>
                <c:pt idx="26">
                  <c:v>Ob/Gyn</c:v>
                </c:pt>
                <c:pt idx="27">
                  <c:v>Critical Care</c:v>
                </c:pt>
                <c:pt idx="28">
                  <c:v>Emergency Medicine</c:v>
                </c:pt>
              </c:strCache>
            </c:strRef>
          </c:cat>
          <c:val>
            <c:numRef>
              <c:f>Medscape!$B$2:$B$30</c:f>
              <c:numCache>
                <c:formatCode>0%</c:formatCode>
                <c:ptCount val="29"/>
                <c:pt idx="0">
                  <c:v>0.26</c:v>
                </c:pt>
                <c:pt idx="1">
                  <c:v>0.33</c:v>
                </c:pt>
                <c:pt idx="2">
                  <c:v>0.35</c:v>
                </c:pt>
                <c:pt idx="3">
                  <c:v>0.36</c:v>
                </c:pt>
                <c:pt idx="4">
                  <c:v>0.37</c:v>
                </c:pt>
                <c:pt idx="5">
                  <c:v>0.37</c:v>
                </c:pt>
                <c:pt idx="6">
                  <c:v>0.38</c:v>
                </c:pt>
                <c:pt idx="7">
                  <c:v>0.4</c:v>
                </c:pt>
                <c:pt idx="8">
                  <c:v>0.4</c:v>
                </c:pt>
                <c:pt idx="9">
                  <c:v>0.4</c:v>
                </c:pt>
                <c:pt idx="10">
                  <c:v>0.42</c:v>
                </c:pt>
                <c:pt idx="11">
                  <c:v>0.42</c:v>
                </c:pt>
                <c:pt idx="12">
                  <c:v>0.46</c:v>
                </c:pt>
                <c:pt idx="13">
                  <c:v>0.46</c:v>
                </c:pt>
                <c:pt idx="14">
                  <c:v>0.47</c:v>
                </c:pt>
                <c:pt idx="15">
                  <c:v>0.48</c:v>
                </c:pt>
                <c:pt idx="16">
                  <c:v>0.48</c:v>
                </c:pt>
                <c:pt idx="17">
                  <c:v>0.48</c:v>
                </c:pt>
                <c:pt idx="18">
                  <c:v>0.48</c:v>
                </c:pt>
                <c:pt idx="19">
                  <c:v>0.49</c:v>
                </c:pt>
                <c:pt idx="20">
                  <c:v>0.49</c:v>
                </c:pt>
                <c:pt idx="21">
                  <c:v>0.5</c:v>
                </c:pt>
                <c:pt idx="22">
                  <c:v>0.5</c:v>
                </c:pt>
                <c:pt idx="23">
                  <c:v>0.51</c:v>
                </c:pt>
                <c:pt idx="24">
                  <c:v>0.51</c:v>
                </c:pt>
                <c:pt idx="25">
                  <c:v>0.51</c:v>
                </c:pt>
                <c:pt idx="26">
                  <c:v>0.53</c:v>
                </c:pt>
                <c:pt idx="27">
                  <c:v>0.56000000000000005</c:v>
                </c:pt>
                <c:pt idx="28">
                  <c:v>0.6</c:v>
                </c:pt>
              </c:numCache>
            </c:numRef>
          </c:val>
          <c:extLst>
            <c:ext xmlns:c16="http://schemas.microsoft.com/office/drawing/2014/chart" uri="{C3380CC4-5D6E-409C-BE32-E72D297353CC}">
              <c16:uniqueId val="{00000000-04A0-4DAD-8973-E1D17D4C1586}"/>
            </c:ext>
          </c:extLst>
        </c:ser>
        <c:dLbls>
          <c:showLegendKey val="0"/>
          <c:showVal val="1"/>
          <c:showCatName val="0"/>
          <c:showSerName val="0"/>
          <c:showPercent val="0"/>
          <c:showBubbleSize val="0"/>
        </c:dLbls>
        <c:gapWidth val="25"/>
        <c:overlap val="-25"/>
        <c:axId val="113330447"/>
        <c:axId val="113330031"/>
      </c:barChart>
      <c:catAx>
        <c:axId val="113330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3330031"/>
        <c:crosses val="autoZero"/>
        <c:auto val="1"/>
        <c:lblAlgn val="ctr"/>
        <c:lblOffset val="100"/>
        <c:noMultiLvlLbl val="0"/>
      </c:catAx>
      <c:valAx>
        <c:axId val="113330031"/>
        <c:scaling>
          <c:orientation val="minMax"/>
        </c:scaling>
        <c:delete val="1"/>
        <c:axPos val="b"/>
        <c:numFmt formatCode="0%" sourceLinked="1"/>
        <c:majorTickMark val="none"/>
        <c:minorTickMark val="none"/>
        <c:tickLblPos val="nextTo"/>
        <c:crossAx val="113330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What contributes most to your burnout?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Medscape!$R$2:$R$12</c:f>
              <c:strCache>
                <c:ptCount val="11"/>
                <c:pt idx="0">
                  <c:v>Other</c:v>
                </c:pt>
                <c:pt idx="1">
                  <c:v>Stress from treating COVID-19 patients</c:v>
                </c:pt>
                <c:pt idx="2">
                  <c:v>Stress from social distancing/societal issues related to Covid-19</c:v>
                </c:pt>
                <c:pt idx="3">
                  <c:v>Government regulations</c:v>
                </c:pt>
                <c:pt idx="4">
                  <c:v>Lack of respect for patients</c:v>
                </c:pt>
                <c:pt idx="5">
                  <c:v>Insufficient compensation/salary</c:v>
                </c:pt>
                <c:pt idx="6">
                  <c:v>Increasing computerization of practice (EHRs)</c:v>
                </c:pt>
                <c:pt idx="7">
                  <c:v>Lack of control/autonomy over my life</c:v>
                </c:pt>
                <c:pt idx="8">
                  <c:v>Too many hour at work</c:v>
                </c:pt>
                <c:pt idx="9">
                  <c:v>Lack of respect from administrators/employers, colleagues of staff</c:v>
                </c:pt>
                <c:pt idx="10">
                  <c:v>Too many bureaucratic tasks (eg, charting, paperwork)</c:v>
                </c:pt>
              </c:strCache>
            </c:strRef>
          </c:cat>
          <c:val>
            <c:numRef>
              <c:f>Medscape!$S$2:$S$12</c:f>
              <c:numCache>
                <c:formatCode>0%</c:formatCode>
                <c:ptCount val="11"/>
                <c:pt idx="0">
                  <c:v>0.08</c:v>
                </c:pt>
                <c:pt idx="1">
                  <c:v>0.1</c:v>
                </c:pt>
                <c:pt idx="2">
                  <c:v>0.12</c:v>
                </c:pt>
                <c:pt idx="3">
                  <c:v>0.15</c:v>
                </c:pt>
                <c:pt idx="4">
                  <c:v>0.22</c:v>
                </c:pt>
                <c:pt idx="5">
                  <c:v>0.28000000000000003</c:v>
                </c:pt>
                <c:pt idx="6">
                  <c:v>0.28000000000000003</c:v>
                </c:pt>
                <c:pt idx="7">
                  <c:v>0.32</c:v>
                </c:pt>
                <c:pt idx="8">
                  <c:v>0.34</c:v>
                </c:pt>
                <c:pt idx="9">
                  <c:v>0.39</c:v>
                </c:pt>
                <c:pt idx="10">
                  <c:v>0.6</c:v>
                </c:pt>
              </c:numCache>
            </c:numRef>
          </c:val>
          <c:extLst>
            <c:ext xmlns:c16="http://schemas.microsoft.com/office/drawing/2014/chart" uri="{C3380CC4-5D6E-409C-BE32-E72D297353CC}">
              <c16:uniqueId val="{00000000-129A-4800-A6D5-33F34772BFDA}"/>
            </c:ext>
          </c:extLst>
        </c:ser>
        <c:dLbls>
          <c:showLegendKey val="0"/>
          <c:showVal val="1"/>
          <c:showCatName val="0"/>
          <c:showSerName val="0"/>
          <c:showPercent val="0"/>
          <c:showBubbleSize val="0"/>
        </c:dLbls>
        <c:gapWidth val="25"/>
        <c:overlap val="-25"/>
        <c:axId val="306919423"/>
        <c:axId val="306921503"/>
      </c:barChart>
      <c:catAx>
        <c:axId val="30691942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6921503"/>
        <c:crosses val="autoZero"/>
        <c:auto val="1"/>
        <c:lblAlgn val="ctr"/>
        <c:lblOffset val="100"/>
        <c:noMultiLvlLbl val="0"/>
      </c:catAx>
      <c:valAx>
        <c:axId val="306921503"/>
        <c:scaling>
          <c:orientation val="minMax"/>
        </c:scaling>
        <c:delete val="1"/>
        <c:axPos val="b"/>
        <c:numFmt formatCode="0%" sourceLinked="1"/>
        <c:majorTickMark val="none"/>
        <c:minorTickMark val="none"/>
        <c:tickLblPos val="nextTo"/>
        <c:crossAx val="3069194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05925246972401"/>
          <c:y val="0.19064114273761412"/>
          <c:w val="0.5483674917052338"/>
          <c:h val="0.55344820713941878"/>
        </c:manualLayout>
      </c:layout>
      <c:barChart>
        <c:barDir val="bar"/>
        <c:grouping val="clustered"/>
        <c:varyColors val="0"/>
        <c:ser>
          <c:idx val="0"/>
          <c:order val="0"/>
          <c:tx>
            <c:strRef>
              <c:f>Sheet1!$A$2</c:f>
              <c:strCache>
                <c:ptCount val="1"/>
                <c:pt idx="0">
                  <c:v>Provider</c:v>
                </c:pt>
              </c:strCache>
            </c:strRef>
          </c:tx>
          <c:spPr>
            <a:solidFill>
              <a:schemeClr val="accent1"/>
            </a:solidFill>
            <a:ln w="12700" cap="flat">
              <a:noFill/>
              <a:miter lim="400000"/>
            </a:ln>
            <a:effectLst/>
          </c:spPr>
          <c:invertIfNegative val="0"/>
          <c:cat>
            <c:strRef>
              <c:f>Sheet1!$B$1:$C$1</c:f>
              <c:strCache>
                <c:ptCount val="2"/>
                <c:pt idx="0">
                  <c:v>Without Charlie</c:v>
                </c:pt>
                <c:pt idx="1">
                  <c:v>With Charlie</c:v>
                </c:pt>
              </c:strCache>
            </c:strRef>
          </c:cat>
          <c:val>
            <c:numRef>
              <c:f>Sheet1!$B$2:$C$2</c:f>
              <c:numCache>
                <c:formatCode>General</c:formatCode>
                <c:ptCount val="2"/>
                <c:pt idx="0">
                  <c:v>2</c:v>
                </c:pt>
                <c:pt idx="1">
                  <c:v>0.5</c:v>
                </c:pt>
              </c:numCache>
            </c:numRef>
          </c:val>
          <c:extLst>
            <c:ext xmlns:c16="http://schemas.microsoft.com/office/drawing/2014/chart" uri="{C3380CC4-5D6E-409C-BE32-E72D297353CC}">
              <c16:uniqueId val="{00000000-2821-4852-85F0-BF7686BBE03F}"/>
            </c:ext>
          </c:extLst>
        </c:ser>
        <c:ser>
          <c:idx val="1"/>
          <c:order val="1"/>
          <c:tx>
            <c:strRef>
              <c:f>Sheet1!$A$3</c:f>
              <c:strCache>
                <c:ptCount val="1"/>
                <c:pt idx="0">
                  <c:v>Staff</c:v>
                </c:pt>
              </c:strCache>
            </c:strRef>
          </c:tx>
          <c:spPr>
            <a:solidFill>
              <a:schemeClr val="bg2"/>
            </a:solidFill>
            <a:ln w="12700" cap="flat">
              <a:noFill/>
              <a:miter lim="400000"/>
            </a:ln>
            <a:effectLst/>
          </c:spPr>
          <c:invertIfNegative val="0"/>
          <c:cat>
            <c:strRef>
              <c:f>Sheet1!$B$1:$C$1</c:f>
              <c:strCache>
                <c:ptCount val="2"/>
                <c:pt idx="0">
                  <c:v>Without Charlie</c:v>
                </c:pt>
                <c:pt idx="1">
                  <c:v>With Charlie</c:v>
                </c:pt>
              </c:strCache>
            </c:strRef>
          </c:cat>
          <c:val>
            <c:numRef>
              <c:f>Sheet1!$B$3:$C$3</c:f>
              <c:numCache>
                <c:formatCode>General</c:formatCode>
                <c:ptCount val="2"/>
                <c:pt idx="0">
                  <c:v>6</c:v>
                </c:pt>
                <c:pt idx="1">
                  <c:v>2</c:v>
                </c:pt>
              </c:numCache>
            </c:numRef>
          </c:val>
          <c:extLst>
            <c:ext xmlns:c16="http://schemas.microsoft.com/office/drawing/2014/chart" uri="{C3380CC4-5D6E-409C-BE32-E72D297353CC}">
              <c16:uniqueId val="{00000001-2821-4852-85F0-BF7686BBE03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000000"/>
            </a:solidFill>
            <a:prstDash val="solid"/>
            <a:miter lim="400000"/>
          </a:ln>
        </c:spPr>
        <c:txPr>
          <a:bodyPr rot="0"/>
          <a:lstStyle/>
          <a:p>
            <a:pPr>
              <a:defRPr sz="1600" b="0" i="0" u="none" strike="noStrike">
                <a:solidFill>
                  <a:schemeClr val="tx2"/>
                </a:solidFill>
                <a:latin typeface="Calibri" panose="020F0502020204030204" pitchFamily="34" charset="0"/>
                <a:cs typeface="Calibri" panose="020F0502020204030204" pitchFamily="34" charset="0"/>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929292"/>
              </a:solidFill>
              <a:custDash>
                <a:ds d="200000" sp="200000"/>
              </a:custDash>
              <a:miter lim="400000"/>
            </a:ln>
          </c:spPr>
        </c:majorGridlines>
        <c:numFmt formatCode="General" sourceLinked="0"/>
        <c:majorTickMark val="none"/>
        <c:minorTickMark val="none"/>
        <c:tickLblPos val="high"/>
        <c:spPr>
          <a:ln w="12700" cap="flat">
            <a:noFill/>
            <a:prstDash val="solid"/>
            <a:miter lim="400000"/>
          </a:ln>
        </c:spPr>
        <c:txPr>
          <a:bodyPr rot="0"/>
          <a:lstStyle/>
          <a:p>
            <a:pPr>
              <a:defRPr sz="1600" b="0" i="0" u="none" strike="noStrike">
                <a:solidFill>
                  <a:schemeClr val="tx2"/>
                </a:solidFill>
                <a:latin typeface="Calibri" panose="020F0502020204030204" pitchFamily="34" charset="0"/>
                <a:cs typeface="Calibri" panose="020F0502020204030204" pitchFamily="34" charset="0"/>
              </a:defRPr>
            </a:pPr>
            <a:endParaRPr lang="en-US"/>
          </a:p>
        </c:txPr>
        <c:crossAx val="2094734552"/>
        <c:crosses val="autoZero"/>
        <c:crossBetween val="between"/>
        <c:majorUnit val="1.5"/>
        <c:minorUnit val="0.75"/>
      </c:valAx>
      <c:spPr>
        <a:noFill/>
        <a:ln w="12700" cap="flat">
          <a:noFill/>
          <a:miter lim="400000"/>
        </a:ln>
        <a:effectLst/>
      </c:spPr>
    </c:plotArea>
    <c:legend>
      <c:legendPos val="r"/>
      <c:layout>
        <c:manualLayout>
          <c:xMode val="edge"/>
          <c:yMode val="edge"/>
          <c:x val="0.76964144195933282"/>
          <c:y val="0.36940035914783154"/>
          <c:w val="0.20911199999999999"/>
          <c:h val="0.19745099999999999"/>
        </c:manualLayout>
      </c:layout>
      <c:overlay val="1"/>
      <c:spPr>
        <a:noFill/>
        <a:ln w="12700" cap="flat">
          <a:noFill/>
          <a:miter lim="400000"/>
        </a:ln>
        <a:effectLst/>
      </c:spPr>
      <c:txPr>
        <a:bodyPr rot="0"/>
        <a:lstStyle/>
        <a:p>
          <a:pPr>
            <a:defRPr sz="1600" b="0" i="0" u="none" strike="noStrike">
              <a:solidFill>
                <a:schemeClr val="tx2"/>
              </a:solidFill>
              <a:latin typeface="Calibri" panose="020F0502020204030204" pitchFamily="34" charset="0"/>
              <a:cs typeface="Calibri" panose="020F0502020204030204" pitchFamily="34" charset="0"/>
            </a:defRPr>
          </a:pPr>
          <a:endParaRPr lang="en-US"/>
        </a:p>
      </c:txPr>
    </c:legend>
    <c:plotVisOnly val="1"/>
    <c:dispBlanksAs val="gap"/>
    <c:showDLblsOverMax val="1"/>
  </c:chart>
  <c:spPr>
    <a:noFill/>
    <a:ln>
      <a:noFill/>
    </a:ln>
    <a:effectLst/>
  </c:spPr>
  <c:externalData r:id="rId1">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C_0.xml><?xml version="1.0" encoding="utf-8"?>
<p188:cmLst xmlns:a="http://schemas.openxmlformats.org/drawingml/2006/main" xmlns:r="http://schemas.openxmlformats.org/officeDocument/2006/relationships" xmlns:p188="http://schemas.microsoft.com/office/powerpoint/2018/8/main">
  <p188:cm id="{0637EEBC-48CF-427A-8DCD-E58E59C5DACC}" authorId="{8C12C8F7-FF9F-05C0-0908-4419A6F82947}" status="resolved" created="2022-11-08T00:19:48.082">
    <ac:deMkLst xmlns:ac="http://schemas.microsoft.com/office/drawing/2013/main/command">
      <pc:docMk xmlns:pc="http://schemas.microsoft.com/office/powerpoint/2013/main/command"/>
      <pc:sldMk xmlns:pc="http://schemas.microsoft.com/office/powerpoint/2013/main/command" cId="0" sldId="268"/>
      <ac:spMk id="495" creationId="{00000000-0000-0000-0000-000000000000}"/>
    </ac:deMkLst>
    <p188:replyLst>
      <p188:reply id="{1D1BE4BF-C25A-4125-B836-AB6B907C2AC0}" authorId="{9318C324-8176-E2EB-6766-44C9AA72DB67}" created="2022-11-08T15:29:34.341">
        <p188:txBody>
          <a:bodyPr/>
          <a:lstStyle/>
          <a:p>
            <a:r>
              <a:rPr lang="en-US"/>
              <a:t>[@Katy Demong] I have added contact info per Dr. Welch's request</a:t>
            </a:r>
          </a:p>
        </p188:txBody>
      </p188:reply>
    </p188:replyLst>
    <p188:txBody>
      <a:bodyPr/>
      <a:lstStyle/>
      <a:p>
        <a:r>
          <a:rPr lang="en-US"/>
          <a:t>Are we adding Melissa's contact info here or do we need to put a generic contact? Just want to make sure this gets added.</a:t>
        </a:r>
      </a:p>
    </p188:txBody>
  </p188:cm>
</p188:cmLst>
</file>

<file path=ppt/comments/modernComment_120_5B1463FC.xml><?xml version="1.0" encoding="utf-8"?>
<p188:cmLst xmlns:a="http://schemas.openxmlformats.org/drawingml/2006/main" xmlns:r="http://schemas.openxmlformats.org/officeDocument/2006/relationships" xmlns:p188="http://schemas.microsoft.com/office/powerpoint/2018/8/main">
  <p188:cm id="{A5219400-82DB-764C-B680-C73DAD3CBB35}" authorId="{6FB26360-0F93-51D9-1E35-A5D2CEBB0766}" created="2023-04-21T13:14:04.152">
    <pc:sldMkLst xmlns:pc="http://schemas.microsoft.com/office/powerpoint/2013/main/command">
      <pc:docMk/>
      <pc:sldMk cId="1528062972" sldId="288"/>
    </pc:sldMkLst>
    <p188:replyLst>
      <p188:reply id="{5ED74061-BADE-4313-A527-80CF4DD4C912}" authorId="{A75B0E8C-BFDD-3564-6A49-E37EC93FB7B2}" created="2023-04-21T16:24:16.300">
        <p188:txBody>
          <a:bodyPr/>
          <a:lstStyle/>
          <a:p>
            <a:r>
              <a:rPr lang="en-US"/>
              <a:t>Why?</a:t>
            </a:r>
          </a:p>
        </p188:txBody>
      </p188:reply>
    </p188:replyLst>
    <p188:txBody>
      <a:bodyPr/>
      <a:lstStyle/>
      <a:p>
        <a:r>
          <a:rPr lang="en-US"/>
          <a:t>Remove?</a:t>
        </a:r>
      </a:p>
    </p188:txBody>
  </p188:cm>
</p188:cmLst>
</file>

<file path=ppt/comments/modernComment_7FFFF482_7EB89644.xml><?xml version="1.0" encoding="utf-8"?>
<p188:cmLst xmlns:a="http://schemas.openxmlformats.org/drawingml/2006/main" xmlns:r="http://schemas.openxmlformats.org/officeDocument/2006/relationships" xmlns:p188="http://schemas.microsoft.com/office/powerpoint/2018/8/main">
  <p188:cm id="{F15C583F-DFCE-42AA-8025-2AA87F5D0B89}" authorId="{A75B0E8C-BFDD-3564-6A49-E37EC93FB7B2}" created="2023-04-21T16:19:13.797">
    <pc:sldMkLst xmlns:pc="http://schemas.microsoft.com/office/powerpoint/2013/main/command">
      <pc:docMk/>
      <pc:sldMk cId="2126026308" sldId="2147480706"/>
    </pc:sldMkLst>
    <p188:txBody>
      <a:bodyPr/>
      <a:lstStyle/>
      <a:p>
        <a:r>
          <a:rPr lang="en-US"/>
          <a:t>Need a clearer version of the slide</a:t>
        </a:r>
      </a:p>
    </p188:txBody>
  </p188:cm>
  <p188:cm id="{50C78AB3-DA48-4F22-824F-01CB2D88B4A0}" authorId="{6FB26360-0F93-51D9-1E35-A5D2CEBB0766}" status="resolved" created="2023-04-24T13:05:32.915" complete="100000">
    <ac:deMkLst xmlns:ac="http://schemas.microsoft.com/office/drawing/2013/main/command">
      <pc:docMk xmlns:pc="http://schemas.microsoft.com/office/powerpoint/2013/main/command"/>
      <pc:sldMk xmlns:pc="http://schemas.microsoft.com/office/powerpoint/2013/main/command" cId="2126026308" sldId="2147480706"/>
      <ac:picMk id="16" creationId="{4D266484-F137-BCD9-51EB-08C822A2EB22}"/>
    </ac:deMkLst>
    <p188:replyLst>
      <p188:reply id="{36865A45-F68B-443E-91BA-3BE47E3883C2}" authorId="{2F5EC37C-9BDA-FB38-1E66-374B298AD88C}" created="2023-04-24T14:10:16.241">
        <p188:txBody>
          <a:bodyPr/>
          <a:lstStyle/>
          <a:p>
            <a:r>
              <a:rPr lang="en-US"/>
              <a:t>[@Jo Laucirica]  please see next screen shot from Epic- it was the biggest and clearest we had for this if you approve? I do not have another of this exact one that is clearer</a:t>
            </a:r>
          </a:p>
        </p188:txBody>
      </p188:reply>
      <p188:reply id="{DAEEF8C7-C4D3-4180-A898-B042DB0A4A01}" authorId="{6FB26360-0F93-51D9-1E35-A5D2CEBB0766}" created="2023-04-24T14:23:32.900">
        <p188:txBody>
          <a:bodyPr/>
          <a:lstStyle/>
          <a:p>
            <a:r>
              <a:rPr lang="en-US"/>
              <a:t>[@Alexandra Gorman] Let me "phone a friend" and see if we have a clearer one. If not, we can use that since we don't really have a clearer one and I think showing it in Epic is important.</a:t>
            </a:r>
          </a:p>
        </p188:txBody>
      </p188:reply>
    </p188:replyLst>
    <p188:txBody>
      <a:bodyPr/>
      <a:lstStyle/>
      <a:p>
        <a:r>
          <a:rPr lang="en-US"/>
          <a:t>[@Alexandra Gorman] Let me know if you have better screenshots for this slide.</a:t>
        </a:r>
      </a:p>
    </p188:txBody>
  </p188:cm>
</p188:cmLst>
</file>

<file path=ppt/comments/modernComment_7FFFF48A_7E5B8059.xml><?xml version="1.0" encoding="utf-8"?>
<p188:cmLst xmlns:a="http://schemas.openxmlformats.org/drawingml/2006/main" xmlns:r="http://schemas.openxmlformats.org/officeDocument/2006/relationships" xmlns:p188="http://schemas.microsoft.com/office/powerpoint/2018/8/main">
  <p188:cm id="{0D3257F6-B608-4FA5-BD99-97BE48159DE6}" authorId="{2F5EC37C-9BDA-FB38-1E66-374B298AD88C}" status="resolved" created="2023-04-26T13:12:57.608" complete="100000">
    <ac:txMkLst xmlns:ac="http://schemas.microsoft.com/office/drawing/2013/main/command">
      <pc:docMk xmlns:pc="http://schemas.microsoft.com/office/powerpoint/2013/main/command"/>
      <pc:sldMk xmlns:pc="http://schemas.microsoft.com/office/powerpoint/2013/main/command" cId="2119925849" sldId="2147480714"/>
      <ac:spMk id="6" creationId="{7A3F4891-1731-230B-CFAC-815CDD90943D}"/>
      <ac:txMk cp="132" len="152">
        <ac:context len="285" hash="1915407354"/>
      </ac:txMk>
    </ac:txMkLst>
    <p188:pos x="5274524" y="1344283"/>
    <p188:txBody>
      <a:bodyPr/>
      <a:lstStyle/>
      <a:p>
        <a:r>
          <a:rPr lang="en-US"/>
          <a:t>[@Jo Laucirica]  talked to Ryan- he said this can just be a voice over and not on the PPT in written format. Too many words. Embedded Care Due Messages surfaces overdue and coming due lab and office recommendations for other active medications on the patient's medication list.</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98.png"/><Relationship Id="rId7" Type="http://schemas.openxmlformats.org/officeDocument/2006/relationships/image" Target="../media/image45.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3.svg"/><Relationship Id="rId4" Type="http://schemas.openxmlformats.org/officeDocument/2006/relationships/image" Target="../media/image99.svg"/><Relationship Id="rId9" Type="http://schemas.openxmlformats.org/officeDocument/2006/relationships/image" Target="../media/image10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98.png"/><Relationship Id="rId7" Type="http://schemas.openxmlformats.org/officeDocument/2006/relationships/image" Target="../media/image45.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3.svg"/><Relationship Id="rId4" Type="http://schemas.openxmlformats.org/officeDocument/2006/relationships/image" Target="../media/image99.svg"/><Relationship Id="rId9"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0381A-9683-4118-8F5A-46A29F3308D9}"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D6F92C5-6FE3-40B8-AC4C-420019C87D0F}">
      <dgm:prSet/>
      <dgm:spPr/>
      <dgm:t>
        <a:bodyPr/>
        <a:lstStyle/>
        <a:p>
          <a:r>
            <a:rPr lang="en-US"/>
            <a:t>Care Team Burnout and Inefficiency Impacts</a:t>
          </a:r>
        </a:p>
      </dgm:t>
    </dgm:pt>
    <dgm:pt modelId="{1C773344-6359-4721-83CB-629FF8DA73D3}" type="parTrans" cxnId="{51102D40-528E-47CC-B9B8-F0FA7047B3FD}">
      <dgm:prSet/>
      <dgm:spPr/>
      <dgm:t>
        <a:bodyPr/>
        <a:lstStyle/>
        <a:p>
          <a:endParaRPr lang="en-US"/>
        </a:p>
      </dgm:t>
    </dgm:pt>
    <dgm:pt modelId="{8AB4E767-55C2-44BC-9B2D-BEEBC6090B28}" type="sibTrans" cxnId="{51102D40-528E-47CC-B9B8-F0FA7047B3FD}">
      <dgm:prSet/>
      <dgm:spPr/>
      <dgm:t>
        <a:bodyPr/>
        <a:lstStyle/>
        <a:p>
          <a:endParaRPr lang="en-US"/>
        </a:p>
      </dgm:t>
    </dgm:pt>
    <dgm:pt modelId="{E12BD03D-35BE-4577-9C79-71E79636B883}">
      <dgm:prSet/>
      <dgm:spPr/>
      <dgm:t>
        <a:bodyPr/>
        <a:lstStyle/>
        <a:p>
          <a:r>
            <a:rPr lang="en-US"/>
            <a:t>Leveraging Technology for Workflow Efficiencies and Engagement</a:t>
          </a:r>
        </a:p>
      </dgm:t>
    </dgm:pt>
    <dgm:pt modelId="{54EDE655-8DE0-4DC8-9396-87ED3DB11E0D}" type="parTrans" cxnId="{C2A4D627-5274-4233-82C6-675EA88038D1}">
      <dgm:prSet/>
      <dgm:spPr/>
      <dgm:t>
        <a:bodyPr/>
        <a:lstStyle/>
        <a:p>
          <a:endParaRPr lang="en-US"/>
        </a:p>
      </dgm:t>
    </dgm:pt>
    <dgm:pt modelId="{CE87733B-0007-4EC4-BBD9-9479D67BA3AC}" type="sibTrans" cxnId="{C2A4D627-5274-4233-82C6-675EA88038D1}">
      <dgm:prSet/>
      <dgm:spPr/>
      <dgm:t>
        <a:bodyPr/>
        <a:lstStyle/>
        <a:p>
          <a:endParaRPr lang="en-US"/>
        </a:p>
      </dgm:t>
    </dgm:pt>
    <dgm:pt modelId="{3D0B732F-37BD-4B90-912D-B1E8FF0798C2}">
      <dgm:prSet/>
      <dgm:spPr/>
      <dgm:t>
        <a:bodyPr/>
        <a:lstStyle/>
        <a:p>
          <a:r>
            <a:rPr lang="en-US"/>
            <a:t>Case Study Applications</a:t>
          </a:r>
        </a:p>
      </dgm:t>
    </dgm:pt>
    <dgm:pt modelId="{5532045D-B5E2-494E-87C8-E09A1554D21A}" type="parTrans" cxnId="{F0B76329-21A3-40A6-8CEF-DE5D4FA5A120}">
      <dgm:prSet/>
      <dgm:spPr/>
      <dgm:t>
        <a:bodyPr/>
        <a:lstStyle/>
        <a:p>
          <a:endParaRPr lang="en-US"/>
        </a:p>
      </dgm:t>
    </dgm:pt>
    <dgm:pt modelId="{2C0AE329-D7EA-4B4B-A685-13749A36B19B}" type="sibTrans" cxnId="{F0B76329-21A3-40A6-8CEF-DE5D4FA5A120}">
      <dgm:prSet/>
      <dgm:spPr/>
      <dgm:t>
        <a:bodyPr/>
        <a:lstStyle/>
        <a:p>
          <a:endParaRPr lang="en-US"/>
        </a:p>
      </dgm:t>
    </dgm:pt>
    <dgm:pt modelId="{75994609-32C3-4E23-B6B9-2500985CAB47}">
      <dgm:prSet/>
      <dgm:spPr/>
      <dgm:t>
        <a:bodyPr/>
        <a:lstStyle/>
        <a:p>
          <a:r>
            <a:rPr lang="en-US"/>
            <a:t>5 Step Strategy</a:t>
          </a:r>
        </a:p>
      </dgm:t>
    </dgm:pt>
    <dgm:pt modelId="{A3860C7D-CF97-40FB-B9BD-135EAD2DF519}" type="parTrans" cxnId="{1BD47B98-35F4-44DE-8898-CEB85C620D6B}">
      <dgm:prSet/>
      <dgm:spPr/>
      <dgm:t>
        <a:bodyPr/>
        <a:lstStyle/>
        <a:p>
          <a:endParaRPr lang="en-US"/>
        </a:p>
      </dgm:t>
    </dgm:pt>
    <dgm:pt modelId="{F40DCBC0-23D9-48BE-8374-FC1793774170}" type="sibTrans" cxnId="{1BD47B98-35F4-44DE-8898-CEB85C620D6B}">
      <dgm:prSet/>
      <dgm:spPr/>
      <dgm:t>
        <a:bodyPr/>
        <a:lstStyle/>
        <a:p>
          <a:endParaRPr lang="en-US"/>
        </a:p>
      </dgm:t>
    </dgm:pt>
    <dgm:pt modelId="{1A0625FA-A5A6-41EF-9277-E4375893B192}" type="pres">
      <dgm:prSet presAssocID="{E490381A-9683-4118-8F5A-46A29F3308D9}" presName="root" presStyleCnt="0">
        <dgm:presLayoutVars>
          <dgm:dir/>
          <dgm:resizeHandles val="exact"/>
        </dgm:presLayoutVars>
      </dgm:prSet>
      <dgm:spPr/>
    </dgm:pt>
    <dgm:pt modelId="{090D3D5E-6129-4878-8717-339E9BC98A20}" type="pres">
      <dgm:prSet presAssocID="{DD6F92C5-6FE3-40B8-AC4C-420019C87D0F}" presName="compNode" presStyleCnt="0"/>
      <dgm:spPr/>
    </dgm:pt>
    <dgm:pt modelId="{DB487D82-04D8-42A7-BDB7-1E0B9A041290}" type="pres">
      <dgm:prSet presAssocID="{DD6F92C5-6FE3-40B8-AC4C-420019C87D0F}" presName="iconRect" presStyleLbl="node1" presStyleIdx="0" presStyleCnt="4" custScaleX="142361" custScaleY="14207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5E9FDD3F-468F-4DEF-AAA8-894A294DA510}" type="pres">
      <dgm:prSet presAssocID="{DD6F92C5-6FE3-40B8-AC4C-420019C87D0F}" presName="spaceRect" presStyleCnt="0"/>
      <dgm:spPr/>
    </dgm:pt>
    <dgm:pt modelId="{92B99531-BC06-4438-B1B7-25CA41CAFE67}" type="pres">
      <dgm:prSet presAssocID="{DD6F92C5-6FE3-40B8-AC4C-420019C87D0F}" presName="textRect" presStyleLbl="revTx" presStyleIdx="0" presStyleCnt="4">
        <dgm:presLayoutVars>
          <dgm:chMax val="1"/>
          <dgm:chPref val="1"/>
        </dgm:presLayoutVars>
      </dgm:prSet>
      <dgm:spPr/>
    </dgm:pt>
    <dgm:pt modelId="{D287B5B7-27CB-4349-9D19-2A01801120E3}" type="pres">
      <dgm:prSet presAssocID="{8AB4E767-55C2-44BC-9B2D-BEEBC6090B28}" presName="sibTrans" presStyleCnt="0"/>
      <dgm:spPr/>
    </dgm:pt>
    <dgm:pt modelId="{D1792384-3853-457B-B964-F0DB0BA79104}" type="pres">
      <dgm:prSet presAssocID="{E12BD03D-35BE-4577-9C79-71E79636B883}" presName="compNode" presStyleCnt="0"/>
      <dgm:spPr/>
    </dgm:pt>
    <dgm:pt modelId="{4CE0C142-982E-4CCD-BB18-29BF7DBE018B}" type="pres">
      <dgm:prSet presAssocID="{E12BD03D-35BE-4577-9C79-71E79636B883}" presName="iconRect" presStyleLbl="node1" presStyleIdx="1" presStyleCnt="4" custScaleX="123938" custScaleY="12691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CE8C1A4E-D1A4-40B2-AB3A-3B23A3AA6ECE}" type="pres">
      <dgm:prSet presAssocID="{E12BD03D-35BE-4577-9C79-71E79636B883}" presName="spaceRect" presStyleCnt="0"/>
      <dgm:spPr/>
    </dgm:pt>
    <dgm:pt modelId="{9D56CEEB-5125-46BB-B633-8B68D494D52E}" type="pres">
      <dgm:prSet presAssocID="{E12BD03D-35BE-4577-9C79-71E79636B883}" presName="textRect" presStyleLbl="revTx" presStyleIdx="1" presStyleCnt="4" custScaleX="94327" custScaleY="108348" custLinFactNeighborX="-332" custLinFactNeighborY="1104">
        <dgm:presLayoutVars>
          <dgm:chMax val="1"/>
          <dgm:chPref val="1"/>
        </dgm:presLayoutVars>
      </dgm:prSet>
      <dgm:spPr/>
    </dgm:pt>
    <dgm:pt modelId="{74DEBC33-4A20-498C-A18A-B69A5C885755}" type="pres">
      <dgm:prSet presAssocID="{CE87733B-0007-4EC4-BBD9-9479D67BA3AC}" presName="sibTrans" presStyleCnt="0"/>
      <dgm:spPr/>
    </dgm:pt>
    <dgm:pt modelId="{1341E7F8-0900-43B1-9572-683DE3FFF4B5}" type="pres">
      <dgm:prSet presAssocID="{3D0B732F-37BD-4B90-912D-B1E8FF0798C2}" presName="compNode" presStyleCnt="0"/>
      <dgm:spPr/>
    </dgm:pt>
    <dgm:pt modelId="{13919020-3E9D-4504-8614-8003FA7F0602}" type="pres">
      <dgm:prSet presAssocID="{3D0B732F-37BD-4B90-912D-B1E8FF0798C2}" presName="iconRect" presStyleLbl="node1" presStyleIdx="2" presStyleCnt="4" custScaleX="126196" custScaleY="1179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067FC211-EA9F-4CB3-B3BF-9C3F684DB356}" type="pres">
      <dgm:prSet presAssocID="{3D0B732F-37BD-4B90-912D-B1E8FF0798C2}" presName="spaceRect" presStyleCnt="0"/>
      <dgm:spPr/>
    </dgm:pt>
    <dgm:pt modelId="{4B35F13F-1896-45AF-8027-36F6AEBA8CBF}" type="pres">
      <dgm:prSet presAssocID="{3D0B732F-37BD-4B90-912D-B1E8FF0798C2}" presName="textRect" presStyleLbl="revTx" presStyleIdx="2" presStyleCnt="4">
        <dgm:presLayoutVars>
          <dgm:chMax val="1"/>
          <dgm:chPref val="1"/>
        </dgm:presLayoutVars>
      </dgm:prSet>
      <dgm:spPr/>
    </dgm:pt>
    <dgm:pt modelId="{BAF7A3E1-A5B6-4C63-8B10-FA328886A392}" type="pres">
      <dgm:prSet presAssocID="{2C0AE329-D7EA-4B4B-A685-13749A36B19B}" presName="sibTrans" presStyleCnt="0"/>
      <dgm:spPr/>
    </dgm:pt>
    <dgm:pt modelId="{FDCCAFD6-D3FF-4C18-9358-238D931B3CE6}" type="pres">
      <dgm:prSet presAssocID="{75994609-32C3-4E23-B6B9-2500985CAB47}" presName="compNode" presStyleCnt="0"/>
      <dgm:spPr/>
    </dgm:pt>
    <dgm:pt modelId="{9F7F871B-5660-4D4F-98E3-400119E3F65A}" type="pres">
      <dgm:prSet presAssocID="{75994609-32C3-4E23-B6B9-2500985CAB47}" presName="iconRect" presStyleLbl="node1" presStyleIdx="3" presStyleCnt="4" custScaleX="119590" custScaleY="11200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68C1AC01-7CCB-4055-B3FE-C303A15EE097}" type="pres">
      <dgm:prSet presAssocID="{75994609-32C3-4E23-B6B9-2500985CAB47}" presName="spaceRect" presStyleCnt="0"/>
      <dgm:spPr/>
    </dgm:pt>
    <dgm:pt modelId="{5CE7137A-8ABA-429D-A516-FD5FCD183918}" type="pres">
      <dgm:prSet presAssocID="{75994609-32C3-4E23-B6B9-2500985CAB47}" presName="textRect" presStyleLbl="revTx" presStyleIdx="3" presStyleCnt="4">
        <dgm:presLayoutVars>
          <dgm:chMax val="1"/>
          <dgm:chPref val="1"/>
        </dgm:presLayoutVars>
      </dgm:prSet>
      <dgm:spPr/>
    </dgm:pt>
  </dgm:ptLst>
  <dgm:cxnLst>
    <dgm:cxn modelId="{01B6AF0F-9AE1-435B-83E5-B395B12C0397}" type="presOf" srcId="{3D0B732F-37BD-4B90-912D-B1E8FF0798C2}" destId="{4B35F13F-1896-45AF-8027-36F6AEBA8CBF}" srcOrd="0" destOrd="0" presId="urn:microsoft.com/office/officeart/2018/2/layout/IconLabelList"/>
    <dgm:cxn modelId="{C2A4D627-5274-4233-82C6-675EA88038D1}" srcId="{E490381A-9683-4118-8F5A-46A29F3308D9}" destId="{E12BD03D-35BE-4577-9C79-71E79636B883}" srcOrd="1" destOrd="0" parTransId="{54EDE655-8DE0-4DC8-9396-87ED3DB11E0D}" sibTransId="{CE87733B-0007-4EC4-BBD9-9479D67BA3AC}"/>
    <dgm:cxn modelId="{F0B76329-21A3-40A6-8CEF-DE5D4FA5A120}" srcId="{E490381A-9683-4118-8F5A-46A29F3308D9}" destId="{3D0B732F-37BD-4B90-912D-B1E8FF0798C2}" srcOrd="2" destOrd="0" parTransId="{5532045D-B5E2-494E-87C8-E09A1554D21A}" sibTransId="{2C0AE329-D7EA-4B4B-A685-13749A36B19B}"/>
    <dgm:cxn modelId="{51102D40-528E-47CC-B9B8-F0FA7047B3FD}" srcId="{E490381A-9683-4118-8F5A-46A29F3308D9}" destId="{DD6F92C5-6FE3-40B8-AC4C-420019C87D0F}" srcOrd="0" destOrd="0" parTransId="{1C773344-6359-4721-83CB-629FF8DA73D3}" sibTransId="{8AB4E767-55C2-44BC-9B2D-BEEBC6090B28}"/>
    <dgm:cxn modelId="{A5EB0751-C7C2-456E-95FF-1DFE6B18CC17}" type="presOf" srcId="{E490381A-9683-4118-8F5A-46A29F3308D9}" destId="{1A0625FA-A5A6-41EF-9277-E4375893B192}" srcOrd="0" destOrd="0" presId="urn:microsoft.com/office/officeart/2018/2/layout/IconLabelList"/>
    <dgm:cxn modelId="{1BD47B98-35F4-44DE-8898-CEB85C620D6B}" srcId="{E490381A-9683-4118-8F5A-46A29F3308D9}" destId="{75994609-32C3-4E23-B6B9-2500985CAB47}" srcOrd="3" destOrd="0" parTransId="{A3860C7D-CF97-40FB-B9BD-135EAD2DF519}" sibTransId="{F40DCBC0-23D9-48BE-8374-FC1793774170}"/>
    <dgm:cxn modelId="{581900B0-2835-43FB-B992-5AFF100963EE}" type="presOf" srcId="{E12BD03D-35BE-4577-9C79-71E79636B883}" destId="{9D56CEEB-5125-46BB-B633-8B68D494D52E}" srcOrd="0" destOrd="0" presId="urn:microsoft.com/office/officeart/2018/2/layout/IconLabelList"/>
    <dgm:cxn modelId="{844FDBBA-2583-41FA-9763-AA47519017E3}" type="presOf" srcId="{75994609-32C3-4E23-B6B9-2500985CAB47}" destId="{5CE7137A-8ABA-429D-A516-FD5FCD183918}" srcOrd="0" destOrd="0" presId="urn:microsoft.com/office/officeart/2018/2/layout/IconLabelList"/>
    <dgm:cxn modelId="{DE4EDEC2-9D6A-404F-BCC5-1514F7E5EF0C}" type="presOf" srcId="{DD6F92C5-6FE3-40B8-AC4C-420019C87D0F}" destId="{92B99531-BC06-4438-B1B7-25CA41CAFE67}" srcOrd="0" destOrd="0" presId="urn:microsoft.com/office/officeart/2018/2/layout/IconLabelList"/>
    <dgm:cxn modelId="{5FBFF807-B8A2-479A-9D12-6CC597DAA26A}" type="presParOf" srcId="{1A0625FA-A5A6-41EF-9277-E4375893B192}" destId="{090D3D5E-6129-4878-8717-339E9BC98A20}" srcOrd="0" destOrd="0" presId="urn:microsoft.com/office/officeart/2018/2/layout/IconLabelList"/>
    <dgm:cxn modelId="{E9D61072-9F45-4346-AF10-196A6016E3C7}" type="presParOf" srcId="{090D3D5E-6129-4878-8717-339E9BC98A20}" destId="{DB487D82-04D8-42A7-BDB7-1E0B9A041290}" srcOrd="0" destOrd="0" presId="urn:microsoft.com/office/officeart/2018/2/layout/IconLabelList"/>
    <dgm:cxn modelId="{3B06EC29-9844-4E6C-AF58-E6705CB0BBE0}" type="presParOf" srcId="{090D3D5E-6129-4878-8717-339E9BC98A20}" destId="{5E9FDD3F-468F-4DEF-AAA8-894A294DA510}" srcOrd="1" destOrd="0" presId="urn:microsoft.com/office/officeart/2018/2/layout/IconLabelList"/>
    <dgm:cxn modelId="{F3BB1249-2A97-48D6-B84F-4EAF2C4F39AF}" type="presParOf" srcId="{090D3D5E-6129-4878-8717-339E9BC98A20}" destId="{92B99531-BC06-4438-B1B7-25CA41CAFE67}" srcOrd="2" destOrd="0" presId="urn:microsoft.com/office/officeart/2018/2/layout/IconLabelList"/>
    <dgm:cxn modelId="{F5C21797-6831-46CC-B9E1-FD98F8A1B22D}" type="presParOf" srcId="{1A0625FA-A5A6-41EF-9277-E4375893B192}" destId="{D287B5B7-27CB-4349-9D19-2A01801120E3}" srcOrd="1" destOrd="0" presId="urn:microsoft.com/office/officeart/2018/2/layout/IconLabelList"/>
    <dgm:cxn modelId="{165F08A6-FC70-4242-B9AE-6F474DAEA9AB}" type="presParOf" srcId="{1A0625FA-A5A6-41EF-9277-E4375893B192}" destId="{D1792384-3853-457B-B964-F0DB0BA79104}" srcOrd="2" destOrd="0" presId="urn:microsoft.com/office/officeart/2018/2/layout/IconLabelList"/>
    <dgm:cxn modelId="{3C103147-DCF9-4989-82B4-E35CCE588C71}" type="presParOf" srcId="{D1792384-3853-457B-B964-F0DB0BA79104}" destId="{4CE0C142-982E-4CCD-BB18-29BF7DBE018B}" srcOrd="0" destOrd="0" presId="urn:microsoft.com/office/officeart/2018/2/layout/IconLabelList"/>
    <dgm:cxn modelId="{102A51F0-499A-402F-933D-A8A0B9DF4121}" type="presParOf" srcId="{D1792384-3853-457B-B964-F0DB0BA79104}" destId="{CE8C1A4E-D1A4-40B2-AB3A-3B23A3AA6ECE}" srcOrd="1" destOrd="0" presId="urn:microsoft.com/office/officeart/2018/2/layout/IconLabelList"/>
    <dgm:cxn modelId="{AEBF3F81-CD72-4775-A687-F4A56058F18D}" type="presParOf" srcId="{D1792384-3853-457B-B964-F0DB0BA79104}" destId="{9D56CEEB-5125-46BB-B633-8B68D494D52E}" srcOrd="2" destOrd="0" presId="urn:microsoft.com/office/officeart/2018/2/layout/IconLabelList"/>
    <dgm:cxn modelId="{EE3A8149-430A-4620-923A-6E42E914FCFA}" type="presParOf" srcId="{1A0625FA-A5A6-41EF-9277-E4375893B192}" destId="{74DEBC33-4A20-498C-A18A-B69A5C885755}" srcOrd="3" destOrd="0" presId="urn:microsoft.com/office/officeart/2018/2/layout/IconLabelList"/>
    <dgm:cxn modelId="{834C2534-FFA7-43B4-9DC1-C80740A69DD9}" type="presParOf" srcId="{1A0625FA-A5A6-41EF-9277-E4375893B192}" destId="{1341E7F8-0900-43B1-9572-683DE3FFF4B5}" srcOrd="4" destOrd="0" presId="urn:microsoft.com/office/officeart/2018/2/layout/IconLabelList"/>
    <dgm:cxn modelId="{11C9A054-578D-43BD-B190-52517B12EC87}" type="presParOf" srcId="{1341E7F8-0900-43B1-9572-683DE3FFF4B5}" destId="{13919020-3E9D-4504-8614-8003FA7F0602}" srcOrd="0" destOrd="0" presId="urn:microsoft.com/office/officeart/2018/2/layout/IconLabelList"/>
    <dgm:cxn modelId="{2A8B4057-A76E-4605-85CA-B9F5947593D4}" type="presParOf" srcId="{1341E7F8-0900-43B1-9572-683DE3FFF4B5}" destId="{067FC211-EA9F-4CB3-B3BF-9C3F684DB356}" srcOrd="1" destOrd="0" presId="urn:microsoft.com/office/officeart/2018/2/layout/IconLabelList"/>
    <dgm:cxn modelId="{93B4136C-A5F9-4294-99EE-423B4CB7EA91}" type="presParOf" srcId="{1341E7F8-0900-43B1-9572-683DE3FFF4B5}" destId="{4B35F13F-1896-45AF-8027-36F6AEBA8CBF}" srcOrd="2" destOrd="0" presId="urn:microsoft.com/office/officeart/2018/2/layout/IconLabelList"/>
    <dgm:cxn modelId="{0E0AA264-47D5-4200-962B-F5397B0F173F}" type="presParOf" srcId="{1A0625FA-A5A6-41EF-9277-E4375893B192}" destId="{BAF7A3E1-A5B6-4C63-8B10-FA328886A392}" srcOrd="5" destOrd="0" presId="urn:microsoft.com/office/officeart/2018/2/layout/IconLabelList"/>
    <dgm:cxn modelId="{FCD69DBD-89FC-4CA8-A072-48B2ED3B7533}" type="presParOf" srcId="{1A0625FA-A5A6-41EF-9277-E4375893B192}" destId="{FDCCAFD6-D3FF-4C18-9358-238D931B3CE6}" srcOrd="6" destOrd="0" presId="urn:microsoft.com/office/officeart/2018/2/layout/IconLabelList"/>
    <dgm:cxn modelId="{4400EF74-50E8-4E49-A441-7D1F98D71D7A}" type="presParOf" srcId="{FDCCAFD6-D3FF-4C18-9358-238D931B3CE6}" destId="{9F7F871B-5660-4D4F-98E3-400119E3F65A}" srcOrd="0" destOrd="0" presId="urn:microsoft.com/office/officeart/2018/2/layout/IconLabelList"/>
    <dgm:cxn modelId="{829191B9-9137-4D40-80C1-470076737355}" type="presParOf" srcId="{FDCCAFD6-D3FF-4C18-9358-238D931B3CE6}" destId="{68C1AC01-7CCB-4055-B3FE-C303A15EE097}" srcOrd="1" destOrd="0" presId="urn:microsoft.com/office/officeart/2018/2/layout/IconLabelList"/>
    <dgm:cxn modelId="{C33B1938-1A7E-4F9F-874D-873B8C3EC2F4}" type="presParOf" srcId="{FDCCAFD6-D3FF-4C18-9358-238D931B3CE6}" destId="{5CE7137A-8ABA-429D-A516-FD5FCD18391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7B108F-7692-4937-AF57-A3C1598C282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827C05A-A93A-4B1F-AF86-1F1E7D52F501}">
      <dgm:prSet/>
      <dgm:spPr/>
      <dgm:t>
        <a:bodyPr/>
        <a:lstStyle/>
        <a:p>
          <a:r>
            <a:rPr lang="en-US" dirty="0"/>
            <a:t>Adopt workflow friendly technology that is integrated into the EMR.</a:t>
          </a:r>
        </a:p>
      </dgm:t>
    </dgm:pt>
    <dgm:pt modelId="{45FAEC25-694F-4394-99E8-B4F36484F0FA}" type="parTrans" cxnId="{7A2EDF4F-E123-4BE6-A72A-232B3D5C67A8}">
      <dgm:prSet/>
      <dgm:spPr/>
      <dgm:t>
        <a:bodyPr/>
        <a:lstStyle/>
        <a:p>
          <a:endParaRPr lang="en-US"/>
        </a:p>
      </dgm:t>
    </dgm:pt>
    <dgm:pt modelId="{EFC1B6D5-2579-4B74-8DFE-3CCBC67961C4}" type="sibTrans" cxnId="{7A2EDF4F-E123-4BE6-A72A-232B3D5C67A8}">
      <dgm:prSet/>
      <dgm:spPr/>
      <dgm:t>
        <a:bodyPr/>
        <a:lstStyle/>
        <a:p>
          <a:endParaRPr lang="en-US"/>
        </a:p>
      </dgm:t>
    </dgm:pt>
    <dgm:pt modelId="{898B4182-6272-41CD-84E8-87F08304BBFB}">
      <dgm:prSet/>
      <dgm:spPr>
        <a:solidFill>
          <a:schemeClr val="accent1">
            <a:lumMod val="20000"/>
            <a:lumOff val="80000"/>
          </a:schemeClr>
        </a:solidFill>
      </dgm:spPr>
      <dgm:t>
        <a:bodyPr/>
        <a:lstStyle/>
        <a:p>
          <a:r>
            <a:rPr lang="en-US" dirty="0"/>
            <a:t>Start small to test the effectiveness and impact on a sub-set of the patient population or pick a specific disease management focus.</a:t>
          </a:r>
        </a:p>
      </dgm:t>
    </dgm:pt>
    <dgm:pt modelId="{98A395EE-1149-498C-ACA4-02AA478E442D}" type="parTrans" cxnId="{49B1337C-145A-48E3-B360-A441178426FC}">
      <dgm:prSet/>
      <dgm:spPr/>
      <dgm:t>
        <a:bodyPr/>
        <a:lstStyle/>
        <a:p>
          <a:endParaRPr lang="en-US"/>
        </a:p>
      </dgm:t>
    </dgm:pt>
    <dgm:pt modelId="{86E43F49-BA4D-4B6C-8DD5-22D626E29B49}" type="sibTrans" cxnId="{49B1337C-145A-48E3-B360-A441178426FC}">
      <dgm:prSet/>
      <dgm:spPr/>
      <dgm:t>
        <a:bodyPr/>
        <a:lstStyle/>
        <a:p>
          <a:endParaRPr lang="en-US"/>
        </a:p>
      </dgm:t>
    </dgm:pt>
    <dgm:pt modelId="{E937F875-37D9-4988-BAF4-43F5BBD993E9}">
      <dgm:prSet/>
      <dgm:spPr>
        <a:solidFill>
          <a:schemeClr val="accent1">
            <a:lumMod val="20000"/>
            <a:lumOff val="80000"/>
          </a:schemeClr>
        </a:solidFill>
      </dgm:spPr>
      <dgm:t>
        <a:bodyPr/>
        <a:lstStyle/>
        <a:p>
          <a:r>
            <a:rPr lang="en-US" dirty="0"/>
            <a:t>Incorporate patient outreach via text reminders to improve medication access and patient engagement between clinical appointments.</a:t>
          </a:r>
        </a:p>
      </dgm:t>
    </dgm:pt>
    <dgm:pt modelId="{4F529B6B-FEBE-4CFF-970A-947256DFFA4B}" type="parTrans" cxnId="{898D8600-7C4D-47F1-AF33-AF72A6127B92}">
      <dgm:prSet/>
      <dgm:spPr/>
      <dgm:t>
        <a:bodyPr/>
        <a:lstStyle/>
        <a:p>
          <a:endParaRPr lang="en-US"/>
        </a:p>
      </dgm:t>
    </dgm:pt>
    <dgm:pt modelId="{D7824457-9E61-472E-97B5-12C432BB5633}" type="sibTrans" cxnId="{898D8600-7C4D-47F1-AF33-AF72A6127B92}">
      <dgm:prSet/>
      <dgm:spPr/>
      <dgm:t>
        <a:bodyPr/>
        <a:lstStyle/>
        <a:p>
          <a:endParaRPr lang="en-US"/>
        </a:p>
      </dgm:t>
    </dgm:pt>
    <dgm:pt modelId="{478FA5CD-E07A-4D1D-8851-B5339C6A6F84}">
      <dgm:prSet/>
      <dgm:spPr/>
      <dgm:t>
        <a:bodyPr/>
        <a:lstStyle/>
        <a:p>
          <a:r>
            <a:rPr lang="en-US" dirty="0"/>
            <a:t>Leverage data to track and measure results and implement best practices across targeted patient populations.</a:t>
          </a:r>
        </a:p>
      </dgm:t>
    </dgm:pt>
    <dgm:pt modelId="{6CBCEE2B-1825-40D2-90E7-DF0060164233}" type="parTrans" cxnId="{0FBB7B20-C95F-4C39-B66A-94E40CDBBED6}">
      <dgm:prSet/>
      <dgm:spPr/>
      <dgm:t>
        <a:bodyPr/>
        <a:lstStyle/>
        <a:p>
          <a:endParaRPr lang="en-US"/>
        </a:p>
      </dgm:t>
    </dgm:pt>
    <dgm:pt modelId="{9CDB2377-FD39-43A4-A752-CFE2A2227566}" type="sibTrans" cxnId="{0FBB7B20-C95F-4C39-B66A-94E40CDBBED6}">
      <dgm:prSet/>
      <dgm:spPr/>
      <dgm:t>
        <a:bodyPr/>
        <a:lstStyle/>
        <a:p>
          <a:endParaRPr lang="en-US"/>
        </a:p>
      </dgm:t>
    </dgm:pt>
    <dgm:pt modelId="{40E39DBD-F0B6-4680-8130-DE93FC66420D}">
      <dgm:prSet/>
      <dgm:spPr>
        <a:solidFill>
          <a:schemeClr val="accent1">
            <a:lumMod val="20000"/>
            <a:lumOff val="80000"/>
          </a:schemeClr>
        </a:solidFill>
      </dgm:spPr>
      <dgm:t>
        <a:bodyPr/>
        <a:lstStyle/>
        <a:p>
          <a:r>
            <a:rPr lang="en-US"/>
            <a:t>Assess patient and physician satisfaction for ongoing continuous improvement efforts.</a:t>
          </a:r>
        </a:p>
      </dgm:t>
    </dgm:pt>
    <dgm:pt modelId="{AB33E107-8F96-43E8-ABC7-A85E98989709}" type="parTrans" cxnId="{243ACE0F-BD5D-43BD-BE9C-88FBA329E529}">
      <dgm:prSet/>
      <dgm:spPr/>
      <dgm:t>
        <a:bodyPr/>
        <a:lstStyle/>
        <a:p>
          <a:endParaRPr lang="en-US"/>
        </a:p>
      </dgm:t>
    </dgm:pt>
    <dgm:pt modelId="{AAE015A2-6419-4125-8229-2213DFDF9A67}" type="sibTrans" cxnId="{243ACE0F-BD5D-43BD-BE9C-88FBA329E529}">
      <dgm:prSet/>
      <dgm:spPr/>
      <dgm:t>
        <a:bodyPr/>
        <a:lstStyle/>
        <a:p>
          <a:endParaRPr lang="en-US"/>
        </a:p>
      </dgm:t>
    </dgm:pt>
    <dgm:pt modelId="{02AE9971-D6AE-40A8-B55C-D9E45174C55A}" type="pres">
      <dgm:prSet presAssocID="{E67B108F-7692-4937-AF57-A3C1598C2820}" presName="root" presStyleCnt="0">
        <dgm:presLayoutVars>
          <dgm:dir/>
          <dgm:resizeHandles val="exact"/>
        </dgm:presLayoutVars>
      </dgm:prSet>
      <dgm:spPr/>
    </dgm:pt>
    <dgm:pt modelId="{A8FC8BE3-4998-4C95-84A1-848CD7741FA0}" type="pres">
      <dgm:prSet presAssocID="{C827C05A-A93A-4B1F-AF86-1F1E7D52F501}" presName="compNode" presStyleCnt="0"/>
      <dgm:spPr/>
    </dgm:pt>
    <dgm:pt modelId="{3E69BF5C-772A-482A-B1CA-896D2C2A60D2}" type="pres">
      <dgm:prSet presAssocID="{C827C05A-A93A-4B1F-AF86-1F1E7D52F501}" presName="bgRect" presStyleLbl="bgShp" presStyleIdx="0" presStyleCnt="5"/>
      <dgm:spPr>
        <a:solidFill>
          <a:schemeClr val="accent1">
            <a:lumMod val="20000"/>
            <a:lumOff val="80000"/>
          </a:schemeClr>
        </a:solidFill>
      </dgm:spPr>
    </dgm:pt>
    <dgm:pt modelId="{5612A7B3-AC61-4FEB-92E6-949F00ACE231}" type="pres">
      <dgm:prSet presAssocID="{C827C05A-A93A-4B1F-AF86-1F1E7D52F50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C00FA0C3-4214-4E59-A1D5-F370ABCAC17C}" type="pres">
      <dgm:prSet presAssocID="{C827C05A-A93A-4B1F-AF86-1F1E7D52F501}" presName="spaceRect" presStyleCnt="0"/>
      <dgm:spPr/>
    </dgm:pt>
    <dgm:pt modelId="{A7DD4663-E32C-4875-965C-6DA5B721B47F}" type="pres">
      <dgm:prSet presAssocID="{C827C05A-A93A-4B1F-AF86-1F1E7D52F501}" presName="parTx" presStyleLbl="revTx" presStyleIdx="0" presStyleCnt="5">
        <dgm:presLayoutVars>
          <dgm:chMax val="0"/>
          <dgm:chPref val="0"/>
        </dgm:presLayoutVars>
      </dgm:prSet>
      <dgm:spPr/>
    </dgm:pt>
    <dgm:pt modelId="{2621483F-2859-486D-A7A1-F63461082403}" type="pres">
      <dgm:prSet presAssocID="{EFC1B6D5-2579-4B74-8DFE-3CCBC67961C4}" presName="sibTrans" presStyleCnt="0"/>
      <dgm:spPr/>
    </dgm:pt>
    <dgm:pt modelId="{B2FB3E81-0202-43BC-A8E3-82692E51B040}" type="pres">
      <dgm:prSet presAssocID="{898B4182-6272-41CD-84E8-87F08304BBFB}" presName="compNode" presStyleCnt="0"/>
      <dgm:spPr/>
    </dgm:pt>
    <dgm:pt modelId="{01AD5F53-8D6C-4344-886D-04AAAE726DEB}" type="pres">
      <dgm:prSet presAssocID="{898B4182-6272-41CD-84E8-87F08304BBFB}" presName="bgRect" presStyleLbl="bgShp" presStyleIdx="1" presStyleCnt="5"/>
      <dgm:spPr>
        <a:solidFill>
          <a:schemeClr val="accent1">
            <a:lumMod val="20000"/>
            <a:lumOff val="80000"/>
          </a:schemeClr>
        </a:solidFill>
      </dgm:spPr>
    </dgm:pt>
    <dgm:pt modelId="{76A0AA29-6775-454A-88FD-32D12D54BB05}" type="pres">
      <dgm:prSet presAssocID="{898B4182-6272-41CD-84E8-87F08304BBF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E213914-9F10-451D-A3D0-A252C3928578}" type="pres">
      <dgm:prSet presAssocID="{898B4182-6272-41CD-84E8-87F08304BBFB}" presName="spaceRect" presStyleCnt="0"/>
      <dgm:spPr/>
    </dgm:pt>
    <dgm:pt modelId="{8DA62770-3BEB-4362-AD55-2DC1A729C8DA}" type="pres">
      <dgm:prSet presAssocID="{898B4182-6272-41CD-84E8-87F08304BBFB}" presName="parTx" presStyleLbl="revTx" presStyleIdx="1" presStyleCnt="5" custScaleX="94045" custLinFactNeighborX="-2793" custLinFactNeighborY="1763">
        <dgm:presLayoutVars>
          <dgm:chMax val="0"/>
          <dgm:chPref val="0"/>
        </dgm:presLayoutVars>
      </dgm:prSet>
      <dgm:spPr/>
    </dgm:pt>
    <dgm:pt modelId="{103D0DFA-69B3-4B41-8510-A3FEB735CCCA}" type="pres">
      <dgm:prSet presAssocID="{86E43F49-BA4D-4B6C-8DD5-22D626E29B49}" presName="sibTrans" presStyleCnt="0"/>
      <dgm:spPr/>
    </dgm:pt>
    <dgm:pt modelId="{A8348DA8-FDF3-4637-96D2-DEE81D2130EC}" type="pres">
      <dgm:prSet presAssocID="{E937F875-37D9-4988-BAF4-43F5BBD993E9}" presName="compNode" presStyleCnt="0"/>
      <dgm:spPr/>
    </dgm:pt>
    <dgm:pt modelId="{FC31ADE9-C85A-4587-95F4-4B47AF96E2B1}" type="pres">
      <dgm:prSet presAssocID="{E937F875-37D9-4988-BAF4-43F5BBD993E9}" presName="bgRect" presStyleLbl="bgShp" presStyleIdx="2" presStyleCnt="5"/>
      <dgm:spPr>
        <a:solidFill>
          <a:schemeClr val="accent1">
            <a:lumMod val="20000"/>
            <a:lumOff val="80000"/>
          </a:schemeClr>
        </a:solidFill>
      </dgm:spPr>
    </dgm:pt>
    <dgm:pt modelId="{8D3BD061-7D39-4795-ACCC-694373CD74C6}" type="pres">
      <dgm:prSet presAssocID="{E937F875-37D9-4988-BAF4-43F5BBD993E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C91A839E-3F4A-4F17-921F-57B882568A76}" type="pres">
      <dgm:prSet presAssocID="{E937F875-37D9-4988-BAF4-43F5BBD993E9}" presName="spaceRect" presStyleCnt="0"/>
      <dgm:spPr/>
    </dgm:pt>
    <dgm:pt modelId="{048E7A87-0F35-49CB-B5D1-11FFE3AF7BED}" type="pres">
      <dgm:prSet presAssocID="{E937F875-37D9-4988-BAF4-43F5BBD993E9}" presName="parTx" presStyleLbl="revTx" presStyleIdx="2" presStyleCnt="5">
        <dgm:presLayoutVars>
          <dgm:chMax val="0"/>
          <dgm:chPref val="0"/>
        </dgm:presLayoutVars>
      </dgm:prSet>
      <dgm:spPr/>
    </dgm:pt>
    <dgm:pt modelId="{24618761-8502-45EF-8C62-8211D9B86D0B}" type="pres">
      <dgm:prSet presAssocID="{D7824457-9E61-472E-97B5-12C432BB5633}" presName="sibTrans" presStyleCnt="0"/>
      <dgm:spPr/>
    </dgm:pt>
    <dgm:pt modelId="{7E25ED97-03A1-4D06-AF21-40A52791D197}" type="pres">
      <dgm:prSet presAssocID="{478FA5CD-E07A-4D1D-8851-B5339C6A6F84}" presName="compNode" presStyleCnt="0"/>
      <dgm:spPr/>
    </dgm:pt>
    <dgm:pt modelId="{4AEEF1E5-E5AD-4E14-B082-F0379984FF9F}" type="pres">
      <dgm:prSet presAssocID="{478FA5CD-E07A-4D1D-8851-B5339C6A6F84}" presName="bgRect" presStyleLbl="bgShp" presStyleIdx="3" presStyleCnt="5" custLinFactNeighborX="2264"/>
      <dgm:spPr>
        <a:solidFill>
          <a:schemeClr val="accent1">
            <a:lumMod val="20000"/>
            <a:lumOff val="80000"/>
          </a:schemeClr>
        </a:solidFill>
      </dgm:spPr>
    </dgm:pt>
    <dgm:pt modelId="{B3C34283-85F3-477B-9E75-247AF4B2126B}" type="pres">
      <dgm:prSet presAssocID="{478FA5CD-E07A-4D1D-8851-B5339C6A6F8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seye"/>
        </a:ext>
      </dgm:extLst>
    </dgm:pt>
    <dgm:pt modelId="{FF7C7938-91C2-473D-BC44-B1DDF5A19615}" type="pres">
      <dgm:prSet presAssocID="{478FA5CD-E07A-4D1D-8851-B5339C6A6F84}" presName="spaceRect" presStyleCnt="0"/>
      <dgm:spPr/>
    </dgm:pt>
    <dgm:pt modelId="{1DAD09D3-8309-4DFD-A380-4F2366AF3EEA}" type="pres">
      <dgm:prSet presAssocID="{478FA5CD-E07A-4D1D-8851-B5339C6A6F84}" presName="parTx" presStyleLbl="revTx" presStyleIdx="3" presStyleCnt="5" custScaleX="93207" custLinFactNeighborX="-3211" custLinFactNeighborY="1763">
        <dgm:presLayoutVars>
          <dgm:chMax val="0"/>
          <dgm:chPref val="0"/>
        </dgm:presLayoutVars>
      </dgm:prSet>
      <dgm:spPr/>
    </dgm:pt>
    <dgm:pt modelId="{2762F3B9-11FF-4AA3-BF51-39C16C705A31}" type="pres">
      <dgm:prSet presAssocID="{9CDB2377-FD39-43A4-A752-CFE2A2227566}" presName="sibTrans" presStyleCnt="0"/>
      <dgm:spPr/>
    </dgm:pt>
    <dgm:pt modelId="{4E17B1CD-7256-4122-BA60-D0AD25DC65FA}" type="pres">
      <dgm:prSet presAssocID="{40E39DBD-F0B6-4680-8130-DE93FC66420D}" presName="compNode" presStyleCnt="0"/>
      <dgm:spPr/>
    </dgm:pt>
    <dgm:pt modelId="{C49E01A0-3705-4B2D-B65A-DEBDDF2509D2}" type="pres">
      <dgm:prSet presAssocID="{40E39DBD-F0B6-4680-8130-DE93FC66420D}" presName="bgRect" presStyleLbl="bgShp" presStyleIdx="4" presStyleCnt="5"/>
      <dgm:spPr>
        <a:solidFill>
          <a:schemeClr val="accent1">
            <a:lumMod val="20000"/>
            <a:lumOff val="80000"/>
          </a:schemeClr>
        </a:solidFill>
      </dgm:spPr>
    </dgm:pt>
    <dgm:pt modelId="{59F0D5B5-8E80-4BEB-A3F4-0136047A21EF}" type="pres">
      <dgm:prSet presAssocID="{40E39DBD-F0B6-4680-8130-DE93FC6642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ospital"/>
        </a:ext>
      </dgm:extLst>
    </dgm:pt>
    <dgm:pt modelId="{FB01475F-210C-4E5E-9755-C1BD53E7FE2A}" type="pres">
      <dgm:prSet presAssocID="{40E39DBD-F0B6-4680-8130-DE93FC66420D}" presName="spaceRect" presStyleCnt="0"/>
      <dgm:spPr/>
    </dgm:pt>
    <dgm:pt modelId="{D1EF979C-0BDE-4B6E-93C7-CD8F660C5618}" type="pres">
      <dgm:prSet presAssocID="{40E39DBD-F0B6-4680-8130-DE93FC66420D}" presName="parTx" presStyleLbl="revTx" presStyleIdx="4" presStyleCnt="5">
        <dgm:presLayoutVars>
          <dgm:chMax val="0"/>
          <dgm:chPref val="0"/>
        </dgm:presLayoutVars>
      </dgm:prSet>
      <dgm:spPr/>
    </dgm:pt>
  </dgm:ptLst>
  <dgm:cxnLst>
    <dgm:cxn modelId="{898D8600-7C4D-47F1-AF33-AF72A6127B92}" srcId="{E67B108F-7692-4937-AF57-A3C1598C2820}" destId="{E937F875-37D9-4988-BAF4-43F5BBD993E9}" srcOrd="2" destOrd="0" parTransId="{4F529B6B-FEBE-4CFF-970A-947256DFFA4B}" sibTransId="{D7824457-9E61-472E-97B5-12C432BB5633}"/>
    <dgm:cxn modelId="{243ACE0F-BD5D-43BD-BE9C-88FBA329E529}" srcId="{E67B108F-7692-4937-AF57-A3C1598C2820}" destId="{40E39DBD-F0B6-4680-8130-DE93FC66420D}" srcOrd="4" destOrd="0" parTransId="{AB33E107-8F96-43E8-ABC7-A85E98989709}" sibTransId="{AAE015A2-6419-4125-8229-2213DFDF9A67}"/>
    <dgm:cxn modelId="{0FBB7B20-C95F-4C39-B66A-94E40CDBBED6}" srcId="{E67B108F-7692-4937-AF57-A3C1598C2820}" destId="{478FA5CD-E07A-4D1D-8851-B5339C6A6F84}" srcOrd="3" destOrd="0" parTransId="{6CBCEE2B-1825-40D2-90E7-DF0060164233}" sibTransId="{9CDB2377-FD39-43A4-A752-CFE2A2227566}"/>
    <dgm:cxn modelId="{7A2EDF4F-E123-4BE6-A72A-232B3D5C67A8}" srcId="{E67B108F-7692-4937-AF57-A3C1598C2820}" destId="{C827C05A-A93A-4B1F-AF86-1F1E7D52F501}" srcOrd="0" destOrd="0" parTransId="{45FAEC25-694F-4394-99E8-B4F36484F0FA}" sibTransId="{EFC1B6D5-2579-4B74-8DFE-3CCBC67961C4}"/>
    <dgm:cxn modelId="{7423CA51-0861-46F5-A7FC-7D7686251643}" type="presOf" srcId="{478FA5CD-E07A-4D1D-8851-B5339C6A6F84}" destId="{1DAD09D3-8309-4DFD-A380-4F2366AF3EEA}" srcOrd="0" destOrd="0" presId="urn:microsoft.com/office/officeart/2018/2/layout/IconVerticalSolidList"/>
    <dgm:cxn modelId="{49B1337C-145A-48E3-B360-A441178426FC}" srcId="{E67B108F-7692-4937-AF57-A3C1598C2820}" destId="{898B4182-6272-41CD-84E8-87F08304BBFB}" srcOrd="1" destOrd="0" parTransId="{98A395EE-1149-498C-ACA4-02AA478E442D}" sibTransId="{86E43F49-BA4D-4B6C-8DD5-22D626E29B49}"/>
    <dgm:cxn modelId="{CC7D12B1-A317-460E-9FA6-BB4110F6998C}" type="presOf" srcId="{40E39DBD-F0B6-4680-8130-DE93FC66420D}" destId="{D1EF979C-0BDE-4B6E-93C7-CD8F660C5618}" srcOrd="0" destOrd="0" presId="urn:microsoft.com/office/officeart/2018/2/layout/IconVerticalSolidList"/>
    <dgm:cxn modelId="{7C225CB7-5C35-4954-BD6E-46C200F248C2}" type="presOf" srcId="{E937F875-37D9-4988-BAF4-43F5BBD993E9}" destId="{048E7A87-0F35-49CB-B5D1-11FFE3AF7BED}" srcOrd="0" destOrd="0" presId="urn:microsoft.com/office/officeart/2018/2/layout/IconVerticalSolidList"/>
    <dgm:cxn modelId="{1BD286D7-A44F-47FD-A768-78216269AB22}" type="presOf" srcId="{898B4182-6272-41CD-84E8-87F08304BBFB}" destId="{8DA62770-3BEB-4362-AD55-2DC1A729C8DA}" srcOrd="0" destOrd="0" presId="urn:microsoft.com/office/officeart/2018/2/layout/IconVerticalSolidList"/>
    <dgm:cxn modelId="{2768C0D7-CE7C-4C9D-8380-2B71E9428CA1}" type="presOf" srcId="{E67B108F-7692-4937-AF57-A3C1598C2820}" destId="{02AE9971-D6AE-40A8-B55C-D9E45174C55A}" srcOrd="0" destOrd="0" presId="urn:microsoft.com/office/officeart/2018/2/layout/IconVerticalSolidList"/>
    <dgm:cxn modelId="{64E73CFF-7048-4AA2-A6E5-D8E25CA28A4A}" type="presOf" srcId="{C827C05A-A93A-4B1F-AF86-1F1E7D52F501}" destId="{A7DD4663-E32C-4875-965C-6DA5B721B47F}" srcOrd="0" destOrd="0" presId="urn:microsoft.com/office/officeart/2018/2/layout/IconVerticalSolidList"/>
    <dgm:cxn modelId="{DAC629FA-E291-4EB4-8B81-42E14953D232}" type="presParOf" srcId="{02AE9971-D6AE-40A8-B55C-D9E45174C55A}" destId="{A8FC8BE3-4998-4C95-84A1-848CD7741FA0}" srcOrd="0" destOrd="0" presId="urn:microsoft.com/office/officeart/2018/2/layout/IconVerticalSolidList"/>
    <dgm:cxn modelId="{5221E357-674A-4B59-8DE9-8A7FF11151EA}" type="presParOf" srcId="{A8FC8BE3-4998-4C95-84A1-848CD7741FA0}" destId="{3E69BF5C-772A-482A-B1CA-896D2C2A60D2}" srcOrd="0" destOrd="0" presId="urn:microsoft.com/office/officeart/2018/2/layout/IconVerticalSolidList"/>
    <dgm:cxn modelId="{7FBD8273-5702-4F80-8A11-27C4B56FAE16}" type="presParOf" srcId="{A8FC8BE3-4998-4C95-84A1-848CD7741FA0}" destId="{5612A7B3-AC61-4FEB-92E6-949F00ACE231}" srcOrd="1" destOrd="0" presId="urn:microsoft.com/office/officeart/2018/2/layout/IconVerticalSolidList"/>
    <dgm:cxn modelId="{E1BEFF4C-1317-43E4-8D83-0F99C5127732}" type="presParOf" srcId="{A8FC8BE3-4998-4C95-84A1-848CD7741FA0}" destId="{C00FA0C3-4214-4E59-A1D5-F370ABCAC17C}" srcOrd="2" destOrd="0" presId="urn:microsoft.com/office/officeart/2018/2/layout/IconVerticalSolidList"/>
    <dgm:cxn modelId="{7D5932D6-C989-4A70-9DBD-B85F950B39F7}" type="presParOf" srcId="{A8FC8BE3-4998-4C95-84A1-848CD7741FA0}" destId="{A7DD4663-E32C-4875-965C-6DA5B721B47F}" srcOrd="3" destOrd="0" presId="urn:microsoft.com/office/officeart/2018/2/layout/IconVerticalSolidList"/>
    <dgm:cxn modelId="{BCBA51CB-03C0-4976-B1EC-3F782C16B43F}" type="presParOf" srcId="{02AE9971-D6AE-40A8-B55C-D9E45174C55A}" destId="{2621483F-2859-486D-A7A1-F63461082403}" srcOrd="1" destOrd="0" presId="urn:microsoft.com/office/officeart/2018/2/layout/IconVerticalSolidList"/>
    <dgm:cxn modelId="{AC6594B9-C689-49BF-8D38-3AD7D1BEE003}" type="presParOf" srcId="{02AE9971-D6AE-40A8-B55C-D9E45174C55A}" destId="{B2FB3E81-0202-43BC-A8E3-82692E51B040}" srcOrd="2" destOrd="0" presId="urn:microsoft.com/office/officeart/2018/2/layout/IconVerticalSolidList"/>
    <dgm:cxn modelId="{435847F2-45F2-4422-AA4C-81951469BBC9}" type="presParOf" srcId="{B2FB3E81-0202-43BC-A8E3-82692E51B040}" destId="{01AD5F53-8D6C-4344-886D-04AAAE726DEB}" srcOrd="0" destOrd="0" presId="urn:microsoft.com/office/officeart/2018/2/layout/IconVerticalSolidList"/>
    <dgm:cxn modelId="{9E15B3CB-1926-45A1-B43F-7EBB18308D76}" type="presParOf" srcId="{B2FB3E81-0202-43BC-A8E3-82692E51B040}" destId="{76A0AA29-6775-454A-88FD-32D12D54BB05}" srcOrd="1" destOrd="0" presId="urn:microsoft.com/office/officeart/2018/2/layout/IconVerticalSolidList"/>
    <dgm:cxn modelId="{118DCD93-D09C-4931-868A-9EADE783462F}" type="presParOf" srcId="{B2FB3E81-0202-43BC-A8E3-82692E51B040}" destId="{6E213914-9F10-451D-A3D0-A252C3928578}" srcOrd="2" destOrd="0" presId="urn:microsoft.com/office/officeart/2018/2/layout/IconVerticalSolidList"/>
    <dgm:cxn modelId="{67E78364-4E35-4275-BC2B-0F9B350B2EC3}" type="presParOf" srcId="{B2FB3E81-0202-43BC-A8E3-82692E51B040}" destId="{8DA62770-3BEB-4362-AD55-2DC1A729C8DA}" srcOrd="3" destOrd="0" presId="urn:microsoft.com/office/officeart/2018/2/layout/IconVerticalSolidList"/>
    <dgm:cxn modelId="{5C5BCAB0-4789-4107-B57A-F756B603795E}" type="presParOf" srcId="{02AE9971-D6AE-40A8-B55C-D9E45174C55A}" destId="{103D0DFA-69B3-4B41-8510-A3FEB735CCCA}" srcOrd="3" destOrd="0" presId="urn:microsoft.com/office/officeart/2018/2/layout/IconVerticalSolidList"/>
    <dgm:cxn modelId="{BD9A0CAE-5553-46A5-B88B-0E7E052C1574}" type="presParOf" srcId="{02AE9971-D6AE-40A8-B55C-D9E45174C55A}" destId="{A8348DA8-FDF3-4637-96D2-DEE81D2130EC}" srcOrd="4" destOrd="0" presId="urn:microsoft.com/office/officeart/2018/2/layout/IconVerticalSolidList"/>
    <dgm:cxn modelId="{101C09CE-74B8-43AC-9BE8-6AFC85A6C0C3}" type="presParOf" srcId="{A8348DA8-FDF3-4637-96D2-DEE81D2130EC}" destId="{FC31ADE9-C85A-4587-95F4-4B47AF96E2B1}" srcOrd="0" destOrd="0" presId="urn:microsoft.com/office/officeart/2018/2/layout/IconVerticalSolidList"/>
    <dgm:cxn modelId="{CF708BC7-CF42-4796-AB7F-7EB1A5CD4B76}" type="presParOf" srcId="{A8348DA8-FDF3-4637-96D2-DEE81D2130EC}" destId="{8D3BD061-7D39-4795-ACCC-694373CD74C6}" srcOrd="1" destOrd="0" presId="urn:microsoft.com/office/officeart/2018/2/layout/IconVerticalSolidList"/>
    <dgm:cxn modelId="{2F8EE0B9-0A3A-44F4-9AB9-C8D249AFA3B7}" type="presParOf" srcId="{A8348DA8-FDF3-4637-96D2-DEE81D2130EC}" destId="{C91A839E-3F4A-4F17-921F-57B882568A76}" srcOrd="2" destOrd="0" presId="urn:microsoft.com/office/officeart/2018/2/layout/IconVerticalSolidList"/>
    <dgm:cxn modelId="{8406D84E-2F8F-4701-842D-E56F84A0FEC9}" type="presParOf" srcId="{A8348DA8-FDF3-4637-96D2-DEE81D2130EC}" destId="{048E7A87-0F35-49CB-B5D1-11FFE3AF7BED}" srcOrd="3" destOrd="0" presId="urn:microsoft.com/office/officeart/2018/2/layout/IconVerticalSolidList"/>
    <dgm:cxn modelId="{897E420B-98D6-463E-A26F-0E0A5DFBE195}" type="presParOf" srcId="{02AE9971-D6AE-40A8-B55C-D9E45174C55A}" destId="{24618761-8502-45EF-8C62-8211D9B86D0B}" srcOrd="5" destOrd="0" presId="urn:microsoft.com/office/officeart/2018/2/layout/IconVerticalSolidList"/>
    <dgm:cxn modelId="{55B8E653-D783-4FB8-BFAB-0334443CD3A9}" type="presParOf" srcId="{02AE9971-D6AE-40A8-B55C-D9E45174C55A}" destId="{7E25ED97-03A1-4D06-AF21-40A52791D197}" srcOrd="6" destOrd="0" presId="urn:microsoft.com/office/officeart/2018/2/layout/IconVerticalSolidList"/>
    <dgm:cxn modelId="{79A8C1BB-EB32-47F9-BBAA-554A60971E8C}" type="presParOf" srcId="{7E25ED97-03A1-4D06-AF21-40A52791D197}" destId="{4AEEF1E5-E5AD-4E14-B082-F0379984FF9F}" srcOrd="0" destOrd="0" presId="urn:microsoft.com/office/officeart/2018/2/layout/IconVerticalSolidList"/>
    <dgm:cxn modelId="{B51B56B3-21CE-4F9A-A429-2C03FB0D7372}" type="presParOf" srcId="{7E25ED97-03A1-4D06-AF21-40A52791D197}" destId="{B3C34283-85F3-477B-9E75-247AF4B2126B}" srcOrd="1" destOrd="0" presId="urn:microsoft.com/office/officeart/2018/2/layout/IconVerticalSolidList"/>
    <dgm:cxn modelId="{8DB514B7-69EB-497D-A00F-F0A35C9D6ABD}" type="presParOf" srcId="{7E25ED97-03A1-4D06-AF21-40A52791D197}" destId="{FF7C7938-91C2-473D-BC44-B1DDF5A19615}" srcOrd="2" destOrd="0" presId="urn:microsoft.com/office/officeart/2018/2/layout/IconVerticalSolidList"/>
    <dgm:cxn modelId="{00390D5D-E0F8-443E-9507-341C8D758BC5}" type="presParOf" srcId="{7E25ED97-03A1-4D06-AF21-40A52791D197}" destId="{1DAD09D3-8309-4DFD-A380-4F2366AF3EEA}" srcOrd="3" destOrd="0" presId="urn:microsoft.com/office/officeart/2018/2/layout/IconVerticalSolidList"/>
    <dgm:cxn modelId="{475CB96A-9498-4DB2-A1E1-12E5185C9638}" type="presParOf" srcId="{02AE9971-D6AE-40A8-B55C-D9E45174C55A}" destId="{2762F3B9-11FF-4AA3-BF51-39C16C705A31}" srcOrd="7" destOrd="0" presId="urn:microsoft.com/office/officeart/2018/2/layout/IconVerticalSolidList"/>
    <dgm:cxn modelId="{1D905198-2622-424F-9E48-A96E686113ED}" type="presParOf" srcId="{02AE9971-D6AE-40A8-B55C-D9E45174C55A}" destId="{4E17B1CD-7256-4122-BA60-D0AD25DC65FA}" srcOrd="8" destOrd="0" presId="urn:microsoft.com/office/officeart/2018/2/layout/IconVerticalSolidList"/>
    <dgm:cxn modelId="{F28A8046-4F33-4954-AE72-7A70CAE0B083}" type="presParOf" srcId="{4E17B1CD-7256-4122-BA60-D0AD25DC65FA}" destId="{C49E01A0-3705-4B2D-B65A-DEBDDF2509D2}" srcOrd="0" destOrd="0" presId="urn:microsoft.com/office/officeart/2018/2/layout/IconVerticalSolidList"/>
    <dgm:cxn modelId="{7AD12467-60BE-4A4A-9CF7-C2D3527918E9}" type="presParOf" srcId="{4E17B1CD-7256-4122-BA60-D0AD25DC65FA}" destId="{59F0D5B5-8E80-4BEB-A3F4-0136047A21EF}" srcOrd="1" destOrd="0" presId="urn:microsoft.com/office/officeart/2018/2/layout/IconVerticalSolidList"/>
    <dgm:cxn modelId="{3A77216B-FA8B-4B20-976F-F96999893564}" type="presParOf" srcId="{4E17B1CD-7256-4122-BA60-D0AD25DC65FA}" destId="{FB01475F-210C-4E5E-9755-C1BD53E7FE2A}" srcOrd="2" destOrd="0" presId="urn:microsoft.com/office/officeart/2018/2/layout/IconVerticalSolidList"/>
    <dgm:cxn modelId="{C78A0B96-DEC9-484D-9D97-4624E353CD98}" type="presParOf" srcId="{4E17B1CD-7256-4122-BA60-D0AD25DC65FA}" destId="{D1EF979C-0BDE-4B6E-93C7-CD8F660C56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87D82-04D8-42A7-BDB7-1E0B9A041290}">
      <dsp:nvSpPr>
        <dsp:cNvPr id="0" name=""/>
        <dsp:cNvSpPr/>
      </dsp:nvSpPr>
      <dsp:spPr>
        <a:xfrm>
          <a:off x="655984" y="1230144"/>
          <a:ext cx="1532598" cy="15294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B99531-BC06-4438-B1B7-25CA41CAFE67}">
      <dsp:nvSpPr>
        <dsp:cNvPr id="0" name=""/>
        <dsp:cNvSpPr/>
      </dsp:nvSpPr>
      <dsp:spPr>
        <a:xfrm>
          <a:off x="226108" y="2850455"/>
          <a:ext cx="23923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Care Team Burnout and Inefficiency Impacts</a:t>
          </a:r>
        </a:p>
      </dsp:txBody>
      <dsp:txXfrm>
        <a:off x="226108" y="2850455"/>
        <a:ext cx="2392350" cy="720000"/>
      </dsp:txXfrm>
    </dsp:sp>
    <dsp:sp modelId="{4CE0C142-982E-4CCD-BB18-29BF7DBE018B}">
      <dsp:nvSpPr>
        <dsp:cNvPr id="0" name=""/>
        <dsp:cNvSpPr/>
      </dsp:nvSpPr>
      <dsp:spPr>
        <a:xfrm>
          <a:off x="3566162" y="1255921"/>
          <a:ext cx="1334263" cy="1366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56CEEB-5125-46BB-B633-8B68D494D52E}">
      <dsp:nvSpPr>
        <dsp:cNvPr id="0" name=""/>
        <dsp:cNvSpPr/>
      </dsp:nvSpPr>
      <dsp:spPr>
        <a:xfrm>
          <a:off x="3097035" y="2772521"/>
          <a:ext cx="2256631" cy="7801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Leveraging Technology for Workflow Efficiencies and Engagement</a:t>
          </a:r>
        </a:p>
      </dsp:txBody>
      <dsp:txXfrm>
        <a:off x="3097035" y="2772521"/>
        <a:ext cx="2256631" cy="780105"/>
      </dsp:txXfrm>
    </dsp:sp>
    <dsp:sp modelId="{13919020-3E9D-4504-8614-8003FA7F0602}">
      <dsp:nvSpPr>
        <dsp:cNvPr id="0" name=""/>
        <dsp:cNvSpPr/>
      </dsp:nvSpPr>
      <dsp:spPr>
        <a:xfrm>
          <a:off x="6365019" y="1295173"/>
          <a:ext cx="1358572" cy="12693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5F13F-1896-45AF-8027-36F6AEBA8CBF}">
      <dsp:nvSpPr>
        <dsp:cNvPr id="0" name=""/>
        <dsp:cNvSpPr/>
      </dsp:nvSpPr>
      <dsp:spPr>
        <a:xfrm>
          <a:off x="5848130" y="2785426"/>
          <a:ext cx="23923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Case Study Applications</a:t>
          </a:r>
        </a:p>
      </dsp:txBody>
      <dsp:txXfrm>
        <a:off x="5848130" y="2785426"/>
        <a:ext cx="2392350" cy="720000"/>
      </dsp:txXfrm>
    </dsp:sp>
    <dsp:sp modelId="{9F7F871B-5660-4D4F-98E3-400119E3F65A}">
      <dsp:nvSpPr>
        <dsp:cNvPr id="0" name=""/>
        <dsp:cNvSpPr/>
      </dsp:nvSpPr>
      <dsp:spPr>
        <a:xfrm>
          <a:off x="9211589" y="1311077"/>
          <a:ext cx="1287455" cy="12057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7137A-8ABA-429D-A516-FD5FCD183918}">
      <dsp:nvSpPr>
        <dsp:cNvPr id="0" name=""/>
        <dsp:cNvSpPr/>
      </dsp:nvSpPr>
      <dsp:spPr>
        <a:xfrm>
          <a:off x="8659141" y="2769522"/>
          <a:ext cx="23923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5 Step Strategy</a:t>
          </a:r>
        </a:p>
      </dsp:txBody>
      <dsp:txXfrm>
        <a:off x="8659141" y="2769522"/>
        <a:ext cx="23923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69BF5C-772A-482A-B1CA-896D2C2A60D2}">
      <dsp:nvSpPr>
        <dsp:cNvPr id="0" name=""/>
        <dsp:cNvSpPr/>
      </dsp:nvSpPr>
      <dsp:spPr>
        <a:xfrm>
          <a:off x="0" y="3581"/>
          <a:ext cx="10515600" cy="7628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5612A7B3-AC61-4FEB-92E6-949F00ACE231}">
      <dsp:nvSpPr>
        <dsp:cNvPr id="0" name=""/>
        <dsp:cNvSpPr/>
      </dsp:nvSpPr>
      <dsp:spPr>
        <a:xfrm>
          <a:off x="230773" y="175231"/>
          <a:ext cx="419587" cy="419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DD4663-E32C-4875-965C-6DA5B721B47F}">
      <dsp:nvSpPr>
        <dsp:cNvPr id="0" name=""/>
        <dsp:cNvSpPr/>
      </dsp:nvSpPr>
      <dsp:spPr>
        <a:xfrm>
          <a:off x="881133" y="3581"/>
          <a:ext cx="9634466"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844550">
            <a:lnSpc>
              <a:spcPct val="90000"/>
            </a:lnSpc>
            <a:spcBef>
              <a:spcPct val="0"/>
            </a:spcBef>
            <a:spcAft>
              <a:spcPct val="35000"/>
            </a:spcAft>
            <a:buNone/>
          </a:pPr>
          <a:r>
            <a:rPr lang="en-US" sz="1900" kern="1200" dirty="0"/>
            <a:t>Adopt workflow friendly technology that is integrated into the EMR.</a:t>
          </a:r>
        </a:p>
      </dsp:txBody>
      <dsp:txXfrm>
        <a:off x="881133" y="3581"/>
        <a:ext cx="9634466" cy="762886"/>
      </dsp:txXfrm>
    </dsp:sp>
    <dsp:sp modelId="{01AD5F53-8D6C-4344-886D-04AAAE726DEB}">
      <dsp:nvSpPr>
        <dsp:cNvPr id="0" name=""/>
        <dsp:cNvSpPr/>
      </dsp:nvSpPr>
      <dsp:spPr>
        <a:xfrm>
          <a:off x="0" y="957189"/>
          <a:ext cx="10515600" cy="7628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76A0AA29-6775-454A-88FD-32D12D54BB05}">
      <dsp:nvSpPr>
        <dsp:cNvPr id="0" name=""/>
        <dsp:cNvSpPr/>
      </dsp:nvSpPr>
      <dsp:spPr>
        <a:xfrm>
          <a:off x="230773" y="1128838"/>
          <a:ext cx="419587" cy="419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A62770-3BEB-4362-AD55-2DC1A729C8DA}">
      <dsp:nvSpPr>
        <dsp:cNvPr id="0" name=""/>
        <dsp:cNvSpPr/>
      </dsp:nvSpPr>
      <dsp:spPr>
        <a:xfrm>
          <a:off x="898909" y="970638"/>
          <a:ext cx="9060734" cy="762886"/>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844550">
            <a:lnSpc>
              <a:spcPct val="90000"/>
            </a:lnSpc>
            <a:spcBef>
              <a:spcPct val="0"/>
            </a:spcBef>
            <a:spcAft>
              <a:spcPct val="35000"/>
            </a:spcAft>
            <a:buNone/>
          </a:pPr>
          <a:r>
            <a:rPr lang="en-US" sz="1900" kern="1200" dirty="0"/>
            <a:t>Start small to test the effectiveness and impact on a sub-set of the patient population or pick a specific disease management focus.</a:t>
          </a:r>
        </a:p>
      </dsp:txBody>
      <dsp:txXfrm>
        <a:off x="898909" y="970638"/>
        <a:ext cx="9060734" cy="762886"/>
      </dsp:txXfrm>
    </dsp:sp>
    <dsp:sp modelId="{FC31ADE9-C85A-4587-95F4-4B47AF96E2B1}">
      <dsp:nvSpPr>
        <dsp:cNvPr id="0" name=""/>
        <dsp:cNvSpPr/>
      </dsp:nvSpPr>
      <dsp:spPr>
        <a:xfrm>
          <a:off x="0" y="1910796"/>
          <a:ext cx="10515600" cy="7628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8D3BD061-7D39-4795-ACCC-694373CD74C6}">
      <dsp:nvSpPr>
        <dsp:cNvPr id="0" name=""/>
        <dsp:cNvSpPr/>
      </dsp:nvSpPr>
      <dsp:spPr>
        <a:xfrm>
          <a:off x="230773" y="2082446"/>
          <a:ext cx="419587" cy="419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8E7A87-0F35-49CB-B5D1-11FFE3AF7BED}">
      <dsp:nvSpPr>
        <dsp:cNvPr id="0" name=""/>
        <dsp:cNvSpPr/>
      </dsp:nvSpPr>
      <dsp:spPr>
        <a:xfrm>
          <a:off x="881133" y="1910796"/>
          <a:ext cx="9634466" cy="762886"/>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844550">
            <a:lnSpc>
              <a:spcPct val="90000"/>
            </a:lnSpc>
            <a:spcBef>
              <a:spcPct val="0"/>
            </a:spcBef>
            <a:spcAft>
              <a:spcPct val="35000"/>
            </a:spcAft>
            <a:buNone/>
          </a:pPr>
          <a:r>
            <a:rPr lang="en-US" sz="1900" kern="1200" dirty="0"/>
            <a:t>Incorporate patient outreach via text reminders to improve medication access and patient engagement between clinical appointments.</a:t>
          </a:r>
        </a:p>
      </dsp:txBody>
      <dsp:txXfrm>
        <a:off x="881133" y="1910796"/>
        <a:ext cx="9634466" cy="762886"/>
      </dsp:txXfrm>
    </dsp:sp>
    <dsp:sp modelId="{4AEEF1E5-E5AD-4E14-B082-F0379984FF9F}">
      <dsp:nvSpPr>
        <dsp:cNvPr id="0" name=""/>
        <dsp:cNvSpPr/>
      </dsp:nvSpPr>
      <dsp:spPr>
        <a:xfrm>
          <a:off x="0" y="2864404"/>
          <a:ext cx="10515600" cy="7628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B3C34283-85F3-477B-9E75-247AF4B2126B}">
      <dsp:nvSpPr>
        <dsp:cNvPr id="0" name=""/>
        <dsp:cNvSpPr/>
      </dsp:nvSpPr>
      <dsp:spPr>
        <a:xfrm>
          <a:off x="230773" y="3036053"/>
          <a:ext cx="419587" cy="4195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AD09D3-8309-4DFD-A380-4F2366AF3EEA}">
      <dsp:nvSpPr>
        <dsp:cNvPr id="0" name=""/>
        <dsp:cNvSpPr/>
      </dsp:nvSpPr>
      <dsp:spPr>
        <a:xfrm>
          <a:off x="899005" y="2877854"/>
          <a:ext cx="8979997" cy="762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844550">
            <a:lnSpc>
              <a:spcPct val="90000"/>
            </a:lnSpc>
            <a:spcBef>
              <a:spcPct val="0"/>
            </a:spcBef>
            <a:spcAft>
              <a:spcPct val="35000"/>
            </a:spcAft>
            <a:buNone/>
          </a:pPr>
          <a:r>
            <a:rPr lang="en-US" sz="1900" kern="1200" dirty="0"/>
            <a:t>Leverage data to track and measure results and implement best practices across targeted patient populations.</a:t>
          </a:r>
        </a:p>
      </dsp:txBody>
      <dsp:txXfrm>
        <a:off x="899005" y="2877854"/>
        <a:ext cx="8979997" cy="762886"/>
      </dsp:txXfrm>
    </dsp:sp>
    <dsp:sp modelId="{C49E01A0-3705-4B2D-B65A-DEBDDF2509D2}">
      <dsp:nvSpPr>
        <dsp:cNvPr id="0" name=""/>
        <dsp:cNvSpPr/>
      </dsp:nvSpPr>
      <dsp:spPr>
        <a:xfrm>
          <a:off x="0" y="3818012"/>
          <a:ext cx="10515600" cy="762886"/>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59F0D5B5-8E80-4BEB-A3F4-0136047A21EF}">
      <dsp:nvSpPr>
        <dsp:cNvPr id="0" name=""/>
        <dsp:cNvSpPr/>
      </dsp:nvSpPr>
      <dsp:spPr>
        <a:xfrm>
          <a:off x="230773" y="3989661"/>
          <a:ext cx="419587" cy="4195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EF979C-0BDE-4B6E-93C7-CD8F660C5618}">
      <dsp:nvSpPr>
        <dsp:cNvPr id="0" name=""/>
        <dsp:cNvSpPr/>
      </dsp:nvSpPr>
      <dsp:spPr>
        <a:xfrm>
          <a:off x="881133" y="3818012"/>
          <a:ext cx="9634466" cy="762886"/>
        </a:xfrm>
        <a:prstGeom prst="rect">
          <a:avLst/>
        </a:prstGeom>
        <a:solidFill>
          <a:schemeClr val="accent1">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80739" tIns="80739" rIns="80739" bIns="80739" numCol="1" spcCol="1270" anchor="ctr" anchorCtr="0">
          <a:noAutofit/>
        </a:bodyPr>
        <a:lstStyle/>
        <a:p>
          <a:pPr marL="0" lvl="0" indent="0" algn="l" defTabSz="844550">
            <a:lnSpc>
              <a:spcPct val="90000"/>
            </a:lnSpc>
            <a:spcBef>
              <a:spcPct val="0"/>
            </a:spcBef>
            <a:spcAft>
              <a:spcPct val="35000"/>
            </a:spcAft>
            <a:buNone/>
          </a:pPr>
          <a:r>
            <a:rPr lang="en-US" sz="1900" kern="1200"/>
            <a:t>Assess patient and physician satisfaction for ongoing continuous improvement efforts.</a:t>
          </a:r>
        </a:p>
      </dsp:txBody>
      <dsp:txXfrm>
        <a:off x="881133" y="3818012"/>
        <a:ext cx="9634466" cy="762886"/>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931317-AF80-9B61-1FB4-08F2FBF8C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BA9A47-1D54-A34B-0518-CF3FA1A2D0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CD632-8D35-9147-A036-E5BB75B09DFA}" type="datetimeFigureOut">
              <a:rPr lang="en-US" smtClean="0"/>
              <a:t>5/1/2023</a:t>
            </a:fld>
            <a:endParaRPr lang="en-US"/>
          </a:p>
        </p:txBody>
      </p:sp>
      <p:sp>
        <p:nvSpPr>
          <p:cNvPr id="4" name="Footer Placeholder 3">
            <a:extLst>
              <a:ext uri="{FF2B5EF4-FFF2-40B4-BE49-F238E27FC236}">
                <a16:creationId xmlns:a16="http://schemas.microsoft.com/office/drawing/2014/main" id="{AA92A0F2-DD25-E5CD-90E5-84B8E45AB8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D246E4-05F0-1187-B8A9-1DEB013FB9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32C25B-D368-E74E-B522-580A13EFFDE4}" type="slidenum">
              <a:rPr lang="en-US" smtClean="0"/>
              <a:t>‹#›</a:t>
            </a:fld>
            <a:endParaRPr lang="en-US"/>
          </a:p>
        </p:txBody>
      </p:sp>
    </p:spTree>
    <p:extLst>
      <p:ext uri="{BB962C8B-B14F-4D97-AF65-F5344CB8AC3E}">
        <p14:creationId xmlns:p14="http://schemas.microsoft.com/office/powerpoint/2010/main" val="3587053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BC6451-BD99-403B-B864-9D52B5DC791C}"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F1C1D5-1B46-441D-9B5C-BA43369CB2B2}" type="slidenum">
              <a:rPr lang="en-US" smtClean="0"/>
              <a:t>‹#›</a:t>
            </a:fld>
            <a:endParaRPr lang="en-US"/>
          </a:p>
        </p:txBody>
      </p:sp>
    </p:spTree>
    <p:extLst>
      <p:ext uri="{BB962C8B-B14F-4D97-AF65-F5344CB8AC3E}">
        <p14:creationId xmlns:p14="http://schemas.microsoft.com/office/powerpoint/2010/main" val="306079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776156d7b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776156d7bf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1776156d7bf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all most integrations, we categorize refill requests so staff can quickly identify next steps for that refill. Here are some examples of the refill categories we offer:</a:t>
            </a:r>
          </a:p>
          <a:p>
            <a:endParaRPr lang="en-US"/>
          </a:p>
          <a:p>
            <a:r>
              <a:rPr lang="en-US"/>
              <a:t>In Protocol – </a:t>
            </a:r>
            <a:r>
              <a:rPr lang="en-US" dirty="0"/>
              <a:t>Refill meets all protocol criteria and it's safe </a:t>
            </a:r>
            <a:r>
              <a:rPr lang="en-US"/>
              <a:t>to refill</a:t>
            </a:r>
            <a:r>
              <a:rPr lang="en-US" dirty="0"/>
              <a:t> </a:t>
            </a:r>
            <a:endParaRPr lang="en-US" dirty="0">
              <a:ea typeface="Calibri"/>
              <a:cs typeface="Calibri"/>
            </a:endParaRPr>
          </a:p>
          <a:p>
            <a:endParaRPr lang="en-US"/>
          </a:p>
          <a:p>
            <a:r>
              <a:rPr lang="en-US"/>
              <a:t>Potential Mediation Error and Medication Status Problem – </a:t>
            </a:r>
            <a:r>
              <a:rPr lang="en-US" dirty="0"/>
              <a:t>Strength/form or status of the medication on the patient's chart does not match the refill request received. Indicates the staff should review the request for patient </a:t>
            </a:r>
            <a:r>
              <a:rPr lang="en-US"/>
              <a:t>safety and </a:t>
            </a:r>
            <a:r>
              <a:rPr lang="en-US" dirty="0"/>
              <a:t>take the time to update the </a:t>
            </a:r>
            <a:r>
              <a:rPr lang="en-US"/>
              <a:t>patient's medication list.</a:t>
            </a:r>
            <a:endParaRPr lang="en-US" dirty="0">
              <a:ea typeface="Calibri" panose="020F0502020204030204"/>
              <a:cs typeface="Calibri" panose="020F0502020204030204"/>
            </a:endParaRPr>
          </a:p>
          <a:p>
            <a:endParaRPr lang="en-US"/>
          </a:p>
          <a:p>
            <a:r>
              <a:rPr lang="en-US"/>
              <a:t>Off Protocol/Controlled Substance – Staff can quickly and easily identify when a refill must be reviewed by a provider</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43F1C1D5-1B46-441D-9B5C-BA43369CB2B2}" type="slidenum">
              <a:rPr lang="en-US" smtClean="0"/>
              <a:t>16</a:t>
            </a:fld>
            <a:endParaRPr lang="en-US"/>
          </a:p>
        </p:txBody>
      </p:sp>
    </p:spTree>
    <p:extLst>
      <p:ext uri="{BB962C8B-B14F-4D97-AF65-F5344CB8AC3E}">
        <p14:creationId xmlns:p14="http://schemas.microsoft.com/office/powerpoint/2010/main" val="2880867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Care Due Messages are based on protocols. At the time of a refill, it provide recommendations for any overdue or coming due labs or office visits that are required for active medications for that patient. This allows staff to work more efficiently, streamline the patient experience</a:t>
            </a:r>
            <a:r>
              <a:rPr lang="en-US" dirty="0"/>
              <a:t> (less pokes is always good!), </a:t>
            </a:r>
            <a:r>
              <a:rPr lang="en-US"/>
              <a:t>promote medication adherence</a:t>
            </a:r>
            <a:r>
              <a:rPr lang="en-US" dirty="0"/>
              <a:t>, and increase office visit and lab revenue</a:t>
            </a:r>
            <a:r>
              <a:rPr lang="en-US"/>
              <a:t>.</a:t>
            </a:r>
          </a:p>
          <a:p>
            <a:endParaRPr lang="en-US" strike="sngStrike" dirty="0">
              <a:ea typeface="Calibri"/>
              <a:cs typeface="Calibri"/>
            </a:endParaRPr>
          </a:p>
          <a:p>
            <a:r>
              <a:rPr lang="en-US" strike="sngStrike" dirty="0">
                <a:ea typeface="Calibri"/>
                <a:cs typeface="Calibri"/>
              </a:rPr>
              <a:t>Impacts</a:t>
            </a:r>
            <a:br>
              <a:rPr lang="en-US" strike="sngStrike" dirty="0">
                <a:cs typeface="+mn-lt"/>
              </a:rPr>
            </a:br>
            <a:r>
              <a:rPr lang="en-US" strike="sngStrike" dirty="0">
                <a:ea typeface="Calibri"/>
                <a:cs typeface="Calibri"/>
              </a:rPr>
              <a:t>Staff – Complete on lab order that includes diagnostics needed for all active meds instead of having to place lab orders as refill requests come in for the individual medication</a:t>
            </a:r>
          </a:p>
          <a:p>
            <a:r>
              <a:rPr lang="en-US" strike="sngStrike" dirty="0">
                <a:ea typeface="Calibri"/>
                <a:cs typeface="Calibri"/>
              </a:rPr>
              <a:t>Patients – Less pokes as they can proactively get labs completed which will then lead to their next refill for those medications to be in protocol. In protocol means a quicker turnaround time.</a:t>
            </a:r>
          </a:p>
          <a:p>
            <a:r>
              <a:rPr lang="en-US" strike="sngStrike" dirty="0">
                <a:ea typeface="Calibri"/>
                <a:cs typeface="Calibri"/>
              </a:rPr>
              <a:t>Revenue – Through what we just discussed, this will provide increase revenue if labs are being completed in house and patient med adherence.</a:t>
            </a:r>
            <a:endParaRPr lang="en-US" strike="sngStrike" dirty="0"/>
          </a:p>
        </p:txBody>
      </p:sp>
      <p:sp>
        <p:nvSpPr>
          <p:cNvPr id="4" name="Slide Number Placeholder 3"/>
          <p:cNvSpPr>
            <a:spLocks noGrp="1"/>
          </p:cNvSpPr>
          <p:nvPr>
            <p:ph type="sldNum" sz="quarter" idx="5"/>
          </p:nvPr>
        </p:nvSpPr>
        <p:spPr/>
        <p:txBody>
          <a:bodyPr/>
          <a:lstStyle/>
          <a:p>
            <a:fld id="{43F1C1D5-1B46-441D-9B5C-BA43369CB2B2}" type="slidenum">
              <a:rPr lang="en-US" smtClean="0"/>
              <a:t>17</a:t>
            </a:fld>
            <a:endParaRPr lang="en-US"/>
          </a:p>
        </p:txBody>
      </p:sp>
    </p:spTree>
    <p:extLst>
      <p:ext uri="{BB962C8B-B14F-4D97-AF65-F5344CB8AC3E}">
        <p14:creationId xmlns:p14="http://schemas.microsoft.com/office/powerpoint/2010/main" val="2685776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Discuss/show how the product looks within different EMRs</a:t>
            </a:r>
          </a:p>
        </p:txBody>
      </p:sp>
      <p:sp>
        <p:nvSpPr>
          <p:cNvPr id="4" name="Slide Number Placeholder 3"/>
          <p:cNvSpPr>
            <a:spLocks noGrp="1"/>
          </p:cNvSpPr>
          <p:nvPr>
            <p:ph type="sldNum" sz="quarter" idx="5"/>
          </p:nvPr>
        </p:nvSpPr>
        <p:spPr/>
        <p:txBody>
          <a:bodyPr/>
          <a:lstStyle/>
          <a:p>
            <a:fld id="{43F1C1D5-1B46-441D-9B5C-BA43369CB2B2}" type="slidenum">
              <a:rPr lang="en-US" smtClean="0"/>
              <a:t>18</a:t>
            </a:fld>
            <a:endParaRPr lang="en-US"/>
          </a:p>
        </p:txBody>
      </p:sp>
    </p:spTree>
    <p:extLst>
      <p:ext uri="{BB962C8B-B14F-4D97-AF65-F5344CB8AC3E}">
        <p14:creationId xmlns:p14="http://schemas.microsoft.com/office/powerpoint/2010/main" val="239510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latin typeface="Calibri"/>
                <a:ea typeface="Avenir"/>
                <a:cs typeface="Calibri"/>
              </a:rPr>
              <a:t>Embedded Care Due Messages surfaces overdue and coming due </a:t>
            </a:r>
            <a:r>
              <a:rPr lang="en" dirty="0">
                <a:ea typeface="+mn-lt"/>
                <a:cs typeface="+mn-lt"/>
              </a:rPr>
              <a:t>lab and office recommendations</a:t>
            </a:r>
            <a:r>
              <a:rPr lang="en" dirty="0">
                <a:latin typeface="Calibri"/>
                <a:ea typeface="Avenir"/>
                <a:cs typeface="Calibri"/>
              </a:rPr>
              <a:t> for other active medications on the patient's medication list.</a:t>
            </a:r>
          </a:p>
          <a:p>
            <a:endParaRPr lang="en-US" dirty="0"/>
          </a:p>
        </p:txBody>
      </p:sp>
      <p:sp>
        <p:nvSpPr>
          <p:cNvPr id="4" name="Slide Number Placeholder 3"/>
          <p:cNvSpPr>
            <a:spLocks noGrp="1"/>
          </p:cNvSpPr>
          <p:nvPr>
            <p:ph type="sldNum" sz="quarter" idx="5"/>
          </p:nvPr>
        </p:nvSpPr>
        <p:spPr/>
        <p:txBody>
          <a:bodyPr/>
          <a:lstStyle/>
          <a:p>
            <a:fld id="{43F1C1D5-1B46-441D-9B5C-BA43369CB2B2}" type="slidenum">
              <a:rPr lang="en-US" smtClean="0"/>
              <a:t>19</a:t>
            </a:fld>
            <a:endParaRPr lang="en-US"/>
          </a:p>
        </p:txBody>
      </p:sp>
    </p:spTree>
    <p:extLst>
      <p:ext uri="{BB962C8B-B14F-4D97-AF65-F5344CB8AC3E}">
        <p14:creationId xmlns:p14="http://schemas.microsoft.com/office/powerpoint/2010/main" val="1520753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Post Implementation, you will be supported as we continue to partner with you to review protocols and refine them as trends and opportunities are identified for optimization.</a:t>
            </a:r>
            <a:r>
              <a:rPr lang="en-US" dirty="0"/>
              <a:t> </a:t>
            </a:r>
            <a:endParaRPr lang="en-US"/>
          </a:p>
          <a:p>
            <a:endParaRPr lang="en-US"/>
          </a:p>
          <a:p>
            <a:r>
              <a:rPr lang="en-US"/>
              <a:t>Health Catalyst will provide your organization with access to Pop Insights, giving you in depth insight into actionable data to help support continued refinement of protocols and workflows</a:t>
            </a:r>
            <a:r>
              <a:rPr lang="en-US" dirty="0"/>
              <a:t> while monitoring outcome improvements around things like turn around time and refill user productivity (depending on the EMR integration).</a:t>
            </a:r>
            <a:r>
              <a:rPr lang="en-US"/>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3F1C1D5-1B46-441D-9B5C-BA43369CB2B2}" type="slidenum">
              <a:rPr lang="en-US" smtClean="0"/>
              <a:t>20</a:t>
            </a:fld>
            <a:endParaRPr lang="en-US"/>
          </a:p>
        </p:txBody>
      </p:sp>
    </p:spTree>
    <p:extLst>
      <p:ext uri="{BB962C8B-B14F-4D97-AF65-F5344CB8AC3E}">
        <p14:creationId xmlns:p14="http://schemas.microsoft.com/office/powerpoint/2010/main" val="162373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75%+: Through supported protocols and top of licensure work, staff can easily handle 75% or more of refill requests, allowing providers to focus on direct patient care.</a:t>
            </a:r>
          </a:p>
          <a:p>
            <a:pPr>
              <a:defRPr/>
            </a:pPr>
            <a:endParaRPr lang="en-US">
              <a:ea typeface="Calibri"/>
              <a:cs typeface="Calibri"/>
            </a:endParaRPr>
          </a:p>
          <a:p>
            <a:pPr>
              <a:defRPr/>
            </a:pPr>
            <a:r>
              <a:rPr lang="en-US">
                <a:ea typeface="Calibri"/>
                <a:cs typeface="Calibri"/>
              </a:rPr>
              <a:t>&lt; 24 </a:t>
            </a:r>
            <a:r>
              <a:rPr lang="en-US" err="1">
                <a:ea typeface="Calibri"/>
                <a:cs typeface="Calibri"/>
              </a:rPr>
              <a:t>hrs</a:t>
            </a:r>
            <a:r>
              <a:rPr lang="en-US">
                <a:ea typeface="Calibri"/>
                <a:cs typeface="Calibri"/>
              </a:rPr>
              <a:t>: Through the implementation of streamlined workflows and standardization of care, organizations have been able to reduce turnaround time to less than 24hrs.</a:t>
            </a:r>
          </a:p>
          <a:p>
            <a:pPr>
              <a:defRPr/>
            </a:pPr>
            <a:endParaRPr lang="en-US">
              <a:ea typeface="Calibri"/>
              <a:cs typeface="Calibri"/>
            </a:endParaRPr>
          </a:p>
          <a:p>
            <a:pPr>
              <a:defRPr/>
            </a:pPr>
            <a:r>
              <a:rPr lang="en-US">
                <a:ea typeface="Calibri"/>
                <a:cs typeface="Calibri"/>
              </a:rPr>
              <a:t>30:1: Supported by Embedded protocols and efficient workflows, </a:t>
            </a:r>
            <a:r>
              <a:rPr lang="en-US"/>
              <a:t>Centralized customers have been able to staff their refill team to handle 30 providers per 1 FTE. </a:t>
            </a:r>
          </a:p>
          <a:p>
            <a:pPr>
              <a:defRPr/>
            </a:pPr>
            <a:endParaRPr lang="en-US">
              <a:ea typeface="Calibri"/>
              <a:cs typeface="Calibri"/>
            </a:endParaRPr>
          </a:p>
          <a:p>
            <a:pPr>
              <a:defRPr/>
            </a:pPr>
            <a:r>
              <a:rPr lang="en-US">
                <a:ea typeface="Calibri"/>
                <a:cs typeface="Calibri"/>
              </a:rPr>
              <a:t>5+: Through protocols, customers have been able to realize a 5+ point increase in closing care gaps.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D39EF-08A9-414B-A5F3-4DB717139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96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100"/>
              <a:t>In summary,  benefits that our solution deliver include</a:t>
            </a:r>
          </a:p>
          <a:p>
            <a:endParaRPr lang="en-US" sz="1100">
              <a:ea typeface="Calibri" panose="020F0502020204030204"/>
              <a:cs typeface="Calibri" panose="020F0502020204030204"/>
            </a:endParaRPr>
          </a:p>
          <a:p>
            <a:pPr algn="l" rtl="0" fontAlgn="base"/>
            <a:r>
              <a:rPr lang="en-US" sz="1100"/>
              <a:t>Benefits for the patient such as:</a:t>
            </a:r>
          </a:p>
          <a:p>
            <a:pPr marL="171450" indent="-171450" fontAlgn="base">
              <a:buFont typeface="Arial" panose="020B0604020202020204" pitchFamily="34" charset="0"/>
              <a:buChar char="•"/>
            </a:pPr>
            <a:r>
              <a:rPr lang="en-US" sz="1100"/>
              <a:t>Shorter turnaround time to receive medications leading to higher patient </a:t>
            </a:r>
            <a:r>
              <a:rPr lang="en-US" sz="1100" err="1"/>
              <a:t>satisfacation</a:t>
            </a:r>
            <a:endParaRPr lang="en-US" sz="1100" err="1">
              <a:ea typeface="Calibri"/>
              <a:cs typeface="Calibri"/>
            </a:endParaRPr>
          </a:p>
          <a:p>
            <a:pPr marL="171450" indent="-171450" fontAlgn="base">
              <a:buFont typeface="Arial" panose="020B0604020202020204" pitchFamily="34" charset="0"/>
              <a:buChar char="•"/>
            </a:pPr>
            <a:r>
              <a:rPr lang="en-US" sz="1100"/>
              <a:t>Proactive quality care</a:t>
            </a:r>
            <a:endParaRPr lang="en-US" sz="1100">
              <a:ea typeface="Calibri" panose="020F0502020204030204"/>
              <a:cs typeface="Calibri" panose="020F0502020204030204"/>
            </a:endParaRPr>
          </a:p>
          <a:p>
            <a:pPr marL="171450" indent="-171450">
              <a:buFont typeface="Arial" panose="020B0604020202020204" pitchFamily="34" charset="0"/>
              <a:buChar char="•"/>
            </a:pPr>
            <a:endParaRPr lang="en-US" sz="1100"/>
          </a:p>
          <a:p>
            <a:pPr fontAlgn="base"/>
            <a:r>
              <a:rPr lang="en-US" sz="1100"/>
              <a:t>Benefits for Staff include:</a:t>
            </a:r>
          </a:p>
          <a:p>
            <a:pPr marL="171450" indent="-171450" fontAlgn="base">
              <a:buFont typeface="Arial" panose="020B0604020202020204" pitchFamily="34" charset="0"/>
              <a:buChar char="•"/>
            </a:pPr>
            <a:r>
              <a:rPr lang="en-US" sz="1100"/>
              <a:t>More time freed up for direct patient care</a:t>
            </a:r>
            <a:endParaRPr lang="en-US" sz="1100">
              <a:ea typeface="Calibri"/>
              <a:cs typeface="Calibri"/>
            </a:endParaRPr>
          </a:p>
          <a:p>
            <a:pPr marL="171450" indent="-171450" fontAlgn="base">
              <a:buFont typeface="Arial" panose="020B0604020202020204" pitchFamily="34" charset="0"/>
              <a:buChar char="•"/>
            </a:pPr>
            <a:r>
              <a:rPr lang="en-US" sz="1100"/>
              <a:t>Reduced chart scrubbing or time spent on duplicates</a:t>
            </a:r>
            <a:endParaRPr lang="en-US" sz="1100">
              <a:ea typeface="Calibri" panose="020F0502020204030204"/>
              <a:cs typeface="Calibri" panose="020F0502020204030204"/>
            </a:endParaRPr>
          </a:p>
          <a:p>
            <a:pPr marL="171450" indent="-171450" fontAlgn="base">
              <a:buFont typeface="Arial" panose="020B0604020202020204" pitchFamily="34" charset="0"/>
              <a:buChar char="•"/>
            </a:pPr>
            <a:r>
              <a:rPr lang="en-US" sz="1100"/>
              <a:t>Trusted to work top of license</a:t>
            </a:r>
            <a:endParaRPr lang="en-US" sz="1100">
              <a:ea typeface="Calibri" panose="020F0502020204030204"/>
              <a:cs typeface="Calibri" panose="020F0502020204030204"/>
            </a:endParaRPr>
          </a:p>
          <a:p>
            <a:pPr algn="l" rtl="0" fontAlgn="base"/>
            <a:endParaRPr lang="en-US" sz="1900">
              <a:solidFill>
                <a:srgbClr val="000000"/>
              </a:solidFill>
              <a:latin typeface="Calibri" panose="020F0502020204030204" pitchFamily="34" charset="0"/>
            </a:endParaRPr>
          </a:p>
          <a:p>
            <a:pPr algn="l" rtl="0" fontAlgn="base"/>
            <a:r>
              <a:rPr lang="en-US" sz="1100"/>
              <a:t>Benefits for the health system include:</a:t>
            </a:r>
          </a:p>
          <a:p>
            <a:pPr marL="171450" indent="-171450">
              <a:buFont typeface="Arial" panose="020B0604020202020204" pitchFamily="34" charset="0"/>
              <a:buChar char="•"/>
            </a:pPr>
            <a:r>
              <a:rPr lang="en-US" sz="1100"/>
              <a:t>Financial gains through </a:t>
            </a:r>
          </a:p>
          <a:p>
            <a:pPr marL="628650" lvl="1" indent="-171450">
              <a:buFont typeface="Arial" panose="020B0604020202020204" pitchFamily="34" charset="0"/>
              <a:buChar char="•"/>
            </a:pPr>
            <a:r>
              <a:rPr lang="en-US" sz="1100"/>
              <a:t>lower cost per renewal</a:t>
            </a:r>
            <a:endParaRPr lang="en-US"/>
          </a:p>
          <a:p>
            <a:pPr marL="628650" lvl="1" indent="-171450">
              <a:buFont typeface="Arial" panose="020B0604020202020204" pitchFamily="34" charset="0"/>
              <a:buChar char="•"/>
            </a:pPr>
            <a:r>
              <a:rPr lang="en-US" sz="1100"/>
              <a:t>increased office visit and lab testing</a:t>
            </a:r>
            <a:endParaRPr lang="en-US" sz="1100">
              <a:ea typeface="Calibri"/>
              <a:cs typeface="Calibri"/>
            </a:endParaRPr>
          </a:p>
          <a:p>
            <a:pPr marL="628650" lvl="1" indent="-171450">
              <a:buFont typeface="Arial" panose="020B0604020202020204" pitchFamily="34" charset="0"/>
              <a:buChar char="•"/>
            </a:pPr>
            <a:r>
              <a:rPr lang="en-US" sz="1100"/>
              <a:t>Increased patient med adherence rates</a:t>
            </a:r>
            <a:endParaRPr lang="en-US" sz="1100">
              <a:ea typeface="Calibri"/>
              <a:cs typeface="Calibri"/>
            </a:endParaRPr>
          </a:p>
          <a:p>
            <a:pPr marL="628650" lvl="1" indent="-171450">
              <a:buFont typeface="Arial" panose="020B0604020202020204" pitchFamily="34" charset="0"/>
              <a:buChar char="•"/>
            </a:pPr>
            <a:r>
              <a:rPr lang="en-US" sz="1100"/>
              <a:t>Reduced unnecessary</a:t>
            </a:r>
            <a:r>
              <a:rPr lang="en-US" sz="1100">
                <a:solidFill>
                  <a:schemeClr val="tx1"/>
                </a:solidFill>
              </a:rPr>
              <a:t> ED visits to receive </a:t>
            </a:r>
            <a:r>
              <a:rPr lang="en-US" sz="1100"/>
              <a:t>renewals</a:t>
            </a:r>
            <a:endParaRPr lang="en-US" sz="1100">
              <a:ea typeface="Calibri" panose="020F0502020204030204"/>
              <a:cs typeface="Calibri" panose="020F0502020204030204"/>
            </a:endParaRPr>
          </a:p>
          <a:p>
            <a:pPr marL="171450" indent="-171450">
              <a:buFont typeface="Arial" panose="020B0604020202020204" pitchFamily="34" charset="0"/>
              <a:buChar char="•"/>
            </a:pPr>
            <a:r>
              <a:rPr lang="en-US" sz="1100"/>
              <a:t>Higher workforce satisfaction and staff retention</a:t>
            </a:r>
            <a:endParaRPr lang="en-US" sz="1100">
              <a:ea typeface="Calibri"/>
              <a:cs typeface="Calibri"/>
            </a:endParaRPr>
          </a:p>
          <a:p>
            <a:pPr marL="171450" indent="-171450">
              <a:buFont typeface="Arial" panose="020B0604020202020204" pitchFamily="34" charset="0"/>
              <a:buChar char="•"/>
            </a:pPr>
            <a:r>
              <a:rPr lang="en-US" sz="1100">
                <a:ea typeface="Calibri"/>
                <a:cs typeface="Calibri"/>
              </a:rPr>
              <a:t>Help reduce provider burnout and pajama time</a:t>
            </a:r>
          </a:p>
          <a:p>
            <a:pPr marL="171450" indent="-171450">
              <a:buFont typeface="Arial" panose="020B0604020202020204" pitchFamily="34" charset="0"/>
              <a:buChar char="•"/>
            </a:pPr>
            <a:endParaRPr lang="en-US" sz="1100">
              <a:ea typeface="Calibri"/>
              <a:cs typeface="Calibri"/>
            </a:endParaRPr>
          </a:p>
          <a:p>
            <a:pPr algn="l" rtl="0"/>
            <a:endParaRPr lang="en-US" sz="1100">
              <a:ea typeface="Calibri"/>
              <a:cs typeface="Calibri"/>
            </a:endParaRPr>
          </a:p>
          <a:p>
            <a:pPr marL="342900" indent="-342900" algn="l" rtl="0">
              <a:buFont typeface="Arial" panose="020B0604020202020204" pitchFamily="34" charset="0"/>
              <a:buChar char="•"/>
            </a:pPr>
            <a:endParaRPr lang="en-US" sz="1100">
              <a:solidFill>
                <a:srgbClr val="000000"/>
              </a:solidFill>
              <a:effectLst/>
              <a:latin typeface="Calibri" panose="020F0502020204030204" pitchFamily="34" charset="0"/>
              <a:ea typeface="Calibri"/>
              <a:cs typeface="Calibri"/>
            </a:endParaRPr>
          </a:p>
          <a:p>
            <a:pPr fontAlgn="base">
              <a:defRPr/>
            </a:pPr>
            <a:endParaRPr lang="en-US" sz="1100">
              <a:latin typeface="Calibri" panose="020F0502020204030204" pitchFamily="34" charset="0"/>
              <a:ea typeface="Calibri" panose="020F0502020204030204" pitchFamily="34" charset="0"/>
              <a:cs typeface="Calibri" panose="020F0502020204030204" pitchFamily="34" charset="0"/>
            </a:endParaRPr>
          </a:p>
          <a:p>
            <a:pPr fontAlgn="base">
              <a:defRPr/>
            </a:pPr>
            <a:endParaRPr lang="en-US">
              <a:latin typeface="Calibri" panose="020F0502020204030204" pitchFamily="34" charset="0"/>
              <a:ea typeface="Calibri" panose="020F0502020204030204" pitchFamily="34" charset="0"/>
              <a:cs typeface="Calibri" panose="020F0502020204030204" pitchFamily="34" charset="0"/>
            </a:endParaRPr>
          </a:p>
          <a:p>
            <a:pPr>
              <a:defRPr/>
            </a:pPr>
            <a:r>
              <a:rPr lang="en-US"/>
              <a:t>...</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D5CD5D70-A238-5048-BBEE-D50565EEBF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032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sz="1200" kern="1200">
                <a:latin typeface="Arial"/>
                <a:cs typeface="Arial"/>
              </a:rPr>
              <a:t>Valley Medical Group identified that they needed additional support for their staff to work top of licensure and ensuring the highest degree of patient safety. Leveraging Embedded Refills, they were able to provide the guidance that their staff and providers desired to ensure consistent patient care across the organization and help reduce provider burnout.</a:t>
            </a:r>
          </a:p>
          <a:p>
            <a:pPr marL="0" indent="0">
              <a:defRPr/>
            </a:pPr>
            <a:endParaRPr lang="en-US" sz="1200" kern="1200">
              <a:latin typeface="Arial"/>
              <a:cs typeface="Arial"/>
            </a:endParaRPr>
          </a:p>
          <a:p>
            <a:pPr marL="0" indent="0">
              <a:defRPr/>
            </a:pPr>
            <a:r>
              <a:rPr lang="en-US" sz="1200" kern="1200">
                <a:latin typeface="Arial"/>
                <a:cs typeface="Arial"/>
              </a:rPr>
              <a:t>They realized a 60% reduction of refills being sent to providers, a decrease in turnaround time to 24hrs, and the ability to now process 31 refills per hour.</a:t>
            </a:r>
          </a:p>
        </p:txBody>
      </p:sp>
      <p:sp>
        <p:nvSpPr>
          <p:cNvPr id="4" name="Slide Number Placeholder 3"/>
          <p:cNvSpPr>
            <a:spLocks noGrp="1"/>
          </p:cNvSpPr>
          <p:nvPr>
            <p:ph type="sldNum" sz="quarter" idx="5"/>
          </p:nvPr>
        </p:nvSpPr>
        <p:spPr/>
        <p:txBody>
          <a:bodyPr/>
          <a:lstStyle/>
          <a:p>
            <a:fld id="{43F1C1D5-1B46-441D-9B5C-BA43369CB2B2}" type="slidenum">
              <a:rPr lang="en-US" smtClean="0"/>
              <a:t>24</a:t>
            </a:fld>
            <a:endParaRPr lang="en-US"/>
          </a:p>
        </p:txBody>
      </p:sp>
    </p:spTree>
    <p:extLst>
      <p:ext uri="{BB962C8B-B14F-4D97-AF65-F5344CB8AC3E}">
        <p14:creationId xmlns:p14="http://schemas.microsoft.com/office/powerpoint/2010/main" val="2185666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en-US" sz="1200" kern="1200">
                <a:latin typeface="Arial"/>
                <a:cs typeface="Arial"/>
              </a:rPr>
              <a:t>Martin’s Point desired a technology that would support their initiative to centralize refill requests as current EMR functionality did not support a standard way to approach refills across the organization. Leveraging Embedded Refills they were able to centralize their refill process taking work away from the clinic so they can focus on direct patient care. Through this process we partnered with Martin’s Point to establish best practices and workflows for their centralized team which led to:</a:t>
            </a:r>
          </a:p>
          <a:p>
            <a:pPr marL="0" indent="0">
              <a:defRPr/>
            </a:pPr>
            <a:endParaRPr lang="en-US" sz="1200" kern="1200">
              <a:latin typeface="Arial"/>
              <a:cs typeface="Arial"/>
            </a:endParaRPr>
          </a:p>
          <a:p>
            <a:pPr marL="0" indent="0">
              <a:defRPr/>
            </a:pPr>
            <a:r>
              <a:rPr lang="en-US" sz="1200" kern="1200">
                <a:latin typeface="Arial"/>
                <a:cs typeface="Arial"/>
              </a:rPr>
              <a:t>47 hours of staff time saved every month</a:t>
            </a:r>
          </a:p>
          <a:p>
            <a:pPr marL="0" indent="0">
              <a:defRPr/>
            </a:pPr>
            <a:r>
              <a:rPr lang="en-US" sz="1200" kern="1200">
                <a:latin typeface="Arial"/>
                <a:cs typeface="Arial"/>
              </a:rPr>
              <a:t>3.5% Reduction of duplicates received from pharmacies</a:t>
            </a:r>
          </a:p>
          <a:p>
            <a:pPr marL="0" indent="0">
              <a:defRPr/>
            </a:pPr>
            <a:r>
              <a:rPr lang="en-US" sz="1200" kern="1200">
                <a:latin typeface="Arial"/>
                <a:cs typeface="Arial"/>
              </a:rPr>
              <a:t>Increased patient safety by proactively identifying over 10,000 potential medication errors</a:t>
            </a:r>
          </a:p>
        </p:txBody>
      </p:sp>
      <p:sp>
        <p:nvSpPr>
          <p:cNvPr id="4" name="Slide Number Placeholder 3"/>
          <p:cNvSpPr>
            <a:spLocks noGrp="1"/>
          </p:cNvSpPr>
          <p:nvPr>
            <p:ph type="sldNum" sz="quarter" idx="5"/>
          </p:nvPr>
        </p:nvSpPr>
        <p:spPr/>
        <p:txBody>
          <a:bodyPr/>
          <a:lstStyle/>
          <a:p>
            <a:fld id="{43F1C1D5-1B46-441D-9B5C-BA43369CB2B2}" type="slidenum">
              <a:rPr lang="en-US" smtClean="0"/>
              <a:t>25</a:t>
            </a:fld>
            <a:endParaRPr lang="en-US"/>
          </a:p>
        </p:txBody>
      </p:sp>
    </p:spTree>
    <p:extLst>
      <p:ext uri="{BB962C8B-B14F-4D97-AF65-F5344CB8AC3E}">
        <p14:creationId xmlns:p14="http://schemas.microsoft.com/office/powerpoint/2010/main" val="907565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endParaRPr lang="en-US" sz="1200" kern="1200">
              <a:latin typeface="Arial"/>
              <a:cs typeface="Arial"/>
            </a:endParaRPr>
          </a:p>
        </p:txBody>
      </p:sp>
      <p:sp>
        <p:nvSpPr>
          <p:cNvPr id="4" name="Slide Number Placeholder 3"/>
          <p:cNvSpPr>
            <a:spLocks noGrp="1"/>
          </p:cNvSpPr>
          <p:nvPr>
            <p:ph type="sldNum" sz="quarter" idx="5"/>
          </p:nvPr>
        </p:nvSpPr>
        <p:spPr/>
        <p:txBody>
          <a:bodyPr/>
          <a:lstStyle/>
          <a:p>
            <a:fld id="{43F1C1D5-1B46-441D-9B5C-BA43369CB2B2}" type="slidenum">
              <a:rPr lang="en-US" smtClean="0"/>
              <a:t>26</a:t>
            </a:fld>
            <a:endParaRPr lang="en-US"/>
          </a:p>
        </p:txBody>
      </p:sp>
    </p:spTree>
    <p:extLst>
      <p:ext uri="{BB962C8B-B14F-4D97-AF65-F5344CB8AC3E}">
        <p14:creationId xmlns:p14="http://schemas.microsoft.com/office/powerpoint/2010/main" val="65263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Core motivators, positive Programmed motivational pursuits. (autonomy, mastery, relationships, meaning, achievement)</a:t>
            </a:r>
          </a:p>
          <a:p>
            <a:r>
              <a:rPr lang="en-US"/>
              <a:t>Deci/ </a:t>
            </a:r>
            <a:r>
              <a:rPr lang="en-US" err="1"/>
              <a:t>ryan</a:t>
            </a:r>
            <a:r>
              <a:rPr lang="en-US"/>
              <a:t> with self determination theory, martin Seligman, positive phycology , </a:t>
            </a:r>
          </a:p>
        </p:txBody>
      </p:sp>
      <p:sp>
        <p:nvSpPr>
          <p:cNvPr id="4" name="Slide Number Placeholder 3"/>
          <p:cNvSpPr>
            <a:spLocks noGrp="1"/>
          </p:cNvSpPr>
          <p:nvPr>
            <p:ph type="sldNum" sz="quarter" idx="5"/>
          </p:nvPr>
        </p:nvSpPr>
        <p:spPr/>
        <p:txBody>
          <a:bodyPr/>
          <a:lstStyle/>
          <a:p>
            <a:fld id="{37DE5E47-300F-442C-B107-A99313DC5789}" type="slidenum">
              <a:rPr lang="en-US" smtClean="0"/>
              <a:t>5</a:t>
            </a:fld>
            <a:endParaRPr lang="en-US"/>
          </a:p>
        </p:txBody>
      </p:sp>
    </p:spTree>
    <p:extLst>
      <p:ext uri="{BB962C8B-B14F-4D97-AF65-F5344CB8AC3E}">
        <p14:creationId xmlns:p14="http://schemas.microsoft.com/office/powerpoint/2010/main" val="405347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776156d7bf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776156d7bf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1776156d7bf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F1C1D5-1B46-441D-9B5C-BA43369CB2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9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how we embedded refills work.</a:t>
            </a:r>
          </a:p>
          <a:p>
            <a:endParaRPr lang="en-US"/>
          </a:p>
          <a:p>
            <a:pPr marL="228600" indent="-228600">
              <a:buAutoNum type="arabicPeriod"/>
            </a:pPr>
            <a:r>
              <a:rPr lang="en-US"/>
              <a:t>Renew request comes in from </a:t>
            </a:r>
            <a:r>
              <a:rPr lang="en-US" err="1"/>
              <a:t>surescripts</a:t>
            </a:r>
            <a:r>
              <a:rPr lang="en-US"/>
              <a:t> or is proposed within the EMR</a:t>
            </a:r>
          </a:p>
          <a:p>
            <a:pPr marL="228600" indent="-228600">
              <a:buAutoNum type="arabicPeriod"/>
            </a:pPr>
            <a:r>
              <a:rPr lang="en-US"/>
              <a:t>The refill requests gets matched to the correct protocol</a:t>
            </a:r>
          </a:p>
          <a:p>
            <a:pPr marL="228600" indent="-228600">
              <a:buAutoNum type="arabicPeriod"/>
            </a:pPr>
            <a:r>
              <a:rPr lang="en-US"/>
              <a:t>The chart is scrubbed for all relevant information required for that protocol</a:t>
            </a:r>
          </a:p>
          <a:p>
            <a:pPr marL="228600" indent="-228600">
              <a:buAutoNum type="arabicPeriod"/>
            </a:pPr>
            <a:r>
              <a:rPr lang="en-US"/>
              <a:t>Information required for that protocol is displayed with the refill request so that staff can make an informed decision without chart digging</a:t>
            </a:r>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43F1C1D5-1B46-441D-9B5C-BA43369CB2B2}" type="slidenum">
              <a:rPr lang="en-US" smtClean="0"/>
              <a:t>10</a:t>
            </a:fld>
            <a:endParaRPr lang="en-US"/>
          </a:p>
        </p:txBody>
      </p:sp>
    </p:spTree>
    <p:extLst>
      <p:ext uri="{BB962C8B-B14F-4D97-AF65-F5344CB8AC3E}">
        <p14:creationId xmlns:p14="http://schemas.microsoft.com/office/powerpoint/2010/main" val="27562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the different stages.</a:t>
            </a:r>
            <a:r>
              <a:rPr lang="en-US" dirty="0"/>
              <a:t> </a:t>
            </a:r>
            <a:endParaRPr lang="en-US"/>
          </a:p>
          <a:p>
            <a:endParaRPr lang="en-US"/>
          </a:p>
          <a:p>
            <a:r>
              <a:rPr lang="en-US"/>
              <a:t>Consensus – Health Catalyst provide a robust set of foundational protocols that have been carefully curated by </a:t>
            </a:r>
            <a:r>
              <a:rPr lang="en-US" dirty="0"/>
              <a:t>our </a:t>
            </a:r>
            <a:r>
              <a:rPr lang="en-US"/>
              <a:t>clinical content team</a:t>
            </a:r>
            <a:r>
              <a:rPr lang="en-US" dirty="0">
                <a:solidFill>
                  <a:srgbClr val="000000"/>
                </a:solidFill>
                <a:latin typeface="Calibri" panose="020F0502020204030204"/>
                <a:ea typeface="Calibri" panose="020F0502020204030204"/>
                <a:cs typeface="Calibri" panose="020F0502020204030204"/>
              </a:rPr>
              <a:t>.</a:t>
            </a:r>
            <a:r>
              <a:rPr lang="en-US" b="0" i="0">
                <a:solidFill>
                  <a:srgbClr val="D1D2D3"/>
                </a:solidFill>
                <a:effectLst/>
                <a:latin typeface="Slack-Lato"/>
              </a:rPr>
              <a:t> </a:t>
            </a:r>
            <a:r>
              <a:rPr lang="en-US"/>
              <a:t>The CS team then works with a select group of providers who will be the voice of the providers in coming to consensus on protocol criteria. </a:t>
            </a:r>
            <a:r>
              <a:rPr lang="en-US" dirty="0"/>
              <a:t>These </a:t>
            </a:r>
            <a:r>
              <a:rPr lang="en-US"/>
              <a:t>change leaders will be critical to create a set of protocols that support the organization’s patient population, policies, initiatives, and best practices.</a:t>
            </a:r>
            <a:endParaRPr lang="en-US" dirty="0">
              <a:ea typeface="Calibri"/>
              <a:cs typeface="Calibri"/>
            </a:endParaRPr>
          </a:p>
          <a:p>
            <a:endParaRPr lang="en-US"/>
          </a:p>
          <a:p>
            <a:r>
              <a:rPr lang="en-US"/>
              <a:t>Delegation – Having a robust set of protocols promotes top of licensure work providing higher levels of satisfaction to the providers, staff, and patients.</a:t>
            </a:r>
            <a:r>
              <a:rPr lang="en-US" dirty="0"/>
              <a:t> </a:t>
            </a:r>
            <a:endParaRPr lang="en-US" dirty="0">
              <a:ea typeface="Calibri"/>
              <a:cs typeface="Calibri"/>
            </a:endParaRPr>
          </a:p>
          <a:p>
            <a:endParaRPr lang="en-US"/>
          </a:p>
          <a:p>
            <a:r>
              <a:rPr lang="en-US"/>
              <a:t>Implementation - Clear and standardized guidance provides the staff the ability to work efficiently, the providers confidence that refills are being managed with the highest regard to patient safety, and the patients with a quicker turnaround time and access to their medications. The CS team will work with your organization to discuss best practices and workflow optimization to drive improvements in efficiency and effectiveness leveraging the protocols.</a:t>
            </a:r>
            <a:endParaRPr lang="en-US" dirty="0">
              <a:ea typeface="Calibri"/>
              <a:cs typeface="Calibri"/>
            </a:endParaRPr>
          </a:p>
          <a:p>
            <a:endParaRPr lang="en-US"/>
          </a:p>
          <a:p>
            <a:r>
              <a:rPr lang="en-US"/>
              <a:t>Optimization – Post Implementation we will continue to work with you to optimize protocols and workflows to meet your SMART goals. The clinical content team also releases quarterly updates on medications to provide you with the most current recommendations on safe monitoring for medications.</a:t>
            </a:r>
            <a:endParaRPr lang="en-US" dirty="0">
              <a:ea typeface="Calibri"/>
              <a:cs typeface="Calibri"/>
            </a:endParaRPr>
          </a:p>
          <a:p>
            <a:endParaRPr lang="en-US"/>
          </a:p>
          <a:p>
            <a:pPr fontAlgn="base"/>
            <a:endParaRPr lang="en-US"/>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D5CD5D70-A238-5048-BBEE-D50565EEBFA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090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Protocols can include but are not limited to include the medication per route, office visit interval, monitoring criteria, and delegation level. Protocols can be customized per medication, per route. </a:t>
            </a:r>
          </a:p>
          <a:p>
            <a:endParaRPr lang="en-US"/>
          </a:p>
          <a:p>
            <a:r>
              <a:rPr lang="en-US"/>
              <a:t>During protocol consensus the CS team will help guide discussions around the customization and technical abilities of protocols to best fit your organization and patient population needs.</a:t>
            </a:r>
          </a:p>
        </p:txBody>
      </p:sp>
      <p:sp>
        <p:nvSpPr>
          <p:cNvPr id="4" name="Slide Number Placeholder 3"/>
          <p:cNvSpPr>
            <a:spLocks noGrp="1"/>
          </p:cNvSpPr>
          <p:nvPr>
            <p:ph type="sldNum" sz="quarter" idx="5"/>
          </p:nvPr>
        </p:nvSpPr>
        <p:spPr/>
        <p:txBody>
          <a:bodyPr/>
          <a:lstStyle/>
          <a:p>
            <a:fld id="{43F1C1D5-1B46-441D-9B5C-BA43369CB2B2}" type="slidenum">
              <a:rPr lang="en-US" smtClean="0"/>
              <a:t>12</a:t>
            </a:fld>
            <a:endParaRPr lang="en-US"/>
          </a:p>
        </p:txBody>
      </p:sp>
    </p:spTree>
    <p:extLst>
      <p:ext uri="{BB962C8B-B14F-4D97-AF65-F5344CB8AC3E}">
        <p14:creationId xmlns:p14="http://schemas.microsoft.com/office/powerpoint/2010/main" val="256108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defRPr>
                <a:solidFill>
                  <a:srgbClr val="495053"/>
                </a:solidFill>
              </a:defRPr>
            </a:pPr>
            <a:r>
              <a:rPr lang="en-US">
                <a:solidFill>
                  <a:srgbClr val="000000"/>
                </a:solidFill>
              </a:rPr>
              <a:t>Our </a:t>
            </a:r>
            <a:r>
              <a:rPr lang="en-US" sz="1200">
                <a:solidFill>
                  <a:srgbClr val="000000"/>
                </a:solidFill>
              </a:rPr>
              <a:t>Customer Success teams works with your organization to determine the best workflow to meet your needs and structure, while respecting state statute.</a:t>
            </a:r>
            <a:r>
              <a:rPr lang="en-US">
                <a:solidFill>
                  <a:srgbClr val="000000"/>
                </a:solidFill>
              </a:rPr>
              <a:t> </a:t>
            </a:r>
            <a:endParaRPr lang="en-US">
              <a:solidFill>
                <a:srgbClr val="495053"/>
              </a:solidFill>
              <a:ea typeface="Calibri" panose="020F0502020204030204"/>
              <a:cs typeface="Calibri" panose="020F0502020204030204"/>
            </a:endParaRPr>
          </a:p>
          <a:p>
            <a:endParaRPr lang="en-US"/>
          </a:p>
          <a:p>
            <a:r>
              <a:rPr lang="en-US"/>
              <a:t>Through workflow observation and consensus, the CS team will help guide conversations and provide best practices to help gain workflow efficiencies. We can provide a consultative approach for both centralized and decentralized teams. We can also provide industry expertise to organization who are currently decentralized and are looking to leverage a centralized team to drive even greater efficiencies and increased standardization within their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D39EF-08A9-414B-A5F3-4DB7171393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84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Discuss/show how the product looks within different EMRs</a:t>
            </a:r>
          </a:p>
        </p:txBody>
      </p:sp>
      <p:sp>
        <p:nvSpPr>
          <p:cNvPr id="4" name="Slide Number Placeholder 3"/>
          <p:cNvSpPr>
            <a:spLocks noGrp="1"/>
          </p:cNvSpPr>
          <p:nvPr>
            <p:ph type="sldNum" sz="quarter" idx="5"/>
          </p:nvPr>
        </p:nvSpPr>
        <p:spPr/>
        <p:txBody>
          <a:bodyPr/>
          <a:lstStyle/>
          <a:p>
            <a:fld id="{43F1C1D5-1B46-441D-9B5C-BA43369CB2B2}" type="slidenum">
              <a:rPr lang="en-US" smtClean="0"/>
              <a:t>14</a:t>
            </a:fld>
            <a:endParaRPr lang="en-US"/>
          </a:p>
        </p:txBody>
      </p:sp>
    </p:spTree>
    <p:extLst>
      <p:ext uri="{BB962C8B-B14F-4D97-AF65-F5344CB8AC3E}">
        <p14:creationId xmlns:p14="http://schemas.microsoft.com/office/powerpoint/2010/main" val="14515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Discuss/show how the product looks within different EMRs</a:t>
            </a:r>
          </a:p>
        </p:txBody>
      </p:sp>
      <p:sp>
        <p:nvSpPr>
          <p:cNvPr id="4" name="Slide Number Placeholder 3"/>
          <p:cNvSpPr>
            <a:spLocks noGrp="1"/>
          </p:cNvSpPr>
          <p:nvPr>
            <p:ph type="sldNum" sz="quarter" idx="5"/>
          </p:nvPr>
        </p:nvSpPr>
        <p:spPr/>
        <p:txBody>
          <a:bodyPr/>
          <a:lstStyle/>
          <a:p>
            <a:fld id="{43F1C1D5-1B46-441D-9B5C-BA43369CB2B2}" type="slidenum">
              <a:rPr lang="en-US" smtClean="0"/>
              <a:t>15</a:t>
            </a:fld>
            <a:endParaRPr lang="en-US"/>
          </a:p>
        </p:txBody>
      </p:sp>
    </p:spTree>
    <p:extLst>
      <p:ext uri="{BB962C8B-B14F-4D97-AF65-F5344CB8AC3E}">
        <p14:creationId xmlns:p14="http://schemas.microsoft.com/office/powerpoint/2010/main" val="1055086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emf"/><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18.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44F0E133-D024-5A35-EF40-4ECCFC3015C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3568"/>
            <a:ext cx="12204493" cy="6857883"/>
          </a:xfrm>
          <a:prstGeom prst="rect">
            <a:avLst/>
          </a:prstGeom>
        </p:spPr>
      </p:pic>
      <p:pic>
        <p:nvPicPr>
          <p:cNvPr id="3" name="Picture 2">
            <a:extLst>
              <a:ext uri="{FF2B5EF4-FFF2-40B4-BE49-F238E27FC236}">
                <a16:creationId xmlns:a16="http://schemas.microsoft.com/office/drawing/2014/main" id="{51DD33B4-81FD-A31A-C5BF-E120E8CF330B}"/>
              </a:ext>
            </a:extLst>
          </p:cNvPr>
          <p:cNvPicPr>
            <a:picLocks noChangeAspect="1"/>
          </p:cNvPicPr>
          <p:nvPr userDrawn="1"/>
        </p:nvPicPr>
        <p:blipFill>
          <a:blip r:embed="rId3"/>
          <a:stretch>
            <a:fillRect/>
          </a:stretch>
        </p:blipFill>
        <p:spPr>
          <a:xfrm>
            <a:off x="7048293" y="5337202"/>
            <a:ext cx="5156200" cy="1536700"/>
          </a:xfrm>
          <a:prstGeom prst="rect">
            <a:avLst/>
          </a:prstGeom>
        </p:spPr>
      </p:pic>
      <p:pic>
        <p:nvPicPr>
          <p:cNvPr id="6" name="Picture 5">
            <a:extLst>
              <a:ext uri="{FF2B5EF4-FFF2-40B4-BE49-F238E27FC236}">
                <a16:creationId xmlns:a16="http://schemas.microsoft.com/office/drawing/2014/main" id="{F9837B78-F168-B522-DBBB-79D697AB9A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581330" y="91679"/>
            <a:ext cx="10390754" cy="5838717"/>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5700813"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6198240"/>
            <a:ext cx="5699816" cy="269875"/>
          </a:xfrm>
        </p:spPr>
        <p:txBody>
          <a:bodyPr/>
          <a:lstStyle>
            <a:lvl1pPr>
              <a:defRPr lang="en-US" sz="1400" kern="1200" dirty="0" smtClean="0">
                <a:solidFill>
                  <a:srgbClr val="70CBFF"/>
                </a:solidFill>
                <a:latin typeface="+mn-lt"/>
                <a:ea typeface="+mn-ea"/>
                <a:cs typeface="+mn-cs"/>
              </a:defRPr>
            </a:lvl1pPr>
          </a:lstStyle>
          <a:p>
            <a:pPr lvl="0"/>
            <a:r>
              <a:rPr lang="en-US"/>
              <a:t>Presenter Name</a:t>
            </a:r>
          </a:p>
        </p:txBody>
      </p:sp>
      <p:sp>
        <p:nvSpPr>
          <p:cNvPr id="18" name="TextBox 17">
            <a:extLst>
              <a:ext uri="{FF2B5EF4-FFF2-40B4-BE49-F238E27FC236}">
                <a16:creationId xmlns:a16="http://schemas.microsoft.com/office/drawing/2014/main" id="{5BC73628-476D-4DCE-A003-8D7DB11CE620}"/>
              </a:ext>
            </a:extLst>
          </p:cNvPr>
          <p:cNvSpPr txBox="1"/>
          <p:nvPr userDrawn="1"/>
        </p:nvSpPr>
        <p:spPr>
          <a:xfrm>
            <a:off x="581330" y="6550877"/>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291652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 One Column,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D053F7-07A1-47D1-AEBC-A90DB2E4C907}"/>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F155433-066E-4C56-862E-FC722FEA0F11}"/>
              </a:ext>
            </a:extLst>
          </p:cNvPr>
          <p:cNvGrpSpPr/>
          <p:nvPr userDrawn="1"/>
        </p:nvGrpSpPr>
        <p:grpSpPr>
          <a:xfrm>
            <a:off x="8991392" y="6313661"/>
            <a:ext cx="2412850" cy="275010"/>
            <a:chOff x="8505441" y="6313661"/>
            <a:chExt cx="2412850" cy="275010"/>
          </a:xfrm>
        </p:grpSpPr>
        <p:sp>
          <p:nvSpPr>
            <p:cNvPr id="19" name="TextBox 18">
              <a:extLst>
                <a:ext uri="{FF2B5EF4-FFF2-40B4-BE49-F238E27FC236}">
                  <a16:creationId xmlns:a16="http://schemas.microsoft.com/office/drawing/2014/main" id="{1114FE0B-F17F-4A8C-97C9-A5A065F5C821}"/>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CD813258-C0B5-4B46-A27E-F3AEEB1F75A7}"/>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21" name="Group 20">
            <a:extLst>
              <a:ext uri="{FF2B5EF4-FFF2-40B4-BE49-F238E27FC236}">
                <a16:creationId xmlns:a16="http://schemas.microsoft.com/office/drawing/2014/main" id="{7D2FF1EA-F486-41A9-B86E-F5B68B46907A}"/>
              </a:ext>
            </a:extLst>
          </p:cNvPr>
          <p:cNvGrpSpPr/>
          <p:nvPr userDrawn="1"/>
        </p:nvGrpSpPr>
        <p:grpSpPr>
          <a:xfrm>
            <a:off x="624462" y="6187652"/>
            <a:ext cx="10926270" cy="0"/>
            <a:chOff x="624462" y="6104528"/>
            <a:chExt cx="10926270" cy="0"/>
          </a:xfrm>
        </p:grpSpPr>
        <p:cxnSp>
          <p:nvCxnSpPr>
            <p:cNvPr id="22" name="Straight Connector 21">
              <a:extLst>
                <a:ext uri="{FF2B5EF4-FFF2-40B4-BE49-F238E27FC236}">
                  <a16:creationId xmlns:a16="http://schemas.microsoft.com/office/drawing/2014/main" id="{24AD60CA-0984-496B-BBE1-FB520E076E7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4CECB2-0ADA-4294-9040-118BCC39B65A}"/>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844903"/>
            <a:ext cx="10515600" cy="393192"/>
          </a:xfrm>
        </p:spPr>
        <p:txBody>
          <a:bodyPr>
            <a:noAutofit/>
          </a:bodyPr>
          <a:lstStyle>
            <a:lvl1pPr>
              <a:defRPr lang="en-US" sz="2400" b="1" kern="1200" dirty="0">
                <a:solidFill>
                  <a:srgbClr val="70CBFF"/>
                </a:solidFill>
                <a:latin typeface="+mn-lt"/>
                <a:ea typeface="+mn-ea"/>
                <a:cs typeface="+mn-cs"/>
              </a:defRPr>
            </a:lvl1pPr>
          </a:lstStyle>
          <a:p>
            <a:pPr lvl="0"/>
            <a:r>
              <a:rPr lang="en-US"/>
              <a:t>Slide Subtitle</a:t>
            </a:r>
          </a:p>
        </p:txBody>
      </p:sp>
      <p:pic>
        <p:nvPicPr>
          <p:cNvPr id="16" name="Picture 15" descr="A picture containing device&#10;&#10;Description automatically generated">
            <a:extLst>
              <a:ext uri="{FF2B5EF4-FFF2-40B4-BE49-F238E27FC236}">
                <a16:creationId xmlns:a16="http://schemas.microsoft.com/office/drawing/2014/main" id="{50520BE8-5CBF-4D67-8204-030465159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1360" y="734975"/>
            <a:ext cx="509429" cy="2578688"/>
          </a:xfrm>
          <a:prstGeom prst="rect">
            <a:avLst/>
          </a:prstGeom>
        </p:spPr>
      </p:pic>
    </p:spTree>
    <p:extLst>
      <p:ext uri="{BB962C8B-B14F-4D97-AF65-F5344CB8AC3E}">
        <p14:creationId xmlns:p14="http://schemas.microsoft.com/office/powerpoint/2010/main" val="92589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isc - One Column, Subtit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0E8714-7867-4CB6-8A9E-29A7161FA892}"/>
              </a:ext>
            </a:extLst>
          </p:cNvPr>
          <p:cNvSpPr/>
          <p:nvPr userDrawn="1"/>
        </p:nvSpPr>
        <p:spPr>
          <a:xfrm>
            <a:off x="76200" y="48851"/>
            <a:ext cx="12030075" cy="6694849"/>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AE6E4E5-38E4-4CB1-8198-A779AD54FB78}"/>
              </a:ext>
            </a:extLst>
          </p:cNvPr>
          <p:cNvGrpSpPr/>
          <p:nvPr userDrawn="1"/>
        </p:nvGrpSpPr>
        <p:grpSpPr>
          <a:xfrm>
            <a:off x="8124162" y="6302309"/>
            <a:ext cx="2412850" cy="275010"/>
            <a:chOff x="8505441" y="6313661"/>
            <a:chExt cx="2412850" cy="275010"/>
          </a:xfrm>
        </p:grpSpPr>
        <p:sp>
          <p:nvSpPr>
            <p:cNvPr id="26" name="TextBox 25">
              <a:extLst>
                <a:ext uri="{FF2B5EF4-FFF2-40B4-BE49-F238E27FC236}">
                  <a16:creationId xmlns:a16="http://schemas.microsoft.com/office/drawing/2014/main" id="{AC3F0BDF-4EED-464C-8467-76A81D677963}"/>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7" name="Picture 26">
              <a:extLst>
                <a:ext uri="{FF2B5EF4-FFF2-40B4-BE49-F238E27FC236}">
                  <a16:creationId xmlns:a16="http://schemas.microsoft.com/office/drawing/2014/main" id="{E05A9813-7A51-4D13-AFC5-00F55A4DDF2D}"/>
                </a:ext>
              </a:extLst>
            </p:cNvPr>
            <p:cNvPicPr>
              <a:picLocks noChangeAspect="1"/>
            </p:cNvPicPr>
            <p:nvPr userDrawn="1"/>
          </p:nvPicPr>
          <p:blipFill>
            <a:blip r:embed="rId2"/>
            <a:stretch>
              <a:fillRect/>
            </a:stretch>
          </p:blipFill>
          <p:spPr>
            <a:xfrm>
              <a:off x="10745610" y="6313661"/>
              <a:ext cx="172681" cy="275010"/>
            </a:xfrm>
            <a:prstGeom prst="rect">
              <a:avLst/>
            </a:prstGeom>
          </p:spPr>
        </p:pic>
      </p:grpSp>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838200" y="1521069"/>
            <a:ext cx="9683618" cy="4614859"/>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838200" y="841182"/>
            <a:ext cx="9698812" cy="438912"/>
          </a:xfrm>
        </p:spPr>
        <p:txBody>
          <a:bodyPr>
            <a:noAutofit/>
          </a:bodyPr>
          <a:lstStyle>
            <a:lvl1pPr>
              <a:defRPr lang="en-US" sz="2400" b="1" kern="1200">
                <a:solidFill>
                  <a:srgbClr val="70CBFF"/>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838200" y="371604"/>
            <a:ext cx="9698812" cy="438912"/>
          </a:xfrm>
        </p:spPr>
        <p:txBody>
          <a:bodyPr/>
          <a:lstStyle>
            <a:lvl1pPr>
              <a:defRPr lang="en-US" sz="2800" b="1" kern="1200" dirty="0">
                <a:solidFill>
                  <a:schemeClr val="tx1"/>
                </a:solidFill>
                <a:latin typeface="+mn-lt"/>
                <a:ea typeface="+mn-ea"/>
                <a:cs typeface="+mn-cs"/>
              </a:defRPr>
            </a:lvl1pPr>
          </a:lstStyle>
          <a:p>
            <a:r>
              <a:rPr lang="en-US"/>
              <a:t>Slide Title</a:t>
            </a:r>
          </a:p>
        </p:txBody>
      </p:sp>
      <p:pic>
        <p:nvPicPr>
          <p:cNvPr id="2" name="Picture 1">
            <a:extLst>
              <a:ext uri="{FF2B5EF4-FFF2-40B4-BE49-F238E27FC236}">
                <a16:creationId xmlns:a16="http://schemas.microsoft.com/office/drawing/2014/main" id="{D03AE54E-0E6F-0439-2311-568B11F187FF}"/>
              </a:ext>
            </a:extLst>
          </p:cNvPr>
          <p:cNvPicPr>
            <a:picLocks noChangeAspect="1"/>
          </p:cNvPicPr>
          <p:nvPr userDrawn="1"/>
        </p:nvPicPr>
        <p:blipFill>
          <a:blip r:embed="rId3"/>
          <a:stretch>
            <a:fillRect/>
          </a:stretch>
        </p:blipFill>
        <p:spPr>
          <a:xfrm>
            <a:off x="10315874" y="-11984"/>
            <a:ext cx="1876126" cy="6858000"/>
          </a:xfrm>
          <a:prstGeom prst="rect">
            <a:avLst/>
          </a:prstGeom>
        </p:spPr>
      </p:pic>
    </p:spTree>
    <p:extLst>
      <p:ext uri="{BB962C8B-B14F-4D97-AF65-F5344CB8AC3E}">
        <p14:creationId xmlns:p14="http://schemas.microsoft.com/office/powerpoint/2010/main" val="2580965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c - Two Colum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AAAEE68-CD16-4747-B2A9-358A7B90A0B7}"/>
              </a:ext>
            </a:extLst>
          </p:cNvPr>
          <p:cNvSpPr/>
          <p:nvPr userDrawn="1"/>
        </p:nvSpPr>
        <p:spPr>
          <a:xfrm>
            <a:off x="76200" y="48851"/>
            <a:ext cx="12030075" cy="6694849"/>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81E6463F-76C4-4E96-A370-83C663967DB1}"/>
              </a:ext>
            </a:extLst>
          </p:cNvPr>
          <p:cNvGrpSpPr/>
          <p:nvPr userDrawn="1"/>
        </p:nvGrpSpPr>
        <p:grpSpPr>
          <a:xfrm>
            <a:off x="10314631" y="-11983"/>
            <a:ext cx="1877369" cy="6874132"/>
            <a:chOff x="10314631" y="-11983"/>
            <a:chExt cx="1877369" cy="6874132"/>
          </a:xfrm>
        </p:grpSpPr>
        <p:sp>
          <p:nvSpPr>
            <p:cNvPr id="21" name="Freeform: Shape 20">
              <a:extLst>
                <a:ext uri="{FF2B5EF4-FFF2-40B4-BE49-F238E27FC236}">
                  <a16:creationId xmlns:a16="http://schemas.microsoft.com/office/drawing/2014/main" id="{1C099796-4657-4F78-B674-615FC9DD081C}"/>
                </a:ext>
              </a:extLst>
            </p:cNvPr>
            <p:cNvSpPr/>
            <p:nvPr userDrawn="1"/>
          </p:nvSpPr>
          <p:spPr>
            <a:xfrm rot="10800000">
              <a:off x="10314631" y="-11983"/>
              <a:ext cx="1877369" cy="6874132"/>
            </a:xfrm>
            <a:custGeom>
              <a:avLst/>
              <a:gdLst>
                <a:gd name="connsiteX0" fmla="*/ 1889156 w 1889156"/>
                <a:gd name="connsiteY0" fmla="*/ 6858000 h 6858000"/>
                <a:gd name="connsiteX1" fmla="*/ 1101504 w 1889156"/>
                <a:gd name="connsiteY1" fmla="*/ 6858000 h 6858000"/>
                <a:gd name="connsiteX2" fmla="*/ 0 w 1889156"/>
                <a:gd name="connsiteY2" fmla="*/ 6858000 h 6858000"/>
                <a:gd name="connsiteX3" fmla="*/ 0 w 1889156"/>
                <a:gd name="connsiteY3" fmla="*/ 0 h 6858000"/>
                <a:gd name="connsiteX4" fmla="*/ 1101504 w 1889156"/>
                <a:gd name="connsiteY4" fmla="*/ 0 h 6858000"/>
                <a:gd name="connsiteX5" fmla="*/ 1101504 w 1889156"/>
                <a:gd name="connsiteY5" fmla="*/ 60703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9156" h="6858000">
                  <a:moveTo>
                    <a:pt x="1889156" y="6858000"/>
                  </a:moveTo>
                  <a:lnTo>
                    <a:pt x="1101504" y="6858000"/>
                  </a:lnTo>
                  <a:lnTo>
                    <a:pt x="0" y="6858000"/>
                  </a:lnTo>
                  <a:lnTo>
                    <a:pt x="0" y="0"/>
                  </a:lnTo>
                  <a:lnTo>
                    <a:pt x="1101504" y="0"/>
                  </a:lnTo>
                  <a:lnTo>
                    <a:pt x="1101504" y="6070348"/>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Content Placeholder 5" descr="A picture containing device&#10;&#10;Description automatically generated">
              <a:extLst>
                <a:ext uri="{FF2B5EF4-FFF2-40B4-BE49-F238E27FC236}">
                  <a16:creationId xmlns:a16="http://schemas.microsoft.com/office/drawing/2014/main" id="{C25F9322-7083-4477-A4E9-6CDCC92A27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3200" y="662771"/>
              <a:ext cx="558800" cy="1906494"/>
            </a:xfrm>
            <a:prstGeom prst="rect">
              <a:avLst/>
            </a:prstGeom>
          </p:spPr>
        </p:pic>
      </p:grpSp>
      <p:grpSp>
        <p:nvGrpSpPr>
          <p:cNvPr id="22" name="Group 21">
            <a:extLst>
              <a:ext uri="{FF2B5EF4-FFF2-40B4-BE49-F238E27FC236}">
                <a16:creationId xmlns:a16="http://schemas.microsoft.com/office/drawing/2014/main" id="{97F9D478-87E2-4EAA-A301-70B45C8FB6A8}"/>
              </a:ext>
            </a:extLst>
          </p:cNvPr>
          <p:cNvGrpSpPr/>
          <p:nvPr userDrawn="1"/>
        </p:nvGrpSpPr>
        <p:grpSpPr>
          <a:xfrm>
            <a:off x="8124162" y="6302309"/>
            <a:ext cx="2412850" cy="275010"/>
            <a:chOff x="8505441" y="6313661"/>
            <a:chExt cx="2412850" cy="275010"/>
          </a:xfrm>
        </p:grpSpPr>
        <p:sp>
          <p:nvSpPr>
            <p:cNvPr id="23" name="TextBox 22">
              <a:extLst>
                <a:ext uri="{FF2B5EF4-FFF2-40B4-BE49-F238E27FC236}">
                  <a16:creationId xmlns:a16="http://schemas.microsoft.com/office/drawing/2014/main" id="{76D5CEA8-E3F8-413B-B9AD-66A91D1590E7}"/>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4" name="Picture 23">
              <a:extLst>
                <a:ext uri="{FF2B5EF4-FFF2-40B4-BE49-F238E27FC236}">
                  <a16:creationId xmlns:a16="http://schemas.microsoft.com/office/drawing/2014/main" id="{BFB12DF7-FC19-4A41-9105-CA00883351EA}"/>
                </a:ext>
              </a:extLst>
            </p:cNvPr>
            <p:cNvPicPr>
              <a:picLocks noChangeAspect="1"/>
            </p:cNvPicPr>
            <p:nvPr userDrawn="1"/>
          </p:nvPicPr>
          <p:blipFill>
            <a:blip r:embed="rId3"/>
            <a:stretch>
              <a:fillRect/>
            </a:stretch>
          </p:blipFill>
          <p:spPr>
            <a:xfrm>
              <a:off x="10745610" y="6313661"/>
              <a:ext cx="172681" cy="275010"/>
            </a:xfrm>
            <a:prstGeom prst="rect">
              <a:avLst/>
            </a:prstGeom>
          </p:spPr>
        </p:pic>
      </p:gr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838200" y="381599"/>
            <a:ext cx="9698812" cy="438912"/>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5919292" y="993532"/>
            <a:ext cx="4617720" cy="5142396"/>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838200" y="993532"/>
            <a:ext cx="4621823" cy="5142396"/>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05330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c - One Column, Subtitl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9E81C0-EE4E-2C88-36DD-0FE543145D4C}"/>
              </a:ext>
            </a:extLst>
          </p:cNvPr>
          <p:cNvPicPr>
            <a:picLocks noChangeAspect="1"/>
          </p:cNvPicPr>
          <p:nvPr userDrawn="1"/>
        </p:nvPicPr>
        <p:blipFill>
          <a:blip r:embed="rId2"/>
          <a:stretch>
            <a:fillRect/>
          </a:stretch>
        </p:blipFill>
        <p:spPr>
          <a:xfrm>
            <a:off x="8780461" y="3492562"/>
            <a:ext cx="2565400" cy="2565400"/>
          </a:xfrm>
          <a:prstGeom prst="rect">
            <a:avLst/>
          </a:prstGeom>
        </p:spPr>
      </p:pic>
      <p:sp>
        <p:nvSpPr>
          <p:cNvPr id="22" name="Rectangle 21">
            <a:extLst>
              <a:ext uri="{FF2B5EF4-FFF2-40B4-BE49-F238E27FC236}">
                <a16:creationId xmlns:a16="http://schemas.microsoft.com/office/drawing/2014/main" id="{640E2BBF-5D21-4B76-AD5D-A11E56F6AEFF}"/>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455597EB-B354-46B4-B901-343C3452D813}"/>
              </a:ext>
            </a:extLst>
          </p:cNvPr>
          <p:cNvSpPr/>
          <p:nvPr userDrawn="1"/>
        </p:nvSpPr>
        <p:spPr>
          <a:xfrm rot="5400000">
            <a:off x="0" y="0"/>
            <a:ext cx="1603375" cy="1603375"/>
          </a:xfrm>
          <a:prstGeom prst="rtTriangle">
            <a:avLst/>
          </a:prstGeom>
          <a:pattFill prst="wdUp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922BAFB-EE72-4C0F-A0CD-D485714665CE}"/>
              </a:ext>
            </a:extLst>
          </p:cNvPr>
          <p:cNvGrpSpPr/>
          <p:nvPr userDrawn="1"/>
        </p:nvGrpSpPr>
        <p:grpSpPr>
          <a:xfrm>
            <a:off x="8991392" y="6313661"/>
            <a:ext cx="2412850" cy="275010"/>
            <a:chOff x="8505441" y="6313661"/>
            <a:chExt cx="2412850" cy="275010"/>
          </a:xfrm>
        </p:grpSpPr>
        <p:sp>
          <p:nvSpPr>
            <p:cNvPr id="25" name="TextBox 24">
              <a:extLst>
                <a:ext uri="{FF2B5EF4-FFF2-40B4-BE49-F238E27FC236}">
                  <a16:creationId xmlns:a16="http://schemas.microsoft.com/office/drawing/2014/main" id="{5A8B0ED9-59BC-4B16-9989-96ABA3D7CABC}"/>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6" name="Picture 25">
              <a:extLst>
                <a:ext uri="{FF2B5EF4-FFF2-40B4-BE49-F238E27FC236}">
                  <a16:creationId xmlns:a16="http://schemas.microsoft.com/office/drawing/2014/main" id="{92A6F9F9-F8A5-434D-A45B-3B83FB76E2D3}"/>
                </a:ext>
              </a:extLst>
            </p:cNvPr>
            <p:cNvPicPr>
              <a:picLocks noChangeAspect="1"/>
            </p:cNvPicPr>
            <p:nvPr userDrawn="1"/>
          </p:nvPicPr>
          <p:blipFill>
            <a:blip r:embed="rId3"/>
            <a:stretch>
              <a:fillRect/>
            </a:stretch>
          </p:blipFill>
          <p:spPr>
            <a:xfrm>
              <a:off x="10745610" y="6313661"/>
              <a:ext cx="172681" cy="275010"/>
            </a:xfrm>
            <a:prstGeom prst="rect">
              <a:avLst/>
            </a:prstGeom>
          </p:spPr>
        </p:pic>
      </p:grpSp>
      <p:grpSp>
        <p:nvGrpSpPr>
          <p:cNvPr id="27" name="Group 26">
            <a:extLst>
              <a:ext uri="{FF2B5EF4-FFF2-40B4-BE49-F238E27FC236}">
                <a16:creationId xmlns:a16="http://schemas.microsoft.com/office/drawing/2014/main" id="{CE30BBA1-817D-42B6-953C-43533A29D27F}"/>
              </a:ext>
            </a:extLst>
          </p:cNvPr>
          <p:cNvGrpSpPr/>
          <p:nvPr userDrawn="1"/>
        </p:nvGrpSpPr>
        <p:grpSpPr>
          <a:xfrm>
            <a:off x="624462" y="6187652"/>
            <a:ext cx="10926270" cy="0"/>
            <a:chOff x="624462" y="6104528"/>
            <a:chExt cx="10926270" cy="0"/>
          </a:xfrm>
        </p:grpSpPr>
        <p:cxnSp>
          <p:nvCxnSpPr>
            <p:cNvPr id="28" name="Straight Connector 27">
              <a:extLst>
                <a:ext uri="{FF2B5EF4-FFF2-40B4-BE49-F238E27FC236}">
                  <a16:creationId xmlns:a16="http://schemas.microsoft.com/office/drawing/2014/main" id="{503D4507-AF39-4B64-B11F-3B0794B79B91}"/>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6B339E-7BB5-4550-9B06-2C58E06C56FE}"/>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1AD3ACF3-EB14-4E59-8101-831F081395CC}"/>
              </a:ext>
            </a:extLst>
          </p:cNvPr>
          <p:cNvSpPr>
            <a:spLocks noGrp="1"/>
          </p:cNvSpPr>
          <p:nvPr>
            <p:ph type="title" hasCustomPrompt="1"/>
          </p:nvPr>
        </p:nvSpPr>
        <p:spPr>
          <a:xfrm>
            <a:off x="796473" y="875856"/>
            <a:ext cx="10607769" cy="375161"/>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1" name="Content Placeholder 2">
            <a:extLst>
              <a:ext uri="{FF2B5EF4-FFF2-40B4-BE49-F238E27FC236}">
                <a16:creationId xmlns:a16="http://schemas.microsoft.com/office/drawing/2014/main" id="{1D2FA2E5-6E49-4F37-A648-BC0E52907C49}"/>
              </a:ext>
            </a:extLst>
          </p:cNvPr>
          <p:cNvSpPr>
            <a:spLocks noGrp="1"/>
          </p:cNvSpPr>
          <p:nvPr>
            <p:ph sz="half" idx="1" hasCustomPrompt="1"/>
          </p:nvPr>
        </p:nvSpPr>
        <p:spPr>
          <a:xfrm>
            <a:off x="800100" y="1728103"/>
            <a:ext cx="10604142" cy="4325618"/>
          </a:xfrm>
        </p:spPr>
        <p:txBody>
          <a:bodyPr/>
          <a:lstStyle>
            <a:lvl1pPr>
              <a:defRPr/>
            </a:lvl1pPr>
          </a:lstStyle>
          <a:p>
            <a:pPr lvl="0"/>
            <a:r>
              <a:rPr lang="en-US"/>
              <a:t>Click to add text</a:t>
            </a:r>
          </a:p>
          <a:p>
            <a:pPr lvl="1"/>
            <a:r>
              <a:rPr lang="en-US"/>
              <a:t>Second level</a:t>
            </a:r>
          </a:p>
          <a:p>
            <a:pPr lvl="2"/>
            <a:r>
              <a:rPr lang="en-US"/>
              <a:t>Third level</a:t>
            </a:r>
          </a:p>
        </p:txBody>
      </p:sp>
      <p:sp>
        <p:nvSpPr>
          <p:cNvPr id="32" name="Text Placeholder 21">
            <a:extLst>
              <a:ext uri="{FF2B5EF4-FFF2-40B4-BE49-F238E27FC236}">
                <a16:creationId xmlns:a16="http://schemas.microsoft.com/office/drawing/2014/main" id="{4F54F693-4B10-4D84-8F89-BC6CD3DF957C}"/>
              </a:ext>
            </a:extLst>
          </p:cNvPr>
          <p:cNvSpPr>
            <a:spLocks noGrp="1"/>
          </p:cNvSpPr>
          <p:nvPr>
            <p:ph type="body" sz="quarter" idx="17" hasCustomPrompt="1"/>
          </p:nvPr>
        </p:nvSpPr>
        <p:spPr>
          <a:xfrm>
            <a:off x="796464" y="1251018"/>
            <a:ext cx="10604142" cy="438912"/>
          </a:xfrm>
          <a:ln>
            <a:noFill/>
          </a:ln>
        </p:spPr>
        <p:txBody>
          <a:bodyPr>
            <a:noAutofit/>
          </a:bodyPr>
          <a:lstStyle>
            <a:lvl1pPr>
              <a:defRPr lang="en-US" sz="2400" b="1" kern="1200" dirty="0">
                <a:solidFill>
                  <a:srgbClr val="70CBFF"/>
                </a:solidFill>
                <a:latin typeface="+mn-lt"/>
                <a:ea typeface="+mn-ea"/>
                <a:cs typeface="+mn-cs"/>
              </a:defRPr>
            </a:lvl1pPr>
          </a:lstStyle>
          <a:p>
            <a:pPr lvl="0"/>
            <a:r>
              <a:rPr lang="en-US"/>
              <a:t>Slide Subtitle</a:t>
            </a:r>
          </a:p>
        </p:txBody>
      </p:sp>
    </p:spTree>
    <p:extLst>
      <p:ext uri="{BB962C8B-B14F-4D97-AF65-F5344CB8AC3E}">
        <p14:creationId xmlns:p14="http://schemas.microsoft.com/office/powerpoint/2010/main" val="240499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isc - One Column">
    <p:spTree>
      <p:nvGrpSpPr>
        <p:cNvPr id="1" name=""/>
        <p:cNvGrpSpPr/>
        <p:nvPr/>
      </p:nvGrpSpPr>
      <p:grpSpPr>
        <a:xfrm>
          <a:off x="0" y="0"/>
          <a:ext cx="0" cy="0"/>
          <a:chOff x="0" y="0"/>
          <a:chExt cx="0" cy="0"/>
        </a:xfrm>
      </p:grpSpPr>
      <p:sp>
        <p:nvSpPr>
          <p:cNvPr id="24" name="Right Triangle 23">
            <a:extLst>
              <a:ext uri="{FF2B5EF4-FFF2-40B4-BE49-F238E27FC236}">
                <a16:creationId xmlns:a16="http://schemas.microsoft.com/office/drawing/2014/main" id="{53851071-E3C6-4528-810B-9F8FB9EE5FE9}"/>
              </a:ext>
            </a:extLst>
          </p:cNvPr>
          <p:cNvSpPr/>
          <p:nvPr userDrawn="1"/>
        </p:nvSpPr>
        <p:spPr>
          <a:xfrm rot="16200000">
            <a:off x="8783513" y="3495613"/>
            <a:ext cx="2562347" cy="2562347"/>
          </a:xfrm>
          <a:prstGeom prst="rtTriangle">
            <a:avLst/>
          </a:prstGeom>
          <a:solidFill>
            <a:srgbClr val="9796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7076FD-0D2A-46D1-AE8F-A8310D79D26D}"/>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5D09C224-89B1-4D82-BF04-3598A2E24061}"/>
              </a:ext>
            </a:extLst>
          </p:cNvPr>
          <p:cNvSpPr/>
          <p:nvPr userDrawn="1"/>
        </p:nvSpPr>
        <p:spPr>
          <a:xfrm rot="5400000">
            <a:off x="0" y="0"/>
            <a:ext cx="1603375" cy="1603375"/>
          </a:xfrm>
          <a:prstGeom prst="rtTriangle">
            <a:avLst/>
          </a:prstGeom>
          <a:pattFill prst="wdUp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4F50E851-0D86-4498-9760-A443BE7A006F}"/>
              </a:ext>
            </a:extLst>
          </p:cNvPr>
          <p:cNvGrpSpPr/>
          <p:nvPr userDrawn="1"/>
        </p:nvGrpSpPr>
        <p:grpSpPr>
          <a:xfrm>
            <a:off x="8991392" y="6313661"/>
            <a:ext cx="2412850" cy="275010"/>
            <a:chOff x="8505441" y="6313661"/>
            <a:chExt cx="2412850" cy="275010"/>
          </a:xfrm>
        </p:grpSpPr>
        <p:sp>
          <p:nvSpPr>
            <p:cNvPr id="28" name="TextBox 27">
              <a:extLst>
                <a:ext uri="{FF2B5EF4-FFF2-40B4-BE49-F238E27FC236}">
                  <a16:creationId xmlns:a16="http://schemas.microsoft.com/office/drawing/2014/main" id="{41A4A792-817D-401D-9519-4070623246EF}"/>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9" name="Picture 28">
              <a:extLst>
                <a:ext uri="{FF2B5EF4-FFF2-40B4-BE49-F238E27FC236}">
                  <a16:creationId xmlns:a16="http://schemas.microsoft.com/office/drawing/2014/main" id="{CFAB79EE-08EC-415D-A904-73634EE487C0}"/>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30" name="Group 29">
            <a:extLst>
              <a:ext uri="{FF2B5EF4-FFF2-40B4-BE49-F238E27FC236}">
                <a16:creationId xmlns:a16="http://schemas.microsoft.com/office/drawing/2014/main" id="{93D35328-739E-4B6E-B7EB-1D0F5FDD3A23}"/>
              </a:ext>
            </a:extLst>
          </p:cNvPr>
          <p:cNvGrpSpPr/>
          <p:nvPr userDrawn="1"/>
        </p:nvGrpSpPr>
        <p:grpSpPr>
          <a:xfrm>
            <a:off x="624462" y="6187652"/>
            <a:ext cx="10926270" cy="0"/>
            <a:chOff x="624462" y="6104528"/>
            <a:chExt cx="10926270" cy="0"/>
          </a:xfrm>
        </p:grpSpPr>
        <p:cxnSp>
          <p:nvCxnSpPr>
            <p:cNvPr id="31" name="Straight Connector 30">
              <a:extLst>
                <a:ext uri="{FF2B5EF4-FFF2-40B4-BE49-F238E27FC236}">
                  <a16:creationId xmlns:a16="http://schemas.microsoft.com/office/drawing/2014/main" id="{F7ADA3B7-9487-4BB4-B3FD-0741905830AE}"/>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B30136-F66C-4C77-9DC5-610CF8180049}"/>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33" name="Title 1">
            <a:extLst>
              <a:ext uri="{FF2B5EF4-FFF2-40B4-BE49-F238E27FC236}">
                <a16:creationId xmlns:a16="http://schemas.microsoft.com/office/drawing/2014/main" id="{A2E6C684-2E7B-44C2-8A23-395F65CE5D58}"/>
              </a:ext>
            </a:extLst>
          </p:cNvPr>
          <p:cNvSpPr>
            <a:spLocks noGrp="1"/>
          </p:cNvSpPr>
          <p:nvPr>
            <p:ph type="title" hasCustomPrompt="1"/>
          </p:nvPr>
        </p:nvSpPr>
        <p:spPr>
          <a:xfrm>
            <a:off x="796473" y="875856"/>
            <a:ext cx="10607769" cy="375161"/>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4" name="Content Placeholder 2">
            <a:extLst>
              <a:ext uri="{FF2B5EF4-FFF2-40B4-BE49-F238E27FC236}">
                <a16:creationId xmlns:a16="http://schemas.microsoft.com/office/drawing/2014/main" id="{215373DB-0E2B-4643-B2C0-7A2465EE66A6}"/>
              </a:ext>
            </a:extLst>
          </p:cNvPr>
          <p:cNvSpPr>
            <a:spLocks noGrp="1"/>
          </p:cNvSpPr>
          <p:nvPr>
            <p:ph sz="half" idx="1" hasCustomPrompt="1"/>
          </p:nvPr>
        </p:nvSpPr>
        <p:spPr>
          <a:xfrm>
            <a:off x="800100" y="1436590"/>
            <a:ext cx="10604142" cy="4686436"/>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660563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BB486-2044-BF5A-8E75-12EF41C0D016}"/>
              </a:ext>
            </a:extLst>
          </p:cNvPr>
          <p:cNvPicPr>
            <a:picLocks noChangeAspect="1"/>
          </p:cNvPicPr>
          <p:nvPr userDrawn="1"/>
        </p:nvPicPr>
        <p:blipFill>
          <a:blip r:embed="rId2"/>
          <a:stretch>
            <a:fillRect/>
          </a:stretch>
        </p:blipFill>
        <p:spPr>
          <a:xfrm>
            <a:off x="10237053" y="608400"/>
            <a:ext cx="1346200" cy="1346200"/>
          </a:xfrm>
          <a:prstGeom prst="rect">
            <a:avLst/>
          </a:prstGeom>
        </p:spPr>
      </p:pic>
      <p:pic>
        <p:nvPicPr>
          <p:cNvPr id="3" name="Picture 2" descr="Background pattern&#10;&#10;Description automatically generated with medium confidence">
            <a:extLst>
              <a:ext uri="{FF2B5EF4-FFF2-40B4-BE49-F238E27FC236}">
                <a16:creationId xmlns:a16="http://schemas.microsoft.com/office/drawing/2014/main" id="{970D285F-9871-48A3-8BB5-5CBDCC56BA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sp>
        <p:nvSpPr>
          <p:cNvPr id="4" name="Right Triangle 3">
            <a:extLst>
              <a:ext uri="{FF2B5EF4-FFF2-40B4-BE49-F238E27FC236}">
                <a16:creationId xmlns:a16="http://schemas.microsoft.com/office/drawing/2014/main" id="{CC333248-219F-4C50-BDCE-764325F0C683}"/>
              </a:ext>
            </a:extLst>
          </p:cNvPr>
          <p:cNvSpPr/>
          <p:nvPr userDrawn="1"/>
        </p:nvSpPr>
        <p:spPr>
          <a:xfrm>
            <a:off x="755795" y="2945427"/>
            <a:ext cx="2919390" cy="2919390"/>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196E6EE-DCC3-4721-82CC-95D26950FAA0}"/>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A778CD7E-A16E-42BB-951B-FCC30171B732}"/>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43E4A73B-EB1B-462F-8143-6796F9BDB7AE}"/>
                </a:ext>
              </a:extLst>
            </p:cNvPr>
            <p:cNvPicPr>
              <a:picLocks noChangeAspect="1"/>
            </p:cNvPicPr>
            <p:nvPr userDrawn="1"/>
          </p:nvPicPr>
          <p:blipFill>
            <a:blip r:embed="rId4"/>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2762FEC8-832B-4FC3-B9E2-BFEE57F8C66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4F524C9F-8DC9-47B0-A28A-FED272747BB5}"/>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9B299F0-12DF-44E2-9091-24EFBBA823F0}"/>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12" name="Picture Placeholder 2">
            <a:extLst>
              <a:ext uri="{FF2B5EF4-FFF2-40B4-BE49-F238E27FC236}">
                <a16:creationId xmlns:a16="http://schemas.microsoft.com/office/drawing/2014/main" id="{C4C614BF-252B-49CA-B6BF-1FBAE9A30F2D}"/>
              </a:ext>
            </a:extLst>
          </p:cNvPr>
          <p:cNvSpPr>
            <a:spLocks noGrp="1"/>
          </p:cNvSpPr>
          <p:nvPr>
            <p:ph type="pic" sz="quarter" idx="10"/>
          </p:nvPr>
        </p:nvSpPr>
        <p:spPr>
          <a:xfrm>
            <a:off x="947854" y="786541"/>
            <a:ext cx="10432269" cy="4881387"/>
          </a:xfrm>
          <a:custGeom>
            <a:avLst/>
            <a:gdLst>
              <a:gd name="connsiteX0" fmla="*/ 0 w 10432269"/>
              <a:gd name="connsiteY0" fmla="*/ 0 h 4881387"/>
              <a:gd name="connsiteX1" fmla="*/ 9485995 w 10432269"/>
              <a:gd name="connsiteY1" fmla="*/ 0 h 4881387"/>
              <a:gd name="connsiteX2" fmla="*/ 10432269 w 10432269"/>
              <a:gd name="connsiteY2" fmla="*/ 958099 h 4881387"/>
              <a:gd name="connsiteX3" fmla="*/ 10432269 w 10432269"/>
              <a:gd name="connsiteY3" fmla="*/ 4881387 h 4881387"/>
              <a:gd name="connsiteX4" fmla="*/ 2536592 w 10432269"/>
              <a:gd name="connsiteY4" fmla="*/ 4881387 h 4881387"/>
              <a:gd name="connsiteX5" fmla="*/ 0 w 10432269"/>
              <a:gd name="connsiteY5" fmla="*/ 2313066 h 4881387"/>
              <a:gd name="connsiteX6" fmla="*/ 0 w 10432269"/>
              <a:gd name="connsiteY6" fmla="*/ 2294888 h 4881387"/>
              <a:gd name="connsiteX7" fmla="*/ 262713 w 10432269"/>
              <a:gd name="connsiteY7" fmla="*/ 2554974 h 4881387"/>
              <a:gd name="connsiteX8" fmla="*/ 262713 w 10432269"/>
              <a:gd name="connsiteY8" fmla="*/ 2533364 h 4881387"/>
              <a:gd name="connsiteX9" fmla="*/ 0 w 10432269"/>
              <a:gd name="connsiteY9" fmla="*/ 2273277 h 4881387"/>
              <a:gd name="connsiteX10" fmla="*/ 0 w 10432269"/>
              <a:gd name="connsiteY10" fmla="*/ 2229675 h 4881387"/>
              <a:gd name="connsiteX11" fmla="*/ 262713 w 10432269"/>
              <a:gd name="connsiteY11" fmla="*/ 2489698 h 4881387"/>
              <a:gd name="connsiteX12" fmla="*/ 262713 w 10432269"/>
              <a:gd name="connsiteY12" fmla="*/ 2468088 h 4881387"/>
              <a:gd name="connsiteX13" fmla="*/ 0 w 10432269"/>
              <a:gd name="connsiteY13" fmla="*/ 2208002 h 4881387"/>
              <a:gd name="connsiteX14" fmla="*/ 0 w 10432269"/>
              <a:gd name="connsiteY14" fmla="*/ 2164463 h 4881387"/>
              <a:gd name="connsiteX15" fmla="*/ 262713 w 10432269"/>
              <a:gd name="connsiteY15" fmla="*/ 2424549 h 4881387"/>
              <a:gd name="connsiteX16" fmla="*/ 262713 w 10432269"/>
              <a:gd name="connsiteY16" fmla="*/ 2402939 h 4881387"/>
              <a:gd name="connsiteX17" fmla="*/ 0 w 10432269"/>
              <a:gd name="connsiteY17" fmla="*/ 2142853 h 4881387"/>
              <a:gd name="connsiteX18" fmla="*/ 0 w 10432269"/>
              <a:gd name="connsiteY18" fmla="*/ 2099187 h 4881387"/>
              <a:gd name="connsiteX19" fmla="*/ 262713 w 10432269"/>
              <a:gd name="connsiteY19" fmla="*/ 2359274 h 4881387"/>
              <a:gd name="connsiteX20" fmla="*/ 262713 w 10432269"/>
              <a:gd name="connsiteY20" fmla="*/ 2337663 h 4881387"/>
              <a:gd name="connsiteX21" fmla="*/ 0 w 10432269"/>
              <a:gd name="connsiteY21" fmla="*/ 2077577 h 4881387"/>
              <a:gd name="connsiteX22" fmla="*/ 0 w 10432269"/>
              <a:gd name="connsiteY22" fmla="*/ 2033975 h 4881387"/>
              <a:gd name="connsiteX23" fmla="*/ 262713 w 10432269"/>
              <a:gd name="connsiteY23" fmla="*/ 2294061 h 4881387"/>
              <a:gd name="connsiteX24" fmla="*/ 262713 w 10432269"/>
              <a:gd name="connsiteY24" fmla="*/ 2272451 h 4881387"/>
              <a:gd name="connsiteX25" fmla="*/ 0 w 10432269"/>
              <a:gd name="connsiteY25" fmla="*/ 2012428 h 4881387"/>
              <a:gd name="connsiteX26" fmla="*/ 0 w 10432269"/>
              <a:gd name="connsiteY26" fmla="*/ 1968763 h 4881387"/>
              <a:gd name="connsiteX27" fmla="*/ 262713 w 10432269"/>
              <a:gd name="connsiteY27" fmla="*/ 2228849 h 4881387"/>
              <a:gd name="connsiteX28" fmla="*/ 262713 w 10432269"/>
              <a:gd name="connsiteY28" fmla="*/ 2207239 h 4881387"/>
              <a:gd name="connsiteX29" fmla="*/ 0 w 10432269"/>
              <a:gd name="connsiteY29" fmla="*/ 1947152 h 4881387"/>
              <a:gd name="connsiteX30" fmla="*/ 0 w 10432269"/>
              <a:gd name="connsiteY30" fmla="*/ 1903550 h 4881387"/>
              <a:gd name="connsiteX31" fmla="*/ 262713 w 10432269"/>
              <a:gd name="connsiteY31" fmla="*/ 2163637 h 4881387"/>
              <a:gd name="connsiteX32" fmla="*/ 262713 w 10432269"/>
              <a:gd name="connsiteY32" fmla="*/ 2141963 h 4881387"/>
              <a:gd name="connsiteX33" fmla="*/ 0 w 10432269"/>
              <a:gd name="connsiteY33" fmla="*/ 1881876 h 4881387"/>
              <a:gd name="connsiteX34" fmla="*/ 0 w 10432269"/>
              <a:gd name="connsiteY34" fmla="*/ 1838274 h 4881387"/>
              <a:gd name="connsiteX35" fmla="*/ 262713 w 10432269"/>
              <a:gd name="connsiteY35" fmla="*/ 2098361 h 4881387"/>
              <a:gd name="connsiteX36" fmla="*/ 262713 w 10432269"/>
              <a:gd name="connsiteY36" fmla="*/ 2076751 h 4881387"/>
              <a:gd name="connsiteX37" fmla="*/ 0 w 10432269"/>
              <a:gd name="connsiteY37" fmla="*/ 1816664 h 4881387"/>
              <a:gd name="connsiteX38" fmla="*/ 0 w 10432269"/>
              <a:gd name="connsiteY38" fmla="*/ 1773062 h 4881387"/>
              <a:gd name="connsiteX39" fmla="*/ 262713 w 10432269"/>
              <a:gd name="connsiteY39" fmla="*/ 2033149 h 4881387"/>
              <a:gd name="connsiteX40" fmla="*/ 262713 w 10432269"/>
              <a:gd name="connsiteY40" fmla="*/ 2011538 h 4881387"/>
              <a:gd name="connsiteX41" fmla="*/ 0 w 10432269"/>
              <a:gd name="connsiteY41" fmla="*/ 1751452 h 4881387"/>
              <a:gd name="connsiteX42" fmla="*/ 0 w 10432269"/>
              <a:gd name="connsiteY42" fmla="*/ 1707850 h 4881387"/>
              <a:gd name="connsiteX43" fmla="*/ 262713 w 10432269"/>
              <a:gd name="connsiteY43" fmla="*/ 1967936 h 4881387"/>
              <a:gd name="connsiteX44" fmla="*/ 262713 w 10432269"/>
              <a:gd name="connsiteY44" fmla="*/ 1946262 h 4881387"/>
              <a:gd name="connsiteX45" fmla="*/ 0 w 10432269"/>
              <a:gd name="connsiteY45" fmla="*/ 1686176 h 48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32269" h="4881387">
                <a:moveTo>
                  <a:pt x="0" y="0"/>
                </a:moveTo>
                <a:lnTo>
                  <a:pt x="9485995" y="0"/>
                </a:lnTo>
                <a:lnTo>
                  <a:pt x="10432269" y="958099"/>
                </a:lnTo>
                <a:lnTo>
                  <a:pt x="10432269" y="4881387"/>
                </a:lnTo>
                <a:lnTo>
                  <a:pt x="2536592" y="4881387"/>
                </a:lnTo>
                <a:lnTo>
                  <a:pt x="0" y="2313066"/>
                </a:lnTo>
                <a:lnTo>
                  <a:pt x="0" y="2294888"/>
                </a:lnTo>
                <a:lnTo>
                  <a:pt x="262713" y="2554974"/>
                </a:lnTo>
                <a:lnTo>
                  <a:pt x="262713" y="2533364"/>
                </a:lnTo>
                <a:lnTo>
                  <a:pt x="0" y="2273277"/>
                </a:lnTo>
                <a:lnTo>
                  <a:pt x="0" y="2229675"/>
                </a:lnTo>
                <a:lnTo>
                  <a:pt x="262713" y="2489698"/>
                </a:lnTo>
                <a:lnTo>
                  <a:pt x="262713" y="2468088"/>
                </a:lnTo>
                <a:lnTo>
                  <a:pt x="0" y="2208002"/>
                </a:lnTo>
                <a:lnTo>
                  <a:pt x="0" y="2164463"/>
                </a:lnTo>
                <a:lnTo>
                  <a:pt x="262713" y="2424549"/>
                </a:lnTo>
                <a:lnTo>
                  <a:pt x="262713" y="2402939"/>
                </a:lnTo>
                <a:lnTo>
                  <a:pt x="0" y="2142853"/>
                </a:lnTo>
                <a:lnTo>
                  <a:pt x="0" y="2099187"/>
                </a:lnTo>
                <a:lnTo>
                  <a:pt x="262713" y="2359274"/>
                </a:lnTo>
                <a:lnTo>
                  <a:pt x="262713" y="2337663"/>
                </a:lnTo>
                <a:lnTo>
                  <a:pt x="0" y="2077577"/>
                </a:lnTo>
                <a:lnTo>
                  <a:pt x="0" y="2033975"/>
                </a:lnTo>
                <a:lnTo>
                  <a:pt x="262713" y="2294061"/>
                </a:lnTo>
                <a:lnTo>
                  <a:pt x="262713" y="2272451"/>
                </a:lnTo>
                <a:lnTo>
                  <a:pt x="0" y="2012428"/>
                </a:lnTo>
                <a:lnTo>
                  <a:pt x="0" y="1968763"/>
                </a:lnTo>
                <a:lnTo>
                  <a:pt x="262713" y="2228849"/>
                </a:lnTo>
                <a:lnTo>
                  <a:pt x="262713" y="2207239"/>
                </a:lnTo>
                <a:lnTo>
                  <a:pt x="0" y="1947152"/>
                </a:lnTo>
                <a:lnTo>
                  <a:pt x="0" y="1903550"/>
                </a:lnTo>
                <a:lnTo>
                  <a:pt x="262713" y="2163637"/>
                </a:lnTo>
                <a:lnTo>
                  <a:pt x="262713" y="2141963"/>
                </a:lnTo>
                <a:lnTo>
                  <a:pt x="0" y="1881876"/>
                </a:lnTo>
                <a:lnTo>
                  <a:pt x="0" y="1838274"/>
                </a:lnTo>
                <a:lnTo>
                  <a:pt x="262713" y="2098361"/>
                </a:lnTo>
                <a:lnTo>
                  <a:pt x="262713" y="2076751"/>
                </a:lnTo>
                <a:lnTo>
                  <a:pt x="0" y="1816664"/>
                </a:lnTo>
                <a:lnTo>
                  <a:pt x="0" y="1773062"/>
                </a:lnTo>
                <a:lnTo>
                  <a:pt x="262713" y="2033149"/>
                </a:lnTo>
                <a:lnTo>
                  <a:pt x="262713" y="2011538"/>
                </a:lnTo>
                <a:lnTo>
                  <a:pt x="0" y="1751452"/>
                </a:lnTo>
                <a:lnTo>
                  <a:pt x="0" y="1707850"/>
                </a:lnTo>
                <a:lnTo>
                  <a:pt x="262713" y="1967936"/>
                </a:lnTo>
                <a:lnTo>
                  <a:pt x="262713" y="1946262"/>
                </a:lnTo>
                <a:lnTo>
                  <a:pt x="0" y="1686176"/>
                </a:lnTo>
                <a:close/>
              </a:path>
            </a:pathLst>
          </a:custGeom>
          <a:solidFill>
            <a:schemeClr val="bg1">
              <a:lumMod val="95000"/>
            </a:schemeClr>
          </a:solidFill>
        </p:spPr>
        <p:txBody>
          <a:bodyPr wrap="square">
            <a:noAutofit/>
          </a:bodyPr>
          <a:lstStyle/>
          <a:p>
            <a:r>
              <a:rPr lang="en-US"/>
              <a:t>Click icon to add picture</a:t>
            </a:r>
          </a:p>
        </p:txBody>
      </p:sp>
      <p:pic>
        <p:nvPicPr>
          <p:cNvPr id="13" name="Picture 12" descr="A picture containing device&#10;&#10;Description automatically generated">
            <a:extLst>
              <a:ext uri="{FF2B5EF4-FFF2-40B4-BE49-F238E27FC236}">
                <a16:creationId xmlns:a16="http://schemas.microsoft.com/office/drawing/2014/main" id="{B0EAF3A3-4D02-42C5-8730-8043EE94EC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9063" y="1881676"/>
            <a:ext cx="849367" cy="2897841"/>
          </a:xfrm>
          <a:prstGeom prst="rect">
            <a:avLst/>
          </a:prstGeom>
        </p:spPr>
      </p:pic>
    </p:spTree>
    <p:extLst>
      <p:ext uri="{BB962C8B-B14F-4D97-AF65-F5344CB8AC3E}">
        <p14:creationId xmlns:p14="http://schemas.microsoft.com/office/powerpoint/2010/main" val="1566780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lternat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2A4EB5-7616-0FDF-4895-3DD7762F7C14}"/>
              </a:ext>
            </a:extLst>
          </p:cNvPr>
          <p:cNvPicPr>
            <a:picLocks noChangeAspect="1"/>
          </p:cNvPicPr>
          <p:nvPr userDrawn="1"/>
        </p:nvPicPr>
        <p:blipFill>
          <a:blip r:embed="rId2"/>
          <a:stretch>
            <a:fillRect/>
          </a:stretch>
        </p:blipFill>
        <p:spPr>
          <a:xfrm>
            <a:off x="744724" y="2925068"/>
            <a:ext cx="2921000" cy="2921000"/>
          </a:xfrm>
          <a:prstGeom prst="rect">
            <a:avLst/>
          </a:prstGeom>
        </p:spPr>
      </p:pic>
      <p:pic>
        <p:nvPicPr>
          <p:cNvPr id="3" name="Picture 2" descr="Background pattern&#10;&#10;Description automatically generated with medium confidence">
            <a:extLst>
              <a:ext uri="{FF2B5EF4-FFF2-40B4-BE49-F238E27FC236}">
                <a16:creationId xmlns:a16="http://schemas.microsoft.com/office/drawing/2014/main" id="{D9237392-9942-4D21-BABE-B4BBFF0F70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grpSp>
        <p:nvGrpSpPr>
          <p:cNvPr id="5" name="Group 4">
            <a:extLst>
              <a:ext uri="{FF2B5EF4-FFF2-40B4-BE49-F238E27FC236}">
                <a16:creationId xmlns:a16="http://schemas.microsoft.com/office/drawing/2014/main" id="{8BBC01E6-09B0-4F65-AE77-6095413F15C4}"/>
              </a:ext>
            </a:extLst>
          </p:cNvPr>
          <p:cNvGrpSpPr/>
          <p:nvPr userDrawn="1"/>
        </p:nvGrpSpPr>
        <p:grpSpPr>
          <a:xfrm>
            <a:off x="8991392" y="6313661"/>
            <a:ext cx="2412850" cy="275010"/>
            <a:chOff x="8505441" y="6313661"/>
            <a:chExt cx="2412850" cy="275010"/>
          </a:xfrm>
        </p:grpSpPr>
        <p:sp>
          <p:nvSpPr>
            <p:cNvPr id="6" name="TextBox 5">
              <a:extLst>
                <a:ext uri="{FF2B5EF4-FFF2-40B4-BE49-F238E27FC236}">
                  <a16:creationId xmlns:a16="http://schemas.microsoft.com/office/drawing/2014/main" id="{DA118DFA-4629-474B-B12C-341F16C2F945}"/>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7" name="Picture 6">
              <a:extLst>
                <a:ext uri="{FF2B5EF4-FFF2-40B4-BE49-F238E27FC236}">
                  <a16:creationId xmlns:a16="http://schemas.microsoft.com/office/drawing/2014/main" id="{23B3033B-98E6-4F26-B40C-AF049F23FAB4}"/>
                </a:ext>
              </a:extLst>
            </p:cNvPr>
            <p:cNvPicPr>
              <a:picLocks noChangeAspect="1"/>
            </p:cNvPicPr>
            <p:nvPr userDrawn="1"/>
          </p:nvPicPr>
          <p:blipFill>
            <a:blip r:embed="rId4"/>
            <a:stretch>
              <a:fillRect/>
            </a:stretch>
          </p:blipFill>
          <p:spPr>
            <a:xfrm>
              <a:off x="10745610" y="6313661"/>
              <a:ext cx="172681" cy="275010"/>
            </a:xfrm>
            <a:prstGeom prst="rect">
              <a:avLst/>
            </a:prstGeom>
          </p:spPr>
        </p:pic>
      </p:grpSp>
      <p:grpSp>
        <p:nvGrpSpPr>
          <p:cNvPr id="8" name="Group 7">
            <a:extLst>
              <a:ext uri="{FF2B5EF4-FFF2-40B4-BE49-F238E27FC236}">
                <a16:creationId xmlns:a16="http://schemas.microsoft.com/office/drawing/2014/main" id="{4B64E726-4991-45A8-99AE-06D8DE1148E8}"/>
              </a:ext>
            </a:extLst>
          </p:cNvPr>
          <p:cNvGrpSpPr/>
          <p:nvPr userDrawn="1"/>
        </p:nvGrpSpPr>
        <p:grpSpPr>
          <a:xfrm>
            <a:off x="624462" y="6187652"/>
            <a:ext cx="10926270" cy="0"/>
            <a:chOff x="624462" y="6104528"/>
            <a:chExt cx="10926270" cy="0"/>
          </a:xfrm>
        </p:grpSpPr>
        <p:cxnSp>
          <p:nvCxnSpPr>
            <p:cNvPr id="9" name="Straight Connector 8">
              <a:extLst>
                <a:ext uri="{FF2B5EF4-FFF2-40B4-BE49-F238E27FC236}">
                  <a16:creationId xmlns:a16="http://schemas.microsoft.com/office/drawing/2014/main" id="{6B5543A3-5EA8-4366-AEAE-8045281703D2}"/>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34616-7D03-47F7-B55B-07624458F686}"/>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11" name="Picture Placeholder 2">
            <a:extLst>
              <a:ext uri="{FF2B5EF4-FFF2-40B4-BE49-F238E27FC236}">
                <a16:creationId xmlns:a16="http://schemas.microsoft.com/office/drawing/2014/main" id="{8363218E-1E25-48BA-8BD4-C9C57223E538}"/>
              </a:ext>
            </a:extLst>
          </p:cNvPr>
          <p:cNvSpPr>
            <a:spLocks noGrp="1"/>
          </p:cNvSpPr>
          <p:nvPr>
            <p:ph type="pic" sz="quarter" idx="10"/>
          </p:nvPr>
        </p:nvSpPr>
        <p:spPr>
          <a:xfrm>
            <a:off x="947854" y="786541"/>
            <a:ext cx="10432269" cy="4881387"/>
          </a:xfrm>
          <a:custGeom>
            <a:avLst/>
            <a:gdLst>
              <a:gd name="connsiteX0" fmla="*/ 0 w 10432269"/>
              <a:gd name="connsiteY0" fmla="*/ 0 h 4881387"/>
              <a:gd name="connsiteX1" fmla="*/ 9485995 w 10432269"/>
              <a:gd name="connsiteY1" fmla="*/ 0 h 4881387"/>
              <a:gd name="connsiteX2" fmla="*/ 10432269 w 10432269"/>
              <a:gd name="connsiteY2" fmla="*/ 958099 h 4881387"/>
              <a:gd name="connsiteX3" fmla="*/ 10432269 w 10432269"/>
              <a:gd name="connsiteY3" fmla="*/ 4881387 h 4881387"/>
              <a:gd name="connsiteX4" fmla="*/ 2536592 w 10432269"/>
              <a:gd name="connsiteY4" fmla="*/ 4881387 h 4881387"/>
              <a:gd name="connsiteX5" fmla="*/ 0 w 10432269"/>
              <a:gd name="connsiteY5" fmla="*/ 2313066 h 4881387"/>
              <a:gd name="connsiteX6" fmla="*/ 0 w 10432269"/>
              <a:gd name="connsiteY6" fmla="*/ 2294888 h 4881387"/>
              <a:gd name="connsiteX7" fmla="*/ 262713 w 10432269"/>
              <a:gd name="connsiteY7" fmla="*/ 2554974 h 4881387"/>
              <a:gd name="connsiteX8" fmla="*/ 262713 w 10432269"/>
              <a:gd name="connsiteY8" fmla="*/ 2533364 h 4881387"/>
              <a:gd name="connsiteX9" fmla="*/ 0 w 10432269"/>
              <a:gd name="connsiteY9" fmla="*/ 2273277 h 4881387"/>
              <a:gd name="connsiteX10" fmla="*/ 0 w 10432269"/>
              <a:gd name="connsiteY10" fmla="*/ 2229675 h 4881387"/>
              <a:gd name="connsiteX11" fmla="*/ 262713 w 10432269"/>
              <a:gd name="connsiteY11" fmla="*/ 2489698 h 4881387"/>
              <a:gd name="connsiteX12" fmla="*/ 262713 w 10432269"/>
              <a:gd name="connsiteY12" fmla="*/ 2468088 h 4881387"/>
              <a:gd name="connsiteX13" fmla="*/ 0 w 10432269"/>
              <a:gd name="connsiteY13" fmla="*/ 2208002 h 4881387"/>
              <a:gd name="connsiteX14" fmla="*/ 0 w 10432269"/>
              <a:gd name="connsiteY14" fmla="*/ 2164463 h 4881387"/>
              <a:gd name="connsiteX15" fmla="*/ 262713 w 10432269"/>
              <a:gd name="connsiteY15" fmla="*/ 2424549 h 4881387"/>
              <a:gd name="connsiteX16" fmla="*/ 262713 w 10432269"/>
              <a:gd name="connsiteY16" fmla="*/ 2402939 h 4881387"/>
              <a:gd name="connsiteX17" fmla="*/ 0 w 10432269"/>
              <a:gd name="connsiteY17" fmla="*/ 2142853 h 4881387"/>
              <a:gd name="connsiteX18" fmla="*/ 0 w 10432269"/>
              <a:gd name="connsiteY18" fmla="*/ 2099187 h 4881387"/>
              <a:gd name="connsiteX19" fmla="*/ 262713 w 10432269"/>
              <a:gd name="connsiteY19" fmla="*/ 2359274 h 4881387"/>
              <a:gd name="connsiteX20" fmla="*/ 262713 w 10432269"/>
              <a:gd name="connsiteY20" fmla="*/ 2337663 h 4881387"/>
              <a:gd name="connsiteX21" fmla="*/ 0 w 10432269"/>
              <a:gd name="connsiteY21" fmla="*/ 2077577 h 4881387"/>
              <a:gd name="connsiteX22" fmla="*/ 0 w 10432269"/>
              <a:gd name="connsiteY22" fmla="*/ 2033975 h 4881387"/>
              <a:gd name="connsiteX23" fmla="*/ 262713 w 10432269"/>
              <a:gd name="connsiteY23" fmla="*/ 2294061 h 4881387"/>
              <a:gd name="connsiteX24" fmla="*/ 262713 w 10432269"/>
              <a:gd name="connsiteY24" fmla="*/ 2272451 h 4881387"/>
              <a:gd name="connsiteX25" fmla="*/ 0 w 10432269"/>
              <a:gd name="connsiteY25" fmla="*/ 2012428 h 4881387"/>
              <a:gd name="connsiteX26" fmla="*/ 0 w 10432269"/>
              <a:gd name="connsiteY26" fmla="*/ 1968763 h 4881387"/>
              <a:gd name="connsiteX27" fmla="*/ 262713 w 10432269"/>
              <a:gd name="connsiteY27" fmla="*/ 2228849 h 4881387"/>
              <a:gd name="connsiteX28" fmla="*/ 262713 w 10432269"/>
              <a:gd name="connsiteY28" fmla="*/ 2207239 h 4881387"/>
              <a:gd name="connsiteX29" fmla="*/ 0 w 10432269"/>
              <a:gd name="connsiteY29" fmla="*/ 1947152 h 4881387"/>
              <a:gd name="connsiteX30" fmla="*/ 0 w 10432269"/>
              <a:gd name="connsiteY30" fmla="*/ 1903550 h 4881387"/>
              <a:gd name="connsiteX31" fmla="*/ 262713 w 10432269"/>
              <a:gd name="connsiteY31" fmla="*/ 2163637 h 4881387"/>
              <a:gd name="connsiteX32" fmla="*/ 262713 w 10432269"/>
              <a:gd name="connsiteY32" fmla="*/ 2141963 h 4881387"/>
              <a:gd name="connsiteX33" fmla="*/ 0 w 10432269"/>
              <a:gd name="connsiteY33" fmla="*/ 1881876 h 4881387"/>
              <a:gd name="connsiteX34" fmla="*/ 0 w 10432269"/>
              <a:gd name="connsiteY34" fmla="*/ 1838274 h 4881387"/>
              <a:gd name="connsiteX35" fmla="*/ 262713 w 10432269"/>
              <a:gd name="connsiteY35" fmla="*/ 2098361 h 4881387"/>
              <a:gd name="connsiteX36" fmla="*/ 262713 w 10432269"/>
              <a:gd name="connsiteY36" fmla="*/ 2076751 h 4881387"/>
              <a:gd name="connsiteX37" fmla="*/ 0 w 10432269"/>
              <a:gd name="connsiteY37" fmla="*/ 1816664 h 4881387"/>
              <a:gd name="connsiteX38" fmla="*/ 0 w 10432269"/>
              <a:gd name="connsiteY38" fmla="*/ 1773062 h 4881387"/>
              <a:gd name="connsiteX39" fmla="*/ 262713 w 10432269"/>
              <a:gd name="connsiteY39" fmla="*/ 2033149 h 4881387"/>
              <a:gd name="connsiteX40" fmla="*/ 262713 w 10432269"/>
              <a:gd name="connsiteY40" fmla="*/ 2011538 h 4881387"/>
              <a:gd name="connsiteX41" fmla="*/ 0 w 10432269"/>
              <a:gd name="connsiteY41" fmla="*/ 1751452 h 4881387"/>
              <a:gd name="connsiteX42" fmla="*/ 0 w 10432269"/>
              <a:gd name="connsiteY42" fmla="*/ 1707850 h 4881387"/>
              <a:gd name="connsiteX43" fmla="*/ 262713 w 10432269"/>
              <a:gd name="connsiteY43" fmla="*/ 1967936 h 4881387"/>
              <a:gd name="connsiteX44" fmla="*/ 262713 w 10432269"/>
              <a:gd name="connsiteY44" fmla="*/ 1946262 h 4881387"/>
              <a:gd name="connsiteX45" fmla="*/ 0 w 10432269"/>
              <a:gd name="connsiteY45" fmla="*/ 1686176 h 4881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432269" h="4881387">
                <a:moveTo>
                  <a:pt x="0" y="0"/>
                </a:moveTo>
                <a:lnTo>
                  <a:pt x="9485995" y="0"/>
                </a:lnTo>
                <a:lnTo>
                  <a:pt x="10432269" y="958099"/>
                </a:lnTo>
                <a:lnTo>
                  <a:pt x="10432269" y="4881387"/>
                </a:lnTo>
                <a:lnTo>
                  <a:pt x="2536592" y="4881387"/>
                </a:lnTo>
                <a:lnTo>
                  <a:pt x="0" y="2313066"/>
                </a:lnTo>
                <a:lnTo>
                  <a:pt x="0" y="2294888"/>
                </a:lnTo>
                <a:lnTo>
                  <a:pt x="262713" y="2554974"/>
                </a:lnTo>
                <a:lnTo>
                  <a:pt x="262713" y="2533364"/>
                </a:lnTo>
                <a:lnTo>
                  <a:pt x="0" y="2273277"/>
                </a:lnTo>
                <a:lnTo>
                  <a:pt x="0" y="2229675"/>
                </a:lnTo>
                <a:lnTo>
                  <a:pt x="262713" y="2489698"/>
                </a:lnTo>
                <a:lnTo>
                  <a:pt x="262713" y="2468088"/>
                </a:lnTo>
                <a:lnTo>
                  <a:pt x="0" y="2208002"/>
                </a:lnTo>
                <a:lnTo>
                  <a:pt x="0" y="2164463"/>
                </a:lnTo>
                <a:lnTo>
                  <a:pt x="262713" y="2424549"/>
                </a:lnTo>
                <a:lnTo>
                  <a:pt x="262713" y="2402939"/>
                </a:lnTo>
                <a:lnTo>
                  <a:pt x="0" y="2142853"/>
                </a:lnTo>
                <a:lnTo>
                  <a:pt x="0" y="2099187"/>
                </a:lnTo>
                <a:lnTo>
                  <a:pt x="262713" y="2359274"/>
                </a:lnTo>
                <a:lnTo>
                  <a:pt x="262713" y="2337663"/>
                </a:lnTo>
                <a:lnTo>
                  <a:pt x="0" y="2077577"/>
                </a:lnTo>
                <a:lnTo>
                  <a:pt x="0" y="2033975"/>
                </a:lnTo>
                <a:lnTo>
                  <a:pt x="262713" y="2294061"/>
                </a:lnTo>
                <a:lnTo>
                  <a:pt x="262713" y="2272451"/>
                </a:lnTo>
                <a:lnTo>
                  <a:pt x="0" y="2012428"/>
                </a:lnTo>
                <a:lnTo>
                  <a:pt x="0" y="1968763"/>
                </a:lnTo>
                <a:lnTo>
                  <a:pt x="262713" y="2228849"/>
                </a:lnTo>
                <a:lnTo>
                  <a:pt x="262713" y="2207239"/>
                </a:lnTo>
                <a:lnTo>
                  <a:pt x="0" y="1947152"/>
                </a:lnTo>
                <a:lnTo>
                  <a:pt x="0" y="1903550"/>
                </a:lnTo>
                <a:lnTo>
                  <a:pt x="262713" y="2163637"/>
                </a:lnTo>
                <a:lnTo>
                  <a:pt x="262713" y="2141963"/>
                </a:lnTo>
                <a:lnTo>
                  <a:pt x="0" y="1881876"/>
                </a:lnTo>
                <a:lnTo>
                  <a:pt x="0" y="1838274"/>
                </a:lnTo>
                <a:lnTo>
                  <a:pt x="262713" y="2098361"/>
                </a:lnTo>
                <a:lnTo>
                  <a:pt x="262713" y="2076751"/>
                </a:lnTo>
                <a:lnTo>
                  <a:pt x="0" y="1816664"/>
                </a:lnTo>
                <a:lnTo>
                  <a:pt x="0" y="1773062"/>
                </a:lnTo>
                <a:lnTo>
                  <a:pt x="262713" y="2033149"/>
                </a:lnTo>
                <a:lnTo>
                  <a:pt x="262713" y="2011538"/>
                </a:lnTo>
                <a:lnTo>
                  <a:pt x="0" y="1751452"/>
                </a:lnTo>
                <a:lnTo>
                  <a:pt x="0" y="1707850"/>
                </a:lnTo>
                <a:lnTo>
                  <a:pt x="262713" y="1967936"/>
                </a:lnTo>
                <a:lnTo>
                  <a:pt x="262713" y="1946262"/>
                </a:lnTo>
                <a:lnTo>
                  <a:pt x="0" y="1686176"/>
                </a:lnTo>
                <a:close/>
              </a:path>
            </a:pathLst>
          </a:custGeom>
          <a:solidFill>
            <a:schemeClr val="bg1">
              <a:lumMod val="95000"/>
            </a:schemeClr>
          </a:solidFill>
        </p:spPr>
        <p:txBody>
          <a:bodyPr wrap="square">
            <a:noAutofit/>
          </a:bodyPr>
          <a:lstStyle/>
          <a:p>
            <a:r>
              <a:rPr lang="en-US"/>
              <a:t>Click icon to add picture</a:t>
            </a:r>
          </a:p>
        </p:txBody>
      </p:sp>
      <p:pic>
        <p:nvPicPr>
          <p:cNvPr id="13" name="Picture 12" descr="A picture containing device&#10;&#10;Description automatically generated">
            <a:extLst>
              <a:ext uri="{FF2B5EF4-FFF2-40B4-BE49-F238E27FC236}">
                <a16:creationId xmlns:a16="http://schemas.microsoft.com/office/drawing/2014/main" id="{A359D027-EDC9-4BDA-9208-4B12E2A28E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69063" y="1881676"/>
            <a:ext cx="849367" cy="2897841"/>
          </a:xfrm>
          <a:prstGeom prst="rect">
            <a:avLst/>
          </a:prstGeom>
        </p:spPr>
      </p:pic>
      <p:pic>
        <p:nvPicPr>
          <p:cNvPr id="15" name="Picture 14">
            <a:extLst>
              <a:ext uri="{FF2B5EF4-FFF2-40B4-BE49-F238E27FC236}">
                <a16:creationId xmlns:a16="http://schemas.microsoft.com/office/drawing/2014/main" id="{0316A8AC-8FA6-5B37-E777-183BE24BFD86}"/>
              </a:ext>
            </a:extLst>
          </p:cNvPr>
          <p:cNvPicPr>
            <a:picLocks noChangeAspect="1"/>
          </p:cNvPicPr>
          <p:nvPr userDrawn="1"/>
        </p:nvPicPr>
        <p:blipFill>
          <a:blip r:embed="rId6"/>
          <a:stretch>
            <a:fillRect/>
          </a:stretch>
        </p:blipFill>
        <p:spPr>
          <a:xfrm>
            <a:off x="10246678" y="610847"/>
            <a:ext cx="1346200" cy="1346200"/>
          </a:xfrm>
          <a:prstGeom prst="rect">
            <a:avLst/>
          </a:prstGeom>
        </p:spPr>
      </p:pic>
    </p:spTree>
    <p:extLst>
      <p:ext uri="{BB962C8B-B14F-4D97-AF65-F5344CB8AC3E}">
        <p14:creationId xmlns:p14="http://schemas.microsoft.com/office/powerpoint/2010/main" val="132479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59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3A9171-E8AE-4921-B53A-2D9249E159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79631" y="0"/>
            <a:ext cx="8112369" cy="6858000"/>
          </a:xfrm>
          <a:prstGeom prst="rect">
            <a:avLst/>
          </a:prstGeom>
        </p:spPr>
      </p:pic>
      <p:sp>
        <p:nvSpPr>
          <p:cNvPr id="3" name="Rectangle 2">
            <a:extLst>
              <a:ext uri="{FF2B5EF4-FFF2-40B4-BE49-F238E27FC236}">
                <a16:creationId xmlns:a16="http://schemas.microsoft.com/office/drawing/2014/main" id="{75F267CE-C583-D2A7-6E9C-60A83A950929}"/>
              </a:ext>
            </a:extLst>
          </p:cNvPr>
          <p:cNvSpPr/>
          <p:nvPr userDrawn="1"/>
        </p:nvSpPr>
        <p:spPr>
          <a:xfrm>
            <a:off x="1" y="0"/>
            <a:ext cx="12191999" cy="6858000"/>
          </a:xfrm>
          <a:prstGeom prst="rect">
            <a:avLst/>
          </a:prstGeom>
          <a:gradFill>
            <a:gsLst>
              <a:gs pos="40000">
                <a:schemeClr val="accent1"/>
              </a:gs>
              <a:gs pos="84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extLst>
              <a:ext uri="{FF2B5EF4-FFF2-40B4-BE49-F238E27FC236}">
                <a16:creationId xmlns:a16="http://schemas.microsoft.com/office/drawing/2014/main" id="{CD06865C-4CE5-4A1B-8D6C-D29F83E07F81}"/>
              </a:ext>
            </a:extLst>
          </p:cNvPr>
          <p:cNvPicPr>
            <a:picLocks noChangeAspect="1"/>
          </p:cNvPicPr>
          <p:nvPr userDrawn="1"/>
        </p:nvPicPr>
        <p:blipFill rotWithShape="1">
          <a:blip r:embed="rId3"/>
          <a:srcRect t="89177"/>
          <a:stretch/>
        </p:blipFill>
        <p:spPr>
          <a:xfrm>
            <a:off x="5639" y="6115792"/>
            <a:ext cx="12180722" cy="742208"/>
          </a:xfrm>
          <a:prstGeom prst="rect">
            <a:avLst/>
          </a:prstGeom>
        </p:spPr>
      </p:pic>
      <p:sp>
        <p:nvSpPr>
          <p:cNvPr id="15" name="TextBox 14">
            <a:extLst>
              <a:ext uri="{FF2B5EF4-FFF2-40B4-BE49-F238E27FC236}">
                <a16:creationId xmlns:a16="http://schemas.microsoft.com/office/drawing/2014/main" id="{F5F3964D-EE9C-4B57-9A5D-9B3A47122034}"/>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46289" y="1884324"/>
            <a:ext cx="6187557" cy="2399898"/>
          </a:xfrm>
        </p:spPr>
        <p:txBody>
          <a:bodyPr>
            <a:noAutofit/>
          </a:bodyPr>
          <a:lstStyle>
            <a:lvl1pPr>
              <a:defRPr lang="en-US" sz="4000" b="1" kern="1200" dirty="0">
                <a:solidFill>
                  <a:schemeClr val="bg1"/>
                </a:solidFill>
                <a:latin typeface="+mn-lt"/>
                <a:ea typeface="+mj-ea"/>
                <a:cs typeface="+mj-cs"/>
              </a:defRPr>
            </a:lvl1pPr>
          </a:lstStyle>
          <a:p>
            <a:r>
              <a:rPr lang="en-US"/>
              <a:t>Transition</a:t>
            </a:r>
          </a:p>
        </p:txBody>
      </p:sp>
    </p:spTree>
    <p:extLst>
      <p:ext uri="{BB962C8B-B14F-4D97-AF65-F5344CB8AC3E}">
        <p14:creationId xmlns:p14="http://schemas.microsoft.com/office/powerpoint/2010/main" val="3807209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er - 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4F30D7-A121-4FE5-82C4-7C7C1584B7DE}"/>
              </a:ext>
            </a:extLst>
          </p:cNvPr>
          <p:cNvPicPr>
            <a:picLocks noChangeAspect="1"/>
          </p:cNvPicPr>
          <p:nvPr userDrawn="1"/>
        </p:nvPicPr>
        <p:blipFill>
          <a:blip r:embed="rId2"/>
          <a:stretch>
            <a:fillRect/>
          </a:stretch>
        </p:blipFill>
        <p:spPr>
          <a:xfrm>
            <a:off x="0" y="0"/>
            <a:ext cx="12192000" cy="952500"/>
          </a:xfrm>
          <a:prstGeom prst="rect">
            <a:avLst/>
          </a:prstGeom>
        </p:spPr>
      </p:pic>
      <p:pic>
        <p:nvPicPr>
          <p:cNvPr id="13" name="Picture 12">
            <a:extLst>
              <a:ext uri="{FF2B5EF4-FFF2-40B4-BE49-F238E27FC236}">
                <a16:creationId xmlns:a16="http://schemas.microsoft.com/office/drawing/2014/main" id="{C8CFB5FD-94D6-489F-8FFF-7579184D7A65}"/>
              </a:ext>
            </a:extLst>
          </p:cNvPr>
          <p:cNvPicPr>
            <a:picLocks noChangeAspect="1"/>
          </p:cNvPicPr>
          <p:nvPr userDrawn="1"/>
        </p:nvPicPr>
        <p:blipFill>
          <a:blip r:embed="rId3"/>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a:xfrm>
            <a:off x="1071372" y="142875"/>
            <a:ext cx="10049256" cy="661988"/>
          </a:xfrm>
        </p:spPr>
        <p:txBody>
          <a:bodyPr tIns="0" rIns="0" bIns="0"/>
          <a:lstStyle>
            <a:lvl1pPr>
              <a:lnSpc>
                <a:spcPct val="90000"/>
              </a:lnSpc>
              <a:defRPr lang="en-US" sz="2800" b="1" i="0" kern="1200" dirty="0">
                <a:solidFill>
                  <a:schemeClr val="bg1"/>
                </a:solidFill>
                <a:latin typeface="Calibri" panose="020F0502020204030204" pitchFamily="34" charset="0"/>
                <a:ea typeface="+mj-ea"/>
                <a:cs typeface="Calibri" panose="020F0502020204030204" pitchFamily="34" charset="0"/>
              </a:defRPr>
            </a:lvl1pPr>
          </a:lstStyle>
          <a:p>
            <a:r>
              <a:rPr lang="en-US"/>
              <a:t>Slide Title – Limited Use (e.g., Challenger Solution Summaries)</a:t>
            </a:r>
          </a:p>
        </p:txBody>
      </p:sp>
      <p:grpSp>
        <p:nvGrpSpPr>
          <p:cNvPr id="18" name="Group 17">
            <a:extLst>
              <a:ext uri="{FF2B5EF4-FFF2-40B4-BE49-F238E27FC236}">
                <a16:creationId xmlns:a16="http://schemas.microsoft.com/office/drawing/2014/main" id="{9C1537B5-BD60-406D-BED1-1AEEF90676AC}"/>
              </a:ext>
            </a:extLst>
          </p:cNvPr>
          <p:cNvGrpSpPr/>
          <p:nvPr userDrawn="1"/>
        </p:nvGrpSpPr>
        <p:grpSpPr>
          <a:xfrm>
            <a:off x="9137882" y="6419168"/>
            <a:ext cx="2412850" cy="275010"/>
            <a:chOff x="8505441" y="6313661"/>
            <a:chExt cx="2412850" cy="275010"/>
          </a:xfrm>
        </p:grpSpPr>
        <p:sp>
          <p:nvSpPr>
            <p:cNvPr id="19" name="TextBox 18">
              <a:extLst>
                <a:ext uri="{FF2B5EF4-FFF2-40B4-BE49-F238E27FC236}">
                  <a16:creationId xmlns:a16="http://schemas.microsoft.com/office/drawing/2014/main" id="{CAAA019E-0C36-49D7-92F9-C83312CD8F07}"/>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226F5243-1F17-488F-BDF1-B55443A629D4}"/>
                </a:ext>
              </a:extLst>
            </p:cNvPr>
            <p:cNvPicPr>
              <a:picLocks noChangeAspect="1"/>
            </p:cNvPicPr>
            <p:nvPr userDrawn="1"/>
          </p:nvPicPr>
          <p:blipFill>
            <a:blip r:embed="rId4"/>
            <a:stretch>
              <a:fillRect/>
            </a:stretch>
          </p:blipFill>
          <p:spPr>
            <a:xfrm>
              <a:off x="10745610" y="6313661"/>
              <a:ext cx="172681" cy="275010"/>
            </a:xfrm>
            <a:prstGeom prst="rect">
              <a:avLst/>
            </a:prstGeom>
          </p:spPr>
        </p:pic>
      </p:grpSp>
    </p:spTree>
    <p:extLst>
      <p:ext uri="{BB962C8B-B14F-4D97-AF65-F5344CB8AC3E}">
        <p14:creationId xmlns:p14="http://schemas.microsoft.com/office/powerpoint/2010/main" val="137238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16" name="Picture 15" descr="Background pattern&#10;&#10;Description automatically generated">
            <a:extLst>
              <a:ext uri="{FF2B5EF4-FFF2-40B4-BE49-F238E27FC236}">
                <a16:creationId xmlns:a16="http://schemas.microsoft.com/office/drawing/2014/main" id="{44F0E133-D024-5A35-EF40-4ECCFC3015C6}"/>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 y="3568"/>
            <a:ext cx="12204493" cy="6857883"/>
          </a:xfrm>
          <a:prstGeom prst="rect">
            <a:avLst/>
          </a:prstGeom>
        </p:spPr>
      </p:pic>
      <p:pic>
        <p:nvPicPr>
          <p:cNvPr id="4" name="Picture 3">
            <a:extLst>
              <a:ext uri="{FF2B5EF4-FFF2-40B4-BE49-F238E27FC236}">
                <a16:creationId xmlns:a16="http://schemas.microsoft.com/office/drawing/2014/main" id="{2488A7CC-5978-053A-663E-3547E8B41532}"/>
              </a:ext>
            </a:extLst>
          </p:cNvPr>
          <p:cNvPicPr>
            <a:picLocks noChangeAspect="1"/>
          </p:cNvPicPr>
          <p:nvPr userDrawn="1"/>
        </p:nvPicPr>
        <p:blipFill>
          <a:blip r:embed="rId3"/>
          <a:stretch>
            <a:fillRect/>
          </a:stretch>
        </p:blipFill>
        <p:spPr>
          <a:xfrm>
            <a:off x="804513" y="-480663"/>
            <a:ext cx="10582973" cy="6084193"/>
          </a:xfrm>
          <a:prstGeom prst="rect">
            <a:avLst/>
          </a:prstGeom>
        </p:spPr>
      </p:pic>
      <p:pic>
        <p:nvPicPr>
          <p:cNvPr id="3" name="Picture 2">
            <a:extLst>
              <a:ext uri="{FF2B5EF4-FFF2-40B4-BE49-F238E27FC236}">
                <a16:creationId xmlns:a16="http://schemas.microsoft.com/office/drawing/2014/main" id="{51DD33B4-81FD-A31A-C5BF-E120E8CF330B}"/>
              </a:ext>
            </a:extLst>
          </p:cNvPr>
          <p:cNvPicPr>
            <a:picLocks noChangeAspect="1"/>
          </p:cNvPicPr>
          <p:nvPr userDrawn="1"/>
        </p:nvPicPr>
        <p:blipFill>
          <a:blip r:embed="rId4"/>
          <a:stretch>
            <a:fillRect/>
          </a:stretch>
        </p:blipFill>
        <p:spPr>
          <a:xfrm>
            <a:off x="7048293" y="5337202"/>
            <a:ext cx="5156200" cy="1536700"/>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6" y="4998891"/>
            <a:ext cx="5700813"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2" name="Text Placeholder 3">
            <a:extLst>
              <a:ext uri="{FF2B5EF4-FFF2-40B4-BE49-F238E27FC236}">
                <a16:creationId xmlns:a16="http://schemas.microsoft.com/office/drawing/2014/main" id="{9715494C-351A-478C-AA18-BB42CA846C7F}"/>
              </a:ext>
            </a:extLst>
          </p:cNvPr>
          <p:cNvSpPr>
            <a:spLocks noGrp="1"/>
          </p:cNvSpPr>
          <p:nvPr>
            <p:ph type="body" sz="quarter" idx="11" hasCustomPrompt="1"/>
          </p:nvPr>
        </p:nvSpPr>
        <p:spPr>
          <a:xfrm>
            <a:off x="581330" y="6198240"/>
            <a:ext cx="5699816" cy="269875"/>
          </a:xfrm>
        </p:spPr>
        <p:txBody>
          <a:bodyPr/>
          <a:lstStyle>
            <a:lvl1pPr>
              <a:defRPr lang="en-US" sz="1400" kern="1200" dirty="0" smtClean="0">
                <a:solidFill>
                  <a:srgbClr val="70CBFF"/>
                </a:solidFill>
                <a:latin typeface="+mn-lt"/>
                <a:ea typeface="+mn-ea"/>
                <a:cs typeface="+mn-cs"/>
              </a:defRPr>
            </a:lvl1pPr>
          </a:lstStyle>
          <a:p>
            <a:pPr lvl="0"/>
            <a:r>
              <a:rPr lang="en-US"/>
              <a:t>Presenter Name</a:t>
            </a:r>
          </a:p>
        </p:txBody>
      </p:sp>
      <p:sp>
        <p:nvSpPr>
          <p:cNvPr id="18" name="TextBox 17">
            <a:extLst>
              <a:ext uri="{FF2B5EF4-FFF2-40B4-BE49-F238E27FC236}">
                <a16:creationId xmlns:a16="http://schemas.microsoft.com/office/drawing/2014/main" id="{5BC73628-476D-4DCE-A003-8D7DB11CE620}"/>
              </a:ext>
            </a:extLst>
          </p:cNvPr>
          <p:cNvSpPr txBox="1"/>
          <p:nvPr userDrawn="1"/>
        </p:nvSpPr>
        <p:spPr>
          <a:xfrm>
            <a:off x="581330" y="6550877"/>
            <a:ext cx="2232287" cy="215444"/>
          </a:xfrm>
          <a:prstGeom prst="rect">
            <a:avLst/>
          </a:prstGeom>
          <a:noFill/>
        </p:spPr>
        <p:txBody>
          <a:bodyPr wrap="square" l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291652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7929-B049-41D2-897A-67AB8F7AC95D}"/>
              </a:ext>
            </a:extLst>
          </p:cNvPr>
          <p:cNvSpPr>
            <a:spLocks noGrp="1"/>
          </p:cNvSpPr>
          <p:nvPr>
            <p:ph type="title" hasCustomPrompt="1"/>
          </p:nvPr>
        </p:nvSpPr>
        <p:spPr/>
        <p:txBody>
          <a:bodyPr/>
          <a:lstStyle/>
          <a:p>
            <a:r>
              <a:rPr lang="en-US"/>
              <a:t>Slide Title</a:t>
            </a:r>
          </a:p>
        </p:txBody>
      </p:sp>
      <p:sp>
        <p:nvSpPr>
          <p:cNvPr id="4" name="Content Placeholder 3">
            <a:extLst>
              <a:ext uri="{FF2B5EF4-FFF2-40B4-BE49-F238E27FC236}">
                <a16:creationId xmlns:a16="http://schemas.microsoft.com/office/drawing/2014/main" id="{D539FC9A-E69B-46BE-890A-BB716D134771}"/>
              </a:ext>
            </a:extLst>
          </p:cNvPr>
          <p:cNvSpPr>
            <a:spLocks noGrp="1"/>
          </p:cNvSpPr>
          <p:nvPr>
            <p:ph sz="quarter" idx="10" hasCustomPrompt="1"/>
          </p:nvPr>
        </p:nvSpPr>
        <p:spPr>
          <a:xfrm>
            <a:off x="457199" y="1045846"/>
            <a:ext cx="11277600" cy="4800600"/>
          </a:xfrm>
        </p:spPr>
        <p:txBody>
          <a:bodyPr/>
          <a:lstStyle>
            <a:lvl1pPr>
              <a:defRPr/>
            </a:lvl1pPr>
          </a:lstStyle>
          <a:p>
            <a:pPr lvl="0"/>
            <a:r>
              <a:rPr lang="en-US"/>
              <a:t>Click to add text</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229C1615-DEF0-43B1-A0D1-FBE27FD72E25}"/>
              </a:ext>
            </a:extLst>
          </p:cNvPr>
          <p:cNvPicPr>
            <a:picLocks noChangeAspect="1"/>
          </p:cNvPicPr>
          <p:nvPr userDrawn="1"/>
        </p:nvPicPr>
        <p:blipFill>
          <a:blip r:embed="rId2"/>
          <a:stretch>
            <a:fillRect/>
          </a:stretch>
        </p:blipFill>
        <p:spPr>
          <a:xfrm>
            <a:off x="457200" y="6392105"/>
            <a:ext cx="982217" cy="218271"/>
          </a:xfrm>
          <a:prstGeom prst="rect">
            <a:avLst/>
          </a:prstGeom>
        </p:spPr>
      </p:pic>
    </p:spTree>
    <p:extLst>
      <p:ext uri="{BB962C8B-B14F-4D97-AF65-F5344CB8AC3E}">
        <p14:creationId xmlns:p14="http://schemas.microsoft.com/office/powerpoint/2010/main" val="4135609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ransi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43A9171-E8AE-4921-B53A-2D9249E159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819" y="0"/>
            <a:ext cx="12194820" cy="6872489"/>
          </a:xfrm>
          <a:prstGeom prst="rect">
            <a:avLst/>
          </a:prstGeom>
        </p:spPr>
      </p:pic>
      <p:sp>
        <p:nvSpPr>
          <p:cNvPr id="13" name="Rectangle 12">
            <a:extLst>
              <a:ext uri="{FF2B5EF4-FFF2-40B4-BE49-F238E27FC236}">
                <a16:creationId xmlns:a16="http://schemas.microsoft.com/office/drawing/2014/main" id="{3F85FFFD-356C-4AB3-BE76-1C9E0C770679}"/>
              </a:ext>
            </a:extLst>
          </p:cNvPr>
          <p:cNvSpPr/>
          <p:nvPr userDrawn="1"/>
        </p:nvSpPr>
        <p:spPr>
          <a:xfrm>
            <a:off x="1" y="0"/>
            <a:ext cx="12191999" cy="6858000"/>
          </a:xfrm>
          <a:prstGeom prst="rect">
            <a:avLst/>
          </a:prstGeom>
          <a:gradFill>
            <a:gsLst>
              <a:gs pos="0">
                <a:schemeClr val="accent1"/>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graphical user interface&#10;&#10;Description automatically generated">
            <a:extLst>
              <a:ext uri="{FF2B5EF4-FFF2-40B4-BE49-F238E27FC236}">
                <a16:creationId xmlns:a16="http://schemas.microsoft.com/office/drawing/2014/main" id="{CD06865C-4CE5-4A1B-8D6C-D29F83E07F81}"/>
              </a:ext>
            </a:extLst>
          </p:cNvPr>
          <p:cNvPicPr>
            <a:picLocks noChangeAspect="1"/>
          </p:cNvPicPr>
          <p:nvPr userDrawn="1"/>
        </p:nvPicPr>
        <p:blipFill rotWithShape="1">
          <a:blip r:embed="rId3"/>
          <a:srcRect t="89177"/>
          <a:stretch/>
        </p:blipFill>
        <p:spPr>
          <a:xfrm>
            <a:off x="5639" y="6115792"/>
            <a:ext cx="12180722" cy="742208"/>
          </a:xfrm>
          <a:prstGeom prst="rect">
            <a:avLst/>
          </a:prstGeom>
        </p:spPr>
      </p:pic>
      <p:sp>
        <p:nvSpPr>
          <p:cNvPr id="15" name="TextBox 14">
            <a:extLst>
              <a:ext uri="{FF2B5EF4-FFF2-40B4-BE49-F238E27FC236}">
                <a16:creationId xmlns:a16="http://schemas.microsoft.com/office/drawing/2014/main" id="{F5F3964D-EE9C-4B57-9A5D-9B3A47122034}"/>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46289" y="2229051"/>
            <a:ext cx="6187557" cy="2399898"/>
          </a:xfrm>
        </p:spPr>
        <p:txBody>
          <a:bodyPr>
            <a:noAutofit/>
          </a:bodyPr>
          <a:lstStyle>
            <a:lvl1pPr>
              <a:defRPr lang="en-US" sz="4000" b="1" kern="1200" dirty="0">
                <a:solidFill>
                  <a:schemeClr val="bg1"/>
                </a:solidFill>
                <a:latin typeface="+mn-lt"/>
                <a:ea typeface="+mj-ea"/>
                <a:cs typeface="+mj-cs"/>
              </a:defRPr>
            </a:lvl1pPr>
          </a:lstStyle>
          <a:p>
            <a:r>
              <a:rPr lang="en-US"/>
              <a:t>Transition</a:t>
            </a:r>
          </a:p>
        </p:txBody>
      </p:sp>
    </p:spTree>
    <p:extLst>
      <p:ext uri="{BB962C8B-B14F-4D97-AF65-F5344CB8AC3E}">
        <p14:creationId xmlns:p14="http://schemas.microsoft.com/office/powerpoint/2010/main" val="427617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877F491-2EFD-3544-8A7C-F32D02968479}"/>
              </a:ext>
            </a:extLst>
          </p:cNvPr>
          <p:cNvSpPr txBox="1"/>
          <p:nvPr userDrawn="1"/>
        </p:nvSpPr>
        <p:spPr>
          <a:xfrm>
            <a:off x="8823961"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sp>
        <p:nvSpPr>
          <p:cNvPr id="3" name="Title 2">
            <a:extLst>
              <a:ext uri="{FF2B5EF4-FFF2-40B4-BE49-F238E27FC236}">
                <a16:creationId xmlns:a16="http://schemas.microsoft.com/office/drawing/2014/main" id="{444EF782-A817-9D44-8675-6433689BD5F0}"/>
              </a:ext>
            </a:extLst>
          </p:cNvPr>
          <p:cNvSpPr>
            <a:spLocks noGrp="1"/>
          </p:cNvSpPr>
          <p:nvPr>
            <p:ph type="title"/>
          </p:nvPr>
        </p:nvSpPr>
        <p:spPr>
          <a:xfrm>
            <a:off x="838200" y="365125"/>
            <a:ext cx="10515600" cy="4343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dirty="0">
                <a:solidFill>
                  <a:schemeClr val="tx1"/>
                </a:solidFill>
                <a:latin typeface="+mn-lt"/>
                <a:ea typeface="+mn-ea"/>
                <a:cs typeface="+mn-cs"/>
              </a:defRPr>
            </a:lvl1pPr>
          </a:lstStyle>
          <a:p>
            <a:r>
              <a:rPr lang="en-US"/>
              <a:t>Click to edit Master title style</a:t>
            </a:r>
          </a:p>
        </p:txBody>
      </p:sp>
      <p:sp>
        <p:nvSpPr>
          <p:cNvPr id="14" name="Text Placeholder 12">
            <a:extLst>
              <a:ext uri="{FF2B5EF4-FFF2-40B4-BE49-F238E27FC236}">
                <a16:creationId xmlns:a16="http://schemas.microsoft.com/office/drawing/2014/main" id="{B2C0489D-C2D9-8B46-8C11-347BE4E585C3}"/>
              </a:ext>
            </a:extLst>
          </p:cNvPr>
          <p:cNvSpPr>
            <a:spLocks noGrp="1"/>
          </p:cNvSpPr>
          <p:nvPr>
            <p:ph type="body" sz="quarter" idx="15" hasCustomPrompt="1"/>
          </p:nvPr>
        </p:nvSpPr>
        <p:spPr>
          <a:xfrm>
            <a:off x="846377" y="753745"/>
            <a:ext cx="10507423" cy="434340"/>
          </a:xfrm>
          <a:prstGeom prst="rect">
            <a:avLst/>
          </a:prstGeom>
        </p:spPr>
        <p:txBody>
          <a:bodyPr/>
          <a:lstStyle>
            <a:lvl1pPr marL="0" indent="0">
              <a:buNone/>
              <a:defRPr sz="2000" b="1">
                <a:solidFill>
                  <a:schemeClr val="accent1"/>
                </a:solidFill>
              </a:defRPr>
            </a:lvl1pPr>
          </a:lstStyle>
          <a:p>
            <a:pPr lvl="0"/>
            <a:r>
              <a:rPr lang="en-US"/>
              <a:t>Subtitle</a:t>
            </a:r>
          </a:p>
        </p:txBody>
      </p:sp>
      <p:sp>
        <p:nvSpPr>
          <p:cNvPr id="2" name="Content Placeholder 2">
            <a:extLst>
              <a:ext uri="{FF2B5EF4-FFF2-40B4-BE49-F238E27FC236}">
                <a16:creationId xmlns:a16="http://schemas.microsoft.com/office/drawing/2014/main" id="{95E71B91-673E-C0B0-B7FF-7533790BFB30}"/>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9064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ooter - One Column, Sub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7D053F7-07A1-47D1-AEBC-A90DB2E4C907}"/>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9F155433-066E-4C56-862E-FC722FEA0F11}"/>
              </a:ext>
            </a:extLst>
          </p:cNvPr>
          <p:cNvGrpSpPr/>
          <p:nvPr userDrawn="1"/>
        </p:nvGrpSpPr>
        <p:grpSpPr>
          <a:xfrm>
            <a:off x="8991392" y="6313661"/>
            <a:ext cx="2412850" cy="275010"/>
            <a:chOff x="8505441" y="6313661"/>
            <a:chExt cx="2412850" cy="275010"/>
          </a:xfrm>
        </p:grpSpPr>
        <p:sp>
          <p:nvSpPr>
            <p:cNvPr id="19" name="TextBox 18">
              <a:extLst>
                <a:ext uri="{FF2B5EF4-FFF2-40B4-BE49-F238E27FC236}">
                  <a16:creationId xmlns:a16="http://schemas.microsoft.com/office/drawing/2014/main" id="{1114FE0B-F17F-4A8C-97C9-A5A065F5C821}"/>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20" name="Picture 19">
              <a:extLst>
                <a:ext uri="{FF2B5EF4-FFF2-40B4-BE49-F238E27FC236}">
                  <a16:creationId xmlns:a16="http://schemas.microsoft.com/office/drawing/2014/main" id="{CD813258-C0B5-4B46-A27E-F3AEEB1F75A7}"/>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21" name="Group 20">
            <a:extLst>
              <a:ext uri="{FF2B5EF4-FFF2-40B4-BE49-F238E27FC236}">
                <a16:creationId xmlns:a16="http://schemas.microsoft.com/office/drawing/2014/main" id="{7D2FF1EA-F486-41A9-B86E-F5B68B46907A}"/>
              </a:ext>
            </a:extLst>
          </p:cNvPr>
          <p:cNvGrpSpPr/>
          <p:nvPr userDrawn="1"/>
        </p:nvGrpSpPr>
        <p:grpSpPr>
          <a:xfrm>
            <a:off x="624462" y="6187652"/>
            <a:ext cx="10926270" cy="0"/>
            <a:chOff x="624462" y="6104528"/>
            <a:chExt cx="10926270" cy="0"/>
          </a:xfrm>
        </p:grpSpPr>
        <p:cxnSp>
          <p:nvCxnSpPr>
            <p:cNvPr id="22" name="Straight Connector 21">
              <a:extLst>
                <a:ext uri="{FF2B5EF4-FFF2-40B4-BE49-F238E27FC236}">
                  <a16:creationId xmlns:a16="http://schemas.microsoft.com/office/drawing/2014/main" id="{24AD60CA-0984-496B-BBE1-FB520E076E7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4CECB2-0ADA-4294-9040-118BCC39B65A}"/>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8"/>
            <a:ext cx="10515600" cy="4584480"/>
          </a:xfrm>
        </p:spPr>
        <p:txBody>
          <a:bodyPr/>
          <a:lstStyle>
            <a:lvl1pPr>
              <a:defRPr/>
            </a:lvl1pPr>
          </a:lstStyle>
          <a:p>
            <a:pPr lvl="0"/>
            <a:r>
              <a:rPr lang="en-US"/>
              <a:t>Click to add text</a:t>
            </a:r>
          </a:p>
          <a:p>
            <a:pPr lvl="1"/>
            <a:r>
              <a:rPr lang="en-US"/>
              <a:t>Second level</a:t>
            </a:r>
          </a:p>
          <a:p>
            <a:pPr lvl="2"/>
            <a:r>
              <a:rPr lang="en-US"/>
              <a:t>Third level</a:t>
            </a:r>
          </a:p>
        </p:txBody>
      </p:sp>
      <p:pic>
        <p:nvPicPr>
          <p:cNvPr id="16" name="Picture 15" descr="A picture containing device&#10;&#10;Description automatically generated">
            <a:extLst>
              <a:ext uri="{FF2B5EF4-FFF2-40B4-BE49-F238E27FC236}">
                <a16:creationId xmlns:a16="http://schemas.microsoft.com/office/drawing/2014/main" id="{50520BE8-5CBF-4D67-8204-0304651598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31360" y="734975"/>
            <a:ext cx="509429" cy="2578688"/>
          </a:xfrm>
          <a:prstGeom prst="rect">
            <a:avLst/>
          </a:prstGeom>
        </p:spPr>
      </p:pic>
      <p:sp>
        <p:nvSpPr>
          <p:cNvPr id="14" name="Text Placeholder 12">
            <a:extLst>
              <a:ext uri="{FF2B5EF4-FFF2-40B4-BE49-F238E27FC236}">
                <a16:creationId xmlns:a16="http://schemas.microsoft.com/office/drawing/2014/main" id="{BF911268-3B38-1DB1-20B0-8D77AE6EB45D}"/>
              </a:ext>
            </a:extLst>
          </p:cNvPr>
          <p:cNvSpPr>
            <a:spLocks noGrp="1"/>
          </p:cNvSpPr>
          <p:nvPr>
            <p:ph type="body" sz="quarter" idx="15" hasCustomPrompt="1"/>
          </p:nvPr>
        </p:nvSpPr>
        <p:spPr>
          <a:xfrm>
            <a:off x="846377" y="753745"/>
            <a:ext cx="10507423" cy="434340"/>
          </a:xfrm>
          <a:prstGeom prst="rect">
            <a:avLst/>
          </a:prstGeom>
        </p:spPr>
        <p:txBody>
          <a:bodyPr/>
          <a:lstStyle>
            <a:lvl1pPr marL="0" indent="0">
              <a:buNone/>
              <a:defRPr sz="2400" b="1">
                <a:solidFill>
                  <a:schemeClr val="accent1"/>
                </a:solidFill>
              </a:defRPr>
            </a:lvl1pPr>
          </a:lstStyle>
          <a:p>
            <a:pPr lvl="0"/>
            <a:r>
              <a:rPr lang="en-US"/>
              <a:t>Subtitle</a:t>
            </a:r>
          </a:p>
        </p:txBody>
      </p:sp>
    </p:spTree>
    <p:extLst>
      <p:ext uri="{BB962C8B-B14F-4D97-AF65-F5344CB8AC3E}">
        <p14:creationId xmlns:p14="http://schemas.microsoft.com/office/powerpoint/2010/main" val="3091759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EF782-A817-9D44-8675-6433689BD5F0}"/>
              </a:ext>
            </a:extLst>
          </p:cNvPr>
          <p:cNvSpPr>
            <a:spLocks noGrp="1"/>
          </p:cNvSpPr>
          <p:nvPr>
            <p:ph type="title"/>
          </p:nvPr>
        </p:nvSpPr>
        <p:spPr>
          <a:xfrm>
            <a:off x="838200" y="365125"/>
            <a:ext cx="10515600" cy="43434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dirty="0">
                <a:solidFill>
                  <a:schemeClr val="tx1"/>
                </a:solidFill>
                <a:latin typeface="+mn-lt"/>
                <a:ea typeface="+mn-ea"/>
                <a:cs typeface="+mn-cs"/>
              </a:defRPr>
            </a:lvl1pPr>
          </a:lstStyle>
          <a:p>
            <a:r>
              <a:rPr lang="en-US"/>
              <a:t>Click to edit Master title style</a:t>
            </a:r>
          </a:p>
        </p:txBody>
      </p:sp>
      <p:sp>
        <p:nvSpPr>
          <p:cNvPr id="14" name="Text Placeholder 12">
            <a:extLst>
              <a:ext uri="{FF2B5EF4-FFF2-40B4-BE49-F238E27FC236}">
                <a16:creationId xmlns:a16="http://schemas.microsoft.com/office/drawing/2014/main" id="{B2C0489D-C2D9-8B46-8C11-347BE4E585C3}"/>
              </a:ext>
            </a:extLst>
          </p:cNvPr>
          <p:cNvSpPr>
            <a:spLocks noGrp="1"/>
          </p:cNvSpPr>
          <p:nvPr>
            <p:ph type="body" sz="quarter" idx="15" hasCustomPrompt="1"/>
          </p:nvPr>
        </p:nvSpPr>
        <p:spPr>
          <a:xfrm>
            <a:off x="846377" y="753745"/>
            <a:ext cx="7955281" cy="434340"/>
          </a:xfrm>
          <a:prstGeom prst="rect">
            <a:avLst/>
          </a:prstGeom>
        </p:spPr>
        <p:txBody>
          <a:bodyPr/>
          <a:lstStyle>
            <a:lvl1pPr marL="0" indent="0">
              <a:buNone/>
              <a:defRPr sz="2000" b="1">
                <a:solidFill>
                  <a:schemeClr val="accent1"/>
                </a:solidFill>
              </a:defRPr>
            </a:lvl1pPr>
          </a:lstStyle>
          <a:p>
            <a:pPr lvl="0"/>
            <a:r>
              <a:rPr lang="en-US"/>
              <a:t>Subtitle</a:t>
            </a:r>
          </a:p>
        </p:txBody>
      </p:sp>
      <p:sp>
        <p:nvSpPr>
          <p:cNvPr id="5" name="TextBox 4">
            <a:extLst>
              <a:ext uri="{FF2B5EF4-FFF2-40B4-BE49-F238E27FC236}">
                <a16:creationId xmlns:a16="http://schemas.microsoft.com/office/drawing/2014/main" id="{B024FDA6-01B0-914B-BD36-7E6FDD8199AD}"/>
              </a:ext>
            </a:extLst>
          </p:cNvPr>
          <p:cNvSpPr txBox="1"/>
          <p:nvPr userDrawn="1"/>
        </p:nvSpPr>
        <p:spPr>
          <a:xfrm>
            <a:off x="8467345"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spTree>
    <p:extLst>
      <p:ext uri="{BB962C8B-B14F-4D97-AF65-F5344CB8AC3E}">
        <p14:creationId xmlns:p14="http://schemas.microsoft.com/office/powerpoint/2010/main" val="116122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Option 1">
  <p:cSld name="1_Agenda Option 1">
    <p:spTree>
      <p:nvGrpSpPr>
        <p:cNvPr id="1" name="Shape 70"/>
        <p:cNvGrpSpPr/>
        <p:nvPr/>
      </p:nvGrpSpPr>
      <p:grpSpPr>
        <a:xfrm>
          <a:off x="0" y="0"/>
          <a:ext cx="0" cy="0"/>
          <a:chOff x="0" y="0"/>
          <a:chExt cx="0" cy="0"/>
        </a:xfrm>
      </p:grpSpPr>
      <p:pic>
        <p:nvPicPr>
          <p:cNvPr id="71" name="Google Shape;71;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72" name="Google Shape;72;p9"/>
          <p:cNvSpPr/>
          <p:nvPr/>
        </p:nvSpPr>
        <p:spPr>
          <a:xfrm>
            <a:off x="-7685" y="0"/>
            <a:ext cx="6538090" cy="1651000"/>
          </a:xfrm>
          <a:custGeom>
            <a:avLst/>
            <a:gdLst/>
            <a:ahLst/>
            <a:cxnLst/>
            <a:rect l="l" t="t" r="r" b="b"/>
            <a:pathLst>
              <a:path w="6538090" h="1651000" extrusionOk="0">
                <a:moveTo>
                  <a:pt x="0" y="0"/>
                </a:moveTo>
                <a:lnTo>
                  <a:pt x="4887090" y="0"/>
                </a:lnTo>
                <a:lnTo>
                  <a:pt x="6538090" y="0"/>
                </a:lnTo>
                <a:lnTo>
                  <a:pt x="4887090" y="1651000"/>
                </a:lnTo>
                <a:lnTo>
                  <a:pt x="0" y="1651000"/>
                </a:lnTo>
                <a:close/>
              </a:path>
            </a:pathLst>
          </a:custGeom>
          <a:gradFill>
            <a:gsLst>
              <a:gs pos="0">
                <a:srgbClr val="116F9B"/>
              </a:gs>
              <a:gs pos="100000">
                <a:srgbClr val="33A5E2"/>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9"/>
          <p:cNvSpPr txBox="1">
            <a:spLocks noGrp="1"/>
          </p:cNvSpPr>
          <p:nvPr>
            <p:ph type="body" idx="1"/>
          </p:nvPr>
        </p:nvSpPr>
        <p:spPr>
          <a:xfrm>
            <a:off x="842870" y="2544768"/>
            <a:ext cx="4846320" cy="34747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i="0" u="none" strike="noStrike" cap="none">
                <a:solidFill>
                  <a:schemeClr val="accent1"/>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9"/>
          <p:cNvSpPr txBox="1">
            <a:spLocks noGrp="1"/>
          </p:cNvSpPr>
          <p:nvPr>
            <p:ph type="body" idx="2"/>
          </p:nvPr>
        </p:nvSpPr>
        <p:spPr>
          <a:xfrm>
            <a:off x="842870" y="2930074"/>
            <a:ext cx="4846320" cy="978408"/>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31302F"/>
              </a:buClr>
              <a:buSzPts val="1400"/>
              <a:buNone/>
              <a:defRPr sz="1400" b="0" i="0" u="none" strike="noStrike" cap="none">
                <a:solidFill>
                  <a:srgbClr val="31302F"/>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
          <p:cNvSpPr txBox="1">
            <a:spLocks noGrp="1"/>
          </p:cNvSpPr>
          <p:nvPr>
            <p:ph type="body" idx="3"/>
          </p:nvPr>
        </p:nvSpPr>
        <p:spPr>
          <a:xfrm>
            <a:off x="838200" y="4132045"/>
            <a:ext cx="4846320" cy="34747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i="0" u="none" strike="noStrike" cap="none">
                <a:solidFill>
                  <a:schemeClr val="accent1"/>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9"/>
          <p:cNvSpPr txBox="1">
            <a:spLocks noGrp="1"/>
          </p:cNvSpPr>
          <p:nvPr>
            <p:ph type="body" idx="4"/>
          </p:nvPr>
        </p:nvSpPr>
        <p:spPr>
          <a:xfrm>
            <a:off x="838200" y="4517351"/>
            <a:ext cx="4846320" cy="978408"/>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31302F"/>
              </a:buClr>
              <a:buSzPts val="1400"/>
              <a:buNone/>
              <a:defRPr sz="1400" b="0" i="0" u="none" strike="noStrike" cap="none">
                <a:solidFill>
                  <a:srgbClr val="31302F"/>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9"/>
          <p:cNvSpPr txBox="1">
            <a:spLocks noGrp="1"/>
          </p:cNvSpPr>
          <p:nvPr>
            <p:ph type="body" idx="5"/>
          </p:nvPr>
        </p:nvSpPr>
        <p:spPr>
          <a:xfrm>
            <a:off x="6382066" y="2544768"/>
            <a:ext cx="4846320" cy="34747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i="0" u="none" strike="noStrike" cap="none">
                <a:solidFill>
                  <a:schemeClr val="accent1"/>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9"/>
          <p:cNvSpPr txBox="1">
            <a:spLocks noGrp="1"/>
          </p:cNvSpPr>
          <p:nvPr>
            <p:ph type="body" idx="6"/>
          </p:nvPr>
        </p:nvSpPr>
        <p:spPr>
          <a:xfrm>
            <a:off x="6382066" y="2930074"/>
            <a:ext cx="4846320" cy="978408"/>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31302F"/>
              </a:buClr>
              <a:buSzPts val="1400"/>
              <a:buNone/>
              <a:defRPr sz="1400" b="0" i="0" u="none" strike="noStrike" cap="none">
                <a:solidFill>
                  <a:srgbClr val="31302F"/>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9"/>
          <p:cNvSpPr txBox="1">
            <a:spLocks noGrp="1"/>
          </p:cNvSpPr>
          <p:nvPr>
            <p:ph type="body" idx="7"/>
          </p:nvPr>
        </p:nvSpPr>
        <p:spPr>
          <a:xfrm>
            <a:off x="6377396" y="4132045"/>
            <a:ext cx="4846320" cy="347472"/>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chemeClr val="accent1"/>
              </a:buClr>
              <a:buSzPts val="2000"/>
              <a:buNone/>
              <a:defRPr sz="2000" b="1" i="0" u="none" strike="noStrike" cap="none">
                <a:solidFill>
                  <a:schemeClr val="accent1"/>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9"/>
          <p:cNvSpPr txBox="1">
            <a:spLocks noGrp="1"/>
          </p:cNvSpPr>
          <p:nvPr>
            <p:ph type="body" idx="8"/>
          </p:nvPr>
        </p:nvSpPr>
        <p:spPr>
          <a:xfrm>
            <a:off x="6377396" y="4517351"/>
            <a:ext cx="4846320" cy="978408"/>
          </a:xfrm>
          <a:prstGeom prst="rect">
            <a:avLst/>
          </a:prstGeom>
          <a:noFill/>
          <a:ln>
            <a:noFill/>
          </a:ln>
        </p:spPr>
        <p:txBody>
          <a:bodyPr spcFirstLastPara="1" wrap="square" lIns="0" tIns="45700" rIns="91425" bIns="45700" anchor="t" anchorCtr="0">
            <a:noAutofit/>
          </a:bodyPr>
          <a:lstStyle>
            <a:lvl1pPr marL="457200" lvl="0" indent="-228600" algn="l">
              <a:lnSpc>
                <a:spcPct val="90000"/>
              </a:lnSpc>
              <a:spcBef>
                <a:spcPts val="1000"/>
              </a:spcBef>
              <a:spcAft>
                <a:spcPts val="0"/>
              </a:spcAft>
              <a:buClr>
                <a:srgbClr val="31302F"/>
              </a:buClr>
              <a:buSzPts val="1400"/>
              <a:buNone/>
              <a:defRPr sz="1400" b="0" i="0" u="none" strike="noStrike" cap="none">
                <a:solidFill>
                  <a:srgbClr val="31302F"/>
                </a:solidFill>
                <a:latin typeface="Calibri"/>
                <a:ea typeface="Calibri"/>
                <a:cs typeface="Calibri"/>
                <a:sym typeface="Calibri"/>
              </a:defRPr>
            </a:lvl1pPr>
            <a:lvl2pPr marL="914400" lvl="1" indent="-342900" algn="l">
              <a:lnSpc>
                <a:spcPct val="90000"/>
              </a:lnSpc>
              <a:spcBef>
                <a:spcPts val="800"/>
              </a:spcBef>
              <a:spcAft>
                <a:spcPts val="0"/>
              </a:spcAft>
              <a:buClr>
                <a:schemeClr val="dk1"/>
              </a:buClr>
              <a:buSzPts val="1800"/>
              <a:buChar char="•"/>
              <a:defRPr/>
            </a:lvl2pPr>
            <a:lvl3pPr marL="1371600" lvl="2" indent="-342900" algn="l">
              <a:lnSpc>
                <a:spcPct val="90000"/>
              </a:lnSpc>
              <a:spcBef>
                <a:spcPts val="8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9"/>
          <p:cNvPicPr preferRelativeResize="0"/>
          <p:nvPr/>
        </p:nvPicPr>
        <p:blipFill rotWithShape="1">
          <a:blip r:embed="rId3">
            <a:alphaModFix/>
          </a:blip>
          <a:srcRect/>
          <a:stretch/>
        </p:blipFill>
        <p:spPr>
          <a:xfrm>
            <a:off x="11730168" y="6350920"/>
            <a:ext cx="228600" cy="376881"/>
          </a:xfrm>
          <a:prstGeom prst="rect">
            <a:avLst/>
          </a:prstGeom>
          <a:noFill/>
          <a:ln>
            <a:noFill/>
          </a:ln>
        </p:spPr>
      </p:pic>
      <p:sp>
        <p:nvSpPr>
          <p:cNvPr id="82" name="Google Shape;82;p9"/>
          <p:cNvSpPr txBox="1"/>
          <p:nvPr/>
        </p:nvSpPr>
        <p:spPr>
          <a:xfrm>
            <a:off x="9545259" y="6430376"/>
            <a:ext cx="247578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800"/>
              <a:buFont typeface="Calibri"/>
              <a:buNone/>
            </a:pPr>
            <a:r>
              <a:rPr lang="en-US" sz="800" b="0" i="0" u="none" strike="noStrike" cap="none">
                <a:solidFill>
                  <a:srgbClr val="7F7F7F"/>
                </a:solidFill>
                <a:latin typeface="Calibri"/>
                <a:ea typeface="Calibri"/>
                <a:cs typeface="Calibri"/>
                <a:sym typeface="Calibri"/>
              </a:rPr>
              <a:t>© Health Catalyst. Confidential and proprietary.</a:t>
            </a:r>
            <a:endParaRPr/>
          </a:p>
        </p:txBody>
      </p:sp>
    </p:spTree>
    <p:extLst>
      <p:ext uri="{BB962C8B-B14F-4D97-AF65-F5344CB8AC3E}">
        <p14:creationId xmlns:p14="http://schemas.microsoft.com/office/powerpoint/2010/main" val="825906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Page">
  <p:cSld name="1_Title Page">
    <p:spTree>
      <p:nvGrpSpPr>
        <p:cNvPr id="1" name="Shape 54"/>
        <p:cNvGrpSpPr/>
        <p:nvPr/>
      </p:nvGrpSpPr>
      <p:grpSpPr>
        <a:xfrm>
          <a:off x="0" y="0"/>
          <a:ext cx="0" cy="0"/>
          <a:chOff x="0" y="0"/>
          <a:chExt cx="0" cy="0"/>
        </a:xfrm>
      </p:grpSpPr>
      <p:sp>
        <p:nvSpPr>
          <p:cNvPr id="55" name="Google Shape;55;p7"/>
          <p:cNvSpPr/>
          <p:nvPr/>
        </p:nvSpPr>
        <p:spPr>
          <a:xfrm rot="-2696396">
            <a:off x="10237758" y="2184369"/>
            <a:ext cx="3908483" cy="3856577"/>
          </a:xfrm>
          <a:custGeom>
            <a:avLst/>
            <a:gdLst/>
            <a:ahLst/>
            <a:cxnLst/>
            <a:rect l="l" t="t" r="r" b="b"/>
            <a:pathLst>
              <a:path w="3908483" h="3856577" extrusionOk="0">
                <a:moveTo>
                  <a:pt x="3908483" y="0"/>
                </a:moveTo>
                <a:lnTo>
                  <a:pt x="22819" y="3856577"/>
                </a:lnTo>
                <a:lnTo>
                  <a:pt x="4023" y="3837998"/>
                </a:lnTo>
                <a:lnTo>
                  <a:pt x="0" y="1"/>
                </a:lnTo>
                <a:lnTo>
                  <a:pt x="3908483" y="0"/>
                </a:lnTo>
                <a:close/>
              </a:path>
            </a:pathLst>
          </a:custGeom>
          <a:solidFill>
            <a:srgbClr val="68CD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 name="Google Shape;56;p7"/>
          <p:cNvSpPr/>
          <p:nvPr/>
        </p:nvSpPr>
        <p:spPr>
          <a:xfrm rot="-2696396">
            <a:off x="7506009" y="4920001"/>
            <a:ext cx="3906495" cy="3898312"/>
          </a:xfrm>
          <a:custGeom>
            <a:avLst/>
            <a:gdLst/>
            <a:ahLst/>
            <a:cxnLst/>
            <a:rect l="l" t="t" r="r" b="b"/>
            <a:pathLst>
              <a:path w="3906495" h="3898312" extrusionOk="0">
                <a:moveTo>
                  <a:pt x="3895507" y="0"/>
                </a:moveTo>
                <a:lnTo>
                  <a:pt x="3906495" y="3898312"/>
                </a:lnTo>
                <a:lnTo>
                  <a:pt x="0" y="0"/>
                </a:lnTo>
                <a:lnTo>
                  <a:pt x="3895507" y="0"/>
                </a:lnTo>
                <a:close/>
              </a:path>
            </a:pathLst>
          </a:custGeom>
          <a:gradFill>
            <a:gsLst>
              <a:gs pos="0">
                <a:srgbClr val="33A5E2"/>
              </a:gs>
              <a:gs pos="15000">
                <a:srgbClr val="33A5E2"/>
              </a:gs>
              <a:gs pos="84000">
                <a:srgbClr val="116F9B"/>
              </a:gs>
              <a:gs pos="100000">
                <a:srgbClr val="116F9B"/>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7"/>
          <p:cNvSpPr/>
          <p:nvPr/>
        </p:nvSpPr>
        <p:spPr>
          <a:xfrm rot="10800000" flipH="1">
            <a:off x="6721084" y="1318974"/>
            <a:ext cx="5475751" cy="5539978"/>
          </a:xfrm>
          <a:custGeom>
            <a:avLst/>
            <a:gdLst/>
            <a:ahLst/>
            <a:cxnLst/>
            <a:rect l="l" t="t" r="r" b="b"/>
            <a:pathLst>
              <a:path w="5475751" h="5475751" extrusionOk="0">
                <a:moveTo>
                  <a:pt x="0" y="0"/>
                </a:moveTo>
                <a:lnTo>
                  <a:pt x="5475751" y="0"/>
                </a:lnTo>
                <a:lnTo>
                  <a:pt x="5475751" y="26391"/>
                </a:lnTo>
                <a:lnTo>
                  <a:pt x="26502" y="5475751"/>
                </a:lnTo>
                <a:lnTo>
                  <a:pt x="0" y="5475751"/>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0101010101010101010101010101010101010101010101010101010101010101010101010101010101010101010101010101010101010101010101010101010101010101010101010101010101010101010101010101010101010101010101010101010101010101010101010101010101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01010101010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010101</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10</a:t>
            </a:r>
            <a:endParaRPr/>
          </a:p>
          <a:p>
            <a:pPr marL="0" marR="0" lvl="0" indent="0" algn="l" rtl="0">
              <a:lnSpc>
                <a:spcPct val="100000"/>
              </a:lnSpc>
              <a:spcBef>
                <a:spcPts val="0"/>
              </a:spcBef>
              <a:spcAft>
                <a:spcPts val="0"/>
              </a:spcAft>
              <a:buClr>
                <a:schemeClr val="lt1"/>
              </a:buClr>
              <a:buSzPts val="750"/>
              <a:buFont typeface="Calibri"/>
              <a:buNone/>
            </a:pPr>
            <a:r>
              <a:rPr lang="en-US" sz="750">
                <a:solidFill>
                  <a:schemeClr val="lt1"/>
                </a:solidFill>
                <a:latin typeface="Calibri"/>
                <a:ea typeface="Calibri"/>
                <a:cs typeface="Calibri"/>
                <a:sym typeface="Calibri"/>
              </a:rPr>
              <a:t>0</a:t>
            </a:r>
            <a:endParaRPr/>
          </a:p>
          <a:p>
            <a:pPr marL="0" marR="0" lvl="0" indent="0" algn="l" rtl="0">
              <a:lnSpc>
                <a:spcPct val="100000"/>
              </a:lnSpc>
              <a:spcBef>
                <a:spcPts val="0"/>
              </a:spcBef>
              <a:spcAft>
                <a:spcPts val="0"/>
              </a:spcAft>
              <a:buClr>
                <a:schemeClr val="lt1"/>
              </a:buClr>
              <a:buSzPts val="750"/>
              <a:buFont typeface="Calibri"/>
              <a:buNone/>
            </a:pPr>
            <a:endParaRPr sz="750">
              <a:solidFill>
                <a:schemeClr val="lt1"/>
              </a:solidFill>
              <a:latin typeface="Calibri"/>
              <a:ea typeface="Calibri"/>
              <a:cs typeface="Calibri"/>
              <a:sym typeface="Calibri"/>
            </a:endParaRPr>
          </a:p>
        </p:txBody>
      </p:sp>
      <p:sp>
        <p:nvSpPr>
          <p:cNvPr id="58" name="Google Shape;58;p7"/>
          <p:cNvSpPr/>
          <p:nvPr/>
        </p:nvSpPr>
        <p:spPr>
          <a:xfrm rot="-2696396">
            <a:off x="-1306135" y="-1027951"/>
            <a:ext cx="8641381" cy="9595981"/>
          </a:xfrm>
          <a:custGeom>
            <a:avLst/>
            <a:gdLst/>
            <a:ahLst/>
            <a:cxnLst/>
            <a:rect l="l" t="t" r="r" b="b"/>
            <a:pathLst>
              <a:path w="8641381" h="9595981" extrusionOk="0">
                <a:moveTo>
                  <a:pt x="4849868" y="0"/>
                </a:moveTo>
                <a:lnTo>
                  <a:pt x="8624952" y="3767177"/>
                </a:lnTo>
                <a:lnTo>
                  <a:pt x="8641381" y="9595981"/>
                </a:lnTo>
                <a:lnTo>
                  <a:pt x="4745874" y="9595981"/>
                </a:lnTo>
                <a:lnTo>
                  <a:pt x="0" y="4860047"/>
                </a:lnTo>
                <a:lnTo>
                  <a:pt x="4849868" y="0"/>
                </a:lnTo>
                <a:close/>
              </a:path>
            </a:pathLst>
          </a:custGeom>
          <a:gradFill>
            <a:gsLst>
              <a:gs pos="0">
                <a:srgbClr val="116F9B"/>
              </a:gs>
              <a:gs pos="32000">
                <a:srgbClr val="116F9B"/>
              </a:gs>
              <a:gs pos="100000">
                <a:srgbClr val="33A5E2"/>
              </a:gs>
            </a:gsLst>
            <a:lin ang="4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9" name="Google Shape;59;p7"/>
          <p:cNvSpPr/>
          <p:nvPr/>
        </p:nvSpPr>
        <p:spPr>
          <a:xfrm rot="-2696396">
            <a:off x="6662149" y="-2604172"/>
            <a:ext cx="4915732" cy="5852137"/>
          </a:xfrm>
          <a:custGeom>
            <a:avLst/>
            <a:gdLst/>
            <a:ahLst/>
            <a:cxnLst/>
            <a:rect l="l" t="t" r="r" b="b"/>
            <a:pathLst>
              <a:path w="4915732" h="5852137" extrusionOk="0">
                <a:moveTo>
                  <a:pt x="4915732" y="4858516"/>
                </a:moveTo>
                <a:lnTo>
                  <a:pt x="3914617" y="5852136"/>
                </a:lnTo>
                <a:lnTo>
                  <a:pt x="6134" y="5852137"/>
                </a:lnTo>
                <a:lnTo>
                  <a:pt x="0" y="0"/>
                </a:lnTo>
                <a:lnTo>
                  <a:pt x="4915732" y="4858516"/>
                </a:lnTo>
                <a:close/>
              </a:path>
            </a:pathLst>
          </a:custGeom>
          <a:solidFill>
            <a:srgbClr val="68CD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 name="Google Shape;60;p7"/>
          <p:cNvPicPr preferRelativeResize="0"/>
          <p:nvPr/>
        </p:nvPicPr>
        <p:blipFill rotWithShape="1">
          <a:blip r:embed="rId2">
            <a:alphaModFix/>
          </a:blip>
          <a:srcRect/>
          <a:stretch/>
        </p:blipFill>
        <p:spPr>
          <a:xfrm>
            <a:off x="318138" y="6313526"/>
            <a:ext cx="228600" cy="376881"/>
          </a:xfrm>
          <a:prstGeom prst="rect">
            <a:avLst/>
          </a:prstGeom>
          <a:noFill/>
          <a:ln>
            <a:noFill/>
          </a:ln>
        </p:spPr>
      </p:pic>
      <p:sp>
        <p:nvSpPr>
          <p:cNvPr id="61" name="Google Shape;61;p7"/>
          <p:cNvSpPr txBox="1">
            <a:spLocks noGrp="1"/>
          </p:cNvSpPr>
          <p:nvPr>
            <p:ph type="title"/>
          </p:nvPr>
        </p:nvSpPr>
        <p:spPr>
          <a:xfrm>
            <a:off x="710941" y="2297509"/>
            <a:ext cx="7765997" cy="2262981"/>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lt1"/>
              </a:buClr>
              <a:buSzPts val="3000"/>
              <a:buFont typeface="Calibri"/>
              <a:buNone/>
              <a:defRPr sz="30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7"/>
          <p:cNvSpPr txBox="1"/>
          <p:nvPr/>
        </p:nvSpPr>
        <p:spPr>
          <a:xfrm>
            <a:off x="567983" y="6394244"/>
            <a:ext cx="2475781"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Calibri"/>
              <a:buNone/>
            </a:pPr>
            <a:r>
              <a:rPr lang="en-US" sz="800" b="0" i="0" u="none" strike="noStrike" cap="none">
                <a:solidFill>
                  <a:schemeClr val="lt1"/>
                </a:solidFill>
                <a:latin typeface="Calibri"/>
                <a:ea typeface="Calibri"/>
                <a:cs typeface="Calibri"/>
                <a:sym typeface="Calibri"/>
              </a:rPr>
              <a:t>© Health Catalyst. Confidential and proprietary.</a:t>
            </a:r>
            <a:endParaRPr/>
          </a:p>
        </p:txBody>
      </p:sp>
    </p:spTree>
    <p:extLst>
      <p:ext uri="{BB962C8B-B14F-4D97-AF65-F5344CB8AC3E}">
        <p14:creationId xmlns:p14="http://schemas.microsoft.com/office/powerpoint/2010/main" val="109561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C8C99F-5760-4A7B-9975-874FC63690A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0800000">
            <a:off x="-9951" y="-129396"/>
            <a:ext cx="12205264" cy="6321292"/>
          </a:xfrm>
          <a:prstGeom prst="rect">
            <a:avLst/>
          </a:prstGeom>
        </p:spPr>
      </p:pic>
      <p:sp>
        <p:nvSpPr>
          <p:cNvPr id="8" name="Freeform: Shape 7">
            <a:extLst>
              <a:ext uri="{FF2B5EF4-FFF2-40B4-BE49-F238E27FC236}">
                <a16:creationId xmlns:a16="http://schemas.microsoft.com/office/drawing/2014/main" id="{E7B0E8E9-DC86-4424-A079-6D6EF5EA4873}"/>
              </a:ext>
            </a:extLst>
          </p:cNvPr>
          <p:cNvSpPr/>
          <p:nvPr userDrawn="1"/>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80E2C1DD-36DC-4704-BF51-0EFEA6358746}"/>
              </a:ext>
            </a:extLst>
          </p:cNvPr>
          <p:cNvSpPr/>
          <p:nvPr userDrawn="1"/>
        </p:nvSpPr>
        <p:spPr>
          <a:xfrm rot="16200000">
            <a:off x="8849755"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2" name="Title 1">
            <a:extLst>
              <a:ext uri="{FF2B5EF4-FFF2-40B4-BE49-F238E27FC236}">
                <a16:creationId xmlns:a16="http://schemas.microsoft.com/office/drawing/2014/main" id="{E51DB1FF-8C68-4037-BB9F-7ADD96B912E6}"/>
              </a:ext>
            </a:extLst>
          </p:cNvPr>
          <p:cNvSpPr>
            <a:spLocks noGrp="1"/>
          </p:cNvSpPr>
          <p:nvPr>
            <p:ph type="ctrTitle" hasCustomPrompt="1"/>
          </p:nvPr>
        </p:nvSpPr>
        <p:spPr>
          <a:xfrm>
            <a:off x="585027" y="4998891"/>
            <a:ext cx="5084064" cy="1051560"/>
          </a:xfrm>
        </p:spPr>
        <p:txBody>
          <a:bodyPr anchor="t" anchorCtr="0">
            <a:noAutofit/>
          </a:bodyPr>
          <a:lstStyle>
            <a:lvl1pPr algn="l">
              <a:defRPr sz="4000">
                <a:solidFill>
                  <a:schemeClr val="bg1"/>
                </a:solidFill>
              </a:defRPr>
            </a:lvl1pPr>
          </a:lstStyle>
          <a:p>
            <a:r>
              <a:rPr lang="en-US"/>
              <a:t>Presentation Title</a:t>
            </a:r>
          </a:p>
        </p:txBody>
      </p:sp>
      <p:pic>
        <p:nvPicPr>
          <p:cNvPr id="10" name="Picture 9" descr="Logo&#10;&#10;Description automatically generated with medium confidence">
            <a:extLst>
              <a:ext uri="{FF2B5EF4-FFF2-40B4-BE49-F238E27FC236}">
                <a16:creationId xmlns:a16="http://schemas.microsoft.com/office/drawing/2014/main" id="{A0D816F5-602C-4219-A819-C371BC953C7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14" name="TextBox 13">
            <a:extLst>
              <a:ext uri="{FF2B5EF4-FFF2-40B4-BE49-F238E27FC236}">
                <a16:creationId xmlns:a16="http://schemas.microsoft.com/office/drawing/2014/main" id="{E40CC146-F7F0-460B-93B7-601237177A8F}"/>
              </a:ext>
            </a:extLst>
          </p:cNvPr>
          <p:cNvSpPr txBox="1"/>
          <p:nvPr userDrawn="1"/>
        </p:nvSpPr>
        <p:spPr>
          <a:xfrm>
            <a:off x="10390705" y="6636940"/>
            <a:ext cx="1334343" cy="215444"/>
          </a:xfrm>
          <a:prstGeom prst="rect">
            <a:avLst/>
          </a:prstGeom>
          <a:noFill/>
        </p:spPr>
        <p:txBody>
          <a:bodyPr wrap="square" rtlCol="0">
            <a:spAutoFit/>
          </a:bodyPr>
          <a:lstStyle/>
          <a:p>
            <a:r>
              <a:rPr lang="en-US" sz="800">
                <a:solidFill>
                  <a:schemeClr val="bg1"/>
                </a:solidFill>
              </a:rPr>
              <a:t>© 2021 Health Catalyst</a:t>
            </a:r>
          </a:p>
        </p:txBody>
      </p:sp>
      <p:sp>
        <p:nvSpPr>
          <p:cNvPr id="11" name="Content Placeholder 4">
            <a:extLst>
              <a:ext uri="{FF2B5EF4-FFF2-40B4-BE49-F238E27FC236}">
                <a16:creationId xmlns:a16="http://schemas.microsoft.com/office/drawing/2014/main" id="{B025E0CE-ED0D-45CE-BDD2-244711C07E0C}"/>
              </a:ext>
            </a:extLst>
          </p:cNvPr>
          <p:cNvSpPr>
            <a:spLocks noGrp="1"/>
          </p:cNvSpPr>
          <p:nvPr>
            <p:ph sz="quarter" idx="10" hasCustomPrompt="1"/>
          </p:nvPr>
        </p:nvSpPr>
        <p:spPr>
          <a:xfrm>
            <a:off x="585916" y="6191732"/>
            <a:ext cx="5083175" cy="269875"/>
          </a:xfrm>
        </p:spPr>
        <p:txBody>
          <a:bodyPr>
            <a:noAutofit/>
          </a:bodyPr>
          <a:lstStyle>
            <a:lvl1pPr>
              <a:defRPr lang="en-US" sz="1400" kern="1200" dirty="0" smtClean="0">
                <a:solidFill>
                  <a:schemeClr val="accent1"/>
                </a:solidFill>
                <a:latin typeface="+mn-lt"/>
                <a:ea typeface="+mn-ea"/>
                <a:cs typeface="+mn-cs"/>
              </a:defRPr>
            </a:lvl1pPr>
            <a:lvl2pPr marL="228600" indent="0">
              <a:buNone/>
              <a:defRPr/>
            </a:lvl2pPr>
          </a:lstStyle>
          <a:p>
            <a:pPr lvl="0"/>
            <a:r>
              <a:rPr lang="en-US"/>
              <a:t>Presenter Name</a:t>
            </a:r>
          </a:p>
        </p:txBody>
      </p:sp>
    </p:spTree>
    <p:extLst>
      <p:ext uri="{BB962C8B-B14F-4D97-AF65-F5344CB8AC3E}">
        <p14:creationId xmlns:p14="http://schemas.microsoft.com/office/powerpoint/2010/main" val="29165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9E3F9588-5176-42CF-AB70-974A5BF56C81}"/>
              </a:ext>
            </a:extLst>
          </p:cNvPr>
          <p:cNvSpPr/>
          <p:nvPr userDrawn="1"/>
        </p:nvSpPr>
        <p:spPr>
          <a:xfrm rot="18903604">
            <a:off x="10237758" y="2184369"/>
            <a:ext cx="3908483" cy="3856577"/>
          </a:xfrm>
          <a:custGeom>
            <a:avLst/>
            <a:gdLst>
              <a:gd name="connsiteX0" fmla="*/ 3908483 w 3908483"/>
              <a:gd name="connsiteY0" fmla="*/ 0 h 3856577"/>
              <a:gd name="connsiteX1" fmla="*/ 22819 w 3908483"/>
              <a:gd name="connsiteY1" fmla="*/ 3856577 h 3856577"/>
              <a:gd name="connsiteX2" fmla="*/ 4023 w 3908483"/>
              <a:gd name="connsiteY2" fmla="*/ 3837998 h 3856577"/>
              <a:gd name="connsiteX3" fmla="*/ 0 w 3908483"/>
              <a:gd name="connsiteY3" fmla="*/ 1 h 3856577"/>
              <a:gd name="connsiteX4" fmla="*/ 3908483 w 3908483"/>
              <a:gd name="connsiteY4" fmla="*/ 0 h 3856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83" h="3856577">
                <a:moveTo>
                  <a:pt x="3908483" y="0"/>
                </a:moveTo>
                <a:lnTo>
                  <a:pt x="22819" y="3856577"/>
                </a:lnTo>
                <a:lnTo>
                  <a:pt x="4023" y="3837998"/>
                </a:lnTo>
                <a:lnTo>
                  <a:pt x="0" y="1"/>
                </a:lnTo>
                <a:lnTo>
                  <a:pt x="3908483" y="0"/>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9" name="Freeform: Shape 18">
            <a:extLst>
              <a:ext uri="{FF2B5EF4-FFF2-40B4-BE49-F238E27FC236}">
                <a16:creationId xmlns:a16="http://schemas.microsoft.com/office/drawing/2014/main" id="{C444C4C8-9F96-428B-8D96-E5A4BAC422E9}"/>
              </a:ext>
            </a:extLst>
          </p:cNvPr>
          <p:cNvSpPr/>
          <p:nvPr userDrawn="1"/>
        </p:nvSpPr>
        <p:spPr>
          <a:xfrm rot="18903604">
            <a:off x="7506009" y="4920001"/>
            <a:ext cx="3906495" cy="3898312"/>
          </a:xfrm>
          <a:custGeom>
            <a:avLst/>
            <a:gdLst>
              <a:gd name="connsiteX0" fmla="*/ 3895507 w 3906495"/>
              <a:gd name="connsiteY0" fmla="*/ 0 h 3898312"/>
              <a:gd name="connsiteX1" fmla="*/ 3906495 w 3906495"/>
              <a:gd name="connsiteY1" fmla="*/ 3898312 h 3898312"/>
              <a:gd name="connsiteX2" fmla="*/ 0 w 3906495"/>
              <a:gd name="connsiteY2" fmla="*/ 0 h 3898312"/>
              <a:gd name="connsiteX3" fmla="*/ 3895507 w 3906495"/>
              <a:gd name="connsiteY3" fmla="*/ 0 h 3898312"/>
            </a:gdLst>
            <a:ahLst/>
            <a:cxnLst>
              <a:cxn ang="0">
                <a:pos x="connsiteX0" y="connsiteY0"/>
              </a:cxn>
              <a:cxn ang="0">
                <a:pos x="connsiteX1" y="connsiteY1"/>
              </a:cxn>
              <a:cxn ang="0">
                <a:pos x="connsiteX2" y="connsiteY2"/>
              </a:cxn>
              <a:cxn ang="0">
                <a:pos x="connsiteX3" y="connsiteY3"/>
              </a:cxn>
            </a:cxnLst>
            <a:rect l="l" t="t" r="r" b="b"/>
            <a:pathLst>
              <a:path w="3906495" h="3898312">
                <a:moveTo>
                  <a:pt x="3895507" y="0"/>
                </a:moveTo>
                <a:lnTo>
                  <a:pt x="3906495" y="3898312"/>
                </a:lnTo>
                <a:lnTo>
                  <a:pt x="0" y="0"/>
                </a:lnTo>
                <a:lnTo>
                  <a:pt x="3895507" y="0"/>
                </a:lnTo>
                <a:close/>
              </a:path>
            </a:pathLst>
          </a:custGeom>
          <a:gradFill flip="none" rotWithShape="1">
            <a:gsLst>
              <a:gs pos="84000">
                <a:srgbClr val="116F9B"/>
              </a:gs>
              <a:gs pos="15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7" name="Freeform: Shape 16">
            <a:extLst>
              <a:ext uri="{FF2B5EF4-FFF2-40B4-BE49-F238E27FC236}">
                <a16:creationId xmlns:a16="http://schemas.microsoft.com/office/drawing/2014/main" id="{F026D67D-C4F9-41A8-B416-B1FE1FBD6A14}"/>
              </a:ext>
            </a:extLst>
          </p:cNvPr>
          <p:cNvSpPr/>
          <p:nvPr userDrawn="1"/>
        </p:nvSpPr>
        <p:spPr>
          <a:xfrm flipV="1">
            <a:off x="6721084" y="1318974"/>
            <a:ext cx="5475751" cy="5539978"/>
          </a:xfrm>
          <a:custGeom>
            <a:avLst/>
            <a:gdLst>
              <a:gd name="connsiteX0" fmla="*/ 0 w 5475751"/>
              <a:gd name="connsiteY0" fmla="*/ 0 h 5475751"/>
              <a:gd name="connsiteX1" fmla="*/ 5475751 w 5475751"/>
              <a:gd name="connsiteY1" fmla="*/ 0 h 5475751"/>
              <a:gd name="connsiteX2" fmla="*/ 5475751 w 5475751"/>
              <a:gd name="connsiteY2" fmla="*/ 26391 h 5475751"/>
              <a:gd name="connsiteX3" fmla="*/ 26502 w 5475751"/>
              <a:gd name="connsiteY3" fmla="*/ 5475751 h 5475751"/>
              <a:gd name="connsiteX4" fmla="*/ 0 w 5475751"/>
              <a:gd name="connsiteY4" fmla="*/ 5475751 h 547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5751" h="5475751">
                <a:moveTo>
                  <a:pt x="0" y="0"/>
                </a:moveTo>
                <a:lnTo>
                  <a:pt x="5475751" y="0"/>
                </a:lnTo>
                <a:lnTo>
                  <a:pt x="5475751" y="26391"/>
                </a:lnTo>
                <a:lnTo>
                  <a:pt x="26502" y="5475751"/>
                </a:lnTo>
                <a:lnTo>
                  <a:pt x="0" y="5475751"/>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0101010101010101010101010101010101010101010101010101010101010101010101010101010101010101010101010101010101010101010101010101010101010101010101010101010101010101010101010101010101010101010101010101010101010101010101010101010101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01010101010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010101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50"/>
              <a:t>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750"/>
          </a:p>
        </p:txBody>
      </p:sp>
      <p:sp>
        <p:nvSpPr>
          <p:cNvPr id="15" name="Freeform: Shape 14">
            <a:extLst>
              <a:ext uri="{FF2B5EF4-FFF2-40B4-BE49-F238E27FC236}">
                <a16:creationId xmlns:a16="http://schemas.microsoft.com/office/drawing/2014/main" id="{B89D4890-10D5-4A8A-AB82-1BC89CC44CC7}"/>
              </a:ext>
            </a:extLst>
          </p:cNvPr>
          <p:cNvSpPr/>
          <p:nvPr userDrawn="1"/>
        </p:nvSpPr>
        <p:spPr>
          <a:xfrm rot="18903604">
            <a:off x="-1306135" y="-1027951"/>
            <a:ext cx="8641381" cy="9595981"/>
          </a:xfrm>
          <a:custGeom>
            <a:avLst/>
            <a:gdLst>
              <a:gd name="connsiteX0" fmla="*/ 4849868 w 8641381"/>
              <a:gd name="connsiteY0" fmla="*/ 0 h 9595981"/>
              <a:gd name="connsiteX1" fmla="*/ 8624952 w 8641381"/>
              <a:gd name="connsiteY1" fmla="*/ 3767177 h 9595981"/>
              <a:gd name="connsiteX2" fmla="*/ 8641381 w 8641381"/>
              <a:gd name="connsiteY2" fmla="*/ 9595981 h 9595981"/>
              <a:gd name="connsiteX3" fmla="*/ 4745874 w 8641381"/>
              <a:gd name="connsiteY3" fmla="*/ 9595981 h 9595981"/>
              <a:gd name="connsiteX4" fmla="*/ 0 w 8641381"/>
              <a:gd name="connsiteY4" fmla="*/ 4860047 h 9595981"/>
              <a:gd name="connsiteX5" fmla="*/ 4849868 w 8641381"/>
              <a:gd name="connsiteY5" fmla="*/ 0 h 959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1381" h="9595981">
                <a:moveTo>
                  <a:pt x="4849868" y="0"/>
                </a:moveTo>
                <a:lnTo>
                  <a:pt x="8624952" y="3767177"/>
                </a:lnTo>
                <a:lnTo>
                  <a:pt x="8641381" y="9595981"/>
                </a:lnTo>
                <a:lnTo>
                  <a:pt x="4745874" y="9595981"/>
                </a:lnTo>
                <a:lnTo>
                  <a:pt x="0" y="4860047"/>
                </a:lnTo>
                <a:lnTo>
                  <a:pt x="4849868" y="0"/>
                </a:lnTo>
                <a:close/>
              </a:path>
            </a:pathLst>
          </a:custGeom>
          <a:gradFill flip="none" rotWithShape="1">
            <a:gsLst>
              <a:gs pos="3200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Calibri" panose="020F0502020204030204"/>
            </a:endParaRPr>
          </a:p>
        </p:txBody>
      </p:sp>
      <p:sp>
        <p:nvSpPr>
          <p:cNvPr id="16" name="Freeform: Shape 15">
            <a:extLst>
              <a:ext uri="{FF2B5EF4-FFF2-40B4-BE49-F238E27FC236}">
                <a16:creationId xmlns:a16="http://schemas.microsoft.com/office/drawing/2014/main" id="{E088E0D3-794C-407A-B71C-343057904346}"/>
              </a:ext>
            </a:extLst>
          </p:cNvPr>
          <p:cNvSpPr/>
          <p:nvPr userDrawn="1"/>
        </p:nvSpPr>
        <p:spPr>
          <a:xfrm rot="18903604">
            <a:off x="6662149" y="-2604172"/>
            <a:ext cx="4915732" cy="5852137"/>
          </a:xfrm>
          <a:custGeom>
            <a:avLst/>
            <a:gdLst>
              <a:gd name="connsiteX0" fmla="*/ 4915732 w 4915732"/>
              <a:gd name="connsiteY0" fmla="*/ 4858516 h 5852137"/>
              <a:gd name="connsiteX1" fmla="*/ 3914617 w 4915732"/>
              <a:gd name="connsiteY1" fmla="*/ 5852136 h 5852137"/>
              <a:gd name="connsiteX2" fmla="*/ 6134 w 4915732"/>
              <a:gd name="connsiteY2" fmla="*/ 5852137 h 5852137"/>
              <a:gd name="connsiteX3" fmla="*/ 0 w 4915732"/>
              <a:gd name="connsiteY3" fmla="*/ 0 h 5852137"/>
              <a:gd name="connsiteX4" fmla="*/ 4915732 w 4915732"/>
              <a:gd name="connsiteY4" fmla="*/ 4858516 h 5852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5732" h="5852137">
                <a:moveTo>
                  <a:pt x="4915732" y="4858516"/>
                </a:moveTo>
                <a:lnTo>
                  <a:pt x="3914617" y="5852136"/>
                </a:lnTo>
                <a:lnTo>
                  <a:pt x="6134" y="5852137"/>
                </a:lnTo>
                <a:lnTo>
                  <a:pt x="0" y="0"/>
                </a:lnTo>
                <a:lnTo>
                  <a:pt x="4915732" y="4858516"/>
                </a:lnTo>
                <a:close/>
              </a:path>
            </a:pathLst>
          </a:custGeom>
          <a:solidFill>
            <a:srgbClr val="68CDD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pic>
        <p:nvPicPr>
          <p:cNvPr id="25" name="Picture 24">
            <a:extLst>
              <a:ext uri="{FF2B5EF4-FFF2-40B4-BE49-F238E27FC236}">
                <a16:creationId xmlns:a16="http://schemas.microsoft.com/office/drawing/2014/main" id="{69730916-4C19-46AB-BE3F-49BD01E05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138" y="6313526"/>
            <a:ext cx="228600" cy="376881"/>
          </a:xfrm>
          <a:prstGeom prst="rect">
            <a:avLst/>
          </a:prstGeom>
        </p:spPr>
      </p:pic>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710941" y="2297509"/>
            <a:ext cx="7765997" cy="2262981"/>
          </a:xfrm>
          <a:prstGeom prst="rect">
            <a:avLst/>
          </a:prstGeom>
        </p:spPr>
        <p:txBody>
          <a:bodyPr>
            <a:noAutofit/>
          </a:bodyPr>
          <a:lstStyle>
            <a:lvl1pPr>
              <a:defRPr sz="3000" b="1">
                <a:solidFill>
                  <a:schemeClr val="bg1"/>
                </a:solidFill>
                <a:latin typeface="+mn-lt"/>
              </a:defRPr>
            </a:lvl1pPr>
          </a:lstStyle>
          <a:p>
            <a:r>
              <a:rPr lang="en-US"/>
              <a:t>Title Page</a:t>
            </a:r>
          </a:p>
        </p:txBody>
      </p:sp>
    </p:spTree>
    <p:extLst>
      <p:ext uri="{BB962C8B-B14F-4D97-AF65-F5344CB8AC3E}">
        <p14:creationId xmlns:p14="http://schemas.microsoft.com/office/powerpoint/2010/main" val="57697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7" name="Text Placeholder 25">
            <a:extLst>
              <a:ext uri="{FF2B5EF4-FFF2-40B4-BE49-F238E27FC236}">
                <a16:creationId xmlns:a16="http://schemas.microsoft.com/office/drawing/2014/main" id="{5F72CD1C-1290-45EC-9E87-5B8CD19CB9D4}"/>
              </a:ext>
            </a:extLst>
          </p:cNvPr>
          <p:cNvSpPr>
            <a:spLocks noGrp="1"/>
          </p:cNvSpPr>
          <p:nvPr>
            <p:ph type="body" sz="quarter" idx="11"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83DFA4B5-246C-4944-9BE7-2E10F361435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C89A4D0B-0427-463D-ADFC-86422CA43D5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FE23453D-3B38-4C9C-A6A8-E4CA695B39CE}"/>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0F2E59F9-2796-48BF-8775-61C336754956}"/>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F14FEB55-3012-4B95-860C-12C000430656}"/>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CD179EC6-ED73-4BB7-BFE6-E3778626D650}"/>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chemeClr val="accent1"/>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5A09F72E-30BE-4D22-8B05-BFBCCB1EC1AA}"/>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5" name="TextBox 14">
            <a:extLst>
              <a:ext uri="{FF2B5EF4-FFF2-40B4-BE49-F238E27FC236}">
                <a16:creationId xmlns:a16="http://schemas.microsoft.com/office/drawing/2014/main" id="{ED023C29-C801-4850-A00F-5D5DB7332BC6}"/>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417388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B6F1E9-2839-E81B-C5EA-EE7353ADF880}"/>
              </a:ext>
            </a:extLst>
          </p:cNvPr>
          <p:cNvPicPr>
            <a:picLocks noChangeAspect="1"/>
          </p:cNvPicPr>
          <p:nvPr userDrawn="1"/>
        </p:nvPicPr>
        <p:blipFill>
          <a:blip r:embed="rId2"/>
          <a:stretch>
            <a:fillRect/>
          </a:stretch>
        </p:blipFill>
        <p:spPr>
          <a:xfrm>
            <a:off x="-10095" y="-10274"/>
            <a:ext cx="6540500" cy="1651000"/>
          </a:xfrm>
          <a:prstGeom prst="rect">
            <a:avLst/>
          </a:prstGeom>
        </p:spPr>
      </p:pic>
      <p:pic>
        <p:nvPicPr>
          <p:cNvPr id="20" name="Picture 19" descr="Background pattern&#10;&#10;Description automatically generated">
            <a:extLst>
              <a:ext uri="{FF2B5EF4-FFF2-40B4-BE49-F238E27FC236}">
                <a16:creationId xmlns:a16="http://schemas.microsoft.com/office/drawing/2014/main" id="{E525F767-4B41-44AB-956C-3FE1C20D87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78" y="0"/>
            <a:ext cx="12178644" cy="6858000"/>
          </a:xfrm>
          <a:prstGeom prst="rect">
            <a:avLst/>
          </a:prstGeom>
        </p:spPr>
      </p:pic>
      <p:pic>
        <p:nvPicPr>
          <p:cNvPr id="21" name="Picture 20">
            <a:extLst>
              <a:ext uri="{FF2B5EF4-FFF2-40B4-BE49-F238E27FC236}">
                <a16:creationId xmlns:a16="http://schemas.microsoft.com/office/drawing/2014/main" id="{C32266BC-866C-49FB-8396-A374C3CDA859}"/>
              </a:ext>
            </a:extLst>
          </p:cNvPr>
          <p:cNvPicPr>
            <a:picLocks noChangeAspect="1"/>
          </p:cNvPicPr>
          <p:nvPr userDrawn="1"/>
        </p:nvPicPr>
        <p:blipFill>
          <a:blip r:embed="rId4"/>
          <a:stretch>
            <a:fillRect/>
          </a:stretch>
        </p:blipFill>
        <p:spPr>
          <a:xfrm>
            <a:off x="1041065" y="6339095"/>
            <a:ext cx="1478298" cy="273995"/>
          </a:xfrm>
          <a:prstGeom prst="rect">
            <a:avLst/>
          </a:prstGeom>
        </p:spPr>
      </p:pic>
      <p:sp>
        <p:nvSpPr>
          <p:cNvPr id="7" name="Text Placeholder 25">
            <a:extLst>
              <a:ext uri="{FF2B5EF4-FFF2-40B4-BE49-F238E27FC236}">
                <a16:creationId xmlns:a16="http://schemas.microsoft.com/office/drawing/2014/main" id="{5F72CD1C-1290-45EC-9E87-5B8CD19CB9D4}"/>
              </a:ext>
            </a:extLst>
          </p:cNvPr>
          <p:cNvSpPr>
            <a:spLocks noGrp="1"/>
          </p:cNvSpPr>
          <p:nvPr>
            <p:ph type="body" sz="quarter" idx="11" hasCustomPrompt="1"/>
          </p:nvPr>
        </p:nvSpPr>
        <p:spPr>
          <a:xfrm>
            <a:off x="842870"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rgbClr val="006D9A"/>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8" name="Text Placeholder 25">
            <a:extLst>
              <a:ext uri="{FF2B5EF4-FFF2-40B4-BE49-F238E27FC236}">
                <a16:creationId xmlns:a16="http://schemas.microsoft.com/office/drawing/2014/main" id="{83DFA4B5-246C-4944-9BE7-2E10F3614351}"/>
              </a:ext>
            </a:extLst>
          </p:cNvPr>
          <p:cNvSpPr>
            <a:spLocks noGrp="1"/>
          </p:cNvSpPr>
          <p:nvPr>
            <p:ph type="body" sz="quarter" idx="12" hasCustomPrompt="1"/>
          </p:nvPr>
        </p:nvSpPr>
        <p:spPr>
          <a:xfrm>
            <a:off x="842870" y="2930074"/>
            <a:ext cx="4846320" cy="978408"/>
          </a:xfrm>
          <a:prstGeom prst="rect">
            <a:avLst/>
          </a:prstGeom>
        </p:spPr>
        <p:txBody>
          <a:bodyPr>
            <a:noAutofit/>
          </a:bodyPr>
          <a:lstStyle>
            <a:lvl1pPr marL="0" indent="0">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9" name="Text Placeholder 25">
            <a:extLst>
              <a:ext uri="{FF2B5EF4-FFF2-40B4-BE49-F238E27FC236}">
                <a16:creationId xmlns:a16="http://schemas.microsoft.com/office/drawing/2014/main" id="{C89A4D0B-0427-463D-ADFC-86422CA43D5A}"/>
              </a:ext>
            </a:extLst>
          </p:cNvPr>
          <p:cNvSpPr>
            <a:spLocks noGrp="1"/>
          </p:cNvSpPr>
          <p:nvPr>
            <p:ph type="body" sz="quarter" idx="13" hasCustomPrompt="1"/>
          </p:nvPr>
        </p:nvSpPr>
        <p:spPr>
          <a:xfrm>
            <a:off x="838200"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rgbClr val="006D9A"/>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0" name="Text Placeholder 25">
            <a:extLst>
              <a:ext uri="{FF2B5EF4-FFF2-40B4-BE49-F238E27FC236}">
                <a16:creationId xmlns:a16="http://schemas.microsoft.com/office/drawing/2014/main" id="{FE23453D-3B38-4C9C-A6A8-E4CA695B39CE}"/>
              </a:ext>
            </a:extLst>
          </p:cNvPr>
          <p:cNvSpPr>
            <a:spLocks noGrp="1"/>
          </p:cNvSpPr>
          <p:nvPr>
            <p:ph type="body" sz="quarter" idx="14" hasCustomPrompt="1"/>
          </p:nvPr>
        </p:nvSpPr>
        <p:spPr>
          <a:xfrm>
            <a:off x="838200"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1" name="Text Placeholder 25">
            <a:extLst>
              <a:ext uri="{FF2B5EF4-FFF2-40B4-BE49-F238E27FC236}">
                <a16:creationId xmlns:a16="http://schemas.microsoft.com/office/drawing/2014/main" id="{0F2E59F9-2796-48BF-8775-61C336754956}"/>
              </a:ext>
            </a:extLst>
          </p:cNvPr>
          <p:cNvSpPr>
            <a:spLocks noGrp="1"/>
          </p:cNvSpPr>
          <p:nvPr>
            <p:ph type="body" sz="quarter" idx="15" hasCustomPrompt="1"/>
          </p:nvPr>
        </p:nvSpPr>
        <p:spPr>
          <a:xfrm>
            <a:off x="6382066" y="2544768"/>
            <a:ext cx="4846320" cy="347472"/>
          </a:xfrm>
          <a:prstGeom prst="rect">
            <a:avLst/>
          </a:prstGeom>
        </p:spPr>
        <p:txBody>
          <a:bodyPr>
            <a:noAutofit/>
          </a:bodyPr>
          <a:lstStyle>
            <a:lvl1pPr>
              <a:buNone/>
              <a:defRPr kumimoji="0" lang="en-US" sz="2000" b="1" i="0" u="none" strike="noStrike" kern="1200" cap="none" spc="0" normalizeH="0" baseline="0" dirty="0">
                <a:ln>
                  <a:noFill/>
                </a:ln>
                <a:solidFill>
                  <a:srgbClr val="006D9A"/>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2" name="Text Placeholder 25">
            <a:extLst>
              <a:ext uri="{FF2B5EF4-FFF2-40B4-BE49-F238E27FC236}">
                <a16:creationId xmlns:a16="http://schemas.microsoft.com/office/drawing/2014/main" id="{F14FEB55-3012-4B95-860C-12C000430656}"/>
              </a:ext>
            </a:extLst>
          </p:cNvPr>
          <p:cNvSpPr>
            <a:spLocks noGrp="1"/>
          </p:cNvSpPr>
          <p:nvPr>
            <p:ph type="body" sz="quarter" idx="16" hasCustomPrompt="1"/>
          </p:nvPr>
        </p:nvSpPr>
        <p:spPr>
          <a:xfrm>
            <a:off x="6382066" y="2930074"/>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3" name="Text Placeholder 25">
            <a:extLst>
              <a:ext uri="{FF2B5EF4-FFF2-40B4-BE49-F238E27FC236}">
                <a16:creationId xmlns:a16="http://schemas.microsoft.com/office/drawing/2014/main" id="{CD179EC6-ED73-4BB7-BFE6-E3778626D650}"/>
              </a:ext>
            </a:extLst>
          </p:cNvPr>
          <p:cNvSpPr>
            <a:spLocks noGrp="1"/>
          </p:cNvSpPr>
          <p:nvPr>
            <p:ph type="body" sz="quarter" idx="17" hasCustomPrompt="1"/>
          </p:nvPr>
        </p:nvSpPr>
        <p:spPr>
          <a:xfrm>
            <a:off x="6377396" y="4132045"/>
            <a:ext cx="4846320" cy="347472"/>
          </a:xfrm>
          <a:prstGeom prst="rect">
            <a:avLst/>
          </a:prstGeom>
        </p:spPr>
        <p:txBody>
          <a:bodyPr>
            <a:noAutofit/>
          </a:bodyPr>
          <a:lstStyle>
            <a:lvl1pPr>
              <a:buNone/>
              <a:defRPr kumimoji="0" lang="en-US" sz="2000" b="1" i="0" u="none" strike="noStrike" kern="1200" cap="none" spc="0" normalizeH="0" baseline="0" dirty="0">
                <a:ln>
                  <a:noFill/>
                </a:ln>
                <a:solidFill>
                  <a:srgbClr val="006D9A"/>
                </a:solidFill>
                <a:effectLst/>
                <a:uLnTx/>
                <a:uFillTx/>
                <a:latin typeface="Calibri" panose="020F0502020204030204" pitchFamily="34" charset="0"/>
                <a:ea typeface="+mn-ea"/>
                <a:cs typeface="Calibri" panose="020F0502020204030204" pitchFamily="34" charset="0"/>
              </a:defRPr>
            </a:lvl1pPr>
          </a:lstStyle>
          <a:p>
            <a:pPr lvl="0"/>
            <a:r>
              <a:rPr lang="en-US"/>
              <a:t>Subtitle/Topic</a:t>
            </a:r>
          </a:p>
        </p:txBody>
      </p:sp>
      <p:sp>
        <p:nvSpPr>
          <p:cNvPr id="14" name="Text Placeholder 25">
            <a:extLst>
              <a:ext uri="{FF2B5EF4-FFF2-40B4-BE49-F238E27FC236}">
                <a16:creationId xmlns:a16="http://schemas.microsoft.com/office/drawing/2014/main" id="{5A09F72E-30BE-4D22-8B05-BFBCCB1EC1AA}"/>
              </a:ext>
            </a:extLst>
          </p:cNvPr>
          <p:cNvSpPr>
            <a:spLocks noGrp="1"/>
          </p:cNvSpPr>
          <p:nvPr>
            <p:ph type="body" sz="quarter" idx="18" hasCustomPrompt="1"/>
          </p:nvPr>
        </p:nvSpPr>
        <p:spPr>
          <a:xfrm>
            <a:off x="6377396" y="4517351"/>
            <a:ext cx="4846320" cy="978408"/>
          </a:xfrm>
          <a:prstGeom prst="rect">
            <a:avLst/>
          </a:prstGeom>
        </p:spPr>
        <p:txBody>
          <a:bodyPr>
            <a:noAutofit/>
          </a:bodyPr>
          <a:lstStyle>
            <a:lvl1pPr>
              <a:buNone/>
              <a:defRPr kumimoji="0" lang="en-US" sz="1400" b="0" i="0" u="none" strike="noStrike" kern="1200" cap="none" spc="0" normalizeH="0" baseline="0" dirty="0">
                <a:ln>
                  <a:noFill/>
                </a:ln>
                <a:solidFill>
                  <a:srgbClr val="31302F"/>
                </a:solidFill>
                <a:effectLst/>
                <a:uLnTx/>
                <a:uFillTx/>
                <a:latin typeface="Calibri" panose="020F0502020204030204" pitchFamily="34" charset="0"/>
                <a:ea typeface="+mn-ea"/>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text</a:t>
            </a:r>
          </a:p>
        </p:txBody>
      </p:sp>
      <p:sp>
        <p:nvSpPr>
          <p:cNvPr id="16" name="TextBox 15">
            <a:extLst>
              <a:ext uri="{FF2B5EF4-FFF2-40B4-BE49-F238E27FC236}">
                <a16:creationId xmlns:a16="http://schemas.microsoft.com/office/drawing/2014/main" id="{374E168F-E8AC-44AA-8E9B-D4E104FD905A}"/>
              </a:ext>
            </a:extLst>
          </p:cNvPr>
          <p:cNvSpPr txBox="1"/>
          <p:nvPr userDrawn="1"/>
        </p:nvSpPr>
        <p:spPr>
          <a:xfrm>
            <a:off x="838200" y="825500"/>
            <a:ext cx="3055530" cy="707886"/>
          </a:xfrm>
          <a:prstGeom prst="rect">
            <a:avLst/>
          </a:prstGeom>
          <a:noFill/>
        </p:spPr>
        <p:txBody>
          <a:bodyPr wrap="square" rtlCol="0">
            <a:spAutoFit/>
          </a:bodyPr>
          <a:lstStyle/>
          <a:p>
            <a:r>
              <a:rPr kumimoji="0" lang="en-US" sz="4000" b="1" i="0" u="none" strike="noStrike" kern="1200" cap="none" spc="0" normalizeH="0" baseline="0">
                <a:ln>
                  <a:noFill/>
                </a:ln>
                <a:solidFill>
                  <a:srgbClr val="FFFFFF"/>
                </a:solidFill>
                <a:effectLst/>
                <a:uLnTx/>
                <a:uFillTx/>
                <a:latin typeface="Calibri" panose="020F0502020204030204"/>
                <a:ea typeface="+mj-ea"/>
                <a:cs typeface="+mj-cs"/>
              </a:rPr>
              <a:t>Agenda</a:t>
            </a:r>
          </a:p>
        </p:txBody>
      </p:sp>
      <p:sp>
        <p:nvSpPr>
          <p:cNvPr id="17" name="TextBox 16">
            <a:extLst>
              <a:ext uri="{FF2B5EF4-FFF2-40B4-BE49-F238E27FC236}">
                <a16:creationId xmlns:a16="http://schemas.microsoft.com/office/drawing/2014/main" id="{E7ACA017-F81F-453B-A172-55173CD6ACB4}"/>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latin typeface="+mn-lt"/>
                <a:ea typeface="+mn-ea"/>
                <a:cs typeface="+mn-cs"/>
              </a:rPr>
              <a:t>© Health Catalyst. Confidential and Proprietary.</a:t>
            </a:r>
          </a:p>
        </p:txBody>
      </p:sp>
    </p:spTree>
    <p:extLst>
      <p:ext uri="{BB962C8B-B14F-4D97-AF65-F5344CB8AC3E}">
        <p14:creationId xmlns:p14="http://schemas.microsoft.com/office/powerpoint/2010/main" val="4173887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Option 2">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8D555D96-AA0F-4A2C-8A4A-9F8FE82DF873}"/>
              </a:ext>
            </a:extLst>
          </p:cNvPr>
          <p:cNvSpPr/>
          <p:nvPr userDrawn="1"/>
        </p:nvSpPr>
        <p:spPr>
          <a:xfrm rot="10800000">
            <a:off x="-2" y="-5381"/>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06F8AA1-0947-4343-A98B-118DD52CE3A4}"/>
              </a:ext>
            </a:extLst>
          </p:cNvPr>
          <p:cNvSpPr txBox="1"/>
          <p:nvPr userDrawn="1"/>
        </p:nvSpPr>
        <p:spPr>
          <a:xfrm>
            <a:off x="781109" y="3259624"/>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Agenda</a:t>
            </a:r>
          </a:p>
        </p:txBody>
      </p:sp>
      <p:sp>
        <p:nvSpPr>
          <p:cNvPr id="7" name="Text Placeholder 4">
            <a:extLst>
              <a:ext uri="{FF2B5EF4-FFF2-40B4-BE49-F238E27FC236}">
                <a16:creationId xmlns:a16="http://schemas.microsoft.com/office/drawing/2014/main" id="{6AF4FC52-D242-451C-A653-CE8CB8F61212}"/>
              </a:ext>
            </a:extLst>
          </p:cNvPr>
          <p:cNvSpPr>
            <a:spLocks noGrp="1"/>
          </p:cNvSpPr>
          <p:nvPr>
            <p:ph type="body" sz="quarter" idx="24" hasCustomPrompt="1"/>
          </p:nvPr>
        </p:nvSpPr>
        <p:spPr>
          <a:xfrm>
            <a:off x="5646326" y="1776413"/>
            <a:ext cx="5764624" cy="4684712"/>
          </a:xfrm>
        </p:spPr>
        <p:txBody>
          <a:bodyPr/>
          <a:lstStyle>
            <a:lvl2pPr>
              <a:defRPr/>
            </a:lvl2pPr>
            <a:lvl3pPr marL="548640" indent="0">
              <a:buNone/>
              <a:defRPr/>
            </a:lvl3pPr>
          </a:lstStyle>
          <a:p>
            <a:pPr lvl="1"/>
            <a:r>
              <a:rPr lang="en-US"/>
              <a:t>Click to add text</a:t>
            </a:r>
          </a:p>
        </p:txBody>
      </p:sp>
      <p:pic>
        <p:nvPicPr>
          <p:cNvPr id="8" name="Picture 7">
            <a:extLst>
              <a:ext uri="{FF2B5EF4-FFF2-40B4-BE49-F238E27FC236}">
                <a16:creationId xmlns:a16="http://schemas.microsoft.com/office/drawing/2014/main" id="{720D0F49-4CBE-4A1B-8E99-59191BB1F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778726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2CBE49-3C81-465A-A515-7A995F80C34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2" name="Title 1">
            <a:extLst>
              <a:ext uri="{FF2B5EF4-FFF2-40B4-BE49-F238E27FC236}">
                <a16:creationId xmlns:a16="http://schemas.microsoft.com/office/drawing/2014/main" id="{948127FA-517A-4399-96BF-99DA692D2D1D}"/>
              </a:ext>
            </a:extLst>
          </p:cNvPr>
          <p:cNvSpPr>
            <a:spLocks noGrp="1"/>
          </p:cNvSpPr>
          <p:nvPr>
            <p:ph type="title" hasCustomPrompt="1"/>
          </p:nvPr>
        </p:nvSpPr>
        <p:spPr>
          <a:xfrm>
            <a:off x="819912" y="2574036"/>
            <a:ext cx="10515600" cy="1709928"/>
          </a:xfrm>
        </p:spPr>
        <p:txBody>
          <a:bodyPr>
            <a:noAutofit/>
          </a:bodyPr>
          <a:lstStyle>
            <a:lvl1pPr>
              <a:defRPr lang="en-US" sz="4000" b="1" kern="1200" dirty="0">
                <a:solidFill>
                  <a:schemeClr val="accent1"/>
                </a:solidFill>
                <a:latin typeface="+mn-lt"/>
                <a:ea typeface="+mj-ea"/>
                <a:cs typeface="+mj-cs"/>
              </a:defRPr>
            </a:lvl1pPr>
          </a:lstStyle>
          <a:p>
            <a:r>
              <a:rPr lang="en-US"/>
              <a:t>Transition</a:t>
            </a:r>
          </a:p>
        </p:txBody>
      </p:sp>
      <p:pic>
        <p:nvPicPr>
          <p:cNvPr id="6" name="Picture 5">
            <a:extLst>
              <a:ext uri="{FF2B5EF4-FFF2-40B4-BE49-F238E27FC236}">
                <a16:creationId xmlns:a16="http://schemas.microsoft.com/office/drawing/2014/main" id="{8B2AE24B-392B-4803-B961-0E39779953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3986277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Footer - One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95555"/>
            <a:ext cx="10515600"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Tree>
    <p:extLst>
      <p:ext uri="{BB962C8B-B14F-4D97-AF65-F5344CB8AC3E}">
        <p14:creationId xmlns:p14="http://schemas.microsoft.com/office/powerpoint/2010/main" val="3237230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oter - One Column, Subtitl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405357"/>
            <a:ext cx="10515600" cy="477160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5" name="Text Placeholder 14">
            <a:extLst>
              <a:ext uri="{FF2B5EF4-FFF2-40B4-BE49-F238E27FC236}">
                <a16:creationId xmlns:a16="http://schemas.microsoft.com/office/drawing/2014/main" id="{606B5201-290D-4D38-9B69-33AD01FFD9BB}"/>
              </a:ext>
            </a:extLst>
          </p:cNvPr>
          <p:cNvSpPr>
            <a:spLocks noGrp="1"/>
          </p:cNvSpPr>
          <p:nvPr>
            <p:ph type="body" sz="quarter" idx="14" hasCustomPrompt="1"/>
          </p:nvPr>
        </p:nvSpPr>
        <p:spPr>
          <a:xfrm>
            <a:off x="838200" y="844903"/>
            <a:ext cx="10515600" cy="393192"/>
          </a:xfrm>
        </p:spPr>
        <p:txBody>
          <a:bodyPr>
            <a:noAutofit/>
          </a:bodyPr>
          <a:lstStyle>
            <a:lvl1pPr>
              <a:defRPr lang="en-US" sz="2400" b="1" kern="1200" dirty="0" smtClean="0">
                <a:solidFill>
                  <a:schemeClr val="tx2"/>
                </a:solidFill>
                <a:latin typeface="+mn-lt"/>
                <a:ea typeface="+mj-ea"/>
                <a:cs typeface="+mj-cs"/>
              </a:defRPr>
            </a:lvl1pPr>
          </a:lstStyle>
          <a:p>
            <a:pPr lvl="0"/>
            <a:r>
              <a:rPr lang="en-US"/>
              <a:t>Slide Subtitle</a:t>
            </a:r>
          </a:p>
        </p:txBody>
      </p:sp>
    </p:spTree>
    <p:extLst>
      <p:ext uri="{BB962C8B-B14F-4D97-AF65-F5344CB8AC3E}">
        <p14:creationId xmlns:p14="http://schemas.microsoft.com/office/powerpoint/2010/main" val="925896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oter - Two Columns">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5"/>
            <a:ext cx="5111496" cy="4890575"/>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5"/>
            <a:ext cx="5112488" cy="4890575"/>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794471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oter - Two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51114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Tree>
    <p:extLst>
      <p:ext uri="{BB962C8B-B14F-4D97-AF65-F5344CB8AC3E}">
        <p14:creationId xmlns:p14="http://schemas.microsoft.com/office/powerpoint/2010/main" val="320954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oter - Three Columns, Suppor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95556"/>
            <a:ext cx="2883196"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95556"/>
            <a:ext cx="5112488" cy="3964276"/>
          </a:xfrm>
        </p:spPr>
        <p:txBody>
          <a:bodyPr/>
          <a:lstStyle>
            <a:lvl1pPr>
              <a:defRPr/>
            </a:lvl1pPr>
          </a:lstStyle>
          <a:p>
            <a:pPr lvl="0"/>
            <a:r>
              <a:rPr lang="en-US"/>
              <a:t>Click to add text</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A9D4B416-0086-47DC-93F4-CA9DECCFF1B9}"/>
              </a:ext>
            </a:extLst>
          </p:cNvPr>
          <p:cNvSpPr>
            <a:spLocks noGrp="1"/>
          </p:cNvSpPr>
          <p:nvPr>
            <p:ph type="body" sz="quarter" idx="14" hasCustomPrompt="1"/>
          </p:nvPr>
        </p:nvSpPr>
        <p:spPr>
          <a:xfrm>
            <a:off x="838200" y="5250922"/>
            <a:ext cx="10515600" cy="768096"/>
          </a:xfrm>
        </p:spPr>
        <p:txBody>
          <a:bodyPr>
            <a:noAutofit/>
          </a:bodyPr>
          <a:lstStyle>
            <a:lvl1pPr>
              <a:defRPr sz="1600"/>
            </a:lvl1pPr>
          </a:lstStyle>
          <a:p>
            <a:pPr lvl="0"/>
            <a:r>
              <a:rPr lang="en-US"/>
              <a:t>Click to add supporting text</a:t>
            </a:r>
          </a:p>
        </p:txBody>
      </p:sp>
      <p:sp>
        <p:nvSpPr>
          <p:cNvPr id="12" name="Content Placeholder 2">
            <a:extLst>
              <a:ext uri="{FF2B5EF4-FFF2-40B4-BE49-F238E27FC236}">
                <a16:creationId xmlns:a16="http://schemas.microsoft.com/office/drawing/2014/main" id="{B3773DE9-A7AC-4ABC-AC65-75833D8BE263}"/>
              </a:ext>
            </a:extLst>
          </p:cNvPr>
          <p:cNvSpPr>
            <a:spLocks noGrp="1"/>
          </p:cNvSpPr>
          <p:nvPr>
            <p:ph idx="15" hasCustomPrompt="1"/>
          </p:nvPr>
        </p:nvSpPr>
        <p:spPr>
          <a:xfrm>
            <a:off x="3870251" y="1095556"/>
            <a:ext cx="2225749" cy="3964276"/>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74236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oter - 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a:lvl1pPr>
          </a:lstStyle>
          <a:p>
            <a:r>
              <a:rPr lang="en-US"/>
              <a:t>Slide Title</a:t>
            </a:r>
          </a:p>
        </p:txBody>
      </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Tree>
    <p:extLst>
      <p:ext uri="{BB962C8B-B14F-4D97-AF65-F5344CB8AC3E}">
        <p14:creationId xmlns:p14="http://schemas.microsoft.com/office/powerpoint/2010/main" val="2794201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oter - Blank">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BB2278-577E-441D-94AC-0429A08554E4}"/>
              </a:ext>
            </a:extLst>
          </p:cNvPr>
          <p:cNvGrpSpPr/>
          <p:nvPr userDrawn="1"/>
        </p:nvGrpSpPr>
        <p:grpSpPr>
          <a:xfrm>
            <a:off x="-8283" y="6210108"/>
            <a:ext cx="12208565" cy="655984"/>
            <a:chOff x="-8283" y="6210108"/>
            <a:chExt cx="12208565" cy="655984"/>
          </a:xfrm>
        </p:grpSpPr>
        <p:sp>
          <p:nvSpPr>
            <p:cNvPr id="8" name="Rectangle 7">
              <a:extLst>
                <a:ext uri="{FF2B5EF4-FFF2-40B4-BE49-F238E27FC236}">
                  <a16:creationId xmlns:a16="http://schemas.microsoft.com/office/drawing/2014/main" id="{90E1525A-D4F6-4EF6-B436-F142217E7478}"/>
                </a:ext>
              </a:extLst>
            </p:cNvPr>
            <p:cNvSpPr/>
            <p:nvPr userDrawn="1"/>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9" name="Right Triangle 8">
              <a:extLst>
                <a:ext uri="{FF2B5EF4-FFF2-40B4-BE49-F238E27FC236}">
                  <a16:creationId xmlns:a16="http://schemas.microsoft.com/office/drawing/2014/main" id="{9C133712-0438-4C34-B5C5-9D389D96D9BC}"/>
                </a:ext>
              </a:extLst>
            </p:cNvPr>
            <p:cNvSpPr/>
            <p:nvPr userDrawn="1"/>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sp>
        <p:nvSpPr>
          <p:cNvPr id="6" name="Slide Number Placeholder 5">
            <a:extLst>
              <a:ext uri="{FF2B5EF4-FFF2-40B4-BE49-F238E27FC236}">
                <a16:creationId xmlns:a16="http://schemas.microsoft.com/office/drawing/2014/main" id="{8016332D-FC89-4B61-AF13-117F1A91E274}"/>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pic>
        <p:nvPicPr>
          <p:cNvPr id="10" name="Picture 9">
            <a:extLst>
              <a:ext uri="{FF2B5EF4-FFF2-40B4-BE49-F238E27FC236}">
                <a16:creationId xmlns:a16="http://schemas.microsoft.com/office/drawing/2014/main" id="{A82AF814-062B-44FF-A389-762E4B6084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01300" y="6349658"/>
            <a:ext cx="228600" cy="376881"/>
          </a:xfrm>
          <a:prstGeom prst="rect">
            <a:avLst/>
          </a:prstGeom>
        </p:spPr>
      </p:pic>
    </p:spTree>
    <p:extLst>
      <p:ext uri="{BB962C8B-B14F-4D97-AF65-F5344CB8AC3E}">
        <p14:creationId xmlns:p14="http://schemas.microsoft.com/office/powerpoint/2010/main" val="15165395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ird Blue - Three Columns">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userDrawn="1"/>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373075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3749040" cy="459943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C413D03-C78A-4DA9-A713-627817E43138}"/>
              </a:ext>
            </a:extLst>
          </p:cNvPr>
          <p:cNvSpPr>
            <a:spLocks noGrp="1"/>
          </p:cNvSpPr>
          <p:nvPr>
            <p:ph sz="half" idx="2" hasCustomPrompt="1"/>
          </p:nvPr>
        </p:nvSpPr>
        <p:spPr>
          <a:xfrm>
            <a:off x="5641302" y="1783093"/>
            <a:ext cx="2651760" cy="4599432"/>
          </a:xfrm>
        </p:spPr>
        <p:txBody>
          <a:bodyPr/>
          <a:lstStyle>
            <a:lvl1pPr>
              <a:defRPr/>
            </a:lvl1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783093"/>
            <a:ext cx="2651760" cy="459943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2710342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EADD38-2A7B-41DC-95CC-E73E69E96496}"/>
              </a:ext>
            </a:extLst>
          </p:cNvPr>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76B0B407-2C7D-46EF-9A64-D7DA3F2EBB6A}"/>
              </a:ext>
            </a:extLst>
          </p:cNvPr>
          <p:cNvSpPr>
            <a:spLocks noGrp="1"/>
          </p:cNvSpPr>
          <p:nvPr>
            <p:ph type="title" hasCustomPrompt="1"/>
          </p:nvPr>
        </p:nvSpPr>
        <p:spPr>
          <a:xfrm>
            <a:off x="1524000" y="1400693"/>
            <a:ext cx="9143999" cy="2262981"/>
          </a:xfrm>
          <a:prstGeom prst="rect">
            <a:avLst/>
          </a:prstGeom>
        </p:spPr>
        <p:txBody>
          <a:bodyPr anchor="ctr" anchorCtr="0">
            <a:noAutofit/>
          </a:bodyPr>
          <a:lstStyle>
            <a:lvl1pPr algn="ctr">
              <a:defRPr lang="en-US" sz="4000" b="1" kern="1200" dirty="0">
                <a:solidFill>
                  <a:schemeClr val="bg1"/>
                </a:solidFill>
                <a:latin typeface="+mn-lt"/>
                <a:ea typeface="+mj-ea"/>
                <a:cs typeface="+mj-cs"/>
              </a:defRPr>
            </a:lvl1pPr>
          </a:lstStyle>
          <a:p>
            <a:r>
              <a:rPr lang="en-US"/>
              <a:t>Section Title Page</a:t>
            </a:r>
          </a:p>
        </p:txBody>
      </p:sp>
      <p:sp>
        <p:nvSpPr>
          <p:cNvPr id="7" name="TextBox 6">
            <a:extLst>
              <a:ext uri="{FF2B5EF4-FFF2-40B4-BE49-F238E27FC236}">
                <a16:creationId xmlns:a16="http://schemas.microsoft.com/office/drawing/2014/main" id="{E07D4D95-1F1D-4EEA-B91B-E3539529AA59}"/>
              </a:ext>
            </a:extLst>
          </p:cNvPr>
          <p:cNvSpPr txBox="1"/>
          <p:nvPr userDrawn="1"/>
        </p:nvSpPr>
        <p:spPr>
          <a:xfrm>
            <a:off x="8959714" y="6373226"/>
            <a:ext cx="2240280" cy="21544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spTree>
    <p:extLst>
      <p:ext uri="{BB962C8B-B14F-4D97-AF65-F5344CB8AC3E}">
        <p14:creationId xmlns:p14="http://schemas.microsoft.com/office/powerpoint/2010/main" val="576976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ird Blue - Three Columns, Subtitl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34429F-72B3-41F4-B51C-3097CD1DD0B5}"/>
              </a:ext>
            </a:extLst>
          </p:cNvPr>
          <p:cNvSpPr/>
          <p:nvPr userDrawn="1"/>
        </p:nvSpPr>
        <p:spPr>
          <a:xfrm rot="10800000">
            <a:off x="0" y="-6666"/>
            <a:ext cx="4949687" cy="6871331"/>
          </a:xfrm>
          <a:custGeom>
            <a:avLst/>
            <a:gdLst>
              <a:gd name="connsiteX0" fmla="*/ 4949687 w 4949687"/>
              <a:gd name="connsiteY0" fmla="*/ 6871331 h 6871331"/>
              <a:gd name="connsiteX1" fmla="*/ 1793019 w 4949687"/>
              <a:gd name="connsiteY1" fmla="*/ 6871331 h 6871331"/>
              <a:gd name="connsiteX2" fmla="*/ 0 w 4949687"/>
              <a:gd name="connsiteY2" fmla="*/ 5078312 h 6871331"/>
              <a:gd name="connsiteX3" fmla="*/ 0 w 4949687"/>
              <a:gd name="connsiteY3" fmla="*/ 0 h 6871331"/>
              <a:gd name="connsiteX4" fmla="*/ 4949687 w 4949687"/>
              <a:gd name="connsiteY4" fmla="*/ 0 h 6871331"/>
              <a:gd name="connsiteX5" fmla="*/ 4949687 w 4949687"/>
              <a:gd name="connsiteY5" fmla="*/ 6871331 h 687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9687" h="6871331">
                <a:moveTo>
                  <a:pt x="4949687" y="6871331"/>
                </a:moveTo>
                <a:lnTo>
                  <a:pt x="1793019" y="6871331"/>
                </a:lnTo>
                <a:lnTo>
                  <a:pt x="0" y="5078312"/>
                </a:lnTo>
                <a:lnTo>
                  <a:pt x="0" y="0"/>
                </a:lnTo>
                <a:lnTo>
                  <a:pt x="4949687" y="0"/>
                </a:lnTo>
                <a:lnTo>
                  <a:pt x="4949687" y="6871331"/>
                </a:lnTo>
                <a:close/>
              </a:path>
            </a:pathLst>
          </a:custGeom>
          <a:gradFill flip="none" rotWithShape="1">
            <a:gsLst>
              <a:gs pos="0">
                <a:srgbClr val="0F74A5"/>
              </a:gs>
              <a:gs pos="50000">
                <a:srgbClr val="2EADE2">
                  <a:shade val="67500"/>
                  <a:satMod val="115000"/>
                </a:srgbClr>
              </a:gs>
              <a:gs pos="100000">
                <a:srgbClr val="22B1EA"/>
              </a:gs>
            </a:gsLst>
            <a:lin ang="9000000" scaled="0"/>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334913"/>
            <a:ext cx="3749040" cy="987552"/>
          </a:xfrm>
        </p:spPr>
        <p:txBody>
          <a:bodyPr anchor="b"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889185"/>
            <a:ext cx="3749040" cy="4493340"/>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8825188" y="1889185"/>
            <a:ext cx="2651760" cy="4493339"/>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9" name="Text Placeholder 3">
            <a:extLst>
              <a:ext uri="{FF2B5EF4-FFF2-40B4-BE49-F238E27FC236}">
                <a16:creationId xmlns:a16="http://schemas.microsoft.com/office/drawing/2014/main" id="{E94D0F37-B6F9-4379-9AB6-8C7AC09FB33B}"/>
              </a:ext>
            </a:extLst>
          </p:cNvPr>
          <p:cNvSpPr>
            <a:spLocks noGrp="1"/>
          </p:cNvSpPr>
          <p:nvPr>
            <p:ph type="body" sz="quarter" idx="15" hasCustomPrompt="1"/>
          </p:nvPr>
        </p:nvSpPr>
        <p:spPr>
          <a:xfrm>
            <a:off x="478131" y="1322465"/>
            <a:ext cx="3749040"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ext Placeholder 3">
            <a:extLst>
              <a:ext uri="{FF2B5EF4-FFF2-40B4-BE49-F238E27FC236}">
                <a16:creationId xmlns:a16="http://schemas.microsoft.com/office/drawing/2014/main" id="{568C8396-DB40-4312-919E-F4466A108167}"/>
              </a:ext>
            </a:extLst>
          </p:cNvPr>
          <p:cNvSpPr>
            <a:spLocks noGrp="1"/>
          </p:cNvSpPr>
          <p:nvPr>
            <p:ph type="body" sz="quarter" idx="17" hasCustomPrompt="1"/>
          </p:nvPr>
        </p:nvSpPr>
        <p:spPr>
          <a:xfrm>
            <a:off x="8811734"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7" name="Content Placeholder 3">
            <a:extLst>
              <a:ext uri="{FF2B5EF4-FFF2-40B4-BE49-F238E27FC236}">
                <a16:creationId xmlns:a16="http://schemas.microsoft.com/office/drawing/2014/main" id="{287FD315-27E8-4D10-9D88-1E5F69F16707}"/>
              </a:ext>
            </a:extLst>
          </p:cNvPr>
          <p:cNvSpPr>
            <a:spLocks noGrp="1"/>
          </p:cNvSpPr>
          <p:nvPr>
            <p:ph sz="half" idx="18" hasCustomPrompt="1"/>
          </p:nvPr>
        </p:nvSpPr>
        <p:spPr>
          <a:xfrm>
            <a:off x="5681440" y="1889185"/>
            <a:ext cx="2651760" cy="4493339"/>
          </a:xfrm>
        </p:spPr>
        <p:txBody>
          <a:bodyPr/>
          <a:lstStyle>
            <a:lvl1pPr>
              <a:defRPr/>
            </a:lvl1pPr>
          </a:lstStyle>
          <a:p>
            <a:pPr lvl="0"/>
            <a:r>
              <a:rPr lang="en-US"/>
              <a:t>Click to add text</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35379E86-2988-4558-BCE6-47A996B88C8F}"/>
              </a:ext>
            </a:extLst>
          </p:cNvPr>
          <p:cNvSpPr>
            <a:spLocks noGrp="1"/>
          </p:cNvSpPr>
          <p:nvPr>
            <p:ph type="body" sz="quarter" idx="19" hasCustomPrompt="1"/>
          </p:nvPr>
        </p:nvSpPr>
        <p:spPr>
          <a:xfrm>
            <a:off x="5667986" y="1322466"/>
            <a:ext cx="2665214" cy="298383"/>
          </a:xfrm>
          <a:prstGeom prst="rect">
            <a:avLst/>
          </a:prstGeom>
        </p:spPr>
        <p:txBody>
          <a:bodyPr>
            <a:noAutofit/>
          </a:bodyPr>
          <a:lstStyle>
            <a:lvl1pPr>
              <a:buNone/>
              <a:defRPr sz="2200" b="1">
                <a:solidFill>
                  <a:schemeClr val="bg2"/>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Tree>
    <p:extLst>
      <p:ext uri="{BB962C8B-B14F-4D97-AF65-F5344CB8AC3E}">
        <p14:creationId xmlns:p14="http://schemas.microsoft.com/office/powerpoint/2010/main" val="194880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Blue - Two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userDrawn="1"/>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2AE4A7-7EBF-4FDB-A6FC-51C44DF997EC}"/>
              </a:ext>
            </a:extLst>
          </p:cNvPr>
          <p:cNvSpPr>
            <a:spLocks noGrp="1"/>
          </p:cNvSpPr>
          <p:nvPr>
            <p:ph type="title" hasCustomPrompt="1"/>
          </p:nvPr>
        </p:nvSpPr>
        <p:spPr>
          <a:xfrm>
            <a:off x="478131" y="548449"/>
            <a:ext cx="5103962" cy="987552"/>
          </a:xfrm>
        </p:spPr>
        <p:txBody>
          <a:bodyPr anchor="ctr" anchorCtr="0"/>
          <a:lstStyle>
            <a:lvl1pPr>
              <a:defRPr>
                <a:solidFill>
                  <a:schemeClr val="bg1"/>
                </a:solidFill>
              </a:defRPr>
            </a:lvl1pPr>
          </a:lstStyle>
          <a:p>
            <a:r>
              <a:rPr lang="en-US"/>
              <a:t>Slide Title</a:t>
            </a: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9943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9943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3694771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Half Blue - Two Columns,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8B7252-39F1-4F22-9DDD-550B992F24C3}"/>
              </a:ext>
            </a:extLst>
          </p:cNvPr>
          <p:cNvSpPr/>
          <p:nvPr userDrawn="1"/>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B91394A-4D15-42D6-90A4-EA55830EAA01}"/>
              </a:ext>
            </a:extLst>
          </p:cNvPr>
          <p:cNvSpPr>
            <a:spLocks noGrp="1"/>
          </p:cNvSpPr>
          <p:nvPr>
            <p:ph sz="half" idx="1" hasCustomPrompt="1"/>
          </p:nvPr>
        </p:nvSpPr>
        <p:spPr>
          <a:xfrm>
            <a:off x="478131" y="1783093"/>
            <a:ext cx="5103962" cy="4599432"/>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add text</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lvl1pPr>
              <a:defRPr>
                <a:solidFill>
                  <a:schemeClr val="bg1"/>
                </a:solidFill>
              </a:defRPr>
            </a:lvl1pPr>
          </a:lstStyle>
          <a:p>
            <a:fld id="{680A94FE-83BB-457B-B57D-58D307156590}" type="slidenum">
              <a:rPr lang="en-US" smtClean="0"/>
              <a:pPr/>
              <a:t>‹#›</a:t>
            </a:fld>
            <a:endParaRPr lang="en-US"/>
          </a:p>
        </p:txBody>
      </p:sp>
      <p:sp>
        <p:nvSpPr>
          <p:cNvPr id="10" name="Content Placeholder 3">
            <a:extLst>
              <a:ext uri="{FF2B5EF4-FFF2-40B4-BE49-F238E27FC236}">
                <a16:creationId xmlns:a16="http://schemas.microsoft.com/office/drawing/2014/main" id="{45065737-BE0B-4ADE-9B19-EF3665EE06F1}"/>
              </a:ext>
            </a:extLst>
          </p:cNvPr>
          <p:cNvSpPr>
            <a:spLocks noGrp="1"/>
          </p:cNvSpPr>
          <p:nvPr>
            <p:ph sz="half" idx="13" hasCustomPrompt="1"/>
          </p:nvPr>
        </p:nvSpPr>
        <p:spPr>
          <a:xfrm>
            <a:off x="6574131" y="1783093"/>
            <a:ext cx="5139738" cy="4599432"/>
          </a:xfrm>
        </p:spPr>
        <p:txBody>
          <a:bodyPr/>
          <a:lstStyle>
            <a:lvl1pPr>
              <a:defRPr/>
            </a:lvl1pPr>
          </a:lstStyle>
          <a:p>
            <a:pPr lvl="0"/>
            <a:r>
              <a:rPr lang="en-US"/>
              <a:t>Click to add text</a:t>
            </a:r>
          </a:p>
          <a:p>
            <a:pPr lvl="1"/>
            <a:r>
              <a:rPr lang="en-US"/>
              <a:t>Second level</a:t>
            </a:r>
          </a:p>
          <a:p>
            <a:pPr lvl="2"/>
            <a:r>
              <a:rPr lang="en-US"/>
              <a:t>Third level</a:t>
            </a:r>
          </a:p>
        </p:txBody>
      </p:sp>
      <p:pic>
        <p:nvPicPr>
          <p:cNvPr id="11" name="Picture 10">
            <a:extLst>
              <a:ext uri="{FF2B5EF4-FFF2-40B4-BE49-F238E27FC236}">
                <a16:creationId xmlns:a16="http://schemas.microsoft.com/office/drawing/2014/main" id="{4C1EAD7A-8C49-4217-B7E9-ABABD2A2A6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8" name="Text Placeholder 3">
            <a:extLst>
              <a:ext uri="{FF2B5EF4-FFF2-40B4-BE49-F238E27FC236}">
                <a16:creationId xmlns:a16="http://schemas.microsoft.com/office/drawing/2014/main" id="{FA71F2DF-F392-40E7-B8A9-420A524B074D}"/>
              </a:ext>
            </a:extLst>
          </p:cNvPr>
          <p:cNvSpPr>
            <a:spLocks noGrp="1"/>
          </p:cNvSpPr>
          <p:nvPr>
            <p:ph type="body" sz="quarter" idx="15" hasCustomPrompt="1"/>
          </p:nvPr>
        </p:nvSpPr>
        <p:spPr>
          <a:xfrm>
            <a:off x="462012" y="1368451"/>
            <a:ext cx="5120079" cy="298383"/>
          </a:xfrm>
          <a:prstGeom prst="rect">
            <a:avLst/>
          </a:prstGeom>
        </p:spPr>
        <p:txBody>
          <a:bodyPr>
            <a:noAutofit/>
          </a:bodyPr>
          <a:lstStyle>
            <a:lvl1pPr>
              <a:buNone/>
              <a:defRPr sz="2200" b="1">
                <a:solidFill>
                  <a:schemeClr val="bg1"/>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2" name="Text Placeholder 3">
            <a:extLst>
              <a:ext uri="{FF2B5EF4-FFF2-40B4-BE49-F238E27FC236}">
                <a16:creationId xmlns:a16="http://schemas.microsoft.com/office/drawing/2014/main" id="{E913408A-EF23-42A0-A9BE-C6C955153CF7}"/>
              </a:ext>
            </a:extLst>
          </p:cNvPr>
          <p:cNvSpPr>
            <a:spLocks noGrp="1"/>
          </p:cNvSpPr>
          <p:nvPr>
            <p:ph type="body" sz="quarter" idx="16" hasCustomPrompt="1"/>
          </p:nvPr>
        </p:nvSpPr>
        <p:spPr>
          <a:xfrm>
            <a:off x="6574131" y="1371686"/>
            <a:ext cx="5155857" cy="298383"/>
          </a:xfrm>
          <a:prstGeom prst="rect">
            <a:avLst/>
          </a:prstGeom>
        </p:spPr>
        <p:txBody>
          <a:bodyPr>
            <a:noAutofit/>
          </a:bodyPr>
          <a:lstStyle>
            <a:lvl1pPr>
              <a:buNone/>
              <a:defRPr sz="2200" b="1">
                <a:solidFill>
                  <a:srgbClr val="006B93"/>
                </a:solidFill>
              </a:defRPr>
            </a:lvl1pPr>
            <a:lvl2pPr>
              <a:defRPr sz="1400" b="1">
                <a:solidFill>
                  <a:schemeClr val="tx1"/>
                </a:solidFill>
              </a:defRPr>
            </a:lvl2pPr>
            <a:lvl3pPr>
              <a:defRPr sz="1400" b="1">
                <a:solidFill>
                  <a:schemeClr val="tx1"/>
                </a:solidFill>
              </a:defRPr>
            </a:lvl3pPr>
            <a:lvl4pPr>
              <a:defRPr sz="1400" b="1">
                <a:solidFill>
                  <a:schemeClr val="tx1"/>
                </a:solidFill>
              </a:defRPr>
            </a:lvl4pPr>
            <a:lvl5pPr>
              <a:defRPr sz="1400" b="1">
                <a:solidFill>
                  <a:schemeClr val="tx1"/>
                </a:solidFill>
              </a:defRPr>
            </a:lvl5pPr>
          </a:lstStyle>
          <a:p>
            <a:pPr lvl="0"/>
            <a:r>
              <a:rPr lang="en-US"/>
              <a:t>Subtitle</a:t>
            </a:r>
          </a:p>
        </p:txBody>
      </p:sp>
      <p:sp>
        <p:nvSpPr>
          <p:cNvPr id="13" name="Title 1">
            <a:extLst>
              <a:ext uri="{FF2B5EF4-FFF2-40B4-BE49-F238E27FC236}">
                <a16:creationId xmlns:a16="http://schemas.microsoft.com/office/drawing/2014/main" id="{8A7B0B34-D54E-4076-B43B-138C49A18C9E}"/>
              </a:ext>
            </a:extLst>
          </p:cNvPr>
          <p:cNvSpPr>
            <a:spLocks noGrp="1"/>
          </p:cNvSpPr>
          <p:nvPr>
            <p:ph type="title" hasCustomPrompt="1"/>
          </p:nvPr>
        </p:nvSpPr>
        <p:spPr>
          <a:xfrm>
            <a:off x="462011" y="409577"/>
            <a:ext cx="5120081" cy="915112"/>
          </a:xfrm>
          <a:prstGeom prst="rect">
            <a:avLst/>
          </a:prstGeom>
        </p:spPr>
        <p:txBody>
          <a:bodyPr anchor="b" anchorCtr="0">
            <a:noAutofit/>
          </a:bodyPr>
          <a:lstStyle>
            <a:lvl1pPr>
              <a:defRPr sz="3000" b="1">
                <a:solidFill>
                  <a:schemeClr val="bg1"/>
                </a:solidFill>
                <a:latin typeface="+mn-lt"/>
              </a:defRPr>
            </a:lvl1pPr>
          </a:lstStyle>
          <a:p>
            <a:r>
              <a:rPr lang="en-US"/>
              <a:t>Slide Title</a:t>
            </a:r>
          </a:p>
        </p:txBody>
      </p:sp>
    </p:spTree>
    <p:extLst>
      <p:ext uri="{BB962C8B-B14F-4D97-AF65-F5344CB8AC3E}">
        <p14:creationId xmlns:p14="http://schemas.microsoft.com/office/powerpoint/2010/main" val="626410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isc - One Column, Sub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687372"/>
            <a:ext cx="9232052" cy="4663547"/>
          </a:xfrm>
        </p:spPr>
        <p:txBody>
          <a:bodyPr/>
          <a:lstStyle>
            <a:lvl1pPr>
              <a:defRPr/>
            </a:lvl1pPr>
          </a:lstStyle>
          <a:p>
            <a:pPr lvl="0"/>
            <a:r>
              <a:rPr lang="en-US"/>
              <a:t>Click to add text</a:t>
            </a:r>
          </a:p>
          <a:p>
            <a:pPr lvl="1"/>
            <a:r>
              <a:rPr lang="en-US"/>
              <a:t>Second level</a:t>
            </a:r>
          </a:p>
          <a:p>
            <a:pPr lvl="2"/>
            <a:r>
              <a:rPr lang="en-US"/>
              <a:t>Third level</a:t>
            </a:r>
          </a:p>
        </p:txBody>
      </p:sp>
      <p:sp>
        <p:nvSpPr>
          <p:cNvPr id="13" name="Text Placeholder 21">
            <a:extLst>
              <a:ext uri="{FF2B5EF4-FFF2-40B4-BE49-F238E27FC236}">
                <a16:creationId xmlns:a16="http://schemas.microsoft.com/office/drawing/2014/main" id="{7CAAAC83-8BA4-4341-9EFF-7F1FADBDD334}"/>
              </a:ext>
            </a:extLst>
          </p:cNvPr>
          <p:cNvSpPr>
            <a:spLocks noGrp="1"/>
          </p:cNvSpPr>
          <p:nvPr>
            <p:ph type="body" sz="quarter" idx="14" hasCustomPrompt="1"/>
          </p:nvPr>
        </p:nvSpPr>
        <p:spPr>
          <a:xfrm>
            <a:off x="1540841" y="1058762"/>
            <a:ext cx="9232051" cy="388757"/>
          </a:xfrm>
        </p:spPr>
        <p:txBody>
          <a:bodyPr>
            <a:noAutofit/>
          </a:bodyPr>
          <a:lstStyle>
            <a:lvl1pPr>
              <a:defRPr lang="en-US" sz="2400" b="1" kern="1200" dirty="0">
                <a:solidFill>
                  <a:schemeClr val="tx2"/>
                </a:solidFill>
                <a:latin typeface="+mn-lt"/>
                <a:ea typeface="+mn-ea"/>
                <a:cs typeface="+mn-cs"/>
              </a:defRPr>
            </a:lvl1pPr>
          </a:lstStyle>
          <a:p>
            <a:pPr lvl="0"/>
            <a:r>
              <a:rPr lang="en-US"/>
              <a:t>Slide Subtitle</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Tree>
    <p:extLst>
      <p:ext uri="{BB962C8B-B14F-4D97-AF65-F5344CB8AC3E}">
        <p14:creationId xmlns:p14="http://schemas.microsoft.com/office/powerpoint/2010/main" val="2580965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isc - One Column, Suppor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0" y="2169003"/>
            <a:ext cx="9232054" cy="4181916"/>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Text Placeholder 31">
            <a:extLst>
              <a:ext uri="{FF2B5EF4-FFF2-40B4-BE49-F238E27FC236}">
                <a16:creationId xmlns:a16="http://schemas.microsoft.com/office/drawing/2014/main" id="{A22F483B-874E-46DA-B089-C901BC3B8A67}"/>
              </a:ext>
            </a:extLst>
          </p:cNvPr>
          <p:cNvSpPr>
            <a:spLocks noGrp="1"/>
          </p:cNvSpPr>
          <p:nvPr>
            <p:ph type="body" sz="quarter" idx="11" hasCustomPrompt="1"/>
          </p:nvPr>
        </p:nvSpPr>
        <p:spPr>
          <a:xfrm>
            <a:off x="1540840" y="1197016"/>
            <a:ext cx="9232051" cy="784778"/>
          </a:xfrm>
          <a:prstGeom prst="rect">
            <a:avLst/>
          </a:prstGeom>
        </p:spPr>
        <p:txBody>
          <a:bodyPr/>
          <a:lstStyle>
            <a:lvl1pPr>
              <a:buNone/>
              <a:defRPr sz="1400"/>
            </a:lvl1pPr>
            <a:lvl2pPr>
              <a:defRPr sz="1400"/>
            </a:lvl2pPr>
            <a:lvl3pPr>
              <a:defRPr sz="1400"/>
            </a:lvl3pPr>
            <a:lvl4pPr>
              <a:defRPr sz="1400"/>
            </a:lvl4pPr>
            <a:lvl5pPr>
              <a:defRPr sz="1400"/>
            </a:lvl5pPr>
          </a:lstStyle>
          <a:p>
            <a:pPr lvl="0"/>
            <a:r>
              <a:rPr lang="en-US"/>
              <a:t>Click to add supporting text</a:t>
            </a:r>
          </a:p>
        </p:txBody>
      </p:sp>
    </p:spTree>
    <p:extLst>
      <p:ext uri="{BB962C8B-B14F-4D97-AF65-F5344CB8AC3E}">
        <p14:creationId xmlns:p14="http://schemas.microsoft.com/office/powerpoint/2010/main" val="1528781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isc - Two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629233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6" name="Content Placeholder 2">
            <a:extLst>
              <a:ext uri="{FF2B5EF4-FFF2-40B4-BE49-F238E27FC236}">
                <a16:creationId xmlns:a16="http://schemas.microsoft.com/office/drawing/2014/main" id="{D8BF4F10-37A5-4F4A-BD09-C291F8F254BE}"/>
              </a:ext>
            </a:extLst>
          </p:cNvPr>
          <p:cNvSpPr>
            <a:spLocks noGrp="1"/>
          </p:cNvSpPr>
          <p:nvPr>
            <p:ph sz="half" idx="1" hasCustomPrompt="1"/>
          </p:nvPr>
        </p:nvSpPr>
        <p:spPr>
          <a:xfrm>
            <a:off x="1540842" y="1275908"/>
            <a:ext cx="4480560" cy="5075011"/>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053305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isc - Three Columns">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2" name="Content Placeholder 2">
            <a:extLst>
              <a:ext uri="{FF2B5EF4-FFF2-40B4-BE49-F238E27FC236}">
                <a16:creationId xmlns:a16="http://schemas.microsoft.com/office/drawing/2014/main" id="{D53BDE4F-103E-4F94-8A20-05F557660BF3}"/>
              </a:ext>
            </a:extLst>
          </p:cNvPr>
          <p:cNvSpPr>
            <a:spLocks noGrp="1"/>
          </p:cNvSpPr>
          <p:nvPr>
            <p:ph sz="half" idx="1" hasCustomPrompt="1"/>
          </p:nvPr>
        </p:nvSpPr>
        <p:spPr>
          <a:xfrm>
            <a:off x="1540842" y="1275908"/>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7A5D7607-424F-4E61-B3A3-55E7CC6443D9}"/>
              </a:ext>
            </a:extLst>
          </p:cNvPr>
          <p:cNvSpPr>
            <a:spLocks noGrp="1"/>
          </p:cNvSpPr>
          <p:nvPr>
            <p:ph type="title" hasCustomPrompt="1"/>
          </p:nvPr>
        </p:nvSpPr>
        <p:spPr>
          <a:xfrm>
            <a:off x="1540841" y="589183"/>
            <a:ext cx="9232051" cy="420624"/>
          </a:xfrm>
        </p:spPr>
        <p:txBody>
          <a:bodyPr/>
          <a:lstStyle>
            <a:lvl1pPr>
              <a:defRPr/>
            </a:lvl1pPr>
          </a:lstStyle>
          <a:p>
            <a:r>
              <a:rPr lang="en-US"/>
              <a:t>Slide Title</a:t>
            </a:r>
          </a:p>
        </p:txBody>
      </p:sp>
      <p:sp>
        <p:nvSpPr>
          <p:cNvPr id="11" name="Content Placeholder 2">
            <a:extLst>
              <a:ext uri="{FF2B5EF4-FFF2-40B4-BE49-F238E27FC236}">
                <a16:creationId xmlns:a16="http://schemas.microsoft.com/office/drawing/2014/main" id="{37A4B8C3-5BED-4AE1-B61D-1427C4C84111}"/>
              </a:ext>
            </a:extLst>
          </p:cNvPr>
          <p:cNvSpPr>
            <a:spLocks noGrp="1"/>
          </p:cNvSpPr>
          <p:nvPr>
            <p:ph sz="half" idx="15" hasCustomPrompt="1"/>
          </p:nvPr>
        </p:nvSpPr>
        <p:spPr>
          <a:xfrm>
            <a:off x="7801092"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
        <p:nvSpPr>
          <p:cNvPr id="14" name="Content Placeholder 2">
            <a:extLst>
              <a:ext uri="{FF2B5EF4-FFF2-40B4-BE49-F238E27FC236}">
                <a16:creationId xmlns:a16="http://schemas.microsoft.com/office/drawing/2014/main" id="{BE507A79-6ECA-4841-851B-63D953EA2EAB}"/>
              </a:ext>
            </a:extLst>
          </p:cNvPr>
          <p:cNvSpPr>
            <a:spLocks noGrp="1"/>
          </p:cNvSpPr>
          <p:nvPr>
            <p:ph sz="half" idx="16" hasCustomPrompt="1"/>
          </p:nvPr>
        </p:nvSpPr>
        <p:spPr>
          <a:xfrm>
            <a:off x="4670967" y="1275907"/>
            <a:ext cx="2971800" cy="5075011"/>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851695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c - 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21D5368-A5C1-41DC-9E1E-6C3505A14A4E}"/>
              </a:ext>
            </a:extLst>
          </p:cNvPr>
          <p:cNvSpPr>
            <a:spLocks noGrp="1"/>
          </p:cNvSpPr>
          <p:nvPr>
            <p:ph type="sldNum" sz="quarter" idx="12"/>
          </p:nvPr>
        </p:nvSpPr>
        <p:spPr/>
        <p:txBody>
          <a:bodyPr/>
          <a:lstStyle/>
          <a:p>
            <a:fld id="{680A94FE-83BB-457B-B57D-58D307156590}" type="slidenum">
              <a:rPr lang="en-US" smtClean="0"/>
              <a:t>‹#›</a:t>
            </a:fld>
            <a:endParaRPr lang="en-US"/>
          </a:p>
        </p:txBody>
      </p:sp>
      <p:grpSp>
        <p:nvGrpSpPr>
          <p:cNvPr id="6" name="Group 5">
            <a:extLst>
              <a:ext uri="{FF2B5EF4-FFF2-40B4-BE49-F238E27FC236}">
                <a16:creationId xmlns:a16="http://schemas.microsoft.com/office/drawing/2014/main" id="{EBBC6F08-8FBB-41CE-967A-91631AB44B99}"/>
              </a:ext>
            </a:extLst>
          </p:cNvPr>
          <p:cNvGrpSpPr/>
          <p:nvPr userDrawn="1"/>
        </p:nvGrpSpPr>
        <p:grpSpPr>
          <a:xfrm>
            <a:off x="-10633" y="-10619"/>
            <a:ext cx="1570891" cy="2771910"/>
            <a:chOff x="3722336" y="1359462"/>
            <a:chExt cx="1570891" cy="2771910"/>
          </a:xfrm>
        </p:grpSpPr>
        <p:sp>
          <p:nvSpPr>
            <p:cNvPr id="8" name="Right Triangle 7">
              <a:extLst>
                <a:ext uri="{FF2B5EF4-FFF2-40B4-BE49-F238E27FC236}">
                  <a16:creationId xmlns:a16="http://schemas.microsoft.com/office/drawing/2014/main" id="{1DF83867-3BD3-4A8A-BC95-6BE7EAE0EFF5}"/>
                </a:ext>
              </a:extLst>
            </p:cNvPr>
            <p:cNvSpPr/>
            <p:nvPr userDrawn="1"/>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7D38F5F-133C-48B8-A8FB-ED3677A9E830}"/>
                </a:ext>
              </a:extLst>
            </p:cNvPr>
            <p:cNvSpPr/>
            <p:nvPr userDrawn="1"/>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E50A3A0A-493B-47D6-AA94-863D482E7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2830266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25B2C0-36AC-491E-A8C4-BC5C0F61E33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52A98DF6-F97D-4222-8C91-FD930C82BEBC}"/>
              </a:ext>
            </a:extLst>
          </p:cNvPr>
          <p:cNvSpPr/>
          <p:nvPr userDrawn="1"/>
        </p:nvSpPr>
        <p:spPr>
          <a:xfrm>
            <a:off x="-7685" y="0"/>
            <a:ext cx="6538090" cy="1651000"/>
          </a:xfrm>
          <a:custGeom>
            <a:avLst/>
            <a:gdLst>
              <a:gd name="connsiteX0" fmla="*/ 0 w 6538090"/>
              <a:gd name="connsiteY0" fmla="*/ 0 h 1651000"/>
              <a:gd name="connsiteX1" fmla="*/ 4887090 w 6538090"/>
              <a:gd name="connsiteY1" fmla="*/ 0 h 1651000"/>
              <a:gd name="connsiteX2" fmla="*/ 6538090 w 6538090"/>
              <a:gd name="connsiteY2" fmla="*/ 0 h 1651000"/>
              <a:gd name="connsiteX3" fmla="*/ 4887090 w 6538090"/>
              <a:gd name="connsiteY3" fmla="*/ 1651000 h 1651000"/>
              <a:gd name="connsiteX4" fmla="*/ 0 w 6538090"/>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090" h="1651000">
                <a:moveTo>
                  <a:pt x="0" y="0"/>
                </a:moveTo>
                <a:lnTo>
                  <a:pt x="4887090" y="0"/>
                </a:lnTo>
                <a:lnTo>
                  <a:pt x="6538090" y="0"/>
                </a:lnTo>
                <a:lnTo>
                  <a:pt x="4887090" y="1651000"/>
                </a:lnTo>
                <a:lnTo>
                  <a:pt x="0" y="1651000"/>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5" name="TextBox 14">
            <a:extLst>
              <a:ext uri="{FF2B5EF4-FFF2-40B4-BE49-F238E27FC236}">
                <a16:creationId xmlns:a16="http://schemas.microsoft.com/office/drawing/2014/main" id="{ED023C29-C801-4850-A00F-5D5DB7332BC6}"/>
              </a:ext>
            </a:extLst>
          </p:cNvPr>
          <p:cNvSpPr txBox="1"/>
          <p:nvPr userDrawn="1"/>
        </p:nvSpPr>
        <p:spPr>
          <a:xfrm>
            <a:off x="838200" y="1051262"/>
            <a:ext cx="4038600" cy="523220"/>
          </a:xfrm>
          <a:prstGeom prst="rect">
            <a:avLst/>
          </a:prstGeom>
          <a:noFill/>
        </p:spPr>
        <p:txBody>
          <a:bodyPr wrap="square" rtlCol="0">
            <a:spAutoFit/>
          </a:bodyPr>
          <a:lstStyle/>
          <a:p>
            <a:r>
              <a:rPr lang="en-US" sz="2800" b="1" i="0" kern="1200">
                <a:solidFill>
                  <a:schemeClr val="bg1"/>
                </a:solidFill>
                <a:latin typeface="Calibri" panose="020F0502020204030204" pitchFamily="34" charset="0"/>
                <a:ea typeface="+mj-ea"/>
                <a:cs typeface="Calibri" panose="020F0502020204030204" pitchFamily="34" charset="0"/>
              </a:rPr>
              <a:t>References</a:t>
            </a:r>
          </a:p>
        </p:txBody>
      </p:sp>
      <p:pic>
        <p:nvPicPr>
          <p:cNvPr id="19" name="Picture 18">
            <a:extLst>
              <a:ext uri="{FF2B5EF4-FFF2-40B4-BE49-F238E27FC236}">
                <a16:creationId xmlns:a16="http://schemas.microsoft.com/office/drawing/2014/main" id="{F954E45B-6BCD-4D28-A5AB-4C7E378705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
        <p:nvSpPr>
          <p:cNvPr id="16" name="Text Placeholder 11">
            <a:extLst>
              <a:ext uri="{FF2B5EF4-FFF2-40B4-BE49-F238E27FC236}">
                <a16:creationId xmlns:a16="http://schemas.microsoft.com/office/drawing/2014/main" id="{08A6FB78-B516-4C81-8AD6-9800B31B2D1D}"/>
              </a:ext>
            </a:extLst>
          </p:cNvPr>
          <p:cNvSpPr>
            <a:spLocks noGrp="1"/>
          </p:cNvSpPr>
          <p:nvPr>
            <p:ph type="body" sz="quarter" idx="10" hasCustomPrompt="1"/>
          </p:nvPr>
        </p:nvSpPr>
        <p:spPr>
          <a:xfrm>
            <a:off x="462014"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17" name="Text Placeholder 13">
            <a:extLst>
              <a:ext uri="{FF2B5EF4-FFF2-40B4-BE49-F238E27FC236}">
                <a16:creationId xmlns:a16="http://schemas.microsoft.com/office/drawing/2014/main" id="{B0B13DD6-B7AA-4343-8351-005069140DF2}"/>
              </a:ext>
            </a:extLst>
          </p:cNvPr>
          <p:cNvSpPr>
            <a:spLocks noGrp="1"/>
          </p:cNvSpPr>
          <p:nvPr>
            <p:ph type="body" sz="quarter" idx="11"/>
          </p:nvPr>
        </p:nvSpPr>
        <p:spPr>
          <a:xfrm>
            <a:off x="462014"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8" name="Text Placeholder 11">
            <a:extLst>
              <a:ext uri="{FF2B5EF4-FFF2-40B4-BE49-F238E27FC236}">
                <a16:creationId xmlns:a16="http://schemas.microsoft.com/office/drawing/2014/main" id="{5233E2A4-8BF1-4DFA-A5E1-82C79B3AA5A4}"/>
              </a:ext>
            </a:extLst>
          </p:cNvPr>
          <p:cNvSpPr>
            <a:spLocks noGrp="1"/>
          </p:cNvSpPr>
          <p:nvPr>
            <p:ph type="body" sz="quarter" idx="20" hasCustomPrompt="1"/>
          </p:nvPr>
        </p:nvSpPr>
        <p:spPr>
          <a:xfrm>
            <a:off x="460001"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0" name="Text Placeholder 13">
            <a:extLst>
              <a:ext uri="{FF2B5EF4-FFF2-40B4-BE49-F238E27FC236}">
                <a16:creationId xmlns:a16="http://schemas.microsoft.com/office/drawing/2014/main" id="{637CD18D-9553-427A-830A-F1870F4F2ACC}"/>
              </a:ext>
            </a:extLst>
          </p:cNvPr>
          <p:cNvSpPr>
            <a:spLocks noGrp="1"/>
          </p:cNvSpPr>
          <p:nvPr>
            <p:ph type="body" sz="quarter" idx="21"/>
          </p:nvPr>
        </p:nvSpPr>
        <p:spPr>
          <a:xfrm>
            <a:off x="460001"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1" name="Text Placeholder 11">
            <a:extLst>
              <a:ext uri="{FF2B5EF4-FFF2-40B4-BE49-F238E27FC236}">
                <a16:creationId xmlns:a16="http://schemas.microsoft.com/office/drawing/2014/main" id="{14C062DB-24CA-4100-8814-480D08C03706}"/>
              </a:ext>
            </a:extLst>
          </p:cNvPr>
          <p:cNvSpPr>
            <a:spLocks noGrp="1"/>
          </p:cNvSpPr>
          <p:nvPr>
            <p:ph type="body" sz="quarter" idx="22" hasCustomPrompt="1"/>
          </p:nvPr>
        </p:nvSpPr>
        <p:spPr>
          <a:xfrm>
            <a:off x="460001"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2" name="Text Placeholder 13">
            <a:extLst>
              <a:ext uri="{FF2B5EF4-FFF2-40B4-BE49-F238E27FC236}">
                <a16:creationId xmlns:a16="http://schemas.microsoft.com/office/drawing/2014/main" id="{7B8A6613-D8C3-46D3-90AB-84BF3C8E46FC}"/>
              </a:ext>
            </a:extLst>
          </p:cNvPr>
          <p:cNvSpPr>
            <a:spLocks noGrp="1"/>
          </p:cNvSpPr>
          <p:nvPr>
            <p:ph type="body" sz="quarter" idx="23"/>
          </p:nvPr>
        </p:nvSpPr>
        <p:spPr>
          <a:xfrm>
            <a:off x="460001"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3" name="Text Placeholder 11">
            <a:extLst>
              <a:ext uri="{FF2B5EF4-FFF2-40B4-BE49-F238E27FC236}">
                <a16:creationId xmlns:a16="http://schemas.microsoft.com/office/drawing/2014/main" id="{7080EA36-4046-4674-AA44-9B03094A9AA0}"/>
              </a:ext>
            </a:extLst>
          </p:cNvPr>
          <p:cNvSpPr>
            <a:spLocks noGrp="1"/>
          </p:cNvSpPr>
          <p:nvPr>
            <p:ph type="body" sz="quarter" idx="24" hasCustomPrompt="1"/>
          </p:nvPr>
        </p:nvSpPr>
        <p:spPr>
          <a:xfrm>
            <a:off x="460001"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4" name="Text Placeholder 13">
            <a:extLst>
              <a:ext uri="{FF2B5EF4-FFF2-40B4-BE49-F238E27FC236}">
                <a16:creationId xmlns:a16="http://schemas.microsoft.com/office/drawing/2014/main" id="{3101B225-AC17-4698-ABC1-8BF14579778D}"/>
              </a:ext>
            </a:extLst>
          </p:cNvPr>
          <p:cNvSpPr>
            <a:spLocks noGrp="1"/>
          </p:cNvSpPr>
          <p:nvPr>
            <p:ph type="body" sz="quarter" idx="25"/>
          </p:nvPr>
        </p:nvSpPr>
        <p:spPr>
          <a:xfrm>
            <a:off x="460001"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5" name="Text Placeholder 11">
            <a:extLst>
              <a:ext uri="{FF2B5EF4-FFF2-40B4-BE49-F238E27FC236}">
                <a16:creationId xmlns:a16="http://schemas.microsoft.com/office/drawing/2014/main" id="{99CB0C68-B77A-4501-80EC-F55FE5B49C0E}"/>
              </a:ext>
            </a:extLst>
          </p:cNvPr>
          <p:cNvSpPr>
            <a:spLocks noGrp="1"/>
          </p:cNvSpPr>
          <p:nvPr>
            <p:ph type="body" sz="quarter" idx="26" hasCustomPrompt="1"/>
          </p:nvPr>
        </p:nvSpPr>
        <p:spPr>
          <a:xfrm>
            <a:off x="6583051" y="2141533"/>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6" name="Text Placeholder 13">
            <a:extLst>
              <a:ext uri="{FF2B5EF4-FFF2-40B4-BE49-F238E27FC236}">
                <a16:creationId xmlns:a16="http://schemas.microsoft.com/office/drawing/2014/main" id="{6EB4D236-5D60-455F-BB69-8327AB6A38F3}"/>
              </a:ext>
            </a:extLst>
          </p:cNvPr>
          <p:cNvSpPr>
            <a:spLocks noGrp="1"/>
          </p:cNvSpPr>
          <p:nvPr>
            <p:ph type="body" sz="quarter" idx="27"/>
          </p:nvPr>
        </p:nvSpPr>
        <p:spPr>
          <a:xfrm>
            <a:off x="6583051" y="2594692"/>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7" name="Text Placeholder 11">
            <a:extLst>
              <a:ext uri="{FF2B5EF4-FFF2-40B4-BE49-F238E27FC236}">
                <a16:creationId xmlns:a16="http://schemas.microsoft.com/office/drawing/2014/main" id="{BC3AEADE-CEF7-41CF-BB6E-452AC7646B8E}"/>
              </a:ext>
            </a:extLst>
          </p:cNvPr>
          <p:cNvSpPr>
            <a:spLocks noGrp="1"/>
          </p:cNvSpPr>
          <p:nvPr>
            <p:ph type="body" sz="quarter" idx="28" hasCustomPrompt="1"/>
          </p:nvPr>
        </p:nvSpPr>
        <p:spPr>
          <a:xfrm>
            <a:off x="6581038" y="3237449"/>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28" name="Text Placeholder 13">
            <a:extLst>
              <a:ext uri="{FF2B5EF4-FFF2-40B4-BE49-F238E27FC236}">
                <a16:creationId xmlns:a16="http://schemas.microsoft.com/office/drawing/2014/main" id="{667E7F88-FE1F-4834-B623-6B763464F39B}"/>
              </a:ext>
            </a:extLst>
          </p:cNvPr>
          <p:cNvSpPr>
            <a:spLocks noGrp="1"/>
          </p:cNvSpPr>
          <p:nvPr>
            <p:ph type="body" sz="quarter" idx="29"/>
          </p:nvPr>
        </p:nvSpPr>
        <p:spPr>
          <a:xfrm>
            <a:off x="6581038" y="3690608"/>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29" name="Text Placeholder 11">
            <a:extLst>
              <a:ext uri="{FF2B5EF4-FFF2-40B4-BE49-F238E27FC236}">
                <a16:creationId xmlns:a16="http://schemas.microsoft.com/office/drawing/2014/main" id="{788E7092-7E8B-40E8-80D4-1A2E54A250C0}"/>
              </a:ext>
            </a:extLst>
          </p:cNvPr>
          <p:cNvSpPr>
            <a:spLocks noGrp="1"/>
          </p:cNvSpPr>
          <p:nvPr>
            <p:ph type="body" sz="quarter" idx="30" hasCustomPrompt="1"/>
          </p:nvPr>
        </p:nvSpPr>
        <p:spPr>
          <a:xfrm>
            <a:off x="6581038" y="433336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0" name="Text Placeholder 13">
            <a:extLst>
              <a:ext uri="{FF2B5EF4-FFF2-40B4-BE49-F238E27FC236}">
                <a16:creationId xmlns:a16="http://schemas.microsoft.com/office/drawing/2014/main" id="{ED1BE54F-81B1-4239-B892-25F764E86C85}"/>
              </a:ext>
            </a:extLst>
          </p:cNvPr>
          <p:cNvSpPr>
            <a:spLocks noGrp="1"/>
          </p:cNvSpPr>
          <p:nvPr>
            <p:ph type="body" sz="quarter" idx="31"/>
          </p:nvPr>
        </p:nvSpPr>
        <p:spPr>
          <a:xfrm>
            <a:off x="6581038" y="478652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1" name="Text Placeholder 11">
            <a:extLst>
              <a:ext uri="{FF2B5EF4-FFF2-40B4-BE49-F238E27FC236}">
                <a16:creationId xmlns:a16="http://schemas.microsoft.com/office/drawing/2014/main" id="{DA033AC8-AE6F-4C38-B8BC-053347BFE222}"/>
              </a:ext>
            </a:extLst>
          </p:cNvPr>
          <p:cNvSpPr>
            <a:spLocks noGrp="1"/>
          </p:cNvSpPr>
          <p:nvPr>
            <p:ph type="body" sz="quarter" idx="32" hasCustomPrompt="1"/>
          </p:nvPr>
        </p:nvSpPr>
        <p:spPr>
          <a:xfrm>
            <a:off x="6581038" y="5448135"/>
            <a:ext cx="5228514" cy="344487"/>
          </a:xfrm>
          <a:prstGeom prst="rect">
            <a:avLst/>
          </a:prstGeom>
        </p:spPr>
        <p:txBody>
          <a:bodyPr>
            <a:noAutofit/>
          </a:bodyPr>
          <a:lstStyle>
            <a:lvl1pPr>
              <a:buNone/>
              <a:defRPr sz="2000" b="1" i="0">
                <a:solidFill>
                  <a:schemeClr val="accent1"/>
                </a:solidFill>
                <a:latin typeface="Calibri" panose="020F0502020204030204" pitchFamily="34" charset="0"/>
                <a:cs typeface="Calibri" panose="020F0502020204030204" pitchFamily="34" charset="0"/>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Reference Title</a:t>
            </a:r>
          </a:p>
        </p:txBody>
      </p:sp>
      <p:sp>
        <p:nvSpPr>
          <p:cNvPr id="32" name="Text Placeholder 13">
            <a:extLst>
              <a:ext uri="{FF2B5EF4-FFF2-40B4-BE49-F238E27FC236}">
                <a16:creationId xmlns:a16="http://schemas.microsoft.com/office/drawing/2014/main" id="{8687FA03-564C-4F5C-8AD6-14BDB2643EA3}"/>
              </a:ext>
            </a:extLst>
          </p:cNvPr>
          <p:cNvSpPr>
            <a:spLocks noGrp="1"/>
          </p:cNvSpPr>
          <p:nvPr>
            <p:ph type="body" sz="quarter" idx="33"/>
          </p:nvPr>
        </p:nvSpPr>
        <p:spPr>
          <a:xfrm>
            <a:off x="6581038" y="5901294"/>
            <a:ext cx="5230527" cy="368300"/>
          </a:xfrm>
          <a:prstGeom prst="rect">
            <a:avLst/>
          </a:prstGeom>
        </p:spPr>
        <p:txBody>
          <a:bodyPr>
            <a:noAutofit/>
          </a:bodyPr>
          <a:lstStyle>
            <a:lvl1pPr>
              <a:buNone/>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33" name="Slide Number Placeholder 6">
            <a:extLst>
              <a:ext uri="{FF2B5EF4-FFF2-40B4-BE49-F238E27FC236}">
                <a16:creationId xmlns:a16="http://schemas.microsoft.com/office/drawing/2014/main" id="{D6D3BDEB-80C3-4A69-BE9D-7000A8A561B1}"/>
              </a:ext>
            </a:extLst>
          </p:cNvPr>
          <p:cNvSpPr>
            <a:spLocks noGrp="1"/>
          </p:cNvSpPr>
          <p:nvPr>
            <p:ph type="sldNum" sz="quarter" idx="12"/>
          </p:nvPr>
        </p:nvSpPr>
        <p:spPr>
          <a:xfrm>
            <a:off x="1438" y="6485743"/>
            <a:ext cx="507520" cy="365125"/>
          </a:xfrm>
        </p:spPr>
        <p:txBody>
          <a:bodyPr/>
          <a:lstStyle/>
          <a:p>
            <a:fld id="{680A94FE-83BB-457B-B57D-58D307156590}" type="slidenum">
              <a:rPr lang="en-US" smtClean="0"/>
              <a:t>‹#›</a:t>
            </a:fld>
            <a:endParaRPr lang="en-US"/>
          </a:p>
        </p:txBody>
      </p:sp>
    </p:spTree>
    <p:extLst>
      <p:ext uri="{BB962C8B-B14F-4D97-AF65-F5344CB8AC3E}">
        <p14:creationId xmlns:p14="http://schemas.microsoft.com/office/powerpoint/2010/main" val="1736723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AB176C-99AD-41A5-9789-3915FABDFE3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76" y="-20574"/>
            <a:ext cx="12228576" cy="6878574"/>
          </a:xfrm>
          <a:prstGeom prst="rect">
            <a:avLst/>
          </a:prstGeom>
        </p:spPr>
      </p:pic>
      <p:sp>
        <p:nvSpPr>
          <p:cNvPr id="8" name="TextBox 7">
            <a:extLst>
              <a:ext uri="{FF2B5EF4-FFF2-40B4-BE49-F238E27FC236}">
                <a16:creationId xmlns:a16="http://schemas.microsoft.com/office/drawing/2014/main" id="{01DBB741-4F65-4FAB-B65A-D22C244384F7}"/>
              </a:ext>
            </a:extLst>
          </p:cNvPr>
          <p:cNvSpPr txBox="1"/>
          <p:nvPr userDrawn="1"/>
        </p:nvSpPr>
        <p:spPr>
          <a:xfrm>
            <a:off x="2661555" y="1768415"/>
            <a:ext cx="6633029" cy="707886"/>
          </a:xfrm>
          <a:prstGeom prst="rect">
            <a:avLst/>
          </a:prstGeom>
          <a:noFill/>
        </p:spPr>
        <p:txBody>
          <a:bodyPr wrap="square" rtlCol="0">
            <a:spAutoFit/>
          </a:bodyPr>
          <a:lstStyle/>
          <a:p>
            <a:pPr algn="ctr"/>
            <a:r>
              <a:rPr lang="en-US" sz="4000" b="1" kern="1200">
                <a:solidFill>
                  <a:schemeClr val="accent1"/>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chemeClr val="accent1"/>
                </a:solidFill>
                <a:effectLst/>
                <a:uLnTx/>
                <a:uFillTx/>
                <a:latin typeface="Calibri" panose="020F0502020204030204"/>
                <a:ea typeface="+mn-ea"/>
                <a:cs typeface="+mn-cs"/>
              </a:defRPr>
            </a:lvl1pPr>
          </a:lstStyle>
          <a:p>
            <a:r>
              <a:rPr lang="en-US"/>
              <a:t>Click to add presenter email</a:t>
            </a:r>
          </a:p>
        </p:txBody>
      </p:sp>
      <p:pic>
        <p:nvPicPr>
          <p:cNvPr id="11" name="Picture 10">
            <a:extLst>
              <a:ext uri="{FF2B5EF4-FFF2-40B4-BE49-F238E27FC236}">
                <a16:creationId xmlns:a16="http://schemas.microsoft.com/office/drawing/2014/main" id="{0E701BF9-3CE2-4603-A4FF-62135175E3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30168" y="6350920"/>
            <a:ext cx="228600" cy="376881"/>
          </a:xfrm>
          <a:prstGeom prst="rect">
            <a:avLst/>
          </a:prstGeom>
        </p:spPr>
      </p:pic>
    </p:spTree>
    <p:extLst>
      <p:ext uri="{BB962C8B-B14F-4D97-AF65-F5344CB8AC3E}">
        <p14:creationId xmlns:p14="http://schemas.microsoft.com/office/powerpoint/2010/main" val="1711135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5D597F-1441-3DEA-2022-352E01D8B542}"/>
              </a:ext>
            </a:extLst>
          </p:cNvPr>
          <p:cNvPicPr>
            <a:picLocks noChangeAspect="1"/>
          </p:cNvPicPr>
          <p:nvPr userDrawn="1"/>
        </p:nvPicPr>
        <p:blipFill>
          <a:blip r:embed="rId2"/>
          <a:stretch>
            <a:fillRect/>
          </a:stretch>
        </p:blipFill>
        <p:spPr>
          <a:xfrm>
            <a:off x="10237053" y="608401"/>
            <a:ext cx="1346200" cy="1346200"/>
          </a:xfrm>
          <a:prstGeom prst="rect">
            <a:avLst/>
          </a:prstGeom>
        </p:spPr>
      </p:pic>
      <p:pic>
        <p:nvPicPr>
          <p:cNvPr id="2" name="Picture 1">
            <a:extLst>
              <a:ext uri="{FF2B5EF4-FFF2-40B4-BE49-F238E27FC236}">
                <a16:creationId xmlns:a16="http://schemas.microsoft.com/office/drawing/2014/main" id="{7964AB36-67CC-29CB-9313-0907B2991231}"/>
              </a:ext>
            </a:extLst>
          </p:cNvPr>
          <p:cNvPicPr>
            <a:picLocks noChangeAspect="1"/>
          </p:cNvPicPr>
          <p:nvPr userDrawn="1"/>
        </p:nvPicPr>
        <p:blipFill>
          <a:blip r:embed="rId3"/>
          <a:stretch>
            <a:fillRect/>
          </a:stretch>
        </p:blipFill>
        <p:spPr>
          <a:xfrm>
            <a:off x="755795" y="2943815"/>
            <a:ext cx="2921000" cy="2921000"/>
          </a:xfrm>
          <a:prstGeom prst="rect">
            <a:avLst/>
          </a:prstGeom>
        </p:spPr>
      </p:pic>
      <p:pic>
        <p:nvPicPr>
          <p:cNvPr id="13" name="Picture 12" descr="Background pattern&#10;&#10;Description automatically generated with medium confidence">
            <a:extLst>
              <a:ext uri="{FF2B5EF4-FFF2-40B4-BE49-F238E27FC236}">
                <a16:creationId xmlns:a16="http://schemas.microsoft.com/office/drawing/2014/main" id="{AB08F999-7A20-4173-9A1F-F3314112B1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41" y="0"/>
            <a:ext cx="12172317" cy="6858000"/>
          </a:xfrm>
          <a:prstGeom prst="rect">
            <a:avLst/>
          </a:prstGeom>
        </p:spPr>
      </p:pic>
      <p:pic>
        <p:nvPicPr>
          <p:cNvPr id="15" name="Picture 14" descr="A picture containing dark&#10;&#10;Description automatically generated">
            <a:extLst>
              <a:ext uri="{FF2B5EF4-FFF2-40B4-BE49-F238E27FC236}">
                <a16:creationId xmlns:a16="http://schemas.microsoft.com/office/drawing/2014/main" id="{DDD7C56F-900B-4C13-A72A-532746325E8C}"/>
              </a:ext>
            </a:extLst>
          </p:cNvPr>
          <p:cNvPicPr>
            <a:picLocks noChangeAspect="1"/>
          </p:cNvPicPr>
          <p:nvPr userDrawn="1"/>
        </p:nvPicPr>
        <p:blipFill>
          <a:blip r:embed="rId5"/>
          <a:stretch>
            <a:fillRect/>
          </a:stretch>
        </p:blipFill>
        <p:spPr>
          <a:xfrm>
            <a:off x="365645" y="1881676"/>
            <a:ext cx="852785" cy="2919388"/>
          </a:xfrm>
          <a:prstGeom prst="rect">
            <a:avLst/>
          </a:prstGeom>
        </p:spPr>
      </p:pic>
      <p:grpSp>
        <p:nvGrpSpPr>
          <p:cNvPr id="17" name="Group 16">
            <a:extLst>
              <a:ext uri="{FF2B5EF4-FFF2-40B4-BE49-F238E27FC236}">
                <a16:creationId xmlns:a16="http://schemas.microsoft.com/office/drawing/2014/main" id="{7ECCD799-3184-434A-8016-54F2BDDE2BAA}"/>
              </a:ext>
            </a:extLst>
          </p:cNvPr>
          <p:cNvGrpSpPr/>
          <p:nvPr userDrawn="1"/>
        </p:nvGrpSpPr>
        <p:grpSpPr>
          <a:xfrm>
            <a:off x="8991392" y="6313661"/>
            <a:ext cx="2412850" cy="275010"/>
            <a:chOff x="8505441" y="6313661"/>
            <a:chExt cx="2412850" cy="275010"/>
          </a:xfrm>
        </p:grpSpPr>
        <p:sp>
          <p:nvSpPr>
            <p:cNvPr id="18" name="TextBox 17">
              <a:extLst>
                <a:ext uri="{FF2B5EF4-FFF2-40B4-BE49-F238E27FC236}">
                  <a16:creationId xmlns:a16="http://schemas.microsoft.com/office/drawing/2014/main" id="{EF477B6B-CEBA-4813-B197-22D7F3F709ED}"/>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9" name="Picture 18">
              <a:extLst>
                <a:ext uri="{FF2B5EF4-FFF2-40B4-BE49-F238E27FC236}">
                  <a16:creationId xmlns:a16="http://schemas.microsoft.com/office/drawing/2014/main" id="{10FB644C-31F5-40B7-A4D6-F70D02D6ACEC}"/>
                </a:ext>
              </a:extLst>
            </p:cNvPr>
            <p:cNvPicPr>
              <a:picLocks noChangeAspect="1"/>
            </p:cNvPicPr>
            <p:nvPr userDrawn="1"/>
          </p:nvPicPr>
          <p:blipFill>
            <a:blip r:embed="rId6"/>
            <a:stretch>
              <a:fillRect/>
            </a:stretch>
          </p:blipFill>
          <p:spPr>
            <a:xfrm>
              <a:off x="10745610" y="6313661"/>
              <a:ext cx="172681" cy="275010"/>
            </a:xfrm>
            <a:prstGeom prst="rect">
              <a:avLst/>
            </a:prstGeom>
          </p:spPr>
        </p:pic>
      </p:grpSp>
      <p:grpSp>
        <p:nvGrpSpPr>
          <p:cNvPr id="20" name="Group 19">
            <a:extLst>
              <a:ext uri="{FF2B5EF4-FFF2-40B4-BE49-F238E27FC236}">
                <a16:creationId xmlns:a16="http://schemas.microsoft.com/office/drawing/2014/main" id="{E630D6B3-F9DC-4ACE-856E-275236D8067B}"/>
              </a:ext>
            </a:extLst>
          </p:cNvPr>
          <p:cNvGrpSpPr/>
          <p:nvPr userDrawn="1"/>
        </p:nvGrpSpPr>
        <p:grpSpPr>
          <a:xfrm>
            <a:off x="624462" y="6187652"/>
            <a:ext cx="10926270" cy="0"/>
            <a:chOff x="624462" y="6104528"/>
            <a:chExt cx="10926270" cy="0"/>
          </a:xfrm>
        </p:grpSpPr>
        <p:cxnSp>
          <p:nvCxnSpPr>
            <p:cNvPr id="21" name="Straight Connector 20">
              <a:extLst>
                <a:ext uri="{FF2B5EF4-FFF2-40B4-BE49-F238E27FC236}">
                  <a16:creationId xmlns:a16="http://schemas.microsoft.com/office/drawing/2014/main" id="{98AF09A3-9745-4B10-941B-4706728C34AC}"/>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7517F8-A2A0-4F92-A96C-40CE181A4BC6}"/>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01DBB741-4F65-4FAB-B65A-D22C244384F7}"/>
              </a:ext>
            </a:extLst>
          </p:cNvPr>
          <p:cNvSpPr txBox="1"/>
          <p:nvPr userDrawn="1"/>
        </p:nvSpPr>
        <p:spPr>
          <a:xfrm>
            <a:off x="2661555" y="1768415"/>
            <a:ext cx="6633029" cy="1015663"/>
          </a:xfrm>
          <a:prstGeom prst="rect">
            <a:avLst/>
          </a:prstGeom>
          <a:noFill/>
        </p:spPr>
        <p:txBody>
          <a:bodyPr wrap="square" rtlCol="0">
            <a:spAutoFit/>
          </a:bodyPr>
          <a:lstStyle/>
          <a:p>
            <a:pPr algn="ctr"/>
            <a:r>
              <a:rPr lang="en-US" sz="6000" b="1" kern="1200">
                <a:solidFill>
                  <a:schemeClr val="tx1"/>
                </a:solidFill>
                <a:latin typeface="+mn-lt"/>
                <a:ea typeface="+mj-ea"/>
                <a:cs typeface="+mj-cs"/>
              </a:rPr>
              <a:t>Questions?</a:t>
            </a:r>
          </a:p>
        </p:txBody>
      </p:sp>
      <p:sp>
        <p:nvSpPr>
          <p:cNvPr id="9" name="Text Placeholder 10">
            <a:extLst>
              <a:ext uri="{FF2B5EF4-FFF2-40B4-BE49-F238E27FC236}">
                <a16:creationId xmlns:a16="http://schemas.microsoft.com/office/drawing/2014/main" id="{75528DE2-BABB-4789-9513-D03096388E93}"/>
              </a:ext>
            </a:extLst>
          </p:cNvPr>
          <p:cNvSpPr>
            <a:spLocks noGrp="1"/>
          </p:cNvSpPr>
          <p:nvPr>
            <p:ph type="body" sz="quarter" idx="10" hasCustomPrompt="1"/>
          </p:nvPr>
        </p:nvSpPr>
        <p:spPr>
          <a:xfrm>
            <a:off x="2661556" y="3634593"/>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1" i="0" u="none" strike="noStrike" kern="1200" cap="none" spc="0" normalizeH="0" baseline="0" dirty="0">
                <a:ln>
                  <a:noFill/>
                </a:ln>
                <a:solidFill>
                  <a:srgbClr val="70CBFF"/>
                </a:solidFill>
                <a:effectLst/>
                <a:uLnTx/>
                <a:uFillTx/>
                <a:latin typeface="Calibri" panose="020F0502020204030204"/>
                <a:ea typeface="+mn-ea"/>
                <a:cs typeface="+mn-cs"/>
              </a:defRPr>
            </a:lvl1pPr>
          </a:lstStyle>
          <a:p>
            <a:r>
              <a:rPr lang="en-US"/>
              <a:t>Click to add presenter name and title</a:t>
            </a:r>
          </a:p>
        </p:txBody>
      </p:sp>
      <p:sp>
        <p:nvSpPr>
          <p:cNvPr id="10" name="Text Placeholder 10">
            <a:extLst>
              <a:ext uri="{FF2B5EF4-FFF2-40B4-BE49-F238E27FC236}">
                <a16:creationId xmlns:a16="http://schemas.microsoft.com/office/drawing/2014/main" id="{EE6FF597-D3AF-4163-A50F-5AE588BDBAA0}"/>
              </a:ext>
            </a:extLst>
          </p:cNvPr>
          <p:cNvSpPr>
            <a:spLocks noGrp="1"/>
          </p:cNvSpPr>
          <p:nvPr>
            <p:ph type="body" sz="quarter" idx="11" hasCustomPrompt="1"/>
          </p:nvPr>
        </p:nvSpPr>
        <p:spPr>
          <a:xfrm>
            <a:off x="2661555" y="4206296"/>
            <a:ext cx="6633029" cy="398676"/>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kumimoji="0" lang="en-US" sz="1800" b="0" i="1" u="none" strike="noStrike" kern="1200" cap="none" spc="0" normalizeH="0" baseline="0" dirty="0">
                <a:ln>
                  <a:noFill/>
                </a:ln>
                <a:solidFill>
                  <a:srgbClr val="70CBFF"/>
                </a:solidFill>
                <a:effectLst/>
                <a:uLnTx/>
                <a:uFillTx/>
                <a:latin typeface="Calibri" panose="020F0502020204030204"/>
                <a:ea typeface="+mn-ea"/>
                <a:cs typeface="+mn-cs"/>
              </a:defRPr>
            </a:lvl1pPr>
          </a:lstStyle>
          <a:p>
            <a:r>
              <a:rPr lang="en-US"/>
              <a:t>Click to add presenter email</a:t>
            </a:r>
          </a:p>
        </p:txBody>
      </p:sp>
    </p:spTree>
    <p:extLst>
      <p:ext uri="{BB962C8B-B14F-4D97-AF65-F5344CB8AC3E}">
        <p14:creationId xmlns:p14="http://schemas.microsoft.com/office/powerpoint/2010/main" val="17111355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59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Misc One-Column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B28640-D9CB-4306-939A-924B36F194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grpSp>
        <p:nvGrpSpPr>
          <p:cNvPr id="3" name="Group 2">
            <a:extLst>
              <a:ext uri="{FF2B5EF4-FFF2-40B4-BE49-F238E27FC236}">
                <a16:creationId xmlns:a16="http://schemas.microsoft.com/office/drawing/2014/main" id="{EC2828ED-9476-41AB-BE12-722CDDD4F75E}"/>
              </a:ext>
            </a:extLst>
          </p:cNvPr>
          <p:cNvGrpSpPr/>
          <p:nvPr/>
        </p:nvGrpSpPr>
        <p:grpSpPr>
          <a:xfrm>
            <a:off x="0" y="-10619"/>
            <a:ext cx="1570891" cy="2771910"/>
            <a:chOff x="3722336" y="1359462"/>
            <a:chExt cx="1570891" cy="2771910"/>
          </a:xfrm>
        </p:grpSpPr>
        <p:sp>
          <p:nvSpPr>
            <p:cNvPr id="4" name="Right Triangle 3">
              <a:extLst>
                <a:ext uri="{FF2B5EF4-FFF2-40B4-BE49-F238E27FC236}">
                  <a16:creationId xmlns:a16="http://schemas.microsoft.com/office/drawing/2014/main" id="{EFD55F41-A22C-43DE-AD5B-69E0BF62D211}"/>
                </a:ext>
              </a:extLst>
            </p:cNvPr>
            <p:cNvSpPr/>
            <p:nvPr/>
          </p:nvSpPr>
          <p:spPr>
            <a:xfrm rot="5400000">
              <a:off x="3722336" y="1359462"/>
              <a:ext cx="1570891" cy="1570891"/>
            </a:xfrm>
            <a:prstGeom prst="rtTriangle">
              <a:avLst/>
            </a:prstGeom>
            <a:solidFill>
              <a:srgbClr val="23B3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FCB5891B-42BF-4A79-9E59-1DE0D334F778}"/>
                </a:ext>
              </a:extLst>
            </p:cNvPr>
            <p:cNvSpPr/>
            <p:nvPr/>
          </p:nvSpPr>
          <p:spPr>
            <a:xfrm rot="18877300">
              <a:off x="3095071" y="2542043"/>
              <a:ext cx="2343771" cy="834887"/>
            </a:xfrm>
            <a:custGeom>
              <a:avLst/>
              <a:gdLst>
                <a:gd name="connsiteX0" fmla="*/ 2343771 w 2343771"/>
                <a:gd name="connsiteY0" fmla="*/ 0 h 834887"/>
                <a:gd name="connsiteX1" fmla="*/ 1497785 w 2343771"/>
                <a:gd name="connsiteY1" fmla="*/ 834887 h 834887"/>
                <a:gd name="connsiteX2" fmla="*/ 0 w 2343771"/>
                <a:gd name="connsiteY2" fmla="*/ 834887 h 834887"/>
                <a:gd name="connsiteX3" fmla="*/ 0 w 2343771"/>
                <a:gd name="connsiteY3" fmla="*/ 806757 h 834887"/>
                <a:gd name="connsiteX4" fmla="*/ 817483 w 2343771"/>
                <a:gd name="connsiteY4" fmla="*/ 0 h 83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771" h="834887">
                  <a:moveTo>
                    <a:pt x="2343771" y="0"/>
                  </a:moveTo>
                  <a:lnTo>
                    <a:pt x="1497785" y="834887"/>
                  </a:lnTo>
                  <a:lnTo>
                    <a:pt x="0" y="834887"/>
                  </a:lnTo>
                  <a:lnTo>
                    <a:pt x="0" y="806757"/>
                  </a:lnTo>
                  <a:lnTo>
                    <a:pt x="817483" y="0"/>
                  </a:lnTo>
                  <a:close/>
                </a:path>
              </a:pathLst>
            </a:custGeom>
            <a:solidFill>
              <a:srgbClr val="0F75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ext Placeholder 7">
            <a:extLst>
              <a:ext uri="{FF2B5EF4-FFF2-40B4-BE49-F238E27FC236}">
                <a16:creationId xmlns:a16="http://schemas.microsoft.com/office/drawing/2014/main" id="{B6346863-FC08-49CB-B7F3-CA746782F24D}"/>
              </a:ext>
            </a:extLst>
          </p:cNvPr>
          <p:cNvSpPr>
            <a:spLocks noGrp="1"/>
          </p:cNvSpPr>
          <p:nvPr>
            <p:ph type="body" sz="quarter" idx="15" hasCustomPrompt="1"/>
          </p:nvPr>
        </p:nvSpPr>
        <p:spPr>
          <a:xfrm>
            <a:off x="1540843" y="6260974"/>
            <a:ext cx="9232049" cy="265176"/>
          </a:xfrm>
          <a:prstGeom prst="rect">
            <a:avLst/>
          </a:prstGeom>
        </p:spPr>
        <p:txBody>
          <a:bodyPr/>
          <a:lstStyle>
            <a:lvl1pPr>
              <a:buNone/>
              <a:defRPr sz="1000">
                <a:solidFill>
                  <a:schemeClr val="tx2"/>
                </a:solidFill>
              </a:defRPr>
            </a:lvl1pPr>
            <a:lvl2pPr>
              <a:buNone/>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add reference, if applicable</a:t>
            </a:r>
          </a:p>
          <a:p>
            <a:pPr lvl="0"/>
            <a:endParaRPr lang="en-US"/>
          </a:p>
        </p:txBody>
      </p:sp>
      <p:sp>
        <p:nvSpPr>
          <p:cNvPr id="13" name="Content Placeholder 11">
            <a:extLst>
              <a:ext uri="{FF2B5EF4-FFF2-40B4-BE49-F238E27FC236}">
                <a16:creationId xmlns:a16="http://schemas.microsoft.com/office/drawing/2014/main" id="{0ACEFF9B-B319-42B6-B1AE-670BCF642C54}"/>
              </a:ext>
            </a:extLst>
          </p:cNvPr>
          <p:cNvSpPr>
            <a:spLocks noGrp="1"/>
          </p:cNvSpPr>
          <p:nvPr>
            <p:ph sz="quarter" idx="16" hasCustomPrompt="1"/>
          </p:nvPr>
        </p:nvSpPr>
        <p:spPr>
          <a:xfrm>
            <a:off x="1541462" y="1352550"/>
            <a:ext cx="9232049" cy="4824413"/>
          </a:xfrm>
          <a:prstGeom prst="rect">
            <a:avLst/>
          </a:prstGeom>
        </p:spPr>
        <p:txBody>
          <a:bodyPr/>
          <a:lstStyle>
            <a:lvl1pPr>
              <a:defRPr/>
            </a:lvl1pPr>
            <a:lvl2pPr>
              <a:defRPr/>
            </a:lvl2pPr>
            <a:lvl3pPr>
              <a:defRPr/>
            </a:lvl3pPr>
          </a:lstStyle>
          <a:p>
            <a:pPr lvl="0"/>
            <a:r>
              <a:rPr lang="en-US"/>
              <a:t>Click to edit master text style</a:t>
            </a:r>
          </a:p>
          <a:p>
            <a:pPr marL="457200" marR="0" lvl="1"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r-FR"/>
              <a:t>Second level</a:t>
            </a:r>
          </a:p>
          <a:p>
            <a:pPr marL="777240" marR="0" lvl="2" indent="-228600" algn="l" defTabSz="914400" rtl="0" eaLnBrk="1" fontAlgn="auto" latinLnBrk="0" hangingPunct="1">
              <a:lnSpc>
                <a:spcPct val="100000"/>
              </a:lnSpc>
              <a:spcBef>
                <a:spcPts val="800"/>
              </a:spcBef>
              <a:spcAft>
                <a:spcPts val="0"/>
              </a:spcAft>
              <a:buClrTx/>
              <a:buSzTx/>
              <a:buFont typeface="Symbol" panose="05050102010706020507" pitchFamily="18" charset="2"/>
              <a:buChar char=""/>
              <a:tabLst/>
              <a:defRPr/>
            </a:pPr>
            <a:r>
              <a:rPr lang="fr-FR"/>
              <a:t>Third level</a:t>
            </a:r>
          </a:p>
        </p:txBody>
      </p:sp>
      <p:sp>
        <p:nvSpPr>
          <p:cNvPr id="10" name="Title 1">
            <a:extLst>
              <a:ext uri="{FF2B5EF4-FFF2-40B4-BE49-F238E27FC236}">
                <a16:creationId xmlns:a16="http://schemas.microsoft.com/office/drawing/2014/main" id="{E4E375E0-A7A5-4E1F-A4FA-BAD3D5220943}"/>
              </a:ext>
            </a:extLst>
          </p:cNvPr>
          <p:cNvSpPr>
            <a:spLocks noGrp="1"/>
          </p:cNvSpPr>
          <p:nvPr>
            <p:ph type="title" hasCustomPrompt="1"/>
          </p:nvPr>
        </p:nvSpPr>
        <p:spPr>
          <a:xfrm>
            <a:off x="1540843" y="560542"/>
            <a:ext cx="9232669" cy="522121"/>
          </a:xfrm>
          <a:prstGeom prst="rect">
            <a:avLst/>
          </a:prstGeom>
        </p:spPr>
        <p:txBody>
          <a:bodyPr/>
          <a:lstStyle>
            <a:lvl1pPr>
              <a:defRPr sz="3000" b="1">
                <a:solidFill>
                  <a:schemeClr val="accent1"/>
                </a:solidFill>
                <a:latin typeface="+mn-lt"/>
              </a:defRPr>
            </a:lvl1pPr>
          </a:lstStyle>
          <a:p>
            <a:r>
              <a:rPr lang="en-US"/>
              <a:t>Slide Title</a:t>
            </a:r>
          </a:p>
        </p:txBody>
      </p:sp>
    </p:spTree>
    <p:extLst>
      <p:ext uri="{BB962C8B-B14F-4D97-AF65-F5344CB8AC3E}">
        <p14:creationId xmlns:p14="http://schemas.microsoft.com/office/powerpoint/2010/main" val="3465977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wo-Colum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A0D7E3-977F-4652-A407-8D76844A7463}"/>
              </a:ext>
            </a:extLst>
          </p:cNvPr>
          <p:cNvSpPr/>
          <p:nvPr/>
        </p:nvSpPr>
        <p:spPr>
          <a:xfrm>
            <a:off x="1" y="0"/>
            <a:ext cx="6096000" cy="6865951"/>
          </a:xfrm>
          <a:prstGeom prst="rect">
            <a:avLst/>
          </a:prstGeom>
          <a:gradFill flip="none" rotWithShape="1">
            <a:gsLst>
              <a:gs pos="0">
                <a:srgbClr val="0F74A5"/>
              </a:gs>
              <a:gs pos="50000">
                <a:srgbClr val="2EADE2">
                  <a:shade val="67500"/>
                  <a:satMod val="115000"/>
                </a:srgbClr>
              </a:gs>
              <a:gs pos="100000">
                <a:srgbClr val="22B1EA"/>
              </a:gs>
            </a:gsLst>
            <a:lin ang="189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0ACE620-7A20-45C9-8554-927A2BD5B1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89258" y="6382512"/>
            <a:ext cx="222307" cy="367766"/>
          </a:xfrm>
          <a:prstGeom prst="rect">
            <a:avLst/>
          </a:prstGeom>
        </p:spPr>
      </p:pic>
      <p:sp>
        <p:nvSpPr>
          <p:cNvPr id="7" name="Text Placeholder 7">
            <a:extLst>
              <a:ext uri="{FF2B5EF4-FFF2-40B4-BE49-F238E27FC236}">
                <a16:creationId xmlns:a16="http://schemas.microsoft.com/office/drawing/2014/main" id="{ABFCC057-75A2-4D36-92D2-D31344B6B809}"/>
              </a:ext>
            </a:extLst>
          </p:cNvPr>
          <p:cNvSpPr>
            <a:spLocks noGrp="1"/>
          </p:cNvSpPr>
          <p:nvPr>
            <p:ph type="body" sz="quarter" idx="17" hasCustomPrompt="1"/>
          </p:nvPr>
        </p:nvSpPr>
        <p:spPr>
          <a:xfrm>
            <a:off x="482066" y="6483657"/>
            <a:ext cx="5033209" cy="310896"/>
          </a:xfrm>
          <a:prstGeom prst="rect">
            <a:avLst/>
          </a:prstGeom>
        </p:spPr>
        <p:txBody>
          <a:bodyPr/>
          <a:lstStyle>
            <a:lvl1pPr>
              <a:buNone/>
              <a:defRPr sz="1000">
                <a:solidFill>
                  <a:schemeClr val="bg1"/>
                </a:solidFill>
              </a:defRPr>
            </a:lvl1pPr>
            <a:lvl2pPr>
              <a:buNone/>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add reference, if applicable</a:t>
            </a:r>
          </a:p>
        </p:txBody>
      </p:sp>
      <p:sp>
        <p:nvSpPr>
          <p:cNvPr id="9" name="Text Placeholder 29">
            <a:extLst>
              <a:ext uri="{FF2B5EF4-FFF2-40B4-BE49-F238E27FC236}">
                <a16:creationId xmlns:a16="http://schemas.microsoft.com/office/drawing/2014/main" id="{FFB2D1CB-D2BF-4A98-956E-9F80AE5EFC2D}"/>
              </a:ext>
            </a:extLst>
          </p:cNvPr>
          <p:cNvSpPr>
            <a:spLocks noGrp="1"/>
          </p:cNvSpPr>
          <p:nvPr>
            <p:ph type="body" sz="quarter" idx="16" hasCustomPrompt="1"/>
          </p:nvPr>
        </p:nvSpPr>
        <p:spPr>
          <a:xfrm>
            <a:off x="482066" y="1784263"/>
            <a:ext cx="5033208" cy="466416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a:p>
            <a:pPr marL="457200" marR="0" lvl="1"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r-FR"/>
              <a:t>Second </a:t>
            </a:r>
            <a:r>
              <a:rPr lang="fr-FR" err="1"/>
              <a:t>level</a:t>
            </a:r>
            <a:endParaRPr lang="fr-FR"/>
          </a:p>
          <a:p>
            <a:pPr marL="777240" marR="0" lvl="2" indent="-228600" algn="l" defTabSz="914400" rtl="0" eaLnBrk="1" fontAlgn="auto" latinLnBrk="0" hangingPunct="1">
              <a:lnSpc>
                <a:spcPct val="100000"/>
              </a:lnSpc>
              <a:spcBef>
                <a:spcPts val="800"/>
              </a:spcBef>
              <a:spcAft>
                <a:spcPts val="0"/>
              </a:spcAft>
              <a:buClrTx/>
              <a:buSzTx/>
              <a:buFont typeface="Symbol" panose="05050102010706020507" pitchFamily="18" charset="2"/>
              <a:buChar char=""/>
              <a:tabLst/>
              <a:defRPr/>
            </a:pPr>
            <a:r>
              <a:rPr lang="fr-FR" err="1"/>
              <a:t>Third</a:t>
            </a:r>
            <a:r>
              <a:rPr lang="fr-FR"/>
              <a:t> </a:t>
            </a:r>
            <a:r>
              <a:rPr lang="fr-FR" err="1"/>
              <a:t>level</a:t>
            </a:r>
            <a:endParaRPr lang="fr-FR"/>
          </a:p>
        </p:txBody>
      </p:sp>
      <p:sp>
        <p:nvSpPr>
          <p:cNvPr id="11" name="Text Placeholder 29">
            <a:extLst>
              <a:ext uri="{FF2B5EF4-FFF2-40B4-BE49-F238E27FC236}">
                <a16:creationId xmlns:a16="http://schemas.microsoft.com/office/drawing/2014/main" id="{214D6239-B357-4F59-A792-1ED375C2B183}"/>
              </a:ext>
            </a:extLst>
          </p:cNvPr>
          <p:cNvSpPr>
            <a:spLocks noGrp="1"/>
          </p:cNvSpPr>
          <p:nvPr>
            <p:ph type="body" sz="quarter" idx="18" hasCustomPrompt="1"/>
          </p:nvPr>
        </p:nvSpPr>
        <p:spPr>
          <a:xfrm>
            <a:off x="6578066" y="1784263"/>
            <a:ext cx="5011192" cy="4664162"/>
          </a:xfrm>
          <a:prstGeom prst="rect">
            <a:avLst/>
          </a:prstGeom>
        </p:spPr>
        <p:txBody>
          <a:bodyPr/>
          <a:lstStyle/>
          <a:p>
            <a:pPr lvl="0"/>
            <a:r>
              <a:rPr lang="en-US"/>
              <a:t>Click to edit master text style</a:t>
            </a:r>
          </a:p>
          <a:p>
            <a:pPr marL="457200" marR="0" lvl="1" indent="-2286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lang="fr-FR"/>
              <a:t>Second </a:t>
            </a:r>
            <a:r>
              <a:rPr lang="fr-FR" err="1"/>
              <a:t>level</a:t>
            </a:r>
            <a:endParaRPr lang="fr-FR"/>
          </a:p>
          <a:p>
            <a:pPr marL="777240" marR="0" lvl="2" indent="-228600" algn="l" defTabSz="914400" rtl="0" eaLnBrk="1" fontAlgn="auto" latinLnBrk="0" hangingPunct="1">
              <a:lnSpc>
                <a:spcPct val="100000"/>
              </a:lnSpc>
              <a:spcBef>
                <a:spcPts val="800"/>
              </a:spcBef>
              <a:spcAft>
                <a:spcPts val="0"/>
              </a:spcAft>
              <a:buClrTx/>
              <a:buSzTx/>
              <a:buFont typeface="Symbol" panose="05050102010706020507" pitchFamily="18" charset="2"/>
              <a:buChar char=""/>
              <a:tabLst/>
              <a:defRPr/>
            </a:pPr>
            <a:r>
              <a:rPr lang="fr-FR" err="1"/>
              <a:t>Third</a:t>
            </a:r>
            <a:r>
              <a:rPr lang="fr-FR"/>
              <a:t> </a:t>
            </a:r>
            <a:r>
              <a:rPr lang="fr-FR" err="1"/>
              <a:t>level</a:t>
            </a:r>
            <a:endParaRPr lang="fr-FR"/>
          </a:p>
        </p:txBody>
      </p:sp>
      <p:sp>
        <p:nvSpPr>
          <p:cNvPr id="14" name="Title 1">
            <a:extLst>
              <a:ext uri="{FF2B5EF4-FFF2-40B4-BE49-F238E27FC236}">
                <a16:creationId xmlns:a16="http://schemas.microsoft.com/office/drawing/2014/main" id="{643D1778-317B-4CAB-B900-B70D8F139D07}"/>
              </a:ext>
            </a:extLst>
          </p:cNvPr>
          <p:cNvSpPr>
            <a:spLocks noGrp="1"/>
          </p:cNvSpPr>
          <p:nvPr>
            <p:ph type="title" hasCustomPrompt="1"/>
          </p:nvPr>
        </p:nvSpPr>
        <p:spPr>
          <a:xfrm>
            <a:off x="462013" y="551379"/>
            <a:ext cx="5033208" cy="989950"/>
          </a:xfrm>
          <a:prstGeom prst="rect">
            <a:avLst/>
          </a:prstGeom>
        </p:spPr>
        <p:txBody>
          <a:bodyPr/>
          <a:lstStyle>
            <a:lvl1pPr>
              <a:defRPr sz="3000" b="1">
                <a:solidFill>
                  <a:schemeClr val="bg1"/>
                </a:solidFill>
                <a:latin typeface="+mn-lt"/>
              </a:defRPr>
            </a:lvl1pPr>
          </a:lstStyle>
          <a:p>
            <a:r>
              <a:rPr lang="en-US"/>
              <a:t>Slide Title</a:t>
            </a:r>
          </a:p>
        </p:txBody>
      </p:sp>
    </p:spTree>
    <p:extLst>
      <p:ext uri="{BB962C8B-B14F-4D97-AF65-F5344CB8AC3E}">
        <p14:creationId xmlns:p14="http://schemas.microsoft.com/office/powerpoint/2010/main" val="101536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Only Slide">
    <p:spTree>
      <p:nvGrpSpPr>
        <p:cNvPr id="1" name=""/>
        <p:cNvGrpSpPr/>
        <p:nvPr/>
      </p:nvGrpSpPr>
      <p:grpSpPr>
        <a:xfrm>
          <a:off x="0" y="0"/>
          <a:ext cx="0" cy="0"/>
          <a:chOff x="0" y="0"/>
          <a:chExt cx="0" cy="0"/>
        </a:xfrm>
      </p:grpSpPr>
      <p:pic>
        <p:nvPicPr>
          <p:cNvPr id="10" name="Picture 9" descr="Logo&#10;&#10;Description automatically generated with medium confidence">
            <a:extLst>
              <a:ext uri="{FF2B5EF4-FFF2-40B4-BE49-F238E27FC236}">
                <a16:creationId xmlns:a16="http://schemas.microsoft.com/office/drawing/2014/main" id="{BA0C024B-C829-4321-B6B6-A09A0A7C2B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grpSp>
        <p:nvGrpSpPr>
          <p:cNvPr id="14" name="Group 13">
            <a:extLst>
              <a:ext uri="{FF2B5EF4-FFF2-40B4-BE49-F238E27FC236}">
                <a16:creationId xmlns:a16="http://schemas.microsoft.com/office/drawing/2014/main" id="{26E6CE35-9F12-421B-8D28-DDCF8A6AD333}"/>
              </a:ext>
            </a:extLst>
          </p:cNvPr>
          <p:cNvGrpSpPr/>
          <p:nvPr/>
        </p:nvGrpSpPr>
        <p:grpSpPr>
          <a:xfrm>
            <a:off x="-8283" y="6210108"/>
            <a:ext cx="12208565" cy="655984"/>
            <a:chOff x="-8283" y="6210108"/>
            <a:chExt cx="12208565" cy="655984"/>
          </a:xfrm>
        </p:grpSpPr>
        <p:sp>
          <p:nvSpPr>
            <p:cNvPr id="15" name="Rectangle 14">
              <a:extLst>
                <a:ext uri="{FF2B5EF4-FFF2-40B4-BE49-F238E27FC236}">
                  <a16:creationId xmlns:a16="http://schemas.microsoft.com/office/drawing/2014/main" id="{5DF92970-5AE2-432B-A583-7759572D9CF5}"/>
                </a:ext>
              </a:extLst>
            </p:cNvPr>
            <p:cNvSpPr/>
            <p:nvPr/>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6" name="Right Triangle 15">
              <a:extLst>
                <a:ext uri="{FF2B5EF4-FFF2-40B4-BE49-F238E27FC236}">
                  <a16:creationId xmlns:a16="http://schemas.microsoft.com/office/drawing/2014/main" id="{B3E63BD8-1533-486F-9DED-05B847D6FAAF}"/>
                </a:ext>
              </a:extLst>
            </p:cNvPr>
            <p:cNvSpPr/>
            <p:nvPr/>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7" name="Picture 16" descr="Logo&#10;&#10;Description automatically generated with medium confidence">
              <a:extLst>
                <a:ext uri="{FF2B5EF4-FFF2-40B4-BE49-F238E27FC236}">
                  <a16:creationId xmlns:a16="http://schemas.microsoft.com/office/drawing/2014/main" id="{A60D3D63-8E0B-404C-9840-F27A33435A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grpSp>
      <p:sp>
        <p:nvSpPr>
          <p:cNvPr id="11" name="Title 1">
            <a:extLst>
              <a:ext uri="{FF2B5EF4-FFF2-40B4-BE49-F238E27FC236}">
                <a16:creationId xmlns:a16="http://schemas.microsoft.com/office/drawing/2014/main" id="{8C361E3C-8BCE-49C0-84C1-CEF455B4A628}"/>
              </a:ext>
            </a:extLst>
          </p:cNvPr>
          <p:cNvSpPr>
            <a:spLocks noGrp="1"/>
          </p:cNvSpPr>
          <p:nvPr>
            <p:ph type="title" hasCustomPrompt="1"/>
          </p:nvPr>
        </p:nvSpPr>
        <p:spPr>
          <a:xfrm>
            <a:off x="762006" y="542153"/>
            <a:ext cx="10667988" cy="558900"/>
          </a:xfrm>
          <a:prstGeom prst="rect">
            <a:avLst/>
          </a:prstGeom>
        </p:spPr>
        <p:txBody>
          <a:bodyPr/>
          <a:lstStyle>
            <a:lvl1pPr>
              <a:defRPr sz="3000" b="1">
                <a:solidFill>
                  <a:schemeClr val="accent1"/>
                </a:solidFill>
                <a:latin typeface="+mn-lt"/>
              </a:defRPr>
            </a:lvl1pPr>
          </a:lstStyle>
          <a:p>
            <a:r>
              <a:rPr lang="en-US"/>
              <a:t>Slide Title</a:t>
            </a:r>
          </a:p>
        </p:txBody>
      </p:sp>
    </p:spTree>
    <p:extLst>
      <p:ext uri="{BB962C8B-B14F-4D97-AF65-F5344CB8AC3E}">
        <p14:creationId xmlns:p14="http://schemas.microsoft.com/office/powerpoint/2010/main" val="2497716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able Slide Full">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731C0BED-E763-4C73-AEBE-E53CBA5A64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sp>
        <p:nvSpPr>
          <p:cNvPr id="17" name="Table Placeholder 7">
            <a:extLst>
              <a:ext uri="{FF2B5EF4-FFF2-40B4-BE49-F238E27FC236}">
                <a16:creationId xmlns:a16="http://schemas.microsoft.com/office/drawing/2014/main" id="{1BEE69D7-F675-4A10-A6A7-1A6E0265B9B5}"/>
              </a:ext>
            </a:extLst>
          </p:cNvPr>
          <p:cNvSpPr>
            <a:spLocks noGrp="1"/>
          </p:cNvSpPr>
          <p:nvPr>
            <p:ph type="tbl" sz="quarter" idx="12" hasCustomPrompt="1"/>
          </p:nvPr>
        </p:nvSpPr>
        <p:spPr>
          <a:xfrm>
            <a:off x="762006" y="1337094"/>
            <a:ext cx="10591794" cy="4425111"/>
          </a:xfrm>
          <a:prstGeom prst="rect">
            <a:avLst/>
          </a:prstGeom>
        </p:spPr>
        <p:txBody>
          <a:bodyPr/>
          <a:lstStyle>
            <a:lvl1pPr>
              <a:buNone/>
              <a:defRPr sz="2200"/>
            </a:lvl1pPr>
          </a:lstStyle>
          <a:p>
            <a:r>
              <a:rPr lang="en-US"/>
              <a:t>Click to add table</a:t>
            </a:r>
          </a:p>
        </p:txBody>
      </p:sp>
      <p:sp>
        <p:nvSpPr>
          <p:cNvPr id="20" name="Text Placeholder 7">
            <a:extLst>
              <a:ext uri="{FF2B5EF4-FFF2-40B4-BE49-F238E27FC236}">
                <a16:creationId xmlns:a16="http://schemas.microsoft.com/office/drawing/2014/main" id="{15935EA8-5AB7-4052-989F-8F7D452E6B7F}"/>
              </a:ext>
            </a:extLst>
          </p:cNvPr>
          <p:cNvSpPr>
            <a:spLocks noGrp="1"/>
          </p:cNvSpPr>
          <p:nvPr>
            <p:ph type="body" sz="quarter" idx="15" hasCustomPrompt="1"/>
          </p:nvPr>
        </p:nvSpPr>
        <p:spPr>
          <a:xfrm>
            <a:off x="762006" y="5908550"/>
            <a:ext cx="10591794" cy="273176"/>
          </a:xfrm>
          <a:prstGeom prst="rect">
            <a:avLst/>
          </a:prstGeom>
        </p:spPr>
        <p:txBody>
          <a:bodyPr/>
          <a:lstStyle>
            <a:lvl1pPr>
              <a:buNone/>
              <a:defRPr sz="1000">
                <a:solidFill>
                  <a:schemeClr val="tx2"/>
                </a:solidFill>
              </a:defRPr>
            </a:lvl1pPr>
            <a:lvl2pPr>
              <a:buNone/>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add reference, if applicable</a:t>
            </a:r>
          </a:p>
        </p:txBody>
      </p:sp>
      <p:grpSp>
        <p:nvGrpSpPr>
          <p:cNvPr id="12" name="Group 11">
            <a:extLst>
              <a:ext uri="{FF2B5EF4-FFF2-40B4-BE49-F238E27FC236}">
                <a16:creationId xmlns:a16="http://schemas.microsoft.com/office/drawing/2014/main" id="{1F65F17A-C90B-422C-8894-9FEA7DD45954}"/>
              </a:ext>
            </a:extLst>
          </p:cNvPr>
          <p:cNvGrpSpPr/>
          <p:nvPr/>
        </p:nvGrpSpPr>
        <p:grpSpPr>
          <a:xfrm>
            <a:off x="-8283" y="6210108"/>
            <a:ext cx="12208565" cy="655984"/>
            <a:chOff x="-8283" y="6210108"/>
            <a:chExt cx="12208565" cy="655984"/>
          </a:xfrm>
        </p:grpSpPr>
        <p:sp>
          <p:nvSpPr>
            <p:cNvPr id="13" name="Rectangle 12">
              <a:extLst>
                <a:ext uri="{FF2B5EF4-FFF2-40B4-BE49-F238E27FC236}">
                  <a16:creationId xmlns:a16="http://schemas.microsoft.com/office/drawing/2014/main" id="{ABB61F2A-7613-4AC3-9B9E-0F0B72762C13}"/>
                </a:ext>
              </a:extLst>
            </p:cNvPr>
            <p:cNvSpPr/>
            <p:nvPr/>
          </p:nvSpPr>
          <p:spPr>
            <a:xfrm>
              <a:off x="-8283" y="6210108"/>
              <a:ext cx="12208565" cy="655983"/>
            </a:xfrm>
            <a:prstGeom prst="rect">
              <a:avLst/>
            </a:pr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sp>
          <p:nvSpPr>
            <p:cNvPr id="14" name="Right Triangle 13">
              <a:extLst>
                <a:ext uri="{FF2B5EF4-FFF2-40B4-BE49-F238E27FC236}">
                  <a16:creationId xmlns:a16="http://schemas.microsoft.com/office/drawing/2014/main" id="{79C14F83-8611-4552-8242-1852E59556BA}"/>
                </a:ext>
              </a:extLst>
            </p:cNvPr>
            <p:cNvSpPr/>
            <p:nvPr/>
          </p:nvSpPr>
          <p:spPr>
            <a:xfrm rot="5400000">
              <a:off x="-8283" y="6210108"/>
              <a:ext cx="655984" cy="655984"/>
            </a:xfrm>
            <a:prstGeom prst="rtTriangle">
              <a:avLst/>
            </a:prstGeom>
            <a:solidFill>
              <a:srgbClr val="68CD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Logo&#10;&#10;Description automatically generated with medium confidence">
              <a:extLst>
                <a:ext uri="{FF2B5EF4-FFF2-40B4-BE49-F238E27FC236}">
                  <a16:creationId xmlns:a16="http://schemas.microsoft.com/office/drawing/2014/main" id="{E41B51B6-871C-4AC8-B2CA-C9AC9076F6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43182" y="6287245"/>
              <a:ext cx="339865" cy="501707"/>
            </a:xfrm>
            <a:prstGeom prst="rect">
              <a:avLst/>
            </a:prstGeom>
          </p:spPr>
        </p:pic>
      </p:grpSp>
      <p:sp>
        <p:nvSpPr>
          <p:cNvPr id="11" name="Title 1">
            <a:extLst>
              <a:ext uri="{FF2B5EF4-FFF2-40B4-BE49-F238E27FC236}">
                <a16:creationId xmlns:a16="http://schemas.microsoft.com/office/drawing/2014/main" id="{384608DD-8C72-444C-8C58-A05B3D74457A}"/>
              </a:ext>
            </a:extLst>
          </p:cNvPr>
          <p:cNvSpPr>
            <a:spLocks noGrp="1"/>
          </p:cNvSpPr>
          <p:nvPr>
            <p:ph type="title" hasCustomPrompt="1"/>
          </p:nvPr>
        </p:nvSpPr>
        <p:spPr>
          <a:xfrm>
            <a:off x="762004" y="551378"/>
            <a:ext cx="10591794" cy="501149"/>
          </a:xfrm>
          <a:prstGeom prst="rect">
            <a:avLst/>
          </a:prstGeom>
        </p:spPr>
        <p:txBody>
          <a:bodyPr/>
          <a:lstStyle>
            <a:lvl1pPr>
              <a:defRPr sz="3000" b="1">
                <a:solidFill>
                  <a:schemeClr val="accent1"/>
                </a:solidFill>
                <a:latin typeface="+mn-lt"/>
              </a:defRPr>
            </a:lvl1pPr>
          </a:lstStyle>
          <a:p>
            <a:r>
              <a:rPr lang="en-US"/>
              <a:t>Table Slide Title</a:t>
            </a:r>
          </a:p>
        </p:txBody>
      </p:sp>
    </p:spTree>
    <p:extLst>
      <p:ext uri="{BB962C8B-B14F-4D97-AF65-F5344CB8AC3E}">
        <p14:creationId xmlns:p14="http://schemas.microsoft.com/office/powerpoint/2010/main" val="2271653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Presentation Title P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B8D4073-432A-481D-8B08-BF44F66326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9951" y="-145198"/>
            <a:ext cx="12205264" cy="6337094"/>
          </a:xfrm>
          <a:prstGeom prst="rect">
            <a:avLst/>
          </a:prstGeom>
        </p:spPr>
      </p:pic>
      <p:sp>
        <p:nvSpPr>
          <p:cNvPr id="15" name="Rectangle 14">
            <a:extLst>
              <a:ext uri="{FF2B5EF4-FFF2-40B4-BE49-F238E27FC236}">
                <a16:creationId xmlns:a16="http://schemas.microsoft.com/office/drawing/2014/main" id="{C8EEBA2E-DEA4-4FD5-8F3B-35967C846A48}"/>
              </a:ext>
            </a:extLst>
          </p:cNvPr>
          <p:cNvSpPr/>
          <p:nvPr/>
        </p:nvSpPr>
        <p:spPr>
          <a:xfrm>
            <a:off x="10522556" y="6657945"/>
            <a:ext cx="1035860" cy="200055"/>
          </a:xfrm>
          <a:prstGeom prst="rect">
            <a:avLst/>
          </a:prstGeom>
        </p:spPr>
        <p:txBody>
          <a:bodyPr wrap="none">
            <a:spAutoFit/>
          </a:bodyPr>
          <a:lstStyle/>
          <a:p>
            <a:pPr algn="r"/>
            <a:r>
              <a:rPr lang="en-US" sz="700">
                <a:solidFill>
                  <a:srgbClr val="FFFFFF"/>
                </a:solidFill>
                <a:cs typeface="Calibri" panose="020F0502020204030204" pitchFamily="34" charset="0"/>
              </a:rPr>
              <a:t>© 2021 Health Catalyst</a:t>
            </a:r>
          </a:p>
        </p:txBody>
      </p:sp>
      <p:sp>
        <p:nvSpPr>
          <p:cNvPr id="17" name="Freeform: Shape 16">
            <a:extLst>
              <a:ext uri="{FF2B5EF4-FFF2-40B4-BE49-F238E27FC236}">
                <a16:creationId xmlns:a16="http://schemas.microsoft.com/office/drawing/2014/main" id="{F3D50F1B-8FD9-48C8-B90B-934DC79589AA}"/>
              </a:ext>
            </a:extLst>
          </p:cNvPr>
          <p:cNvSpPr/>
          <p:nvPr/>
        </p:nvSpPr>
        <p:spPr>
          <a:xfrm>
            <a:off x="-9354" y="4587900"/>
            <a:ext cx="8486422" cy="2286002"/>
          </a:xfrm>
          <a:custGeom>
            <a:avLst/>
            <a:gdLst>
              <a:gd name="connsiteX0" fmla="*/ 0 w 8486422"/>
              <a:gd name="connsiteY0" fmla="*/ 0 h 2286002"/>
              <a:gd name="connsiteX1" fmla="*/ 6121830 w 8486422"/>
              <a:gd name="connsiteY1" fmla="*/ 0 h 2286002"/>
              <a:gd name="connsiteX2" fmla="*/ 6284354 w 8486422"/>
              <a:gd name="connsiteY2" fmla="*/ 0 h 2286002"/>
              <a:gd name="connsiteX3" fmla="*/ 6285082 w 8486422"/>
              <a:gd name="connsiteY3" fmla="*/ 0 h 2286002"/>
              <a:gd name="connsiteX4" fmla="*/ 6296025 w 8486422"/>
              <a:gd name="connsiteY4" fmla="*/ 0 h 2286002"/>
              <a:gd name="connsiteX5" fmla="*/ 6296025 w 8486422"/>
              <a:gd name="connsiteY5" fmla="*/ 11364 h 2286002"/>
              <a:gd name="connsiteX6" fmla="*/ 8486422 w 8486422"/>
              <a:gd name="connsiteY6" fmla="*/ 2286002 h 2286002"/>
              <a:gd name="connsiteX7" fmla="*/ 6296025 w 8486422"/>
              <a:gd name="connsiteY7" fmla="*/ 2286002 h 2286002"/>
              <a:gd name="connsiteX8" fmla="*/ 6285082 w 8486422"/>
              <a:gd name="connsiteY8" fmla="*/ 2286002 h 2286002"/>
              <a:gd name="connsiteX9" fmla="*/ 6284354 w 8486422"/>
              <a:gd name="connsiteY9" fmla="*/ 2286002 h 2286002"/>
              <a:gd name="connsiteX10" fmla="*/ 6121830 w 8486422"/>
              <a:gd name="connsiteY10" fmla="*/ 2286002 h 2286002"/>
              <a:gd name="connsiteX11" fmla="*/ 0 w 8486422"/>
              <a:gd name="connsiteY11" fmla="*/ 2286002 h 22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86422" h="2286002">
                <a:moveTo>
                  <a:pt x="0" y="0"/>
                </a:moveTo>
                <a:lnTo>
                  <a:pt x="6121830" y="0"/>
                </a:lnTo>
                <a:lnTo>
                  <a:pt x="6284354" y="0"/>
                </a:lnTo>
                <a:lnTo>
                  <a:pt x="6285082" y="0"/>
                </a:lnTo>
                <a:lnTo>
                  <a:pt x="6296025" y="0"/>
                </a:lnTo>
                <a:lnTo>
                  <a:pt x="6296025" y="11364"/>
                </a:lnTo>
                <a:lnTo>
                  <a:pt x="8486422" y="2286002"/>
                </a:lnTo>
                <a:lnTo>
                  <a:pt x="6296025" y="2286002"/>
                </a:lnTo>
                <a:lnTo>
                  <a:pt x="6285082" y="2286002"/>
                </a:lnTo>
                <a:lnTo>
                  <a:pt x="6284354" y="2286002"/>
                </a:lnTo>
                <a:lnTo>
                  <a:pt x="6121830" y="2286002"/>
                </a:lnTo>
                <a:lnTo>
                  <a:pt x="0" y="2286002"/>
                </a:lnTo>
                <a:close/>
              </a:path>
            </a:pathLst>
          </a:custGeom>
          <a:solidFill>
            <a:srgbClr val="242427"/>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D0982B51-B201-49F8-85F0-D8453D31DF72}"/>
              </a:ext>
            </a:extLst>
          </p:cNvPr>
          <p:cNvSpPr/>
          <p:nvPr/>
        </p:nvSpPr>
        <p:spPr>
          <a:xfrm rot="16200000">
            <a:off x="8841129" y="3524040"/>
            <a:ext cx="1543989" cy="5156298"/>
          </a:xfrm>
          <a:custGeom>
            <a:avLst/>
            <a:gdLst>
              <a:gd name="connsiteX0" fmla="*/ 1543989 w 1543989"/>
              <a:gd name="connsiteY0" fmla="*/ 1678171 h 5156298"/>
              <a:gd name="connsiteX1" fmla="*/ 1543987 w 1543989"/>
              <a:gd name="connsiteY1" fmla="*/ 1678171 h 5156298"/>
              <a:gd name="connsiteX2" fmla="*/ 1543987 w 1543989"/>
              <a:gd name="connsiteY2" fmla="*/ 5156298 h 5156298"/>
              <a:gd name="connsiteX3" fmla="*/ 0 w 1543989"/>
              <a:gd name="connsiteY3" fmla="*/ 5156298 h 5156298"/>
              <a:gd name="connsiteX4" fmla="*/ 1 w 1543989"/>
              <a:gd name="connsiteY4" fmla="*/ 1678171 h 5156298"/>
              <a:gd name="connsiteX5" fmla="*/ 0 w 1543989"/>
              <a:gd name="connsiteY5" fmla="*/ 1678171 h 5156298"/>
              <a:gd name="connsiteX6" fmla="*/ 0 w 1543989"/>
              <a:gd name="connsiteY6" fmla="*/ 0 h 5156298"/>
              <a:gd name="connsiteX7" fmla="*/ 1539768 w 1543989"/>
              <a:gd name="connsiteY7" fmla="*/ 1673583 h 5156298"/>
              <a:gd name="connsiteX8" fmla="*/ 1543987 w 1543989"/>
              <a:gd name="connsiteY8" fmla="*/ 1673583 h 5156298"/>
              <a:gd name="connsiteX9" fmla="*/ 1543987 w 1543989"/>
              <a:gd name="connsiteY9" fmla="*/ 1678169 h 51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989" h="5156298">
                <a:moveTo>
                  <a:pt x="1543989" y="1678171"/>
                </a:moveTo>
                <a:lnTo>
                  <a:pt x="1543987" y="1678171"/>
                </a:lnTo>
                <a:lnTo>
                  <a:pt x="1543987" y="5156298"/>
                </a:lnTo>
                <a:lnTo>
                  <a:pt x="0" y="5156298"/>
                </a:lnTo>
                <a:lnTo>
                  <a:pt x="1" y="1678171"/>
                </a:lnTo>
                <a:lnTo>
                  <a:pt x="0" y="1678171"/>
                </a:lnTo>
                <a:lnTo>
                  <a:pt x="0" y="0"/>
                </a:lnTo>
                <a:lnTo>
                  <a:pt x="1539768" y="1673583"/>
                </a:lnTo>
                <a:lnTo>
                  <a:pt x="1543987" y="1673583"/>
                </a:lnTo>
                <a:lnTo>
                  <a:pt x="1543987" y="1678169"/>
                </a:lnTo>
                <a:close/>
              </a:path>
            </a:pathLst>
          </a:custGeom>
          <a:gradFill flip="none" rotWithShape="1">
            <a:gsLst>
              <a:gs pos="0">
                <a:srgbClr val="116F9B"/>
              </a:gs>
              <a:gs pos="100000">
                <a:srgbClr val="33A5E2"/>
              </a:gs>
            </a:gsLst>
            <a:lin ang="4200000" scaled="0"/>
            <a:tileRect/>
          </a:gradFill>
          <a:ln w="12700" cap="flat" cmpd="sng" algn="ctr">
            <a:noFill/>
            <a:prstDash val="solid"/>
            <a:miter lim="800000"/>
          </a:ln>
          <a:effectLst/>
        </p:spPr>
        <p:txBody>
          <a:bodyPr wrap="square" rtlCol="0" anchor="ctr">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srgbClr val="FFFFFF"/>
              </a:solidFill>
              <a:effectLst/>
              <a:uLnTx/>
              <a:uFillTx/>
              <a:latin typeface="Calibri" panose="020F0502020204030204"/>
            </a:endParaRPr>
          </a:p>
        </p:txBody>
      </p:sp>
      <p:pic>
        <p:nvPicPr>
          <p:cNvPr id="19" name="Picture 18" descr="Logo&#10;&#10;Description automatically generated with medium confidence">
            <a:extLst>
              <a:ext uri="{FF2B5EF4-FFF2-40B4-BE49-F238E27FC236}">
                <a16:creationId xmlns:a16="http://schemas.microsoft.com/office/drawing/2014/main" id="{E85C8965-62DC-4A2E-B43C-A923622F8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3607" y="5826265"/>
            <a:ext cx="2508532" cy="501707"/>
          </a:xfrm>
          <a:prstGeom prst="rect">
            <a:avLst/>
          </a:prstGeom>
        </p:spPr>
      </p:pic>
      <p:sp>
        <p:nvSpPr>
          <p:cNvPr id="20" name="TextBox 19">
            <a:extLst>
              <a:ext uri="{FF2B5EF4-FFF2-40B4-BE49-F238E27FC236}">
                <a16:creationId xmlns:a16="http://schemas.microsoft.com/office/drawing/2014/main" id="{1B52C8BA-E3C2-4FA4-811F-B130E2C31ED8}"/>
              </a:ext>
            </a:extLst>
          </p:cNvPr>
          <p:cNvSpPr txBox="1"/>
          <p:nvPr/>
        </p:nvSpPr>
        <p:spPr>
          <a:xfrm>
            <a:off x="10390705" y="6633031"/>
            <a:ext cx="1166984"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E7E6E6"/>
                </a:solidFill>
                <a:effectLst/>
                <a:uLnTx/>
                <a:uFillTx/>
              </a:rPr>
              <a:t>© 2021 Health Catalyst</a:t>
            </a:r>
          </a:p>
        </p:txBody>
      </p:sp>
      <p:sp>
        <p:nvSpPr>
          <p:cNvPr id="27" name="Text Placeholder 25">
            <a:extLst>
              <a:ext uri="{FF2B5EF4-FFF2-40B4-BE49-F238E27FC236}">
                <a16:creationId xmlns:a16="http://schemas.microsoft.com/office/drawing/2014/main" id="{3EDD8627-E2B8-466D-BC95-F20E93E6D582}"/>
              </a:ext>
            </a:extLst>
          </p:cNvPr>
          <p:cNvSpPr>
            <a:spLocks noGrp="1"/>
          </p:cNvSpPr>
          <p:nvPr>
            <p:ph type="body" sz="quarter" idx="10" hasCustomPrompt="1"/>
          </p:nvPr>
        </p:nvSpPr>
        <p:spPr>
          <a:xfrm>
            <a:off x="546100" y="6217605"/>
            <a:ext cx="5081588" cy="241341"/>
          </a:xfrm>
          <a:prstGeom prst="rect">
            <a:avLst/>
          </a:prstGeom>
        </p:spPr>
        <p:txBody>
          <a:bodyPr/>
          <a:lstStyle>
            <a:lvl1pPr>
              <a:buNone/>
              <a:defRPr kumimoji="0" lang="en-US" sz="1400" b="0" i="0" u="none" strike="noStrike" kern="1200" cap="none" spc="0" normalizeH="0" baseline="0" dirty="0">
                <a:ln>
                  <a:noFill/>
                </a:ln>
                <a:solidFill>
                  <a:schemeClr val="accent1"/>
                </a:solidFill>
                <a:effectLst/>
                <a:uLnTx/>
                <a:uFillTx/>
                <a:latin typeface="Calibri" panose="020F0502020204030204"/>
                <a:ea typeface="+mn-ea"/>
                <a:cs typeface="+mn-cs"/>
              </a:defRPr>
            </a:lvl1pPr>
          </a:lstStyle>
          <a:p>
            <a:pPr lvl="0"/>
            <a:r>
              <a:rPr lang="en-US"/>
              <a:t>Presenter Name</a:t>
            </a:r>
          </a:p>
        </p:txBody>
      </p:sp>
      <p:sp>
        <p:nvSpPr>
          <p:cNvPr id="28" name="Text Placeholder 25">
            <a:extLst>
              <a:ext uri="{FF2B5EF4-FFF2-40B4-BE49-F238E27FC236}">
                <a16:creationId xmlns:a16="http://schemas.microsoft.com/office/drawing/2014/main" id="{1A3D2205-BDAD-4686-A45F-2D17C3955431}"/>
              </a:ext>
            </a:extLst>
          </p:cNvPr>
          <p:cNvSpPr>
            <a:spLocks noGrp="1"/>
          </p:cNvSpPr>
          <p:nvPr>
            <p:ph type="body" sz="quarter" idx="11" hasCustomPrompt="1"/>
          </p:nvPr>
        </p:nvSpPr>
        <p:spPr>
          <a:xfrm>
            <a:off x="546100" y="5011947"/>
            <a:ext cx="5081588" cy="1047945"/>
          </a:xfrm>
          <a:prstGeom prst="rect">
            <a:avLst/>
          </a:prstGeom>
        </p:spPr>
        <p:txBody>
          <a:bodyPr/>
          <a:lstStyle>
            <a:lvl1pPr>
              <a:lnSpc>
                <a:spcPts val="4000"/>
              </a:lnSpc>
              <a:spcBef>
                <a:spcPts val="0"/>
              </a:spcBef>
              <a:buNone/>
              <a:defRPr kumimoji="0" lang="en-US" sz="4000" b="1" i="0" u="none" strike="noStrike" kern="1200" cap="none" spc="0" normalizeH="0" baseline="0" dirty="0">
                <a:ln>
                  <a:noFill/>
                </a:ln>
                <a:solidFill>
                  <a:srgbClr val="FFFFFF"/>
                </a:solidFill>
                <a:effectLst/>
                <a:uLnTx/>
                <a:uFillTx/>
                <a:latin typeface="Calibri" panose="020F0502020204030204"/>
                <a:ea typeface="+mj-ea"/>
                <a:cs typeface="+mj-cs"/>
              </a:defRPr>
            </a:lvl1pPr>
          </a:lstStyle>
          <a:p>
            <a:pPr lvl="0"/>
            <a:r>
              <a:rPr lang="en-US"/>
              <a:t>Presentation Title</a:t>
            </a:r>
          </a:p>
        </p:txBody>
      </p:sp>
    </p:spTree>
    <p:extLst>
      <p:ext uri="{BB962C8B-B14F-4D97-AF65-F5344CB8AC3E}">
        <p14:creationId xmlns:p14="http://schemas.microsoft.com/office/powerpoint/2010/main" val="3328364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 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43C00C-0534-401D-AE8E-839A3076E11B}"/>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838200" y="365126"/>
            <a:ext cx="10515600" cy="420624"/>
          </a:xfrm>
        </p:spPr>
        <p:txBody>
          <a:bodyPr/>
          <a:lstStyle>
            <a:lvl1pPr>
              <a:defRPr lang="en-US" sz="2800" b="1" kern="1200" dirty="0">
                <a:solidFill>
                  <a:schemeClr val="tx1"/>
                </a:solidFill>
                <a:latin typeface="+mn-lt"/>
                <a:ea typeface="+mn-ea"/>
                <a:cs typeface="+mn-cs"/>
              </a:defRPr>
            </a:lvl1pPr>
          </a:lstStyle>
          <a:p>
            <a:r>
              <a:rPr lang="en-US"/>
              <a:t>Slide Title</a:t>
            </a:r>
          </a:p>
        </p:txBody>
      </p:sp>
      <p:grpSp>
        <p:nvGrpSpPr>
          <p:cNvPr id="6" name="Group 5">
            <a:extLst>
              <a:ext uri="{FF2B5EF4-FFF2-40B4-BE49-F238E27FC236}">
                <a16:creationId xmlns:a16="http://schemas.microsoft.com/office/drawing/2014/main" id="{8A00CF8C-D35E-4BED-BD0D-40641FCE3C59}"/>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D28EFF03-2621-4193-BDCC-2D804F1B684B}"/>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9490EC33-9ADD-4E57-8FA4-8505C2413A2C}"/>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AAB0A7EF-190F-4233-A3D3-DD67B02DBB5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F936D7EA-6ABA-4DE3-8FAC-5C1B0802EA1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FF5A2D-A10F-4E2F-B50F-FC4503FC43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4370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 Title/Sub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43C00C-0534-401D-AE8E-839A3076E11B}"/>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8B1DE-A9D6-4987-A413-214807CCFA40}"/>
              </a:ext>
            </a:extLst>
          </p:cNvPr>
          <p:cNvSpPr>
            <a:spLocks noGrp="1"/>
          </p:cNvSpPr>
          <p:nvPr>
            <p:ph type="title" hasCustomPrompt="1"/>
          </p:nvPr>
        </p:nvSpPr>
        <p:spPr>
          <a:xfrm>
            <a:off x="838200" y="365126"/>
            <a:ext cx="10515600" cy="420624"/>
          </a:xfrm>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5" name="Text Placeholder 4">
            <a:extLst>
              <a:ext uri="{FF2B5EF4-FFF2-40B4-BE49-F238E27FC236}">
                <a16:creationId xmlns:a16="http://schemas.microsoft.com/office/drawing/2014/main" id="{F10EB12A-824C-497B-AB8E-5990DD00062E}"/>
              </a:ext>
            </a:extLst>
          </p:cNvPr>
          <p:cNvSpPr>
            <a:spLocks noGrp="1"/>
          </p:cNvSpPr>
          <p:nvPr>
            <p:ph type="body" sz="quarter" idx="14" hasCustomPrompt="1"/>
          </p:nvPr>
        </p:nvSpPr>
        <p:spPr>
          <a:xfrm>
            <a:off x="838200" y="876100"/>
            <a:ext cx="10515600" cy="438912"/>
          </a:xfrm>
        </p:spPr>
        <p:txBody>
          <a:bodyPr>
            <a:noAutofit/>
          </a:bodyPr>
          <a:lstStyle>
            <a:lvl1pPr>
              <a:defRPr lang="en-US" sz="2400" b="1" kern="1200" dirty="0">
                <a:solidFill>
                  <a:srgbClr val="70CBFF"/>
                </a:solidFill>
                <a:latin typeface="+mn-lt"/>
                <a:ea typeface="+mn-ea"/>
                <a:cs typeface="+mn-cs"/>
              </a:defRPr>
            </a:lvl1pPr>
          </a:lstStyle>
          <a:p>
            <a:pPr lvl="0"/>
            <a:r>
              <a:rPr lang="en-US"/>
              <a:t>Slide Subtitle</a:t>
            </a:r>
          </a:p>
        </p:txBody>
      </p:sp>
      <p:grpSp>
        <p:nvGrpSpPr>
          <p:cNvPr id="6" name="Group 5">
            <a:extLst>
              <a:ext uri="{FF2B5EF4-FFF2-40B4-BE49-F238E27FC236}">
                <a16:creationId xmlns:a16="http://schemas.microsoft.com/office/drawing/2014/main" id="{8A00CF8C-D35E-4BED-BD0D-40641FCE3C59}"/>
              </a:ext>
            </a:extLst>
          </p:cNvPr>
          <p:cNvGrpSpPr/>
          <p:nvPr userDrawn="1"/>
        </p:nvGrpSpPr>
        <p:grpSpPr>
          <a:xfrm>
            <a:off x="8991392" y="6313661"/>
            <a:ext cx="2412850" cy="275010"/>
            <a:chOff x="8505441" y="6313661"/>
            <a:chExt cx="2412850" cy="275010"/>
          </a:xfrm>
        </p:grpSpPr>
        <p:sp>
          <p:nvSpPr>
            <p:cNvPr id="7" name="TextBox 6">
              <a:extLst>
                <a:ext uri="{FF2B5EF4-FFF2-40B4-BE49-F238E27FC236}">
                  <a16:creationId xmlns:a16="http://schemas.microsoft.com/office/drawing/2014/main" id="{D28EFF03-2621-4193-BDCC-2D804F1B684B}"/>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8" name="Picture 7">
              <a:extLst>
                <a:ext uri="{FF2B5EF4-FFF2-40B4-BE49-F238E27FC236}">
                  <a16:creationId xmlns:a16="http://schemas.microsoft.com/office/drawing/2014/main" id="{9490EC33-9ADD-4E57-8FA4-8505C2413A2C}"/>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9" name="Group 8">
            <a:extLst>
              <a:ext uri="{FF2B5EF4-FFF2-40B4-BE49-F238E27FC236}">
                <a16:creationId xmlns:a16="http://schemas.microsoft.com/office/drawing/2014/main" id="{AAB0A7EF-190F-4233-A3D3-DD67B02DBB59}"/>
              </a:ext>
            </a:extLst>
          </p:cNvPr>
          <p:cNvGrpSpPr/>
          <p:nvPr userDrawn="1"/>
        </p:nvGrpSpPr>
        <p:grpSpPr>
          <a:xfrm>
            <a:off x="624462" y="6187652"/>
            <a:ext cx="10926270" cy="0"/>
            <a:chOff x="624462" y="6104528"/>
            <a:chExt cx="10926270" cy="0"/>
          </a:xfrm>
        </p:grpSpPr>
        <p:cxnSp>
          <p:nvCxnSpPr>
            <p:cNvPr id="10" name="Straight Connector 9">
              <a:extLst>
                <a:ext uri="{FF2B5EF4-FFF2-40B4-BE49-F238E27FC236}">
                  <a16:creationId xmlns:a16="http://schemas.microsoft.com/office/drawing/2014/main" id="{F936D7EA-6ABA-4DE3-8FAC-5C1B0802EA1D}"/>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6FF5A2D-A10F-4E2F-B50F-FC4503FC43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7617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 Two Column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C6E00D6-8D45-48E2-9CFA-39530D07ACDE}"/>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DB7D3F9-B961-477B-81CF-340538619C4B}"/>
              </a:ext>
            </a:extLst>
          </p:cNvPr>
          <p:cNvGrpSpPr/>
          <p:nvPr userDrawn="1"/>
        </p:nvGrpSpPr>
        <p:grpSpPr>
          <a:xfrm>
            <a:off x="8991392" y="6313661"/>
            <a:ext cx="2412850" cy="275010"/>
            <a:chOff x="8505441" y="6313661"/>
            <a:chExt cx="2412850" cy="275010"/>
          </a:xfrm>
        </p:grpSpPr>
        <p:sp>
          <p:nvSpPr>
            <p:cNvPr id="15" name="TextBox 14">
              <a:extLst>
                <a:ext uri="{FF2B5EF4-FFF2-40B4-BE49-F238E27FC236}">
                  <a16:creationId xmlns:a16="http://schemas.microsoft.com/office/drawing/2014/main" id="{9F9277F6-4E07-4A94-92C8-F6360AB8C6D3}"/>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6" name="Picture 15">
              <a:extLst>
                <a:ext uri="{FF2B5EF4-FFF2-40B4-BE49-F238E27FC236}">
                  <a16:creationId xmlns:a16="http://schemas.microsoft.com/office/drawing/2014/main" id="{6515F28B-505C-4468-AEA2-0F7B412F5197}"/>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17" name="Group 16">
            <a:extLst>
              <a:ext uri="{FF2B5EF4-FFF2-40B4-BE49-F238E27FC236}">
                <a16:creationId xmlns:a16="http://schemas.microsoft.com/office/drawing/2014/main" id="{E474BA47-4EA4-48FA-AF52-DCD8AEFED08D}"/>
              </a:ext>
            </a:extLst>
          </p:cNvPr>
          <p:cNvGrpSpPr/>
          <p:nvPr userDrawn="1"/>
        </p:nvGrpSpPr>
        <p:grpSpPr>
          <a:xfrm>
            <a:off x="624462" y="6187652"/>
            <a:ext cx="10926270" cy="0"/>
            <a:chOff x="624462" y="6104528"/>
            <a:chExt cx="10926270" cy="0"/>
          </a:xfrm>
        </p:grpSpPr>
        <p:cxnSp>
          <p:nvCxnSpPr>
            <p:cNvPr id="18" name="Straight Connector 17">
              <a:extLst>
                <a:ext uri="{FF2B5EF4-FFF2-40B4-BE49-F238E27FC236}">
                  <a16:creationId xmlns:a16="http://schemas.microsoft.com/office/drawing/2014/main" id="{563984DD-F079-44E6-9C28-D9ECC559AB50}"/>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E46EE7-C9FF-41C1-8C08-3475E137070F}"/>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199" y="1047751"/>
            <a:ext cx="5111496" cy="4938380"/>
          </a:xfrm>
        </p:spPr>
        <p:txBody>
          <a:bodyPr/>
          <a:lstStyle>
            <a:lvl1pPr>
              <a:defRPr/>
            </a:lvl1pPr>
          </a:lstStyle>
          <a:p>
            <a:pPr lvl="0"/>
            <a:r>
              <a:rPr lang="en-US"/>
              <a:t>Click to add text</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BB2A2F3-7DF0-4B58-BEFC-12E19B817DB8}"/>
              </a:ext>
            </a:extLst>
          </p:cNvPr>
          <p:cNvSpPr>
            <a:spLocks noGrp="1"/>
          </p:cNvSpPr>
          <p:nvPr>
            <p:ph idx="13" hasCustomPrompt="1"/>
          </p:nvPr>
        </p:nvSpPr>
        <p:spPr>
          <a:xfrm>
            <a:off x="6241313" y="1047751"/>
            <a:ext cx="5112488" cy="4938380"/>
          </a:xfrm>
        </p:spPr>
        <p:txBody>
          <a:bodyPr/>
          <a:lstStyle>
            <a:lvl1pPr>
              <a:defRPr/>
            </a:lvl1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79447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ooter - One Colum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0DD52D-4C1F-4B89-A143-D69883D4AACE}"/>
              </a:ext>
            </a:extLst>
          </p:cNvPr>
          <p:cNvSpPr/>
          <p:nvPr userDrawn="1"/>
        </p:nvSpPr>
        <p:spPr>
          <a:xfrm>
            <a:off x="21070" y="17895"/>
            <a:ext cx="12149859" cy="6822210"/>
          </a:xfrm>
          <a:prstGeom prst="rect">
            <a:avLst/>
          </a:prstGeom>
          <a:noFill/>
          <a:ln w="98425">
            <a:solidFill>
              <a:srgbClr val="F6F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D5CFC1-7B8E-4B2D-8293-0875D31559AA}"/>
              </a:ext>
            </a:extLst>
          </p:cNvPr>
          <p:cNvSpPr>
            <a:spLocks noGrp="1"/>
          </p:cNvSpPr>
          <p:nvPr>
            <p:ph type="title" hasCustomPrompt="1"/>
          </p:nvPr>
        </p:nvSpPr>
        <p:spPr/>
        <p:txBody>
          <a:bodyPr/>
          <a:lstStyle>
            <a:lvl1pPr>
              <a:defRPr lang="en-US" sz="2800" b="1" kern="1200" dirty="0">
                <a:solidFill>
                  <a:schemeClr val="tx1"/>
                </a:solidFill>
                <a:latin typeface="+mn-lt"/>
                <a:ea typeface="+mn-ea"/>
                <a:cs typeface="+mn-cs"/>
              </a:defRPr>
            </a:lvl1pPr>
          </a:lstStyle>
          <a:p>
            <a:r>
              <a:rPr lang="en-US"/>
              <a:t>Slide Title</a:t>
            </a:r>
          </a:p>
        </p:txBody>
      </p:sp>
      <p:sp>
        <p:nvSpPr>
          <p:cNvPr id="3" name="Content Placeholder 2">
            <a:extLst>
              <a:ext uri="{FF2B5EF4-FFF2-40B4-BE49-F238E27FC236}">
                <a16:creationId xmlns:a16="http://schemas.microsoft.com/office/drawing/2014/main" id="{BBB03293-FB80-4604-B9AE-CA1A28CF2111}"/>
              </a:ext>
            </a:extLst>
          </p:cNvPr>
          <p:cNvSpPr>
            <a:spLocks noGrp="1"/>
          </p:cNvSpPr>
          <p:nvPr>
            <p:ph idx="1" hasCustomPrompt="1"/>
          </p:nvPr>
        </p:nvSpPr>
        <p:spPr>
          <a:xfrm>
            <a:off x="838200" y="1038226"/>
            <a:ext cx="10515600" cy="4947904"/>
          </a:xfrm>
        </p:spPr>
        <p:txBody>
          <a:bodyPr/>
          <a:lstStyle>
            <a:lvl1pPr>
              <a:defRPr/>
            </a:lvl1pPr>
          </a:lstStyle>
          <a:p>
            <a:pPr lvl="0"/>
            <a:r>
              <a:rPr lang="en-US"/>
              <a:t>Click to add text</a:t>
            </a:r>
          </a:p>
          <a:p>
            <a:pPr lvl="1"/>
            <a:r>
              <a:rPr lang="en-US"/>
              <a:t>Second level</a:t>
            </a:r>
          </a:p>
          <a:p>
            <a:pPr lvl="2"/>
            <a:r>
              <a:rPr lang="en-US"/>
              <a:t>Third level</a:t>
            </a:r>
          </a:p>
        </p:txBody>
      </p:sp>
      <p:grpSp>
        <p:nvGrpSpPr>
          <p:cNvPr id="13" name="Group 12">
            <a:extLst>
              <a:ext uri="{FF2B5EF4-FFF2-40B4-BE49-F238E27FC236}">
                <a16:creationId xmlns:a16="http://schemas.microsoft.com/office/drawing/2014/main" id="{B7EA45C8-934D-4B02-B2B6-A39C4BB57967}"/>
              </a:ext>
            </a:extLst>
          </p:cNvPr>
          <p:cNvGrpSpPr/>
          <p:nvPr userDrawn="1"/>
        </p:nvGrpSpPr>
        <p:grpSpPr>
          <a:xfrm>
            <a:off x="8991392" y="6313661"/>
            <a:ext cx="2412850" cy="275010"/>
            <a:chOff x="8505441" y="6313661"/>
            <a:chExt cx="2412850" cy="275010"/>
          </a:xfrm>
        </p:grpSpPr>
        <p:sp>
          <p:nvSpPr>
            <p:cNvPr id="14" name="TextBox 13">
              <a:extLst>
                <a:ext uri="{FF2B5EF4-FFF2-40B4-BE49-F238E27FC236}">
                  <a16:creationId xmlns:a16="http://schemas.microsoft.com/office/drawing/2014/main" id="{B78D37CC-CC38-4FE4-BF5B-A660DFC7AA56}"/>
                </a:ext>
              </a:extLst>
            </p:cNvPr>
            <p:cNvSpPr txBox="1"/>
            <p:nvPr userDrawn="1"/>
          </p:nvSpPr>
          <p:spPr>
            <a:xfrm>
              <a:off x="8505441" y="6373226"/>
              <a:ext cx="2240280" cy="215444"/>
            </a:xfrm>
            <a:prstGeom prst="rect">
              <a:avLst/>
            </a:prstGeom>
            <a:solidFill>
              <a:schemeClr val="bg1"/>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tx1">
                      <a:lumMod val="50000"/>
                      <a:lumOff val="50000"/>
                    </a:schemeClr>
                  </a:solidFill>
                  <a:effectLst/>
                  <a:uLnTx/>
                  <a:uFillTx/>
                </a:rPr>
                <a:t>© Health Catalyst. Confidential and Proprietary.</a:t>
              </a:r>
            </a:p>
          </p:txBody>
        </p:sp>
        <p:pic>
          <p:nvPicPr>
            <p:cNvPr id="15" name="Picture 14">
              <a:extLst>
                <a:ext uri="{FF2B5EF4-FFF2-40B4-BE49-F238E27FC236}">
                  <a16:creationId xmlns:a16="http://schemas.microsoft.com/office/drawing/2014/main" id="{DF01ED3B-E40B-47A1-A538-7B59767EA355}"/>
                </a:ext>
              </a:extLst>
            </p:cNvPr>
            <p:cNvPicPr>
              <a:picLocks noChangeAspect="1"/>
            </p:cNvPicPr>
            <p:nvPr userDrawn="1"/>
          </p:nvPicPr>
          <p:blipFill>
            <a:blip r:embed="rId2"/>
            <a:stretch>
              <a:fillRect/>
            </a:stretch>
          </p:blipFill>
          <p:spPr>
            <a:xfrm>
              <a:off x="10745610" y="6313661"/>
              <a:ext cx="172681" cy="275010"/>
            </a:xfrm>
            <a:prstGeom prst="rect">
              <a:avLst/>
            </a:prstGeom>
          </p:spPr>
        </p:pic>
      </p:grpSp>
      <p:grpSp>
        <p:nvGrpSpPr>
          <p:cNvPr id="16" name="Group 15">
            <a:extLst>
              <a:ext uri="{FF2B5EF4-FFF2-40B4-BE49-F238E27FC236}">
                <a16:creationId xmlns:a16="http://schemas.microsoft.com/office/drawing/2014/main" id="{80F10948-47C6-465F-9814-7653D98289C1}"/>
              </a:ext>
            </a:extLst>
          </p:cNvPr>
          <p:cNvGrpSpPr/>
          <p:nvPr userDrawn="1"/>
        </p:nvGrpSpPr>
        <p:grpSpPr>
          <a:xfrm>
            <a:off x="624462" y="6187652"/>
            <a:ext cx="10926270" cy="0"/>
            <a:chOff x="624462" y="6104528"/>
            <a:chExt cx="10926270" cy="0"/>
          </a:xfrm>
        </p:grpSpPr>
        <p:cxnSp>
          <p:nvCxnSpPr>
            <p:cNvPr id="17" name="Straight Connector 16">
              <a:extLst>
                <a:ext uri="{FF2B5EF4-FFF2-40B4-BE49-F238E27FC236}">
                  <a16:creationId xmlns:a16="http://schemas.microsoft.com/office/drawing/2014/main" id="{C4EB0428-B947-4BE5-9D60-A7A33B0369D1}"/>
                </a:ext>
              </a:extLst>
            </p:cNvPr>
            <p:cNvCxnSpPr>
              <a:cxnSpLocks/>
            </p:cNvCxnSpPr>
            <p:nvPr userDrawn="1"/>
          </p:nvCxnSpPr>
          <p:spPr>
            <a:xfrm>
              <a:off x="624462" y="6104528"/>
              <a:ext cx="4474011"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D182716-3F58-4C38-972F-ABB2F53CE2CB}"/>
                </a:ext>
              </a:extLst>
            </p:cNvPr>
            <p:cNvCxnSpPr>
              <a:cxnSpLocks/>
            </p:cNvCxnSpPr>
            <p:nvPr userDrawn="1"/>
          </p:nvCxnSpPr>
          <p:spPr>
            <a:xfrm>
              <a:off x="5098473" y="6104528"/>
              <a:ext cx="6452259" cy="0"/>
            </a:xfrm>
            <a:prstGeom prst="line">
              <a:avLst/>
            </a:prstGeom>
            <a:ln w="9525">
              <a:solidFill>
                <a:srgbClr val="BCBEBC"/>
              </a:solidFill>
            </a:ln>
          </p:spPr>
          <p:style>
            <a:lnRef idx="1">
              <a:schemeClr val="accent1"/>
            </a:lnRef>
            <a:fillRef idx="0">
              <a:schemeClr val="accent1"/>
            </a:fillRef>
            <a:effectRef idx="0">
              <a:schemeClr val="accent1"/>
            </a:effectRef>
            <a:fontRef idx="minor">
              <a:schemeClr val="tx1"/>
            </a:fontRef>
          </p:style>
        </p:cxnSp>
      </p:grpSp>
      <p:pic>
        <p:nvPicPr>
          <p:cNvPr id="19" name="Picture 18" descr="A picture containing building&#10;&#10;Description automatically generated">
            <a:extLst>
              <a:ext uri="{FF2B5EF4-FFF2-40B4-BE49-F238E27FC236}">
                <a16:creationId xmlns:a16="http://schemas.microsoft.com/office/drawing/2014/main" id="{53BC035A-6731-46EA-A0D2-1D7A8D59A19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5240" y="850311"/>
            <a:ext cx="378069" cy="2578689"/>
          </a:xfrm>
          <a:prstGeom prst="rect">
            <a:avLst/>
          </a:prstGeom>
        </p:spPr>
      </p:pic>
    </p:spTree>
    <p:extLst>
      <p:ext uri="{BB962C8B-B14F-4D97-AF65-F5344CB8AC3E}">
        <p14:creationId xmlns:p14="http://schemas.microsoft.com/office/powerpoint/2010/main" val="323723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2062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Autofit/>
          </a:body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2335840227"/>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62" r:id="rId3"/>
    <p:sldLayoutId id="2147483661" r:id="rId4"/>
    <p:sldLayoutId id="2147483654" r:id="rId5"/>
    <p:sldLayoutId id="2147483691" r:id="rId6"/>
    <p:sldLayoutId id="2147483713" r:id="rId7"/>
    <p:sldLayoutId id="2147483666" r:id="rId8"/>
    <p:sldLayoutId id="2147483650" r:id="rId9"/>
    <p:sldLayoutId id="2147483665" r:id="rId10"/>
    <p:sldLayoutId id="2147483660" r:id="rId11"/>
    <p:sldLayoutId id="2147483677" r:id="rId12"/>
    <p:sldLayoutId id="2147483684" r:id="rId13"/>
    <p:sldLayoutId id="2147483685" r:id="rId14"/>
    <p:sldLayoutId id="2147483688" r:id="rId15"/>
    <p:sldLayoutId id="2147483689" r:id="rId16"/>
    <p:sldLayoutId id="2147483655" r:id="rId17"/>
    <p:sldLayoutId id="2147483692" r:id="rId18"/>
    <p:sldLayoutId id="2147483693" r:id="rId19"/>
    <p:sldLayoutId id="2147483700" r:id="rId20"/>
    <p:sldLayoutId id="2147483701" r:id="rId21"/>
    <p:sldLayoutId id="2147483694" r:id="rId22"/>
    <p:sldLayoutId id="2147483695" r:id="rId23"/>
    <p:sldLayoutId id="2147483696" r:id="rId24"/>
    <p:sldLayoutId id="2147483697" r:id="rId25"/>
    <p:sldLayoutId id="2147483698" r:id="rId26"/>
  </p:sldLayoutIdLst>
  <p:hf hdr="0" ftr="0" dt="0"/>
  <p:txStyles>
    <p:titleStyle>
      <a:lvl1pPr algn="l" defTabSz="914400" rtl="0" eaLnBrk="1" latinLnBrk="0" hangingPunct="1">
        <a:lnSpc>
          <a:spcPct val="90000"/>
        </a:lnSpc>
        <a:spcBef>
          <a:spcPct val="0"/>
        </a:spcBef>
        <a:buNone/>
        <a:defRPr lang="en-US" sz="2800" b="1" kern="1200" dirty="0">
          <a:solidFill>
            <a:schemeClr val="tx1"/>
          </a:solidFill>
          <a:latin typeface="+mn-lt"/>
          <a:ea typeface="+mn-ea"/>
          <a:cs typeface="+mn-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accent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9679C-BB49-44EC-93E8-8F8E3D61C980}"/>
              </a:ext>
            </a:extLst>
          </p:cNvPr>
          <p:cNvSpPr>
            <a:spLocks noGrp="1"/>
          </p:cNvSpPr>
          <p:nvPr>
            <p:ph type="title"/>
          </p:nvPr>
        </p:nvSpPr>
        <p:spPr>
          <a:xfrm>
            <a:off x="838200" y="365126"/>
            <a:ext cx="10515600" cy="420624"/>
          </a:xfrm>
          <a:prstGeom prst="rect">
            <a:avLst/>
          </a:prstGeom>
        </p:spPr>
        <p:txBody>
          <a:bodyPr vert="horz" lIns="0" tIns="45720" rIns="91440" bIns="45720" rtlCol="0" anchor="ctr">
            <a:noAutofit/>
          </a:bodyPr>
          <a:lstStyle/>
          <a:p>
            <a:r>
              <a:rPr lang="en-US"/>
              <a:t>Slide Title </a:t>
            </a:r>
          </a:p>
        </p:txBody>
      </p:sp>
      <p:sp>
        <p:nvSpPr>
          <p:cNvPr id="3" name="Text Placeholder 2">
            <a:extLst>
              <a:ext uri="{FF2B5EF4-FFF2-40B4-BE49-F238E27FC236}">
                <a16:creationId xmlns:a16="http://schemas.microsoft.com/office/drawing/2014/main" id="{C491AEFB-AD39-488B-8722-06385FFFFB5E}"/>
              </a:ext>
            </a:extLst>
          </p:cNvPr>
          <p:cNvSpPr>
            <a:spLocks noGrp="1"/>
          </p:cNvSpPr>
          <p:nvPr>
            <p:ph type="body" idx="1"/>
          </p:nvPr>
        </p:nvSpPr>
        <p:spPr>
          <a:xfrm>
            <a:off x="838200" y="1095555"/>
            <a:ext cx="10515600" cy="5081408"/>
          </a:xfrm>
          <a:prstGeom prst="rect">
            <a:avLst/>
          </a:prstGeom>
        </p:spPr>
        <p:txBody>
          <a:bodyPr vert="horz" lIns="0" tIns="45720" rIns="91440" bIns="45720" rtlCol="0">
            <a:normAutofit/>
          </a:bodyPr>
          <a:lstStyle/>
          <a:p>
            <a:pPr lvl="0"/>
            <a:r>
              <a:rPr lang="en-US"/>
              <a:t>Click to add text</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E768B78-22F5-4662-B655-DF0C55408F57}"/>
              </a:ext>
            </a:extLst>
          </p:cNvPr>
          <p:cNvSpPr>
            <a:spLocks noGrp="1"/>
          </p:cNvSpPr>
          <p:nvPr>
            <p:ph type="sldNum" sz="quarter" idx="4"/>
          </p:nvPr>
        </p:nvSpPr>
        <p:spPr>
          <a:xfrm>
            <a:off x="1438" y="6485743"/>
            <a:ext cx="5075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A94FE-83BB-457B-B57D-58D307156590}" type="slidenum">
              <a:rPr lang="en-US" smtClean="0"/>
              <a:pPr/>
              <a:t>‹#›</a:t>
            </a:fld>
            <a:endParaRPr lang="en-US"/>
          </a:p>
        </p:txBody>
      </p:sp>
    </p:spTree>
    <p:extLst>
      <p:ext uri="{BB962C8B-B14F-4D97-AF65-F5344CB8AC3E}">
        <p14:creationId xmlns:p14="http://schemas.microsoft.com/office/powerpoint/2010/main" val="233584022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663" r:id="rId4"/>
    <p:sldLayoutId id="2147483664" r:id="rId5"/>
    <p:sldLayoutId id="2147483706" r:id="rId6"/>
    <p:sldLayoutId id="2147483707" r:id="rId7"/>
    <p:sldLayoutId id="2147483708" r:id="rId8"/>
    <p:sldLayoutId id="2147483667" r:id="rId9"/>
    <p:sldLayoutId id="2147483668" r:id="rId10"/>
    <p:sldLayoutId id="2147483669" r:id="rId11"/>
    <p:sldLayoutId id="2147483670" r:id="rId12"/>
    <p:sldLayoutId id="2147483652" r:id="rId13"/>
    <p:sldLayoutId id="2147483671" r:id="rId14"/>
    <p:sldLayoutId id="2147483672" r:id="rId15"/>
    <p:sldLayoutId id="2147483673" r:id="rId16"/>
    <p:sldLayoutId id="2147483709" r:id="rId17"/>
    <p:sldLayoutId id="2147483676" r:id="rId18"/>
    <p:sldLayoutId id="2147483710" r:id="rId19"/>
    <p:sldLayoutId id="2147483678" r:id="rId20"/>
    <p:sldLayoutId id="2147483675" r:id="rId21"/>
    <p:sldLayoutId id="2147483674" r:id="rId22"/>
    <p:sldLayoutId id="2147483711" r:id="rId23"/>
    <p:sldLayoutId id="2147483712" r:id="rId24"/>
    <p:sldLayoutId id="2147483679" r:id="rId25"/>
    <p:sldLayoutId id="2147483680" r:id="rId26"/>
    <p:sldLayoutId id="2147483681" r:id="rId27"/>
    <p:sldLayoutId id="2147483682" r:id="rId28"/>
    <p:sldLayoutId id="2147483687" r:id="rId29"/>
  </p:sldLayoutIdLst>
  <p:hf hdr="0" ftr="0" dt="0"/>
  <p:txStyles>
    <p:title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chart" Target="../charts/chart3.xml"/><Relationship Id="rId5" Type="http://schemas.openxmlformats.org/officeDocument/2006/relationships/image" Target="../media/image68.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7FFFF482_7EB89644.xm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18/10/relationships/comments" Target="../comments/modernComment_7FFFF48A_7E5B8059.xml"/><Relationship Id="rId7" Type="http://schemas.openxmlformats.org/officeDocument/2006/relationships/image" Target="../media/image83.sv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120_5B1463FC.xm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0C_0.xml"/><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261A24-8B90-2830-1EA6-C2855A2C8ADA}"/>
              </a:ext>
            </a:extLst>
          </p:cNvPr>
          <p:cNvSpPr>
            <a:spLocks noGrp="1"/>
          </p:cNvSpPr>
          <p:nvPr>
            <p:ph type="ctrTitle"/>
          </p:nvPr>
        </p:nvSpPr>
        <p:spPr>
          <a:xfrm>
            <a:off x="383320" y="4709650"/>
            <a:ext cx="6313407" cy="1051560"/>
          </a:xfrm>
        </p:spPr>
        <p:txBody>
          <a:bodyPr/>
          <a:lstStyle/>
          <a:p>
            <a:r>
              <a:rPr lang="en-US" sz="3200"/>
              <a:t>Automated Medication Compliance </a:t>
            </a:r>
            <a:br>
              <a:rPr lang="en-US" sz="3200"/>
            </a:br>
            <a:r>
              <a:rPr lang="en-US" sz="3200"/>
              <a:t>Tools for the Provider and Patient</a:t>
            </a:r>
            <a:endParaRPr lang="en-US" sz="3200" b="0"/>
          </a:p>
          <a:p>
            <a:endParaRPr lang="en-US" sz="3000">
              <a:cs typeface="Calibri"/>
            </a:endParaRPr>
          </a:p>
        </p:txBody>
      </p:sp>
      <p:sp>
        <p:nvSpPr>
          <p:cNvPr id="8" name="Text Placeholder 7">
            <a:extLst>
              <a:ext uri="{FF2B5EF4-FFF2-40B4-BE49-F238E27FC236}">
                <a16:creationId xmlns:a16="http://schemas.microsoft.com/office/drawing/2014/main" id="{A546DB36-BE1B-85B2-4EEC-98F01BEDC8D7}"/>
              </a:ext>
            </a:extLst>
          </p:cNvPr>
          <p:cNvSpPr>
            <a:spLocks noGrp="1"/>
          </p:cNvSpPr>
          <p:nvPr>
            <p:ph type="body" sz="quarter" idx="11"/>
          </p:nvPr>
        </p:nvSpPr>
        <p:spPr>
          <a:xfrm>
            <a:off x="603742" y="5761210"/>
            <a:ext cx="5699816" cy="269875"/>
          </a:xfrm>
        </p:spPr>
        <p:txBody>
          <a:bodyPr vert="horz" lIns="0" tIns="45720" rIns="91440" bIns="45720" rtlCol="0" anchor="t">
            <a:noAutofit/>
          </a:bodyPr>
          <a:lstStyle/>
          <a:p>
            <a:r>
              <a:rPr lang="en-US"/>
              <a:t>Melissa Welch, MD, MPH, Chief Medical Officer</a:t>
            </a:r>
          </a:p>
          <a:p>
            <a:r>
              <a:rPr lang="en-US">
                <a:cs typeface="Calibri"/>
              </a:rPr>
              <a:t>Jo Laucirica, PMP, </a:t>
            </a:r>
            <a:r>
              <a:rPr lang="en-US">
                <a:ea typeface="+mn-lt"/>
                <a:cs typeface="+mn-lt"/>
              </a:rPr>
              <a:t>Customer Success Operations Lead</a:t>
            </a:r>
          </a:p>
        </p:txBody>
      </p:sp>
    </p:spTree>
    <p:extLst>
      <p:ext uri="{BB962C8B-B14F-4D97-AF65-F5344CB8AC3E}">
        <p14:creationId xmlns:p14="http://schemas.microsoft.com/office/powerpoint/2010/main" val="1646072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96C-53C5-6A65-71FB-9CA36AEB5C66}"/>
              </a:ext>
            </a:extLst>
          </p:cNvPr>
          <p:cNvSpPr>
            <a:spLocks noGrp="1"/>
          </p:cNvSpPr>
          <p:nvPr>
            <p:ph type="title"/>
          </p:nvPr>
        </p:nvSpPr>
        <p:spPr/>
        <p:txBody>
          <a:bodyPr/>
          <a:lstStyle/>
          <a:p>
            <a:r>
              <a:rPr lang="en-US"/>
              <a:t>How can technology help?</a:t>
            </a:r>
          </a:p>
        </p:txBody>
      </p:sp>
      <p:sp>
        <p:nvSpPr>
          <p:cNvPr id="21" name="Google Shape;438;p8">
            <a:extLst>
              <a:ext uri="{FF2B5EF4-FFF2-40B4-BE49-F238E27FC236}">
                <a16:creationId xmlns:a16="http://schemas.microsoft.com/office/drawing/2014/main" id="{DD4164B7-AE8F-AA8B-596A-82C9C45703A6}"/>
              </a:ext>
            </a:extLst>
          </p:cNvPr>
          <p:cNvSpPr/>
          <p:nvPr/>
        </p:nvSpPr>
        <p:spPr>
          <a:xfrm>
            <a:off x="1233180" y="5085296"/>
            <a:ext cx="9725636"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u="none" strike="noStrike" cap="none" dirty="0">
                <a:solidFill>
                  <a:srgbClr val="3A3838"/>
                </a:solidFill>
                <a:latin typeface="Calibri" panose="020F0502020204030204" pitchFamily="34" charset="0"/>
                <a:ea typeface="Avenir"/>
                <a:cs typeface="Calibri" panose="020F0502020204030204" pitchFamily="34" charset="0"/>
                <a:sym typeface="Avenir"/>
              </a:rPr>
              <a:t>Customized protocols </a:t>
            </a:r>
            <a:r>
              <a:rPr lang="en-US" sz="2000" b="0" i="0" u="none" strike="noStrike" cap="none" dirty="0">
                <a:solidFill>
                  <a:srgbClr val="3A3838"/>
                </a:solidFill>
                <a:latin typeface="Calibri" panose="020F0502020204030204" pitchFamily="34" charset="0"/>
                <a:ea typeface="Avenir"/>
                <a:cs typeface="Calibri" panose="020F0502020204030204" pitchFamily="34" charset="0"/>
                <a:sym typeface="Avenir"/>
              </a:rPr>
              <a:t>are applied when a refill request is received or proposed. </a:t>
            </a:r>
          </a:p>
          <a:p>
            <a:pPr marL="0" marR="0" lvl="0" indent="0" algn="ctr" rtl="0">
              <a:spcBef>
                <a:spcPts val="0"/>
              </a:spcBef>
              <a:spcAft>
                <a:spcPts val="0"/>
              </a:spcAft>
              <a:buNone/>
            </a:pPr>
            <a:r>
              <a:rPr lang="en-US" sz="2000" b="1" u="none" strike="noStrike" cap="none" dirty="0">
                <a:solidFill>
                  <a:srgbClr val="3A3838"/>
                </a:solidFill>
                <a:latin typeface="Calibri" panose="020F0502020204030204" pitchFamily="34" charset="0"/>
                <a:ea typeface="Avenir"/>
                <a:cs typeface="Calibri" panose="020F0502020204030204" pitchFamily="34" charset="0"/>
                <a:sym typeface="Avenir"/>
              </a:rPr>
              <a:t>Standard workflows </a:t>
            </a:r>
            <a:r>
              <a:rPr lang="en-US" sz="2000" b="0" i="0" u="none" strike="noStrike" cap="none" dirty="0">
                <a:solidFill>
                  <a:srgbClr val="3A3838"/>
                </a:solidFill>
                <a:latin typeface="Calibri" panose="020F0502020204030204" pitchFamily="34" charset="0"/>
                <a:ea typeface="Avenir"/>
                <a:cs typeface="Calibri" panose="020F0502020204030204" pitchFamily="34" charset="0"/>
                <a:sym typeface="Avenir"/>
              </a:rPr>
              <a:t>supported by robust protocols will </a:t>
            </a:r>
            <a:r>
              <a:rPr lang="en-US" sz="2000" b="1" i="1" u="none" strike="noStrike" cap="none" dirty="0">
                <a:solidFill>
                  <a:srgbClr val="3A3838"/>
                </a:solidFill>
                <a:latin typeface="Calibri" panose="020F0502020204030204" pitchFamily="34" charset="0"/>
                <a:ea typeface="Avenir"/>
                <a:cs typeface="Calibri" panose="020F0502020204030204" pitchFamily="34" charset="0"/>
                <a:sym typeface="Avenir"/>
              </a:rPr>
              <a:t>enable</a:t>
            </a:r>
            <a:r>
              <a:rPr lang="en-US" sz="2000" b="0" i="0" u="none" strike="noStrike" cap="none" dirty="0">
                <a:solidFill>
                  <a:srgbClr val="3A3838"/>
                </a:solidFill>
                <a:latin typeface="Calibri" panose="020F0502020204030204" pitchFamily="34" charset="0"/>
                <a:ea typeface="Avenir"/>
                <a:cs typeface="Calibri" panose="020F0502020204030204" pitchFamily="34" charset="0"/>
                <a:sym typeface="Avenir"/>
              </a:rPr>
              <a:t> staff to </a:t>
            </a:r>
            <a:r>
              <a:rPr lang="en-US" sz="2000" b="1" i="1" u="none" strike="noStrike" cap="none" dirty="0">
                <a:solidFill>
                  <a:srgbClr val="3A3838"/>
                </a:solidFill>
                <a:latin typeface="Calibri" panose="020F0502020204030204" pitchFamily="34" charset="0"/>
                <a:ea typeface="Avenir"/>
                <a:cs typeface="Calibri" panose="020F0502020204030204" pitchFamily="34" charset="0"/>
                <a:sym typeface="Avenir"/>
              </a:rPr>
              <a:t>efficiently </a:t>
            </a:r>
            <a:r>
              <a:rPr lang="en-US" sz="2000" b="0" i="0" u="none" strike="noStrike" cap="none" dirty="0">
                <a:solidFill>
                  <a:srgbClr val="3A3838"/>
                </a:solidFill>
                <a:latin typeface="Calibri" panose="020F0502020204030204" pitchFamily="34" charset="0"/>
                <a:ea typeface="Avenir"/>
                <a:cs typeface="Calibri" panose="020F0502020204030204" pitchFamily="34" charset="0"/>
                <a:sym typeface="Avenir"/>
              </a:rPr>
              <a:t>and </a:t>
            </a:r>
            <a:r>
              <a:rPr lang="en-US" sz="2000" b="1" i="1" u="none" strike="noStrike" cap="none" dirty="0">
                <a:solidFill>
                  <a:srgbClr val="3A3838"/>
                </a:solidFill>
                <a:latin typeface="Calibri" panose="020F0502020204030204" pitchFamily="34" charset="0"/>
                <a:ea typeface="Avenir"/>
                <a:cs typeface="Calibri" panose="020F0502020204030204" pitchFamily="34" charset="0"/>
                <a:sym typeface="Avenir"/>
              </a:rPr>
              <a:t>safely</a:t>
            </a:r>
            <a:r>
              <a:rPr lang="en-US" sz="2000" b="0" i="0" u="none" strike="noStrike" cap="none" dirty="0">
                <a:solidFill>
                  <a:srgbClr val="3A3838"/>
                </a:solidFill>
                <a:latin typeface="Calibri" panose="020F0502020204030204" pitchFamily="34" charset="0"/>
                <a:ea typeface="Avenir"/>
                <a:cs typeface="Calibri" panose="020F0502020204030204" pitchFamily="34" charset="0"/>
                <a:sym typeface="Avenir"/>
              </a:rPr>
              <a:t> </a:t>
            </a:r>
            <a:r>
              <a:rPr lang="en-US" sz="2000" b="1" u="none" strike="noStrike" cap="none" dirty="0">
                <a:solidFill>
                  <a:srgbClr val="3A3838"/>
                </a:solidFill>
                <a:latin typeface="Calibri" panose="020F0502020204030204" pitchFamily="34" charset="0"/>
                <a:ea typeface="Avenir"/>
                <a:cs typeface="Calibri" panose="020F0502020204030204" pitchFamily="34" charset="0"/>
                <a:sym typeface="Avenir"/>
              </a:rPr>
              <a:t>work at the top of their license</a:t>
            </a:r>
            <a:r>
              <a:rPr lang="en-US" sz="2000" b="0" u="none" strike="noStrike" cap="none" dirty="0">
                <a:solidFill>
                  <a:srgbClr val="3A3838"/>
                </a:solidFill>
                <a:latin typeface="Calibri" panose="020F0502020204030204" pitchFamily="34" charset="0"/>
                <a:ea typeface="Avenir"/>
                <a:cs typeface="Calibri" panose="020F0502020204030204" pitchFamily="34" charset="0"/>
                <a:sym typeface="Avenir"/>
              </a:rPr>
              <a:t>. </a:t>
            </a:r>
            <a:endParaRPr sz="2000" dirty="0">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59F7328E-7FC2-7B30-0B5E-11288FFEC5E6}"/>
              </a:ext>
            </a:extLst>
          </p:cNvPr>
          <p:cNvGrpSpPr/>
          <p:nvPr/>
        </p:nvGrpSpPr>
        <p:grpSpPr>
          <a:xfrm>
            <a:off x="2404143" y="1054776"/>
            <a:ext cx="7383711" cy="3743903"/>
            <a:chOff x="1237157" y="569679"/>
            <a:chExt cx="7383711" cy="3743903"/>
          </a:xfrm>
        </p:grpSpPr>
        <p:grpSp>
          <p:nvGrpSpPr>
            <p:cNvPr id="5" name="Google Shape;419;p8">
              <a:extLst>
                <a:ext uri="{FF2B5EF4-FFF2-40B4-BE49-F238E27FC236}">
                  <a16:creationId xmlns:a16="http://schemas.microsoft.com/office/drawing/2014/main" id="{B2B74202-DF40-004B-6A30-0E70A8D4992F}"/>
                </a:ext>
              </a:extLst>
            </p:cNvPr>
            <p:cNvGrpSpPr/>
            <p:nvPr/>
          </p:nvGrpSpPr>
          <p:grpSpPr>
            <a:xfrm>
              <a:off x="1237157" y="569679"/>
              <a:ext cx="7383711" cy="3743903"/>
              <a:chOff x="3816667" y="4011913"/>
              <a:chExt cx="19652933" cy="8093000"/>
            </a:xfrm>
          </p:grpSpPr>
          <p:grpSp>
            <p:nvGrpSpPr>
              <p:cNvPr id="6" name="Google Shape;420;p8">
                <a:extLst>
                  <a:ext uri="{FF2B5EF4-FFF2-40B4-BE49-F238E27FC236}">
                    <a16:creationId xmlns:a16="http://schemas.microsoft.com/office/drawing/2014/main" id="{88977E6E-DAA0-386B-915A-20615F412EB2}"/>
                  </a:ext>
                </a:extLst>
              </p:cNvPr>
              <p:cNvGrpSpPr/>
              <p:nvPr/>
            </p:nvGrpSpPr>
            <p:grpSpPr>
              <a:xfrm>
                <a:off x="17526000" y="4093028"/>
                <a:ext cx="5943600" cy="8000999"/>
                <a:chOff x="17602200" y="4114800"/>
                <a:chExt cx="5943600" cy="8000999"/>
              </a:xfrm>
            </p:grpSpPr>
            <p:sp>
              <p:nvSpPr>
                <p:cNvPr id="19" name="Google Shape;421;p8">
                  <a:extLst>
                    <a:ext uri="{FF2B5EF4-FFF2-40B4-BE49-F238E27FC236}">
                      <a16:creationId xmlns:a16="http://schemas.microsoft.com/office/drawing/2014/main" id="{EDC85237-4796-539F-9E26-30140878AE10}"/>
                    </a:ext>
                  </a:extLst>
                </p:cNvPr>
                <p:cNvSpPr/>
                <p:nvPr/>
              </p:nvSpPr>
              <p:spPr>
                <a:xfrm>
                  <a:off x="17602200" y="4114800"/>
                  <a:ext cx="5943600" cy="8000999"/>
                </a:xfrm>
                <a:prstGeom prst="roundRect">
                  <a:avLst>
                    <a:gd name="adj" fmla="val 16667"/>
                  </a:avLst>
                </a:prstGeom>
                <a:solidFill>
                  <a:schemeClr val="accent6"/>
                </a:solidFill>
                <a:ln>
                  <a:noFill/>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20" name="Google Shape;422;p8">
                  <a:extLst>
                    <a:ext uri="{FF2B5EF4-FFF2-40B4-BE49-F238E27FC236}">
                      <a16:creationId xmlns:a16="http://schemas.microsoft.com/office/drawing/2014/main" id="{51559AB8-46FD-A6FF-F254-11538745A3B7}"/>
                    </a:ext>
                  </a:extLst>
                </p:cNvPr>
                <p:cNvSpPr/>
                <p:nvPr/>
              </p:nvSpPr>
              <p:spPr>
                <a:xfrm>
                  <a:off x="17602200" y="5018315"/>
                  <a:ext cx="5943600" cy="7086600"/>
                </a:xfrm>
                <a:prstGeom prst="roundRect">
                  <a:avLst>
                    <a:gd name="adj" fmla="val 16667"/>
                  </a:avLst>
                </a:prstGeom>
                <a:solidFill>
                  <a:srgbClr val="FFFFFF"/>
                </a:solidFill>
                <a:ln w="76200" cap="flat" cmpd="sng">
                  <a:solidFill>
                    <a:srgbClr val="A3BAD3"/>
                  </a:solidFill>
                  <a:prstDash val="solid"/>
                  <a:miter lim="400000"/>
                  <a:headEnd type="none" w="sm" len="sm"/>
                  <a:tailEnd type="none" w="sm" len="sm"/>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grpSp>
          <p:grpSp>
            <p:nvGrpSpPr>
              <p:cNvPr id="7" name="Google Shape;423;p8">
                <a:extLst>
                  <a:ext uri="{FF2B5EF4-FFF2-40B4-BE49-F238E27FC236}">
                    <a16:creationId xmlns:a16="http://schemas.microsoft.com/office/drawing/2014/main" id="{B8699164-56CB-6B7D-F595-61A7A41BBEE3}"/>
                  </a:ext>
                </a:extLst>
              </p:cNvPr>
              <p:cNvGrpSpPr/>
              <p:nvPr/>
            </p:nvGrpSpPr>
            <p:grpSpPr>
              <a:xfrm>
                <a:off x="3816667" y="4103914"/>
                <a:ext cx="5943600" cy="8000999"/>
                <a:chOff x="17602200" y="4114800"/>
                <a:chExt cx="5943600" cy="8000999"/>
              </a:xfrm>
            </p:grpSpPr>
            <p:sp>
              <p:nvSpPr>
                <p:cNvPr id="17" name="Google Shape;424;p8">
                  <a:extLst>
                    <a:ext uri="{FF2B5EF4-FFF2-40B4-BE49-F238E27FC236}">
                      <a16:creationId xmlns:a16="http://schemas.microsoft.com/office/drawing/2014/main" id="{60A6B0CF-4381-A832-A286-4F28E5BFAE62}"/>
                    </a:ext>
                  </a:extLst>
                </p:cNvPr>
                <p:cNvSpPr/>
                <p:nvPr/>
              </p:nvSpPr>
              <p:spPr>
                <a:xfrm>
                  <a:off x="17602200" y="4114800"/>
                  <a:ext cx="5943600" cy="8000999"/>
                </a:xfrm>
                <a:prstGeom prst="roundRect">
                  <a:avLst>
                    <a:gd name="adj" fmla="val 16667"/>
                  </a:avLst>
                </a:prstGeom>
                <a:solidFill>
                  <a:schemeClr val="accent6"/>
                </a:solidFill>
                <a:ln>
                  <a:noFill/>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18" name="Google Shape;425;p8">
                  <a:extLst>
                    <a:ext uri="{FF2B5EF4-FFF2-40B4-BE49-F238E27FC236}">
                      <a16:creationId xmlns:a16="http://schemas.microsoft.com/office/drawing/2014/main" id="{EC98954B-ADB1-3EFF-CD76-E73EF4EB531A}"/>
                    </a:ext>
                  </a:extLst>
                </p:cNvPr>
                <p:cNvSpPr/>
                <p:nvPr/>
              </p:nvSpPr>
              <p:spPr>
                <a:xfrm>
                  <a:off x="17602200" y="5018314"/>
                  <a:ext cx="5943600" cy="7086600"/>
                </a:xfrm>
                <a:prstGeom prst="roundRect">
                  <a:avLst>
                    <a:gd name="adj" fmla="val 16667"/>
                  </a:avLst>
                </a:prstGeom>
                <a:solidFill>
                  <a:srgbClr val="FFFFFF"/>
                </a:solidFill>
                <a:ln w="76200" cap="flat" cmpd="sng">
                  <a:solidFill>
                    <a:srgbClr val="A3BAD3"/>
                  </a:solidFill>
                  <a:prstDash val="solid"/>
                  <a:miter lim="400000"/>
                  <a:headEnd type="none" w="sm" len="sm"/>
                  <a:tailEnd type="none" w="sm" len="sm"/>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grpSp>
          <p:grpSp>
            <p:nvGrpSpPr>
              <p:cNvPr id="8" name="Google Shape;426;p8">
                <a:extLst>
                  <a:ext uri="{FF2B5EF4-FFF2-40B4-BE49-F238E27FC236}">
                    <a16:creationId xmlns:a16="http://schemas.microsoft.com/office/drawing/2014/main" id="{8FBE790E-086F-6017-E2E0-982745F1ABCE}"/>
                  </a:ext>
                </a:extLst>
              </p:cNvPr>
              <p:cNvGrpSpPr/>
              <p:nvPr/>
            </p:nvGrpSpPr>
            <p:grpSpPr>
              <a:xfrm>
                <a:off x="10671333" y="4082143"/>
                <a:ext cx="5943600" cy="8000997"/>
                <a:chOff x="17602200" y="4114801"/>
                <a:chExt cx="5943600" cy="8000997"/>
              </a:xfrm>
            </p:grpSpPr>
            <p:sp>
              <p:nvSpPr>
                <p:cNvPr id="15" name="Google Shape;427;p8">
                  <a:extLst>
                    <a:ext uri="{FF2B5EF4-FFF2-40B4-BE49-F238E27FC236}">
                      <a16:creationId xmlns:a16="http://schemas.microsoft.com/office/drawing/2014/main" id="{C14C490E-74C8-FC0E-03D5-241915FAE3DA}"/>
                    </a:ext>
                  </a:extLst>
                </p:cNvPr>
                <p:cNvSpPr/>
                <p:nvPr/>
              </p:nvSpPr>
              <p:spPr>
                <a:xfrm>
                  <a:off x="17602200" y="4114801"/>
                  <a:ext cx="5943600" cy="8000997"/>
                </a:xfrm>
                <a:prstGeom prst="roundRect">
                  <a:avLst>
                    <a:gd name="adj" fmla="val 16667"/>
                  </a:avLst>
                </a:prstGeom>
                <a:solidFill>
                  <a:schemeClr val="accent6"/>
                </a:solidFill>
                <a:ln>
                  <a:noFill/>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sp>
              <p:nvSpPr>
                <p:cNvPr id="16" name="Google Shape;428;p8">
                  <a:extLst>
                    <a:ext uri="{FF2B5EF4-FFF2-40B4-BE49-F238E27FC236}">
                      <a16:creationId xmlns:a16="http://schemas.microsoft.com/office/drawing/2014/main" id="{2D37CC92-B21F-7C71-D4DD-77D83290E064}"/>
                    </a:ext>
                  </a:extLst>
                </p:cNvPr>
                <p:cNvSpPr/>
                <p:nvPr/>
              </p:nvSpPr>
              <p:spPr>
                <a:xfrm>
                  <a:off x="17602200" y="5018314"/>
                  <a:ext cx="5943600" cy="7086596"/>
                </a:xfrm>
                <a:prstGeom prst="roundRect">
                  <a:avLst>
                    <a:gd name="adj" fmla="val 16667"/>
                  </a:avLst>
                </a:prstGeom>
                <a:solidFill>
                  <a:srgbClr val="FFFFFF"/>
                </a:solidFill>
                <a:ln w="76200" cap="flat" cmpd="sng">
                  <a:solidFill>
                    <a:srgbClr val="A3BAD3"/>
                  </a:solidFill>
                  <a:prstDash val="solid"/>
                  <a:miter lim="400000"/>
                  <a:headEnd type="none" w="sm" len="sm"/>
                  <a:tailEnd type="none" w="sm" len="sm"/>
                </a:ln>
                <a:effectLst>
                  <a:outerShdw blurRad="38100" dist="25400" dir="5400000" rotWithShape="0">
                    <a:srgbClr val="000000">
                      <a:alpha val="49803"/>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dk1"/>
                    </a:buClr>
                    <a:buSzPts val="3200"/>
                    <a:buFont typeface="Calibri"/>
                    <a:buNone/>
                  </a:pPr>
                  <a:endParaRPr sz="3200" b="0" i="0" u="none" strike="noStrike" cap="none">
                    <a:solidFill>
                      <a:srgbClr val="FFFFFF"/>
                    </a:solidFill>
                    <a:latin typeface="Helvetica Neue Light"/>
                    <a:ea typeface="Helvetica Neue Light"/>
                    <a:cs typeface="Helvetica Neue Light"/>
                    <a:sym typeface="Helvetica Neue Light"/>
                  </a:endParaRPr>
                </a:p>
              </p:txBody>
            </p:sp>
          </p:grpSp>
          <p:sp>
            <p:nvSpPr>
              <p:cNvPr id="9" name="Google Shape;429;p8">
                <a:extLst>
                  <a:ext uri="{FF2B5EF4-FFF2-40B4-BE49-F238E27FC236}">
                    <a16:creationId xmlns:a16="http://schemas.microsoft.com/office/drawing/2014/main" id="{E842D132-FF29-5055-E37E-3A63127E06BA}"/>
                  </a:ext>
                </a:extLst>
              </p:cNvPr>
              <p:cNvSpPr txBox="1"/>
              <p:nvPr/>
            </p:nvSpPr>
            <p:spPr>
              <a:xfrm>
                <a:off x="4769168" y="4043042"/>
                <a:ext cx="4038599" cy="1043970"/>
              </a:xfrm>
              <a:prstGeom prst="rect">
                <a:avLst/>
              </a:prstGeom>
              <a:noFill/>
              <a:ln>
                <a:noFill/>
              </a:ln>
              <a:effectLst>
                <a:outerShdw blurRad="50800" dist="38100" dir="2700000" algn="tl" rotWithShape="0">
                  <a:srgbClr val="000000">
                    <a:alpha val="40000"/>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lt1"/>
                  </a:buClr>
                  <a:buSzPts val="2400"/>
                  <a:buFont typeface="Avenir"/>
                  <a:buNone/>
                </a:pPr>
                <a:r>
                  <a:rPr lang="en-US" sz="2800" b="1" i="0" u="none" strike="noStrike" cap="none">
                    <a:solidFill>
                      <a:schemeClr val="lt1"/>
                    </a:solidFill>
                    <a:latin typeface="Calibri" panose="020F0502020204030204" pitchFamily="34" charset="0"/>
                    <a:ea typeface="Avenir"/>
                    <a:cs typeface="Calibri" panose="020F0502020204030204" pitchFamily="34" charset="0"/>
                    <a:sym typeface="Avenir"/>
                  </a:rPr>
                  <a:t>Identify</a:t>
                </a:r>
                <a:endParaRPr sz="2000">
                  <a:latin typeface="Calibri" panose="020F0502020204030204" pitchFamily="34" charset="0"/>
                  <a:cs typeface="Calibri" panose="020F0502020204030204" pitchFamily="34" charset="0"/>
                </a:endParaRPr>
              </a:p>
            </p:txBody>
          </p:sp>
          <p:sp>
            <p:nvSpPr>
              <p:cNvPr id="10" name="Google Shape;430;p8">
                <a:extLst>
                  <a:ext uri="{FF2B5EF4-FFF2-40B4-BE49-F238E27FC236}">
                    <a16:creationId xmlns:a16="http://schemas.microsoft.com/office/drawing/2014/main" id="{0B187040-FAA8-5FC3-76B5-E2F762102865}"/>
                  </a:ext>
                </a:extLst>
              </p:cNvPr>
              <p:cNvSpPr txBox="1"/>
              <p:nvPr/>
            </p:nvSpPr>
            <p:spPr>
              <a:xfrm>
                <a:off x="11623833" y="4011913"/>
                <a:ext cx="4038599" cy="1043970"/>
              </a:xfrm>
              <a:prstGeom prst="rect">
                <a:avLst/>
              </a:prstGeom>
              <a:noFill/>
              <a:ln>
                <a:noFill/>
              </a:ln>
              <a:effectLst>
                <a:outerShdw blurRad="50800" dist="38100" dir="2700000" algn="tl" rotWithShape="0">
                  <a:srgbClr val="000000">
                    <a:alpha val="40000"/>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lt1"/>
                  </a:buClr>
                  <a:buSzPts val="2400"/>
                  <a:buFont typeface="Avenir"/>
                  <a:buNone/>
                </a:pPr>
                <a:r>
                  <a:rPr lang="en-US" sz="2800" b="1" i="0" u="none" strike="noStrike" cap="none">
                    <a:solidFill>
                      <a:schemeClr val="lt1"/>
                    </a:solidFill>
                    <a:latin typeface="Calibri" panose="020F0502020204030204" pitchFamily="34" charset="0"/>
                    <a:ea typeface="Avenir"/>
                    <a:cs typeface="Calibri" panose="020F0502020204030204" pitchFamily="34" charset="0"/>
                    <a:sym typeface="Avenir"/>
                  </a:rPr>
                  <a:t>Process</a:t>
                </a:r>
                <a:endParaRPr sz="3200" b="1" i="0" u="none" strike="noStrike" cap="none">
                  <a:solidFill>
                    <a:schemeClr val="lt1"/>
                  </a:solidFill>
                  <a:latin typeface="Calibri" panose="020F0502020204030204" pitchFamily="34" charset="0"/>
                  <a:ea typeface="Avenir"/>
                  <a:cs typeface="Calibri" panose="020F0502020204030204" pitchFamily="34" charset="0"/>
                  <a:sym typeface="Avenir"/>
                </a:endParaRPr>
              </a:p>
            </p:txBody>
          </p:sp>
          <p:sp>
            <p:nvSpPr>
              <p:cNvPr id="11" name="Google Shape;431;p8">
                <a:extLst>
                  <a:ext uri="{FF2B5EF4-FFF2-40B4-BE49-F238E27FC236}">
                    <a16:creationId xmlns:a16="http://schemas.microsoft.com/office/drawing/2014/main" id="{22A9DC89-21C8-1184-C12D-5BB34EEEEF6E}"/>
                  </a:ext>
                </a:extLst>
              </p:cNvPr>
              <p:cNvSpPr txBox="1"/>
              <p:nvPr/>
            </p:nvSpPr>
            <p:spPr>
              <a:xfrm>
                <a:off x="18478500" y="4019745"/>
                <a:ext cx="4038599" cy="1043970"/>
              </a:xfrm>
              <a:prstGeom prst="rect">
                <a:avLst/>
              </a:prstGeom>
              <a:noFill/>
              <a:ln>
                <a:noFill/>
              </a:ln>
              <a:effectLst>
                <a:outerShdw blurRad="50800" dist="38100" dir="2700000" algn="tl" rotWithShape="0">
                  <a:srgbClr val="000000">
                    <a:alpha val="40000"/>
                  </a:srgbClr>
                </a:outerShdw>
              </a:effectLst>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lt1"/>
                  </a:buClr>
                  <a:buSzPts val="2400"/>
                  <a:buFont typeface="Avenir"/>
                  <a:buNone/>
                </a:pPr>
                <a:r>
                  <a:rPr lang="en-US" sz="2800" b="1" i="0" u="none" strike="noStrike" cap="none">
                    <a:solidFill>
                      <a:schemeClr val="lt1"/>
                    </a:solidFill>
                    <a:latin typeface="Calibri" panose="020F0502020204030204" pitchFamily="34" charset="0"/>
                    <a:ea typeface="Avenir"/>
                    <a:cs typeface="Calibri" panose="020F0502020204030204" pitchFamily="34" charset="0"/>
                    <a:sym typeface="Avenir"/>
                  </a:rPr>
                  <a:t>Populate</a:t>
                </a:r>
                <a:endParaRPr sz="5400" b="1" i="0" u="none" strike="noStrike" cap="none">
                  <a:solidFill>
                    <a:schemeClr val="lt1"/>
                  </a:solidFill>
                  <a:latin typeface="Calibri" panose="020F0502020204030204" pitchFamily="34" charset="0"/>
                  <a:ea typeface="Avenir"/>
                  <a:cs typeface="Calibri" panose="020F0502020204030204" pitchFamily="34" charset="0"/>
                  <a:sym typeface="Avenir"/>
                </a:endParaRPr>
              </a:p>
            </p:txBody>
          </p:sp>
          <p:sp>
            <p:nvSpPr>
              <p:cNvPr id="12" name="Google Shape;435;p8">
                <a:extLst>
                  <a:ext uri="{FF2B5EF4-FFF2-40B4-BE49-F238E27FC236}">
                    <a16:creationId xmlns:a16="http://schemas.microsoft.com/office/drawing/2014/main" id="{CA752B10-FAF1-45DA-D804-7745E5C68B34}"/>
                  </a:ext>
                </a:extLst>
              </p:cNvPr>
              <p:cNvSpPr/>
              <p:nvPr/>
            </p:nvSpPr>
            <p:spPr>
              <a:xfrm>
                <a:off x="4371219" y="9500918"/>
                <a:ext cx="4834497" cy="1385190"/>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3A3838"/>
                    </a:solidFill>
                    <a:latin typeface="Calibri" panose="020F0502020204030204" pitchFamily="34" charset="0"/>
                    <a:ea typeface="Avenir"/>
                    <a:cs typeface="Calibri" panose="020F0502020204030204" pitchFamily="34" charset="0"/>
                    <a:sym typeface="Avenir"/>
                  </a:rPr>
                  <a:t>Identify Rx renewal requests</a:t>
                </a:r>
                <a:endParaRPr sz="2000">
                  <a:latin typeface="Calibri" panose="020F0502020204030204" pitchFamily="34" charset="0"/>
                  <a:cs typeface="Calibri" panose="020F0502020204030204" pitchFamily="34" charset="0"/>
                </a:endParaRPr>
              </a:p>
            </p:txBody>
          </p:sp>
          <p:sp>
            <p:nvSpPr>
              <p:cNvPr id="13" name="Google Shape;436;p8">
                <a:extLst>
                  <a:ext uri="{FF2B5EF4-FFF2-40B4-BE49-F238E27FC236}">
                    <a16:creationId xmlns:a16="http://schemas.microsoft.com/office/drawing/2014/main" id="{7E41D215-690D-1E4E-03AD-52A600D19E65}"/>
                  </a:ext>
                </a:extLst>
              </p:cNvPr>
              <p:cNvSpPr/>
              <p:nvPr/>
            </p:nvSpPr>
            <p:spPr>
              <a:xfrm>
                <a:off x="11238604" y="10103210"/>
                <a:ext cx="4809059" cy="782899"/>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3A3838"/>
                    </a:solidFill>
                    <a:latin typeface="Calibri" panose="020F0502020204030204" pitchFamily="34" charset="0"/>
                    <a:ea typeface="Avenir"/>
                    <a:cs typeface="Calibri" panose="020F0502020204030204" pitchFamily="34" charset="0"/>
                    <a:sym typeface="Avenir"/>
                  </a:rPr>
                  <a:t>Apply protocols</a:t>
                </a:r>
                <a:endParaRPr sz="2000">
                  <a:latin typeface="Calibri" panose="020F0502020204030204" pitchFamily="34" charset="0"/>
                  <a:cs typeface="Calibri" panose="020F0502020204030204" pitchFamily="34" charset="0"/>
                </a:endParaRPr>
              </a:p>
            </p:txBody>
          </p:sp>
          <p:sp>
            <p:nvSpPr>
              <p:cNvPr id="14" name="Google Shape;437;p8">
                <a:extLst>
                  <a:ext uri="{FF2B5EF4-FFF2-40B4-BE49-F238E27FC236}">
                    <a16:creationId xmlns:a16="http://schemas.microsoft.com/office/drawing/2014/main" id="{15338564-8119-66BC-177C-84DA1C5CA347}"/>
                  </a:ext>
                </a:extLst>
              </p:cNvPr>
              <p:cNvSpPr/>
              <p:nvPr/>
            </p:nvSpPr>
            <p:spPr>
              <a:xfrm>
                <a:off x="18478494" y="9500918"/>
                <a:ext cx="4038599" cy="1385190"/>
              </a:xfrm>
              <a:prstGeom prst="rect">
                <a:avLst/>
              </a:prstGeom>
              <a:noFill/>
              <a:ln>
                <a:noFill/>
              </a:ln>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3A3838"/>
                    </a:solidFill>
                    <a:latin typeface="Calibri" panose="020F0502020204030204" pitchFamily="34" charset="0"/>
                    <a:ea typeface="Avenir"/>
                    <a:cs typeface="Calibri" panose="020F0502020204030204" pitchFamily="34" charset="0"/>
                    <a:sym typeface="Avenir"/>
                  </a:rPr>
                  <a:t>Document key information</a:t>
                </a:r>
                <a:endParaRPr sz="2000">
                  <a:latin typeface="Calibri" panose="020F0502020204030204" pitchFamily="34" charset="0"/>
                  <a:cs typeface="Calibri" panose="020F0502020204030204" pitchFamily="34" charset="0"/>
                </a:endParaRPr>
              </a:p>
            </p:txBody>
          </p:sp>
        </p:grpSp>
        <p:pic>
          <p:nvPicPr>
            <p:cNvPr id="22" name="Graphic 21" descr="Medicine outline">
              <a:extLst>
                <a:ext uri="{FF2B5EF4-FFF2-40B4-BE49-F238E27FC236}">
                  <a16:creationId xmlns:a16="http://schemas.microsoft.com/office/drawing/2014/main" id="{E68971AC-1E9A-780D-D130-5B7ED04843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5017" y="1479397"/>
              <a:ext cx="1573017" cy="1573017"/>
            </a:xfrm>
            <a:prstGeom prst="rect">
              <a:avLst/>
            </a:prstGeom>
          </p:spPr>
        </p:pic>
        <p:pic>
          <p:nvPicPr>
            <p:cNvPr id="23" name="Graphic 22" descr="Programmer female outline">
              <a:extLst>
                <a:ext uri="{FF2B5EF4-FFF2-40B4-BE49-F238E27FC236}">
                  <a16:creationId xmlns:a16="http://schemas.microsoft.com/office/drawing/2014/main" id="{37FCFD81-C01B-98E5-DA20-D16CA5D3E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97248" y="1328902"/>
              <a:ext cx="1614191" cy="1614191"/>
            </a:xfrm>
            <a:prstGeom prst="rect">
              <a:avLst/>
            </a:prstGeom>
          </p:spPr>
        </p:pic>
        <p:pic>
          <p:nvPicPr>
            <p:cNvPr id="24" name="Graphic 23" descr="Branching diagram outline">
              <a:extLst>
                <a:ext uri="{FF2B5EF4-FFF2-40B4-BE49-F238E27FC236}">
                  <a16:creationId xmlns:a16="http://schemas.microsoft.com/office/drawing/2014/main" id="{F566425C-FA11-AB4F-000A-BD453103D0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06971" y="1354145"/>
              <a:ext cx="1823523" cy="1823523"/>
            </a:xfrm>
            <a:prstGeom prst="rect">
              <a:avLst/>
            </a:prstGeom>
          </p:spPr>
        </p:pic>
      </p:grpSp>
    </p:spTree>
    <p:extLst>
      <p:ext uri="{BB962C8B-B14F-4D97-AF65-F5344CB8AC3E}">
        <p14:creationId xmlns:p14="http://schemas.microsoft.com/office/powerpoint/2010/main" val="119836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le 4">
            <a:extLst>
              <a:ext uri="{FF2B5EF4-FFF2-40B4-BE49-F238E27FC236}">
                <a16:creationId xmlns:a16="http://schemas.microsoft.com/office/drawing/2014/main" id="{07431606-D98B-1BD1-7A63-5A28CB0B7B0F}"/>
              </a:ext>
            </a:extLst>
          </p:cNvPr>
          <p:cNvSpPr txBox="1"/>
          <p:nvPr/>
        </p:nvSpPr>
        <p:spPr>
          <a:xfrm>
            <a:off x="4846033" y="2347536"/>
            <a:ext cx="2588474" cy="191579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4912" tIns="184912" rIns="184912" bIns="184912" numCol="1" spcCol="1270" anchor="ctr" anchorCtr="0">
            <a:noAutofit/>
          </a:bodyPr>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600" b="0" i="0" u="none" strike="noStrike" kern="1200" cap="none" spc="0" normalizeH="0" baseline="0" noProof="0">
                <a:ln>
                  <a:noFill/>
                </a:ln>
                <a:solidFill>
                  <a:srgbClr val="FFFFFF"/>
                </a:solidFill>
                <a:effectLst/>
                <a:uLnTx/>
                <a:uFillTx/>
                <a:latin typeface="Calibri" panose="020F0502020204030204"/>
                <a:ea typeface="+mn-ea"/>
                <a:cs typeface="+mn-cs"/>
              </a:rPr>
              <a:t>Strengthen Analytics Accuracy &amp; Trust</a:t>
            </a:r>
          </a:p>
        </p:txBody>
      </p:sp>
      <p:grpSp>
        <p:nvGrpSpPr>
          <p:cNvPr id="29" name="Group 28">
            <a:extLst>
              <a:ext uri="{FF2B5EF4-FFF2-40B4-BE49-F238E27FC236}">
                <a16:creationId xmlns:a16="http://schemas.microsoft.com/office/drawing/2014/main" id="{C0976BB8-5977-3135-CC8C-3931AEF8B8C8}"/>
              </a:ext>
            </a:extLst>
          </p:cNvPr>
          <p:cNvGrpSpPr/>
          <p:nvPr/>
        </p:nvGrpSpPr>
        <p:grpSpPr>
          <a:xfrm>
            <a:off x="3474043" y="1318435"/>
            <a:ext cx="2588474" cy="4044152"/>
            <a:chOff x="3429773" y="1920949"/>
            <a:chExt cx="2588474" cy="4044152"/>
          </a:xfrm>
          <a:solidFill>
            <a:schemeClr val="bg2"/>
          </a:solidFill>
        </p:grpSpPr>
        <p:sp>
          <p:nvSpPr>
            <p:cNvPr id="30" name="Rounded Rectangle 12">
              <a:extLst>
                <a:ext uri="{FF2B5EF4-FFF2-40B4-BE49-F238E27FC236}">
                  <a16:creationId xmlns:a16="http://schemas.microsoft.com/office/drawing/2014/main" id="{BE4C86F2-82EB-100E-523C-58CD91A6CD67}"/>
                </a:ext>
              </a:extLst>
            </p:cNvPr>
            <p:cNvSpPr/>
            <p:nvPr/>
          </p:nvSpPr>
          <p:spPr>
            <a:xfrm>
              <a:off x="3429773" y="1920949"/>
              <a:ext cx="2588474" cy="4044152"/>
            </a:xfrm>
            <a:prstGeom prst="snip1Rect">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274320" tIns="1554480" rIns="0"/>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Delegation </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Protocols enable staff to work at the top of their license through delegation.</a:t>
              </a:r>
            </a:p>
          </p:txBody>
        </p:sp>
        <p:pic>
          <p:nvPicPr>
            <p:cNvPr id="33" name="Picture 32" descr="Icon&#10;&#10;Description automatically generated">
              <a:extLst>
                <a:ext uri="{FF2B5EF4-FFF2-40B4-BE49-F238E27FC236}">
                  <a16:creationId xmlns:a16="http://schemas.microsoft.com/office/drawing/2014/main" id="{1F35A4B0-8454-CDBC-BC8A-9E5410478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814" y="2569898"/>
              <a:ext cx="646392" cy="646392"/>
            </a:xfrm>
            <a:prstGeom prst="snip1Rect">
              <a:avLst/>
            </a:prstGeom>
            <a:grpFill/>
          </p:spPr>
        </p:pic>
      </p:grpSp>
      <p:grpSp>
        <p:nvGrpSpPr>
          <p:cNvPr id="34" name="Group 33">
            <a:extLst>
              <a:ext uri="{FF2B5EF4-FFF2-40B4-BE49-F238E27FC236}">
                <a16:creationId xmlns:a16="http://schemas.microsoft.com/office/drawing/2014/main" id="{7F8F7765-8496-DF4A-DD14-00C00E09D4FA}"/>
              </a:ext>
            </a:extLst>
          </p:cNvPr>
          <p:cNvGrpSpPr/>
          <p:nvPr/>
        </p:nvGrpSpPr>
        <p:grpSpPr>
          <a:xfrm>
            <a:off x="8809590" y="1318435"/>
            <a:ext cx="2588474" cy="4044152"/>
            <a:chOff x="8765320" y="1920949"/>
            <a:chExt cx="2588474" cy="4044152"/>
          </a:xfrm>
          <a:solidFill>
            <a:schemeClr val="accent4"/>
          </a:solidFill>
        </p:grpSpPr>
        <p:sp>
          <p:nvSpPr>
            <p:cNvPr id="36" name="Rounded Rectangle 18">
              <a:extLst>
                <a:ext uri="{FF2B5EF4-FFF2-40B4-BE49-F238E27FC236}">
                  <a16:creationId xmlns:a16="http://schemas.microsoft.com/office/drawing/2014/main" id="{2E68F5CB-B49A-ACE1-C467-8772F7133F1F}"/>
                </a:ext>
              </a:extLst>
            </p:cNvPr>
            <p:cNvSpPr/>
            <p:nvPr/>
          </p:nvSpPr>
          <p:spPr>
            <a:xfrm>
              <a:off x="8765320" y="1920949"/>
              <a:ext cx="2588474" cy="4044152"/>
            </a:xfrm>
            <a:prstGeom prst="snip1Rect">
              <a:avLst/>
            </a:prstGeom>
            <a:grpFill/>
            <a:ln>
              <a:noFill/>
            </a:ln>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274320" tIns="1554480" rIns="0"/>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Optimization</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Expand on learnings to enhance efficiency and achieve a </a:t>
              </a:r>
              <a:b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higher ROI.</a:t>
              </a:r>
            </a:p>
          </p:txBody>
        </p:sp>
        <p:pic>
          <p:nvPicPr>
            <p:cNvPr id="39" name="Picture 38" descr="Icon&#10;&#10;Description automatically generated">
              <a:extLst>
                <a:ext uri="{FF2B5EF4-FFF2-40B4-BE49-F238E27FC236}">
                  <a16:creationId xmlns:a16="http://schemas.microsoft.com/office/drawing/2014/main" id="{794EE945-0A75-1FA0-058D-5D905D7CD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7062" y="2484373"/>
              <a:ext cx="804990" cy="804990"/>
            </a:xfrm>
            <a:prstGeom prst="snip1Rect">
              <a:avLst/>
            </a:prstGeom>
            <a:grpFill/>
          </p:spPr>
        </p:pic>
      </p:grpSp>
      <p:grpSp>
        <p:nvGrpSpPr>
          <p:cNvPr id="41" name="Group 40">
            <a:extLst>
              <a:ext uri="{FF2B5EF4-FFF2-40B4-BE49-F238E27FC236}">
                <a16:creationId xmlns:a16="http://schemas.microsoft.com/office/drawing/2014/main" id="{967A1CBF-1F30-2923-4388-7F19DFFAAC2E}"/>
              </a:ext>
            </a:extLst>
          </p:cNvPr>
          <p:cNvGrpSpPr/>
          <p:nvPr/>
        </p:nvGrpSpPr>
        <p:grpSpPr>
          <a:xfrm>
            <a:off x="806270" y="1318435"/>
            <a:ext cx="2588474" cy="4044152"/>
            <a:chOff x="762000" y="1920949"/>
            <a:chExt cx="2588474" cy="4044152"/>
          </a:xfrm>
          <a:solidFill>
            <a:schemeClr val="accent1"/>
          </a:solidFill>
        </p:grpSpPr>
        <p:sp>
          <p:nvSpPr>
            <p:cNvPr id="42" name="Rounded Rectangle 6">
              <a:extLst>
                <a:ext uri="{FF2B5EF4-FFF2-40B4-BE49-F238E27FC236}">
                  <a16:creationId xmlns:a16="http://schemas.microsoft.com/office/drawing/2014/main" id="{47DBF139-6541-C109-03A2-3C3C29DF9572}"/>
                </a:ext>
              </a:extLst>
            </p:cNvPr>
            <p:cNvSpPr/>
            <p:nvPr/>
          </p:nvSpPr>
          <p:spPr>
            <a:xfrm>
              <a:off x="762000" y="1920949"/>
              <a:ext cx="2588474" cy="4044152"/>
            </a:xfrm>
            <a:prstGeom prst="snip1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lIns="274320" tIns="640080" rIns="0" anchor="ctr" anchorCtr="1"/>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Consensus</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 </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Alignment on Clinical Rules that drive your protocols.</a:t>
              </a:r>
            </a:p>
          </p:txBody>
        </p:sp>
        <p:pic>
          <p:nvPicPr>
            <p:cNvPr id="44" name="Picture 43" descr="Icon&#10;&#10;Description automatically generated">
              <a:extLst>
                <a:ext uri="{FF2B5EF4-FFF2-40B4-BE49-F238E27FC236}">
                  <a16:creationId xmlns:a16="http://schemas.microsoft.com/office/drawing/2014/main" id="{25724FA0-DAD6-9C45-3438-F92838D82D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743" y="2484373"/>
              <a:ext cx="804990" cy="804990"/>
            </a:xfrm>
            <a:prstGeom prst="snip1Rect">
              <a:avLst/>
            </a:prstGeom>
            <a:grpFill/>
          </p:spPr>
        </p:pic>
      </p:grpSp>
      <p:grpSp>
        <p:nvGrpSpPr>
          <p:cNvPr id="45" name="Group 44">
            <a:extLst>
              <a:ext uri="{FF2B5EF4-FFF2-40B4-BE49-F238E27FC236}">
                <a16:creationId xmlns:a16="http://schemas.microsoft.com/office/drawing/2014/main" id="{DE3CBC37-5969-4BE4-444E-DB2C39100A2D}"/>
              </a:ext>
            </a:extLst>
          </p:cNvPr>
          <p:cNvGrpSpPr/>
          <p:nvPr/>
        </p:nvGrpSpPr>
        <p:grpSpPr>
          <a:xfrm>
            <a:off x="6141816" y="1318435"/>
            <a:ext cx="2588474" cy="4044152"/>
            <a:chOff x="6097546" y="1920949"/>
            <a:chExt cx="2588474" cy="4044152"/>
          </a:xfrm>
          <a:solidFill>
            <a:schemeClr val="accent6"/>
          </a:solidFill>
        </p:grpSpPr>
        <p:sp>
          <p:nvSpPr>
            <p:cNvPr id="46" name="Rounded Rectangle 15">
              <a:extLst>
                <a:ext uri="{FF2B5EF4-FFF2-40B4-BE49-F238E27FC236}">
                  <a16:creationId xmlns:a16="http://schemas.microsoft.com/office/drawing/2014/main" id="{85DCBBA7-7F4C-C454-DB02-216EF9EED924}"/>
                </a:ext>
              </a:extLst>
            </p:cNvPr>
            <p:cNvSpPr/>
            <p:nvPr/>
          </p:nvSpPr>
          <p:spPr>
            <a:xfrm>
              <a:off x="6097546" y="1920949"/>
              <a:ext cx="2588474" cy="4044152"/>
            </a:xfrm>
            <a:prstGeom prst="snip1Rect">
              <a:avLst/>
            </a:prstGeom>
            <a:gr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lIns="274320" tIns="1554480" rIns="0"/>
            <a:lstStyle/>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a:ea typeface="+mn-ea"/>
                  <a:cs typeface="+mn-cs"/>
                </a:rPr>
                <a:t>Implementation</a:t>
              </a:r>
            </a:p>
            <a:p>
              <a:pPr marL="0" marR="0" lvl="0" indent="0" algn="ctr" defTabSz="11557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Embedded Refills drives efficiency and effectiveness.</a:t>
              </a:r>
            </a:p>
          </p:txBody>
        </p:sp>
        <p:pic>
          <p:nvPicPr>
            <p:cNvPr id="48" name="Picture 47" descr="Text, icon&#10;&#10;Description automatically generated">
              <a:extLst>
                <a:ext uri="{FF2B5EF4-FFF2-40B4-BE49-F238E27FC236}">
                  <a16:creationId xmlns:a16="http://schemas.microsoft.com/office/drawing/2014/main" id="{6E092407-5841-40F6-620F-F874A130A1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8852" y="2532686"/>
              <a:ext cx="728308" cy="728308"/>
            </a:xfrm>
            <a:prstGeom prst="snip1Rect">
              <a:avLst/>
            </a:prstGeom>
            <a:grpFill/>
          </p:spPr>
        </p:pic>
      </p:grpSp>
      <p:sp>
        <p:nvSpPr>
          <p:cNvPr id="23" name="Repeat for additional clinical workflows">
            <a:extLst>
              <a:ext uri="{FF2B5EF4-FFF2-40B4-BE49-F238E27FC236}">
                <a16:creationId xmlns:a16="http://schemas.microsoft.com/office/drawing/2014/main" id="{686AB453-3C2D-61A8-70B7-69A1970EAF3A}"/>
              </a:ext>
            </a:extLst>
          </p:cNvPr>
          <p:cNvSpPr txBox="1"/>
          <p:nvPr/>
        </p:nvSpPr>
        <p:spPr>
          <a:xfrm>
            <a:off x="3927685" y="5450741"/>
            <a:ext cx="4247892" cy="4103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Calibri" panose="020F0502020204030204"/>
                <a:ea typeface="+mn-ea"/>
                <a:cs typeface="+mn-cs"/>
              </a:rPr>
              <a:t> Repeat for additional clinical workflows</a:t>
            </a:r>
          </a:p>
        </p:txBody>
      </p:sp>
      <p:cxnSp>
        <p:nvCxnSpPr>
          <p:cNvPr id="5" name="Connector: Elbow 4">
            <a:extLst>
              <a:ext uri="{FF2B5EF4-FFF2-40B4-BE49-F238E27FC236}">
                <a16:creationId xmlns:a16="http://schemas.microsoft.com/office/drawing/2014/main" id="{0600DBE3-7B4D-2270-8043-8D13E426560F}"/>
              </a:ext>
            </a:extLst>
          </p:cNvPr>
          <p:cNvCxnSpPr>
            <a:cxnSpLocks/>
          </p:cNvCxnSpPr>
          <p:nvPr/>
        </p:nvCxnSpPr>
        <p:spPr>
          <a:xfrm rot="10800000">
            <a:off x="1036321" y="5498788"/>
            <a:ext cx="2383293" cy="169596"/>
          </a:xfrm>
          <a:prstGeom prst="bentConnector3">
            <a:avLst>
              <a:gd name="adj1" fmla="val 100304"/>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D0975C50-1ADC-77C0-F29C-E6817986E098}"/>
              </a:ext>
            </a:extLst>
          </p:cNvPr>
          <p:cNvCxnSpPr>
            <a:cxnSpLocks/>
          </p:cNvCxnSpPr>
          <p:nvPr/>
        </p:nvCxnSpPr>
        <p:spPr>
          <a:xfrm flipV="1">
            <a:off x="8493760" y="5495406"/>
            <a:ext cx="2641600" cy="193177"/>
          </a:xfrm>
          <a:prstGeom prst="bentConnector3">
            <a:avLst>
              <a:gd name="adj1" fmla="val 99615"/>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F335AE-C5DF-B3C6-42DF-AD115207456C}"/>
              </a:ext>
            </a:extLst>
          </p:cNvPr>
          <p:cNvSpPr>
            <a:spLocks noGrp="1"/>
          </p:cNvSpPr>
          <p:nvPr>
            <p:ph type="title"/>
          </p:nvPr>
        </p:nvSpPr>
        <p:spPr/>
        <p:txBody>
          <a:bodyPr/>
          <a:lstStyle/>
          <a:p>
            <a:r>
              <a:rPr lang="en-US"/>
              <a:t>The Value of Health Catalyst Embedded Refills</a:t>
            </a:r>
            <a:r>
              <a:rPr lang="en-US">
                <a:ea typeface="+mn-lt"/>
                <a:cs typeface="+mn-lt"/>
              </a:rPr>
              <a:t>™</a:t>
            </a:r>
            <a:endParaRPr lang="en-US"/>
          </a:p>
        </p:txBody>
      </p:sp>
    </p:spTree>
    <p:extLst>
      <p:ext uri="{BB962C8B-B14F-4D97-AF65-F5344CB8AC3E}">
        <p14:creationId xmlns:p14="http://schemas.microsoft.com/office/powerpoint/2010/main" val="374445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090B38DC-2BCB-EBBE-1823-4ABE07179166}"/>
              </a:ext>
            </a:extLst>
          </p:cNvPr>
          <p:cNvSpPr>
            <a:spLocks noGrp="1"/>
          </p:cNvSpPr>
          <p:nvPr>
            <p:ph type="title"/>
          </p:nvPr>
        </p:nvSpPr>
        <p:spPr/>
        <p:txBody>
          <a:bodyPr/>
          <a:lstStyle/>
          <a:p>
            <a:r>
              <a:rPr lang="en-US"/>
              <a:t>Protocols</a:t>
            </a:r>
          </a:p>
        </p:txBody>
      </p:sp>
      <p:sp>
        <p:nvSpPr>
          <p:cNvPr id="3" name="Text Placeholder 2">
            <a:extLst>
              <a:ext uri="{FF2B5EF4-FFF2-40B4-BE49-F238E27FC236}">
                <a16:creationId xmlns:a16="http://schemas.microsoft.com/office/drawing/2014/main" id="{07D18824-7B08-423B-3A44-BAB9678A7CFD}"/>
              </a:ext>
            </a:extLst>
          </p:cNvPr>
          <p:cNvSpPr>
            <a:spLocks noGrp="1"/>
          </p:cNvSpPr>
          <p:nvPr>
            <p:ph type="body" sz="quarter" idx="15"/>
          </p:nvPr>
        </p:nvSpPr>
        <p:spPr>
          <a:xfrm>
            <a:off x="838200" y="1673350"/>
            <a:ext cx="1801312" cy="692056"/>
          </a:xfrm>
        </p:spPr>
        <p:txBody>
          <a:bodyPr/>
          <a:lstStyle/>
          <a:p>
            <a:r>
              <a:rPr lang="en-US" sz="2400">
                <a:solidFill>
                  <a:schemeClr val="bg2"/>
                </a:solidFill>
              </a:rPr>
              <a:t>Protocol Components:</a:t>
            </a:r>
          </a:p>
        </p:txBody>
      </p:sp>
      <p:sp>
        <p:nvSpPr>
          <p:cNvPr id="6" name="Text Placeholder 4">
            <a:extLst>
              <a:ext uri="{FF2B5EF4-FFF2-40B4-BE49-F238E27FC236}">
                <a16:creationId xmlns:a16="http://schemas.microsoft.com/office/drawing/2014/main" id="{8D31FC2B-0178-0EEF-80FC-4BD6A1A613EF}"/>
              </a:ext>
            </a:extLst>
          </p:cNvPr>
          <p:cNvSpPr txBox="1">
            <a:spLocks/>
          </p:cNvSpPr>
          <p:nvPr/>
        </p:nvSpPr>
        <p:spPr>
          <a:xfrm>
            <a:off x="1474658" y="3723876"/>
            <a:ext cx="2202788" cy="940395"/>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Full therapeutic or pharmaceutical class</a:t>
            </a:r>
          </a:p>
        </p:txBody>
      </p:sp>
      <p:sp>
        <p:nvSpPr>
          <p:cNvPr id="7" name="Text Placeholder 4">
            <a:extLst>
              <a:ext uri="{FF2B5EF4-FFF2-40B4-BE49-F238E27FC236}">
                <a16:creationId xmlns:a16="http://schemas.microsoft.com/office/drawing/2014/main" id="{0D32D188-FDD4-91E2-A27D-FEC802F1191C}"/>
              </a:ext>
            </a:extLst>
          </p:cNvPr>
          <p:cNvSpPr txBox="1">
            <a:spLocks/>
          </p:cNvSpPr>
          <p:nvPr/>
        </p:nvSpPr>
        <p:spPr>
          <a:xfrm>
            <a:off x="1474657" y="5261948"/>
            <a:ext cx="1944873" cy="522122"/>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All routes</a:t>
            </a:r>
          </a:p>
        </p:txBody>
      </p:sp>
      <p:sp>
        <p:nvSpPr>
          <p:cNvPr id="8" name="Text Placeholder 4">
            <a:extLst>
              <a:ext uri="{FF2B5EF4-FFF2-40B4-BE49-F238E27FC236}">
                <a16:creationId xmlns:a16="http://schemas.microsoft.com/office/drawing/2014/main" id="{27A14F3D-D046-FEA9-D339-593ED1A15940}"/>
              </a:ext>
            </a:extLst>
          </p:cNvPr>
          <p:cNvSpPr txBox="1">
            <a:spLocks/>
          </p:cNvSpPr>
          <p:nvPr/>
        </p:nvSpPr>
        <p:spPr>
          <a:xfrm>
            <a:off x="7485061" y="3894494"/>
            <a:ext cx="3146144" cy="522122"/>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Single medication</a:t>
            </a:r>
          </a:p>
        </p:txBody>
      </p:sp>
      <p:sp>
        <p:nvSpPr>
          <p:cNvPr id="9" name="Text Placeholder 4">
            <a:extLst>
              <a:ext uri="{FF2B5EF4-FFF2-40B4-BE49-F238E27FC236}">
                <a16:creationId xmlns:a16="http://schemas.microsoft.com/office/drawing/2014/main" id="{17658C47-C1B4-E15D-FD2C-BAF8CDCAE0DF}"/>
              </a:ext>
            </a:extLst>
          </p:cNvPr>
          <p:cNvSpPr txBox="1">
            <a:spLocks/>
          </p:cNvSpPr>
          <p:nvPr/>
        </p:nvSpPr>
        <p:spPr>
          <a:xfrm>
            <a:off x="8040873" y="5257860"/>
            <a:ext cx="2590332" cy="522121"/>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Single route</a:t>
            </a:r>
          </a:p>
        </p:txBody>
      </p:sp>
      <p:sp>
        <p:nvSpPr>
          <p:cNvPr id="10" name="Line">
            <a:extLst>
              <a:ext uri="{FF2B5EF4-FFF2-40B4-BE49-F238E27FC236}">
                <a16:creationId xmlns:a16="http://schemas.microsoft.com/office/drawing/2014/main" id="{A6A8F513-523A-2C5A-23AC-BD74B00C4420}"/>
              </a:ext>
            </a:extLst>
          </p:cNvPr>
          <p:cNvSpPr/>
          <p:nvPr/>
        </p:nvSpPr>
        <p:spPr>
          <a:xfrm>
            <a:off x="1694985" y="4826643"/>
            <a:ext cx="8720254" cy="0"/>
          </a:xfrm>
          <a:prstGeom prst="line">
            <a:avLst/>
          </a:prstGeom>
          <a:ln w="254000">
            <a:gradFill flip="none" rotWithShape="1">
              <a:gsLst>
                <a:gs pos="0">
                  <a:schemeClr val="accent1"/>
                </a:gs>
                <a:gs pos="100000">
                  <a:schemeClr val="bg2">
                    <a:lumMod val="75000"/>
                  </a:schemeClr>
                </a:gs>
              </a:gsLst>
              <a:lin ang="0" scaled="1"/>
              <a:tileRect/>
            </a:gradFill>
            <a:miter lim="400000"/>
            <a:headEnd type="oval" w="sm" len="sm"/>
            <a:tailEnd type="oval" w="sm" len="sm"/>
          </a:ln>
        </p:spPr>
        <p:txBody>
          <a:bodyPr lIns="25400" tIns="25400" rIns="25400" bIns="25400" anchor="ct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sp>
        <p:nvSpPr>
          <p:cNvPr id="11" name="Text Placeholder 4">
            <a:extLst>
              <a:ext uri="{FF2B5EF4-FFF2-40B4-BE49-F238E27FC236}">
                <a16:creationId xmlns:a16="http://schemas.microsoft.com/office/drawing/2014/main" id="{D25E6F92-E158-A8A5-35AC-79994CCBB5C3}"/>
              </a:ext>
            </a:extLst>
          </p:cNvPr>
          <p:cNvSpPr txBox="1">
            <a:spLocks/>
          </p:cNvSpPr>
          <p:nvPr/>
        </p:nvSpPr>
        <p:spPr>
          <a:xfrm>
            <a:off x="1560795" y="4804846"/>
            <a:ext cx="8055153" cy="172480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DC409820-DD5D-8136-D127-C5642128BBD8}"/>
              </a:ext>
            </a:extLst>
          </p:cNvPr>
          <p:cNvGrpSpPr/>
          <p:nvPr/>
        </p:nvGrpSpPr>
        <p:grpSpPr>
          <a:xfrm>
            <a:off x="2899359" y="1485819"/>
            <a:ext cx="1483880" cy="1055145"/>
            <a:chOff x="2899359" y="1695689"/>
            <a:chExt cx="1483880" cy="1055145"/>
          </a:xfrm>
        </p:grpSpPr>
        <p:pic>
          <p:nvPicPr>
            <p:cNvPr id="13" name="Refills - Gray.png" descr="Refills - Gray.png">
              <a:extLst>
                <a:ext uri="{FF2B5EF4-FFF2-40B4-BE49-F238E27FC236}">
                  <a16:creationId xmlns:a16="http://schemas.microsoft.com/office/drawing/2014/main" id="{585303D5-22B6-453A-ADFE-E7968401C7A2}"/>
                </a:ext>
              </a:extLst>
            </p:cNvPr>
            <p:cNvPicPr>
              <a:picLocks noChangeAspect="1"/>
            </p:cNvPicPr>
            <p:nvPr/>
          </p:nvPicPr>
          <p:blipFill>
            <a:blip r:embed="rId3"/>
            <a:stretch>
              <a:fillRect/>
            </a:stretch>
          </p:blipFill>
          <p:spPr>
            <a:xfrm>
              <a:off x="3327994" y="1695689"/>
              <a:ext cx="626610" cy="626610"/>
            </a:xfrm>
            <a:prstGeom prst="rect">
              <a:avLst/>
            </a:prstGeom>
            <a:ln w="12700">
              <a:miter lim="400000"/>
            </a:ln>
          </p:spPr>
        </p:pic>
        <p:sp>
          <p:nvSpPr>
            <p:cNvPr id="17" name="Text Placeholder 4">
              <a:extLst>
                <a:ext uri="{FF2B5EF4-FFF2-40B4-BE49-F238E27FC236}">
                  <a16:creationId xmlns:a16="http://schemas.microsoft.com/office/drawing/2014/main" id="{C513186F-4ED2-FF23-7764-2D05B4542E10}"/>
                </a:ext>
              </a:extLst>
            </p:cNvPr>
            <p:cNvSpPr txBox="1">
              <a:spLocks/>
            </p:cNvSpPr>
            <p:nvPr/>
          </p:nvSpPr>
          <p:spPr>
            <a:xfrm>
              <a:off x="2899359" y="2422755"/>
              <a:ext cx="1483880" cy="328079"/>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Medication</a:t>
              </a:r>
            </a:p>
          </p:txBody>
        </p:sp>
      </p:grpSp>
      <p:grpSp>
        <p:nvGrpSpPr>
          <p:cNvPr id="34" name="Group 33">
            <a:extLst>
              <a:ext uri="{FF2B5EF4-FFF2-40B4-BE49-F238E27FC236}">
                <a16:creationId xmlns:a16="http://schemas.microsoft.com/office/drawing/2014/main" id="{AF8A1245-30B3-62F0-820C-9EFE27D96A94}"/>
              </a:ext>
            </a:extLst>
          </p:cNvPr>
          <p:cNvGrpSpPr/>
          <p:nvPr/>
        </p:nvGrpSpPr>
        <p:grpSpPr>
          <a:xfrm>
            <a:off x="5021176" y="1485819"/>
            <a:ext cx="1360972" cy="1089762"/>
            <a:chOff x="5021176" y="1695689"/>
            <a:chExt cx="1360972" cy="1089762"/>
          </a:xfrm>
        </p:grpSpPr>
        <p:pic>
          <p:nvPicPr>
            <p:cNvPr id="14" name="Clinic Visit icon.png" descr="Clinic Visit icon.png">
              <a:extLst>
                <a:ext uri="{FF2B5EF4-FFF2-40B4-BE49-F238E27FC236}">
                  <a16:creationId xmlns:a16="http://schemas.microsoft.com/office/drawing/2014/main" id="{05FD9DA2-89E0-FEDC-FD7B-507E43226645}"/>
                </a:ext>
              </a:extLst>
            </p:cNvPr>
            <p:cNvPicPr>
              <a:picLocks noChangeAspect="1"/>
            </p:cNvPicPr>
            <p:nvPr/>
          </p:nvPicPr>
          <p:blipFill>
            <a:blip r:embed="rId4">
              <a:alphaModFix amt="88510"/>
            </a:blip>
            <a:stretch>
              <a:fillRect/>
            </a:stretch>
          </p:blipFill>
          <p:spPr>
            <a:xfrm>
              <a:off x="5454558" y="1695689"/>
              <a:ext cx="470769" cy="527716"/>
            </a:xfrm>
            <a:prstGeom prst="rect">
              <a:avLst/>
            </a:prstGeom>
            <a:ln w="12700">
              <a:miter lim="400000"/>
            </a:ln>
          </p:spPr>
        </p:pic>
        <p:sp>
          <p:nvSpPr>
            <p:cNvPr id="19" name="Text Placeholder 4">
              <a:extLst>
                <a:ext uri="{FF2B5EF4-FFF2-40B4-BE49-F238E27FC236}">
                  <a16:creationId xmlns:a16="http://schemas.microsoft.com/office/drawing/2014/main" id="{DDCAA3C2-7655-CD51-A8FE-6E5E93315A1C}"/>
                </a:ext>
              </a:extLst>
            </p:cNvPr>
            <p:cNvSpPr txBox="1">
              <a:spLocks/>
            </p:cNvSpPr>
            <p:nvPr/>
          </p:nvSpPr>
          <p:spPr>
            <a:xfrm>
              <a:off x="5021176" y="2422755"/>
              <a:ext cx="1360972" cy="36269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Office Visit</a:t>
              </a:r>
            </a:p>
          </p:txBody>
        </p:sp>
      </p:grpSp>
      <p:grpSp>
        <p:nvGrpSpPr>
          <p:cNvPr id="33" name="Group 32">
            <a:extLst>
              <a:ext uri="{FF2B5EF4-FFF2-40B4-BE49-F238E27FC236}">
                <a16:creationId xmlns:a16="http://schemas.microsoft.com/office/drawing/2014/main" id="{B1A1F478-8DC1-E66B-B103-0251AA9B4774}"/>
              </a:ext>
            </a:extLst>
          </p:cNvPr>
          <p:cNvGrpSpPr/>
          <p:nvPr/>
        </p:nvGrpSpPr>
        <p:grpSpPr>
          <a:xfrm>
            <a:off x="7021659" y="1485819"/>
            <a:ext cx="1360972" cy="1089762"/>
            <a:chOff x="7021659" y="1695689"/>
            <a:chExt cx="1360972" cy="1089762"/>
          </a:xfrm>
        </p:grpSpPr>
        <p:pic>
          <p:nvPicPr>
            <p:cNvPr id="15" name="Magnifying Glass - Gray.png" descr="Magnifying Glass - Gray.png">
              <a:extLst>
                <a:ext uri="{FF2B5EF4-FFF2-40B4-BE49-F238E27FC236}">
                  <a16:creationId xmlns:a16="http://schemas.microsoft.com/office/drawing/2014/main" id="{239FDC5E-B138-BD98-C84F-AF833F2FF240}"/>
                </a:ext>
              </a:extLst>
            </p:cNvPr>
            <p:cNvPicPr>
              <a:picLocks noChangeAspect="1"/>
            </p:cNvPicPr>
            <p:nvPr/>
          </p:nvPicPr>
          <p:blipFill>
            <a:blip r:embed="rId5"/>
            <a:stretch>
              <a:fillRect/>
            </a:stretch>
          </p:blipFill>
          <p:spPr>
            <a:xfrm>
              <a:off x="7425281" y="1695689"/>
              <a:ext cx="553728" cy="553728"/>
            </a:xfrm>
            <a:prstGeom prst="rect">
              <a:avLst/>
            </a:prstGeom>
            <a:ln w="12700">
              <a:miter lim="400000"/>
            </a:ln>
          </p:spPr>
        </p:pic>
        <p:sp>
          <p:nvSpPr>
            <p:cNvPr id="20" name="Text Placeholder 4">
              <a:extLst>
                <a:ext uri="{FF2B5EF4-FFF2-40B4-BE49-F238E27FC236}">
                  <a16:creationId xmlns:a16="http://schemas.microsoft.com/office/drawing/2014/main" id="{8646D2A5-4904-3E9C-22CC-BB2327B44977}"/>
                </a:ext>
              </a:extLst>
            </p:cNvPr>
            <p:cNvSpPr txBox="1">
              <a:spLocks/>
            </p:cNvSpPr>
            <p:nvPr/>
          </p:nvSpPr>
          <p:spPr>
            <a:xfrm>
              <a:off x="7021659" y="2422755"/>
              <a:ext cx="1360972" cy="362696"/>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Monitoring</a:t>
              </a:r>
            </a:p>
          </p:txBody>
        </p:sp>
      </p:grpSp>
      <p:grpSp>
        <p:nvGrpSpPr>
          <p:cNvPr id="36" name="Group 35">
            <a:extLst>
              <a:ext uri="{FF2B5EF4-FFF2-40B4-BE49-F238E27FC236}">
                <a16:creationId xmlns:a16="http://schemas.microsoft.com/office/drawing/2014/main" id="{2E97C7F9-E9B6-4495-1053-24960962BA1D}"/>
              </a:ext>
            </a:extLst>
          </p:cNvPr>
          <p:cNvGrpSpPr/>
          <p:nvPr/>
        </p:nvGrpSpPr>
        <p:grpSpPr>
          <a:xfrm>
            <a:off x="8755755" y="1485819"/>
            <a:ext cx="2055516" cy="1119618"/>
            <a:chOff x="8755755" y="1695689"/>
            <a:chExt cx="2055516" cy="1119618"/>
          </a:xfrm>
        </p:grpSpPr>
        <p:pic>
          <p:nvPicPr>
            <p:cNvPr id="16" name="Patient Icon.png" descr="Patient Icon.png">
              <a:extLst>
                <a:ext uri="{FF2B5EF4-FFF2-40B4-BE49-F238E27FC236}">
                  <a16:creationId xmlns:a16="http://schemas.microsoft.com/office/drawing/2014/main" id="{7F3DBC9C-6FAD-DE6B-756A-9F00A853DA0E}"/>
                </a:ext>
              </a:extLst>
            </p:cNvPr>
            <p:cNvPicPr>
              <a:picLocks noChangeAspect="1"/>
            </p:cNvPicPr>
            <p:nvPr/>
          </p:nvPicPr>
          <p:blipFill>
            <a:blip r:embed="rId6"/>
            <a:stretch>
              <a:fillRect/>
            </a:stretch>
          </p:blipFill>
          <p:spPr>
            <a:xfrm>
              <a:off x="9478962" y="1695689"/>
              <a:ext cx="609101" cy="609101"/>
            </a:xfrm>
            <a:prstGeom prst="rect">
              <a:avLst/>
            </a:prstGeom>
            <a:ln w="12700">
              <a:miter lim="400000"/>
            </a:ln>
          </p:spPr>
        </p:pic>
        <p:sp>
          <p:nvSpPr>
            <p:cNvPr id="21" name="Text Placeholder 4">
              <a:extLst>
                <a:ext uri="{FF2B5EF4-FFF2-40B4-BE49-F238E27FC236}">
                  <a16:creationId xmlns:a16="http://schemas.microsoft.com/office/drawing/2014/main" id="{4FE029BE-EB5D-3D75-BFD2-1AF344E03938}"/>
                </a:ext>
              </a:extLst>
            </p:cNvPr>
            <p:cNvSpPr txBox="1">
              <a:spLocks/>
            </p:cNvSpPr>
            <p:nvPr/>
          </p:nvSpPr>
          <p:spPr>
            <a:xfrm>
              <a:off x="8755755" y="2422755"/>
              <a:ext cx="2055516" cy="392552"/>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2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mn-cs"/>
                </a:rPr>
                <a:t>Delegation Level</a:t>
              </a:r>
            </a:p>
          </p:txBody>
        </p:sp>
      </p:grpSp>
      <p:sp>
        <p:nvSpPr>
          <p:cNvPr id="32" name="TextBox 31">
            <a:extLst>
              <a:ext uri="{FF2B5EF4-FFF2-40B4-BE49-F238E27FC236}">
                <a16:creationId xmlns:a16="http://schemas.microsoft.com/office/drawing/2014/main" id="{7F7485C9-4534-BC9A-043C-69110B9F24CC}"/>
              </a:ext>
            </a:extLst>
          </p:cNvPr>
          <p:cNvSpPr txBox="1"/>
          <p:nvPr/>
        </p:nvSpPr>
        <p:spPr>
          <a:xfrm>
            <a:off x="838200" y="3125738"/>
            <a:ext cx="9324850" cy="400110"/>
          </a:xfrm>
          <a:prstGeom prst="rect">
            <a:avLst/>
          </a:prstGeom>
          <a:noFill/>
        </p:spPr>
        <p:txBody>
          <a:bodyPr wrap="square" lIns="0" r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AEEF"/>
                </a:solidFill>
                <a:effectLst/>
                <a:uLnTx/>
                <a:uFillTx/>
                <a:latin typeface="Calibri" panose="020F0502020204030204"/>
                <a:ea typeface="+mn-ea"/>
                <a:cs typeface="+mn-cs"/>
              </a:rPr>
              <a:t>Protocols can be constructed on a spectrum of specificity:</a:t>
            </a:r>
          </a:p>
        </p:txBody>
      </p:sp>
    </p:spTree>
    <p:extLst>
      <p:ext uri="{BB962C8B-B14F-4D97-AF65-F5344CB8AC3E}">
        <p14:creationId xmlns:p14="http://schemas.microsoft.com/office/powerpoint/2010/main" val="58884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0"/>
                                        </p:tgtEl>
                                        <p:attrNameLst>
                                          <p:attrName>style.visibility</p:attrName>
                                        </p:attrNameLst>
                                      </p:cBhvr>
                                      <p:to>
                                        <p:strVal val="visible"/>
                                      </p:to>
                                    </p:set>
                                    <p:anim calcmode="lin" valueType="num">
                                      <p:cBhvr>
                                        <p:cTn id="7" dur="800" fill="hold"/>
                                        <p:tgtEl>
                                          <p:spTgt spid="10"/>
                                        </p:tgtEl>
                                        <p:attrNameLst>
                                          <p:attrName>ppt_w</p:attrName>
                                        </p:attrNameLst>
                                      </p:cBhvr>
                                      <p:tavLst>
                                        <p:tav tm="0">
                                          <p:val>
                                            <p:fltVal val="0"/>
                                          </p:val>
                                        </p:tav>
                                        <p:tav tm="100000">
                                          <p:val>
                                            <p:strVal val="#ppt_w"/>
                                          </p:val>
                                        </p:tav>
                                      </p:tavLst>
                                    </p:anim>
                                    <p:anim calcmode="lin" valueType="num">
                                      <p:cBhvr>
                                        <p:cTn id="8" dur="8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46B6223-DD1A-C511-8C51-047050951274}"/>
              </a:ext>
            </a:extLst>
          </p:cNvPr>
          <p:cNvSpPr>
            <a:spLocks noGrp="1"/>
          </p:cNvSpPr>
          <p:nvPr>
            <p:ph type="title"/>
          </p:nvPr>
        </p:nvSpPr>
        <p:spPr/>
        <p:txBody>
          <a:bodyPr/>
          <a:lstStyle/>
          <a:p>
            <a:r>
              <a:rPr lang="en-US"/>
              <a:t>Workflow Efficiency</a:t>
            </a:r>
          </a:p>
        </p:txBody>
      </p:sp>
      <p:grpSp>
        <p:nvGrpSpPr>
          <p:cNvPr id="43" name="Group 42">
            <a:extLst>
              <a:ext uri="{FF2B5EF4-FFF2-40B4-BE49-F238E27FC236}">
                <a16:creationId xmlns:a16="http://schemas.microsoft.com/office/drawing/2014/main" id="{82D0D5BA-92CD-8C8D-51C0-CE44134064AB}"/>
              </a:ext>
            </a:extLst>
          </p:cNvPr>
          <p:cNvGrpSpPr/>
          <p:nvPr/>
        </p:nvGrpSpPr>
        <p:grpSpPr>
          <a:xfrm>
            <a:off x="841198" y="1460306"/>
            <a:ext cx="2387250" cy="1582990"/>
            <a:chOff x="841198" y="1460306"/>
            <a:chExt cx="2387250" cy="1582990"/>
          </a:xfrm>
        </p:grpSpPr>
        <p:pic>
          <p:nvPicPr>
            <p:cNvPr id="5" name="Image" descr="Image">
              <a:extLst>
                <a:ext uri="{FF2B5EF4-FFF2-40B4-BE49-F238E27FC236}">
                  <a16:creationId xmlns:a16="http://schemas.microsoft.com/office/drawing/2014/main" id="{7DA18079-AD37-4572-5EC5-94524F022571}"/>
                </a:ext>
              </a:extLst>
            </p:cNvPr>
            <p:cNvPicPr>
              <a:picLocks noChangeAspect="1"/>
            </p:cNvPicPr>
            <p:nvPr/>
          </p:nvPicPr>
          <p:blipFill>
            <a:blip r:embed="rId3"/>
            <a:stretch>
              <a:fillRect/>
            </a:stretch>
          </p:blipFill>
          <p:spPr>
            <a:xfrm>
              <a:off x="1734127" y="1460306"/>
              <a:ext cx="601391" cy="601391"/>
            </a:xfrm>
            <a:prstGeom prst="rect">
              <a:avLst/>
            </a:prstGeom>
            <a:ln w="12700" cap="flat">
              <a:noFill/>
              <a:miter lim="400000"/>
            </a:ln>
            <a:effectLst/>
          </p:spPr>
        </p:pic>
        <p:sp>
          <p:nvSpPr>
            <p:cNvPr id="6" name="Renewal request is received via phone, fax, Surescripts, or interface message">
              <a:extLst>
                <a:ext uri="{FF2B5EF4-FFF2-40B4-BE49-F238E27FC236}">
                  <a16:creationId xmlns:a16="http://schemas.microsoft.com/office/drawing/2014/main" id="{062205CC-B5E6-D223-B9FE-A36939B3B527}"/>
                </a:ext>
              </a:extLst>
            </p:cNvPr>
            <p:cNvSpPr txBox="1"/>
            <p:nvPr/>
          </p:nvSpPr>
          <p:spPr>
            <a:xfrm>
              <a:off x="841198" y="2253336"/>
              <a:ext cx="2387250" cy="789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3600">
                  <a:solidFill>
                    <a:srgbClr val="495053"/>
                  </a:solidFill>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sz="1600" b="0" i="0" u="none" strike="noStrike" kern="1200" cap="none" spc="0" normalizeH="0" baseline="0" noProof="0" dirty="0">
                  <a:ln>
                    <a:noFill/>
                  </a:ln>
                  <a:solidFill>
                    <a:srgbClr val="333333"/>
                  </a:solidFill>
                  <a:effectLst/>
                  <a:uLnTx/>
                  <a:uFillTx/>
                  <a:latin typeface="Calibri" panose="020F0502020204030204"/>
                  <a:ea typeface="+mn-ea"/>
                  <a:cs typeface="+mn-cs"/>
                </a:rPr>
                <a:t>Renewal request is received via phone, fax, Surescripts, or interface message</a:t>
              </a: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sz="16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grpSp>
        <p:nvGrpSpPr>
          <p:cNvPr id="44" name="Group 43">
            <a:extLst>
              <a:ext uri="{FF2B5EF4-FFF2-40B4-BE49-F238E27FC236}">
                <a16:creationId xmlns:a16="http://schemas.microsoft.com/office/drawing/2014/main" id="{CA8937F8-3724-EA74-A4E0-114ADA1FCEC1}"/>
              </a:ext>
            </a:extLst>
          </p:cNvPr>
          <p:cNvGrpSpPr/>
          <p:nvPr/>
        </p:nvGrpSpPr>
        <p:grpSpPr>
          <a:xfrm>
            <a:off x="4716591" y="1487641"/>
            <a:ext cx="2563754" cy="1555655"/>
            <a:chOff x="4716591" y="1487641"/>
            <a:chExt cx="2563754" cy="1555655"/>
          </a:xfrm>
        </p:grpSpPr>
        <p:pic>
          <p:nvPicPr>
            <p:cNvPr id="8" name="Image" descr="Image">
              <a:extLst>
                <a:ext uri="{FF2B5EF4-FFF2-40B4-BE49-F238E27FC236}">
                  <a16:creationId xmlns:a16="http://schemas.microsoft.com/office/drawing/2014/main" id="{157B82AF-722D-424F-5050-6B3196216D37}"/>
                </a:ext>
              </a:extLst>
            </p:cNvPr>
            <p:cNvPicPr>
              <a:picLocks noChangeAspect="1"/>
            </p:cNvPicPr>
            <p:nvPr/>
          </p:nvPicPr>
          <p:blipFill>
            <a:blip r:embed="rId4"/>
            <a:stretch>
              <a:fillRect/>
            </a:stretch>
          </p:blipFill>
          <p:spPr>
            <a:xfrm>
              <a:off x="5725108" y="1487641"/>
              <a:ext cx="546719" cy="546720"/>
            </a:xfrm>
            <a:prstGeom prst="rect">
              <a:avLst/>
            </a:prstGeom>
            <a:ln w="12700" cap="flat">
              <a:noFill/>
              <a:miter lim="400000"/>
            </a:ln>
            <a:effectLst/>
          </p:spPr>
        </p:pic>
        <p:sp>
          <p:nvSpPr>
            <p:cNvPr id="9" name="Provider or staff review patient chart for relevant renewal information">
              <a:extLst>
                <a:ext uri="{FF2B5EF4-FFF2-40B4-BE49-F238E27FC236}">
                  <a16:creationId xmlns:a16="http://schemas.microsoft.com/office/drawing/2014/main" id="{E480559F-25F6-96B7-EA6D-D2D02E05DB27}"/>
                </a:ext>
              </a:extLst>
            </p:cNvPr>
            <p:cNvSpPr/>
            <p:nvPr/>
          </p:nvSpPr>
          <p:spPr>
            <a:xfrm>
              <a:off x="4716591" y="2253336"/>
              <a:ext cx="2563754" cy="7899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3600">
                  <a:solidFill>
                    <a:srgbClr val="495053"/>
                  </a:solidFill>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sz="1600" b="0" i="0" u="none" strike="noStrike" kern="1200" cap="none" spc="0" normalizeH="0" baseline="0" noProof="0" dirty="0">
                  <a:ln>
                    <a:noFill/>
                  </a:ln>
                  <a:solidFill>
                    <a:srgbClr val="333333"/>
                  </a:solidFill>
                  <a:effectLst/>
                  <a:uLnTx/>
                  <a:uFillTx/>
                  <a:latin typeface="Calibri" panose="020F0502020204030204"/>
                  <a:ea typeface="+mn-ea"/>
                  <a:cs typeface="+mn-cs"/>
                </a:rPr>
                <a:t>Provider or staff review patient chart for relevant renewal information</a:t>
              </a: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sz="16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D583831A-003B-1D5C-7956-C4E210300C1C}"/>
              </a:ext>
            </a:extLst>
          </p:cNvPr>
          <p:cNvGrpSpPr/>
          <p:nvPr/>
        </p:nvGrpSpPr>
        <p:grpSpPr>
          <a:xfrm>
            <a:off x="8768488" y="1460306"/>
            <a:ext cx="2598884" cy="1582990"/>
            <a:chOff x="8768488" y="1460306"/>
            <a:chExt cx="2598884" cy="1582990"/>
          </a:xfrm>
        </p:grpSpPr>
        <p:pic>
          <p:nvPicPr>
            <p:cNvPr id="11" name="Image" descr="Image">
              <a:extLst>
                <a:ext uri="{FF2B5EF4-FFF2-40B4-BE49-F238E27FC236}">
                  <a16:creationId xmlns:a16="http://schemas.microsoft.com/office/drawing/2014/main" id="{FFB5D30D-BEF3-0B01-965B-C69C351419D3}"/>
                </a:ext>
              </a:extLst>
            </p:cNvPr>
            <p:cNvPicPr>
              <a:picLocks noChangeAspect="1"/>
            </p:cNvPicPr>
            <p:nvPr/>
          </p:nvPicPr>
          <p:blipFill>
            <a:blip r:embed="rId5"/>
            <a:stretch>
              <a:fillRect/>
            </a:stretch>
          </p:blipFill>
          <p:spPr>
            <a:xfrm>
              <a:off x="9767234" y="1460306"/>
              <a:ext cx="601391" cy="601391"/>
            </a:xfrm>
            <a:prstGeom prst="rect">
              <a:avLst/>
            </a:prstGeom>
            <a:ln w="25400" cap="flat">
              <a:noFill/>
              <a:miter lim="400000"/>
            </a:ln>
            <a:effectLst/>
          </p:spPr>
        </p:pic>
        <p:sp>
          <p:nvSpPr>
            <p:cNvPr id="12" name="Request is approved/denied by provider or staff and any necessary follow up performed">
              <a:extLst>
                <a:ext uri="{FF2B5EF4-FFF2-40B4-BE49-F238E27FC236}">
                  <a16:creationId xmlns:a16="http://schemas.microsoft.com/office/drawing/2014/main" id="{12CF25CF-AB01-9CED-B87F-E9375A229AA2}"/>
                </a:ext>
              </a:extLst>
            </p:cNvPr>
            <p:cNvSpPr txBox="1"/>
            <p:nvPr/>
          </p:nvSpPr>
          <p:spPr>
            <a:xfrm>
              <a:off x="8768488" y="2253336"/>
              <a:ext cx="2598884" cy="7899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defRPr sz="3600">
                  <a:solidFill>
                    <a:srgbClr val="495053"/>
                  </a:solidFill>
                </a:defRPr>
              </a:lvl1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sz="1600" b="0" i="0" u="none" strike="noStrike" kern="1200" cap="none" spc="0" normalizeH="0" baseline="0" noProof="0" dirty="0">
                  <a:ln>
                    <a:noFill/>
                  </a:ln>
                  <a:solidFill>
                    <a:srgbClr val="333333"/>
                  </a:solidFill>
                  <a:effectLst/>
                  <a:uLnTx/>
                  <a:uFillTx/>
                  <a:latin typeface="Calibri" panose="020F0502020204030204"/>
                  <a:ea typeface="+mn-ea"/>
                  <a:cs typeface="+mn-cs"/>
                </a:rPr>
                <a:t>Request approved/denied by provider or staff and</a:t>
              </a: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sz="1600" b="0" i="0" u="none" strike="noStrike" kern="1200" cap="none" spc="0" normalizeH="0" baseline="0" noProof="0" dirty="0">
                  <a:ln>
                    <a:noFill/>
                  </a:ln>
                  <a:solidFill>
                    <a:srgbClr val="333333"/>
                  </a:solidFill>
                  <a:effectLst/>
                  <a:uLnTx/>
                  <a:uFillTx/>
                  <a:latin typeface="Calibri" panose="020F0502020204030204"/>
                  <a:ea typeface="+mn-ea"/>
                  <a:cs typeface="+mn-cs"/>
                </a:rPr>
                <a:t>necessary follow</a:t>
              </a: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a:t>
              </a:r>
              <a:r>
                <a:rPr kumimoji="0" sz="1600" b="0" i="0" u="none" strike="noStrike" kern="1200" cap="none" spc="0" normalizeH="0" baseline="0" noProof="0" dirty="0">
                  <a:ln>
                    <a:noFill/>
                  </a:ln>
                  <a:solidFill>
                    <a:srgbClr val="333333"/>
                  </a:solidFill>
                  <a:effectLst/>
                  <a:uLnTx/>
                  <a:uFillTx/>
                  <a:latin typeface="Calibri" panose="020F0502020204030204"/>
                  <a:ea typeface="+mn-ea"/>
                  <a:cs typeface="+mn-cs"/>
                </a:rPr>
                <a:t>up performed</a:t>
              </a:r>
              <a:r>
                <a:rPr kumimoji="0" lang="en-US" sz="16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sz="1600" b="0" i="0" u="none" strike="noStrike" kern="1200" cap="none" spc="0" normalizeH="0" baseline="0" noProof="0" dirty="0">
                <a:ln>
                  <a:noFill/>
                </a:ln>
                <a:solidFill>
                  <a:srgbClr val="333333"/>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DED48541-E943-6E90-21B9-4B20F7DC0266}"/>
              </a:ext>
            </a:extLst>
          </p:cNvPr>
          <p:cNvGrpSpPr/>
          <p:nvPr/>
        </p:nvGrpSpPr>
        <p:grpSpPr>
          <a:xfrm>
            <a:off x="3425438" y="1622956"/>
            <a:ext cx="1094163" cy="1336033"/>
            <a:chOff x="3538047" y="1622956"/>
            <a:chExt cx="1094163" cy="1336033"/>
          </a:xfrm>
        </p:grpSpPr>
        <p:grpSp>
          <p:nvGrpSpPr>
            <p:cNvPr id="13" name="Group">
              <a:extLst>
                <a:ext uri="{FF2B5EF4-FFF2-40B4-BE49-F238E27FC236}">
                  <a16:creationId xmlns:a16="http://schemas.microsoft.com/office/drawing/2014/main" id="{0DDD9777-F754-CEB4-9092-F9C04CF557A2}"/>
                </a:ext>
              </a:extLst>
            </p:cNvPr>
            <p:cNvGrpSpPr/>
            <p:nvPr/>
          </p:nvGrpSpPr>
          <p:grpSpPr>
            <a:xfrm>
              <a:off x="3538047" y="1622956"/>
              <a:ext cx="765133" cy="1336033"/>
              <a:chOff x="0" y="0"/>
              <a:chExt cx="765132" cy="1336032"/>
            </a:xfrm>
          </p:grpSpPr>
          <p:sp>
            <p:nvSpPr>
              <p:cNvPr id="14" name="Line">
                <a:extLst>
                  <a:ext uri="{FF2B5EF4-FFF2-40B4-BE49-F238E27FC236}">
                    <a16:creationId xmlns:a16="http://schemas.microsoft.com/office/drawing/2014/main" id="{4990E30F-CD2F-1E26-5D7D-21356488F9A1}"/>
                  </a:ext>
                </a:extLst>
              </p:cNvPr>
              <p:cNvSpPr/>
              <p:nvPr/>
            </p:nvSpPr>
            <p:spPr>
              <a:xfrm flipV="1">
                <a:off x="17806" y="715706"/>
                <a:ext cx="620327" cy="620327"/>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sp>
            <p:nvSpPr>
              <p:cNvPr id="15" name="Line">
                <a:extLst>
                  <a:ext uri="{FF2B5EF4-FFF2-40B4-BE49-F238E27FC236}">
                    <a16:creationId xmlns:a16="http://schemas.microsoft.com/office/drawing/2014/main" id="{9BD7289B-D192-7B3D-A98A-28C804FCAACB}"/>
                  </a:ext>
                </a:extLst>
              </p:cNvPr>
              <p:cNvSpPr/>
              <p:nvPr/>
            </p:nvSpPr>
            <p:spPr>
              <a:xfrm>
                <a:off x="-1" y="0"/>
                <a:ext cx="765134" cy="765133"/>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grpSp>
        <p:grpSp>
          <p:nvGrpSpPr>
            <p:cNvPr id="16" name="Group">
              <a:extLst>
                <a:ext uri="{FF2B5EF4-FFF2-40B4-BE49-F238E27FC236}">
                  <a16:creationId xmlns:a16="http://schemas.microsoft.com/office/drawing/2014/main" id="{AD442672-536F-996F-C58E-147B2DD71C43}"/>
                </a:ext>
              </a:extLst>
            </p:cNvPr>
            <p:cNvGrpSpPr/>
            <p:nvPr/>
          </p:nvGrpSpPr>
          <p:grpSpPr>
            <a:xfrm>
              <a:off x="3867077" y="1622956"/>
              <a:ext cx="765133" cy="1336033"/>
              <a:chOff x="0" y="0"/>
              <a:chExt cx="765132" cy="1336032"/>
            </a:xfrm>
          </p:grpSpPr>
          <p:sp>
            <p:nvSpPr>
              <p:cNvPr id="17" name="Line">
                <a:extLst>
                  <a:ext uri="{FF2B5EF4-FFF2-40B4-BE49-F238E27FC236}">
                    <a16:creationId xmlns:a16="http://schemas.microsoft.com/office/drawing/2014/main" id="{CF4B66D8-4108-56CA-F882-098CFC90CDAB}"/>
                  </a:ext>
                </a:extLst>
              </p:cNvPr>
              <p:cNvSpPr/>
              <p:nvPr/>
            </p:nvSpPr>
            <p:spPr>
              <a:xfrm flipV="1">
                <a:off x="17806" y="715706"/>
                <a:ext cx="620327" cy="620327"/>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sp>
            <p:nvSpPr>
              <p:cNvPr id="18" name="Line">
                <a:extLst>
                  <a:ext uri="{FF2B5EF4-FFF2-40B4-BE49-F238E27FC236}">
                    <a16:creationId xmlns:a16="http://schemas.microsoft.com/office/drawing/2014/main" id="{8298CB4E-1FF0-33D4-6A43-E623D7E4C066}"/>
                  </a:ext>
                </a:extLst>
              </p:cNvPr>
              <p:cNvSpPr/>
              <p:nvPr/>
            </p:nvSpPr>
            <p:spPr>
              <a:xfrm>
                <a:off x="-1" y="0"/>
                <a:ext cx="765134" cy="765133"/>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grpSp>
      </p:grpSp>
      <p:graphicFrame>
        <p:nvGraphicFramePr>
          <p:cNvPr id="25" name="2D Bar Chart">
            <a:extLst>
              <a:ext uri="{FF2B5EF4-FFF2-40B4-BE49-F238E27FC236}">
                <a16:creationId xmlns:a16="http://schemas.microsoft.com/office/drawing/2014/main" id="{03B30110-101B-0957-437D-C18D832152EE}"/>
              </a:ext>
            </a:extLst>
          </p:cNvPr>
          <p:cNvGraphicFramePr/>
          <p:nvPr/>
        </p:nvGraphicFramePr>
        <p:xfrm>
          <a:off x="966049" y="3936634"/>
          <a:ext cx="10259901" cy="2117234"/>
        </p:xfrm>
        <a:graphic>
          <a:graphicData uri="http://schemas.openxmlformats.org/drawingml/2006/chart">
            <c:chart xmlns:c="http://schemas.openxmlformats.org/drawingml/2006/chart" xmlns:r="http://schemas.openxmlformats.org/officeDocument/2006/relationships" r:id="rId6"/>
          </a:graphicData>
        </a:graphic>
      </p:graphicFrame>
      <p:sp>
        <p:nvSpPr>
          <p:cNvPr id="26" name="Title 3">
            <a:extLst>
              <a:ext uri="{FF2B5EF4-FFF2-40B4-BE49-F238E27FC236}">
                <a16:creationId xmlns:a16="http://schemas.microsoft.com/office/drawing/2014/main" id="{93686AE3-557F-9F8E-3F3F-D4373C188A3E}"/>
              </a:ext>
            </a:extLst>
          </p:cNvPr>
          <p:cNvSpPr txBox="1">
            <a:spLocks/>
          </p:cNvSpPr>
          <p:nvPr/>
        </p:nvSpPr>
        <p:spPr>
          <a:xfrm>
            <a:off x="835260" y="3548327"/>
            <a:ext cx="9232669" cy="522121"/>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AEEF"/>
                </a:solidFill>
                <a:effectLst/>
                <a:uLnTx/>
                <a:uFillTx/>
                <a:latin typeface="Calibri" panose="020F0502020204030204"/>
                <a:ea typeface="+mj-ea"/>
                <a:cs typeface="+mj-cs"/>
              </a:rPr>
              <a:t>Average minutes spent per renewal request</a:t>
            </a:r>
          </a:p>
        </p:txBody>
      </p:sp>
      <p:grpSp>
        <p:nvGrpSpPr>
          <p:cNvPr id="36" name="Group 35">
            <a:extLst>
              <a:ext uri="{FF2B5EF4-FFF2-40B4-BE49-F238E27FC236}">
                <a16:creationId xmlns:a16="http://schemas.microsoft.com/office/drawing/2014/main" id="{F334E2B5-77D3-6DA2-ABC9-86D24A614122}"/>
              </a:ext>
            </a:extLst>
          </p:cNvPr>
          <p:cNvGrpSpPr/>
          <p:nvPr/>
        </p:nvGrpSpPr>
        <p:grpSpPr>
          <a:xfrm>
            <a:off x="7477335" y="1622956"/>
            <a:ext cx="1094163" cy="1336033"/>
            <a:chOff x="3538047" y="1622956"/>
            <a:chExt cx="1094163" cy="1336033"/>
          </a:xfrm>
        </p:grpSpPr>
        <p:grpSp>
          <p:nvGrpSpPr>
            <p:cNvPr id="37" name="Group">
              <a:extLst>
                <a:ext uri="{FF2B5EF4-FFF2-40B4-BE49-F238E27FC236}">
                  <a16:creationId xmlns:a16="http://schemas.microsoft.com/office/drawing/2014/main" id="{50DFA894-A4C7-B78A-B7EA-CDA00674DF2E}"/>
                </a:ext>
              </a:extLst>
            </p:cNvPr>
            <p:cNvGrpSpPr/>
            <p:nvPr/>
          </p:nvGrpSpPr>
          <p:grpSpPr>
            <a:xfrm>
              <a:off x="3538047" y="1622956"/>
              <a:ext cx="765133" cy="1336033"/>
              <a:chOff x="0" y="0"/>
              <a:chExt cx="765132" cy="1336032"/>
            </a:xfrm>
          </p:grpSpPr>
          <p:sp>
            <p:nvSpPr>
              <p:cNvPr id="41" name="Line">
                <a:extLst>
                  <a:ext uri="{FF2B5EF4-FFF2-40B4-BE49-F238E27FC236}">
                    <a16:creationId xmlns:a16="http://schemas.microsoft.com/office/drawing/2014/main" id="{53A0F9D4-6D02-44F2-0FE4-846665753280}"/>
                  </a:ext>
                </a:extLst>
              </p:cNvPr>
              <p:cNvSpPr/>
              <p:nvPr/>
            </p:nvSpPr>
            <p:spPr>
              <a:xfrm flipV="1">
                <a:off x="17806" y="715706"/>
                <a:ext cx="620327" cy="620327"/>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sp>
            <p:nvSpPr>
              <p:cNvPr id="42" name="Line">
                <a:extLst>
                  <a:ext uri="{FF2B5EF4-FFF2-40B4-BE49-F238E27FC236}">
                    <a16:creationId xmlns:a16="http://schemas.microsoft.com/office/drawing/2014/main" id="{C956CFD7-2DA5-74EC-DCC6-1195ED691F65}"/>
                  </a:ext>
                </a:extLst>
              </p:cNvPr>
              <p:cNvSpPr/>
              <p:nvPr/>
            </p:nvSpPr>
            <p:spPr>
              <a:xfrm>
                <a:off x="-1" y="0"/>
                <a:ext cx="765134" cy="765133"/>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grpSp>
        <p:grpSp>
          <p:nvGrpSpPr>
            <p:cNvPr id="38" name="Group">
              <a:extLst>
                <a:ext uri="{FF2B5EF4-FFF2-40B4-BE49-F238E27FC236}">
                  <a16:creationId xmlns:a16="http://schemas.microsoft.com/office/drawing/2014/main" id="{E44F73B4-591E-EF23-CE75-61F3EAB849AF}"/>
                </a:ext>
              </a:extLst>
            </p:cNvPr>
            <p:cNvGrpSpPr/>
            <p:nvPr/>
          </p:nvGrpSpPr>
          <p:grpSpPr>
            <a:xfrm>
              <a:off x="3867077" y="1622956"/>
              <a:ext cx="765133" cy="1336033"/>
              <a:chOff x="0" y="0"/>
              <a:chExt cx="765132" cy="1336032"/>
            </a:xfrm>
          </p:grpSpPr>
          <p:sp>
            <p:nvSpPr>
              <p:cNvPr id="39" name="Line">
                <a:extLst>
                  <a:ext uri="{FF2B5EF4-FFF2-40B4-BE49-F238E27FC236}">
                    <a16:creationId xmlns:a16="http://schemas.microsoft.com/office/drawing/2014/main" id="{4956940F-057D-56F7-ABE6-6BE8A8D6B189}"/>
                  </a:ext>
                </a:extLst>
              </p:cNvPr>
              <p:cNvSpPr/>
              <p:nvPr/>
            </p:nvSpPr>
            <p:spPr>
              <a:xfrm flipV="1">
                <a:off x="17806" y="715706"/>
                <a:ext cx="620327" cy="620327"/>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sp>
            <p:nvSpPr>
              <p:cNvPr id="40" name="Line">
                <a:extLst>
                  <a:ext uri="{FF2B5EF4-FFF2-40B4-BE49-F238E27FC236}">
                    <a16:creationId xmlns:a16="http://schemas.microsoft.com/office/drawing/2014/main" id="{C7FC45CA-7EED-9E43-120D-969C734C8D7F}"/>
                  </a:ext>
                </a:extLst>
              </p:cNvPr>
              <p:cNvSpPr/>
              <p:nvPr/>
            </p:nvSpPr>
            <p:spPr>
              <a:xfrm>
                <a:off x="-1" y="0"/>
                <a:ext cx="765134" cy="765133"/>
              </a:xfrm>
              <a:prstGeom prst="line">
                <a:avLst/>
              </a:prstGeom>
              <a:noFill/>
              <a:ln w="63500" cap="rnd">
                <a:solidFill>
                  <a:schemeClr val="accent1"/>
                </a:solidFill>
                <a:custDash>
                  <a:ds d="100000" sp="200000"/>
                </a:custDash>
                <a:round/>
              </a:ln>
              <a:effectLst/>
            </p:spPr>
            <p:txBody>
              <a:bodyPr wrap="square" lIns="50800" tIns="50800" rIns="50800" bIns="50800"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Light"/>
                </a:endParaRPr>
              </a:p>
            </p:txBody>
          </p:sp>
        </p:grpSp>
      </p:grpSp>
      <p:sp>
        <p:nvSpPr>
          <p:cNvPr id="2" name="TextBox 1">
            <a:extLst>
              <a:ext uri="{FF2B5EF4-FFF2-40B4-BE49-F238E27FC236}">
                <a16:creationId xmlns:a16="http://schemas.microsoft.com/office/drawing/2014/main" id="{44A964EE-5988-E877-112A-D18A89ECB137}"/>
              </a:ext>
            </a:extLst>
          </p:cNvPr>
          <p:cNvSpPr txBox="1"/>
          <p:nvPr/>
        </p:nvSpPr>
        <p:spPr>
          <a:xfrm>
            <a:off x="1523999" y="4240695"/>
            <a:ext cx="152400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333333"/>
                </a:solidFill>
                <a:effectLst/>
                <a:uLnTx/>
                <a:uFillTx/>
                <a:latin typeface="Calibri" panose="020F0502020204030204"/>
                <a:ea typeface="+mn-ea"/>
                <a:cs typeface="Calibri"/>
              </a:rPr>
            </a:b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rPr>
              <a:t>with</a:t>
            </a:r>
            <a:endParaRPr kumimoji="0" lang="en-US" sz="6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40D9D093-324F-89C0-B544-CEC512042B13}"/>
              </a:ext>
            </a:extLst>
          </p:cNvPr>
          <p:cNvSpPr txBox="1"/>
          <p:nvPr/>
        </p:nvSpPr>
        <p:spPr>
          <a:xfrm>
            <a:off x="1275520" y="4348369"/>
            <a:ext cx="152400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1" i="0" u="none" strike="noStrike" kern="1200" cap="none" spc="0" normalizeH="0" baseline="0" noProof="0">
                <a:ln>
                  <a:noFill/>
                </a:ln>
                <a:solidFill>
                  <a:srgbClr val="333333"/>
                </a:solidFill>
                <a:effectLst/>
                <a:uLnTx/>
                <a:uFillTx/>
                <a:latin typeface="Calibri" panose="020F0502020204030204"/>
                <a:ea typeface="+mn-ea"/>
                <a:cs typeface="Calibri"/>
              </a:rPr>
            </a:b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rPr>
              <a:t>with</a:t>
            </a:r>
            <a:endParaRPr kumimoji="0" lang="en-US" sz="6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4" name="TextBox 3">
            <a:extLst>
              <a:ext uri="{FF2B5EF4-FFF2-40B4-BE49-F238E27FC236}">
                <a16:creationId xmlns:a16="http://schemas.microsoft.com/office/drawing/2014/main" id="{8FD764FF-D758-64E9-6949-8D2A041027CD}"/>
              </a:ext>
            </a:extLst>
          </p:cNvPr>
          <p:cNvSpPr txBox="1"/>
          <p:nvPr/>
        </p:nvSpPr>
        <p:spPr>
          <a:xfrm>
            <a:off x="1432891" y="5093802"/>
            <a:ext cx="1540564" cy="61555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Calibri" panose="020F0502020204030204"/>
                <a:ea typeface="+mn-ea"/>
                <a:cs typeface="Calibri"/>
              </a:rPr>
              <a:t>With Embedded Refills</a:t>
            </a: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with</a:t>
            </a:r>
            <a:endParaRPr kumimoji="0" lang="en-US" sz="60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3DEEA26F-3004-CBF4-20C8-999EE9E59240}"/>
              </a:ext>
            </a:extLst>
          </p:cNvPr>
          <p:cNvSpPr txBox="1"/>
          <p:nvPr/>
        </p:nvSpPr>
        <p:spPr>
          <a:xfrm>
            <a:off x="1432890" y="4240693"/>
            <a:ext cx="1697934" cy="86177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3333"/>
                </a:solidFill>
                <a:effectLst/>
                <a:uLnTx/>
                <a:uFillTx/>
                <a:latin typeface="Calibri" panose="020F0502020204030204"/>
                <a:ea typeface="+mn-ea"/>
                <a:cs typeface="Calibri"/>
              </a:rPr>
              <a:t>Without Embedded Refills</a:t>
            </a:r>
            <a:br>
              <a:rPr kumimoji="0" lang="en-US" sz="1800" b="1" i="0" u="none" strike="noStrike" kern="1200" cap="none" spc="0" normalizeH="0" baseline="0" noProof="0">
                <a:ln>
                  <a:noFill/>
                </a:ln>
                <a:solidFill>
                  <a:srgbClr val="333333"/>
                </a:solidFill>
                <a:effectLst/>
                <a:uLnTx/>
                <a:uFillTx/>
                <a:latin typeface="Calibri" panose="020F0502020204030204"/>
                <a:ea typeface="+mn-ea"/>
                <a:cs typeface="Calibri"/>
              </a:rPr>
            </a:br>
            <a:r>
              <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rPr>
              <a:t>with</a:t>
            </a:r>
            <a:endParaRPr kumimoji="0" lang="en-US" sz="6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836888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96C-53C5-6A65-71FB-9CA36AEB5C66}"/>
              </a:ext>
            </a:extLst>
          </p:cNvPr>
          <p:cNvSpPr>
            <a:spLocks noGrp="1"/>
          </p:cNvSpPr>
          <p:nvPr>
            <p:ph type="title"/>
          </p:nvPr>
        </p:nvSpPr>
        <p:spPr>
          <a:xfrm>
            <a:off x="699440" y="304693"/>
            <a:ext cx="10515600" cy="420624"/>
          </a:xfrm>
        </p:spPr>
        <p:txBody>
          <a:bodyPr/>
          <a:lstStyle/>
          <a:p>
            <a:r>
              <a:rPr lang="en-US"/>
              <a:t>Fully Integrated Refill Protocols</a:t>
            </a:r>
          </a:p>
        </p:txBody>
      </p:sp>
      <p:grpSp>
        <p:nvGrpSpPr>
          <p:cNvPr id="18" name="Group">
            <a:extLst>
              <a:ext uri="{FF2B5EF4-FFF2-40B4-BE49-F238E27FC236}">
                <a16:creationId xmlns:a16="http://schemas.microsoft.com/office/drawing/2014/main" id="{D3CC14C5-707F-0CCC-ECB5-BF60F7368520}"/>
              </a:ext>
            </a:extLst>
          </p:cNvPr>
          <p:cNvGrpSpPr/>
          <p:nvPr/>
        </p:nvGrpSpPr>
        <p:grpSpPr>
          <a:xfrm>
            <a:off x="1017973" y="1241394"/>
            <a:ext cx="9879655" cy="4375211"/>
            <a:chOff x="0" y="0"/>
            <a:chExt cx="20667971" cy="8761358"/>
          </a:xfrm>
        </p:grpSpPr>
        <p:pic>
          <p:nvPicPr>
            <p:cNvPr id="15" name="Image" descr="Image">
              <a:extLst>
                <a:ext uri="{FF2B5EF4-FFF2-40B4-BE49-F238E27FC236}">
                  <a16:creationId xmlns:a16="http://schemas.microsoft.com/office/drawing/2014/main" id="{3245F35E-240F-ABFD-8480-43768752ADC6}"/>
                </a:ext>
              </a:extLst>
            </p:cNvPr>
            <p:cNvPicPr>
              <a:picLocks noChangeAspect="1"/>
            </p:cNvPicPr>
            <p:nvPr/>
          </p:nvPicPr>
          <p:blipFill>
            <a:blip r:embed="rId3"/>
            <a:stretch>
              <a:fillRect/>
            </a:stretch>
          </p:blipFill>
          <p:spPr>
            <a:xfrm>
              <a:off x="27504" y="31196"/>
              <a:ext cx="20640467" cy="8687874"/>
            </a:xfrm>
            <a:prstGeom prst="rect">
              <a:avLst/>
            </a:prstGeom>
            <a:ln w="12700" cap="flat">
              <a:noFill/>
              <a:miter lim="400000"/>
            </a:ln>
            <a:effectLst/>
          </p:spPr>
        </p:pic>
        <p:sp>
          <p:nvSpPr>
            <p:cNvPr id="16" name="Rectangle">
              <a:extLst>
                <a:ext uri="{FF2B5EF4-FFF2-40B4-BE49-F238E27FC236}">
                  <a16:creationId xmlns:a16="http://schemas.microsoft.com/office/drawing/2014/main" id="{5C0FBABA-D52F-5554-4FBD-2ACA167AA502}"/>
                </a:ext>
              </a:extLst>
            </p:cNvPr>
            <p:cNvSpPr/>
            <p:nvPr/>
          </p:nvSpPr>
          <p:spPr>
            <a:xfrm>
              <a:off x="0" y="0"/>
              <a:ext cx="11491591" cy="1963019"/>
            </a:xfrm>
            <a:prstGeom prst="rect">
              <a:avLst/>
            </a:prstGeom>
            <a:blipFill rotWithShape="1">
              <a:blip r:embed="rId4"/>
              <a:srcRect/>
              <a:tile tx="0" ty="0" sx="100000" sy="100000" flip="none" algn="tl"/>
            </a:blipFill>
            <a:ln w="12700" cap="flat">
              <a:noFill/>
              <a:miter lim="400000"/>
            </a:ln>
            <a:effectLst/>
          </p:spPr>
          <p:txBody>
            <a:bodyPr wrap="square" lIns="25400" tIns="25400" rIns="25400" bIns="25400" numCol="1" anchor="ctr">
              <a:noAutofit/>
            </a:bodyPr>
            <a:lstStyle/>
            <a:p>
              <a:pPr algn="ctr">
                <a:defRPr sz="3200">
                  <a:solidFill>
                    <a:srgbClr val="FFFFFF"/>
                  </a:solidFill>
                  <a:latin typeface="Helvetica Light"/>
                  <a:ea typeface="Helvetica Light"/>
                  <a:cs typeface="Helvetica Light"/>
                  <a:sym typeface="Helvetica Light"/>
                </a:defRPr>
              </a:pPr>
              <a:endParaRPr sz="1600"/>
            </a:p>
          </p:txBody>
        </p:sp>
        <p:sp>
          <p:nvSpPr>
            <p:cNvPr id="17" name="Rectangle">
              <a:extLst>
                <a:ext uri="{FF2B5EF4-FFF2-40B4-BE49-F238E27FC236}">
                  <a16:creationId xmlns:a16="http://schemas.microsoft.com/office/drawing/2014/main" id="{E3B7B6CB-2250-6A1A-DCFB-0DBF04CD8E9C}"/>
                </a:ext>
              </a:extLst>
            </p:cNvPr>
            <p:cNvSpPr/>
            <p:nvPr/>
          </p:nvSpPr>
          <p:spPr>
            <a:xfrm>
              <a:off x="0" y="7132825"/>
              <a:ext cx="11491591" cy="1628533"/>
            </a:xfrm>
            <a:prstGeom prst="rect">
              <a:avLst/>
            </a:prstGeom>
            <a:blipFill rotWithShape="1">
              <a:blip r:embed="rId4"/>
              <a:srcRect/>
              <a:tile tx="0" ty="0" sx="100000" sy="100000" flip="none" algn="tl"/>
            </a:blipFill>
            <a:ln w="12700" cap="flat">
              <a:noFill/>
              <a:miter lim="400000"/>
            </a:ln>
            <a:effectLst/>
          </p:spPr>
          <p:txBody>
            <a:bodyPr wrap="square" lIns="25400" tIns="25400" rIns="25400" bIns="25400" numCol="1" anchor="ctr">
              <a:noAutofit/>
            </a:bodyPr>
            <a:lstStyle/>
            <a:p>
              <a:pPr algn="ctr">
                <a:defRPr sz="3200">
                  <a:solidFill>
                    <a:srgbClr val="FFFFFF"/>
                  </a:solidFill>
                  <a:latin typeface="Helvetica Light"/>
                  <a:ea typeface="Helvetica Light"/>
                  <a:cs typeface="Helvetica Light"/>
                  <a:sym typeface="Helvetica Light"/>
                </a:defRPr>
              </a:pPr>
              <a:endParaRPr sz="1600"/>
            </a:p>
          </p:txBody>
        </p:sp>
      </p:grpSp>
    </p:spTree>
    <p:extLst>
      <p:ext uri="{BB962C8B-B14F-4D97-AF65-F5344CB8AC3E}">
        <p14:creationId xmlns:p14="http://schemas.microsoft.com/office/powerpoint/2010/main" val="2430669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96C-53C5-6A65-71FB-9CA36AEB5C66}"/>
              </a:ext>
            </a:extLst>
          </p:cNvPr>
          <p:cNvSpPr>
            <a:spLocks noGrp="1"/>
          </p:cNvSpPr>
          <p:nvPr>
            <p:ph type="title"/>
          </p:nvPr>
        </p:nvSpPr>
        <p:spPr>
          <a:xfrm>
            <a:off x="762071" y="315131"/>
            <a:ext cx="10515600" cy="420624"/>
          </a:xfrm>
        </p:spPr>
        <p:txBody>
          <a:bodyPr/>
          <a:lstStyle/>
          <a:p>
            <a:r>
              <a:rPr lang="en-US"/>
              <a:t>Fully Integrated Refill Protocols</a:t>
            </a:r>
          </a:p>
        </p:txBody>
      </p:sp>
      <p:pic>
        <p:nvPicPr>
          <p:cNvPr id="4" name="Picture 3" descr="Graphical user interface, text, application&#10;&#10;Description automatically generated">
            <a:extLst>
              <a:ext uri="{FF2B5EF4-FFF2-40B4-BE49-F238E27FC236}">
                <a16:creationId xmlns:a16="http://schemas.microsoft.com/office/drawing/2014/main" id="{0BFECCAB-B826-AE6A-A815-E85781187E6C}"/>
              </a:ext>
            </a:extLst>
          </p:cNvPr>
          <p:cNvPicPr>
            <a:picLocks noChangeAspect="1"/>
          </p:cNvPicPr>
          <p:nvPr/>
        </p:nvPicPr>
        <p:blipFill rotWithShape="1">
          <a:blip r:embed="rId4"/>
          <a:srcRect t="-19" r="41130" b="44479"/>
          <a:stretch/>
        </p:blipFill>
        <p:spPr>
          <a:xfrm>
            <a:off x="1804826" y="1159968"/>
            <a:ext cx="8582348" cy="453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602630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B5B9E-89D5-DC49-878B-BC23923E08E2}"/>
              </a:ext>
            </a:extLst>
          </p:cNvPr>
          <p:cNvSpPr>
            <a:spLocks noGrp="1"/>
          </p:cNvSpPr>
          <p:nvPr>
            <p:ph type="title"/>
          </p:nvPr>
        </p:nvSpPr>
        <p:spPr>
          <a:xfrm>
            <a:off x="793230" y="6340304"/>
            <a:ext cx="10515600" cy="420624"/>
          </a:xfrm>
        </p:spPr>
        <p:txBody>
          <a:bodyPr>
            <a:normAutofit fontScale="90000"/>
          </a:bodyPr>
          <a:lstStyle/>
          <a:p>
            <a:r>
              <a:rPr lang="en-US">
                <a:solidFill>
                  <a:schemeClr val="bg1"/>
                </a:solidFill>
              </a:rPr>
              <a:t>Refill Categories</a:t>
            </a:r>
          </a:p>
        </p:txBody>
      </p:sp>
      <p:sp>
        <p:nvSpPr>
          <p:cNvPr id="3" name="Slide Number Placeholder 2">
            <a:extLst>
              <a:ext uri="{FF2B5EF4-FFF2-40B4-BE49-F238E27FC236}">
                <a16:creationId xmlns:a16="http://schemas.microsoft.com/office/drawing/2014/main" id="{B6C00C9D-6642-104C-BA15-1B0AD53751E5}"/>
              </a:ext>
            </a:extLst>
          </p:cNvPr>
          <p:cNvSpPr>
            <a:spLocks noGrp="1"/>
          </p:cNvSpPr>
          <p:nvPr>
            <p:ph type="sldNum" sz="quarter" idx="4294967295"/>
          </p:nvPr>
        </p:nvSpPr>
        <p:spPr>
          <a:xfrm>
            <a:off x="1438" y="6485743"/>
            <a:ext cx="5852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0A94FE-83BB-457B-B57D-58D307156590}" type="slidenum">
              <a:rPr lang="en-US" smtClean="0"/>
              <a:pPr/>
              <a:t>16</a:t>
            </a:fld>
            <a:endParaRPr lang="en-US"/>
          </a:p>
        </p:txBody>
      </p:sp>
      <p:grpSp>
        <p:nvGrpSpPr>
          <p:cNvPr id="6" name="Google Shape;461;p10">
            <a:extLst>
              <a:ext uri="{FF2B5EF4-FFF2-40B4-BE49-F238E27FC236}">
                <a16:creationId xmlns:a16="http://schemas.microsoft.com/office/drawing/2014/main" id="{6DE66497-6D0E-8A43-AAC4-3B4D9F45DCB6}"/>
              </a:ext>
            </a:extLst>
          </p:cNvPr>
          <p:cNvGrpSpPr/>
          <p:nvPr/>
        </p:nvGrpSpPr>
        <p:grpSpPr>
          <a:xfrm>
            <a:off x="311502" y="3926643"/>
            <a:ext cx="3188447" cy="1695804"/>
            <a:chOff x="1950164" y="5168955"/>
            <a:chExt cx="3127364" cy="1695804"/>
          </a:xfrm>
        </p:grpSpPr>
        <p:sp>
          <p:nvSpPr>
            <p:cNvPr id="42" name="Google Shape;462;p10">
              <a:extLst>
                <a:ext uri="{FF2B5EF4-FFF2-40B4-BE49-F238E27FC236}">
                  <a16:creationId xmlns:a16="http://schemas.microsoft.com/office/drawing/2014/main" id="{E0F470B7-3548-E346-80B9-263E3F1E3C99}"/>
                </a:ext>
              </a:extLst>
            </p:cNvPr>
            <p:cNvSpPr/>
            <p:nvPr/>
          </p:nvSpPr>
          <p:spPr>
            <a:xfrm>
              <a:off x="1950164" y="6033762"/>
              <a:ext cx="3127364" cy="830997"/>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Clr>
                  <a:srgbClr val="5D6A75"/>
                </a:buClr>
                <a:buSzPts val="1600"/>
                <a:buFont typeface="Avenir"/>
                <a:buNone/>
              </a:pPr>
              <a:r>
                <a:rPr lang="en-US" sz="1600" b="0" i="0" u="none" strike="noStrike" cap="none">
                  <a:solidFill>
                    <a:srgbClr val="5D6A75"/>
                  </a:solidFill>
                  <a:latin typeface="Avenir"/>
                  <a:ea typeface="Avenir"/>
                  <a:cs typeface="Avenir"/>
                  <a:sym typeface="Avenir"/>
                </a:rPr>
                <a:t>Medication does not meet protocol due to overdue office visits or abnormal/overdue labs.</a:t>
              </a:r>
              <a:endParaRPr sz="1600" b="1" i="0" u="none" strike="noStrike" cap="none">
                <a:solidFill>
                  <a:srgbClr val="5D6A75"/>
                </a:solidFill>
                <a:latin typeface="Avenir"/>
                <a:ea typeface="Avenir"/>
                <a:cs typeface="Avenir"/>
                <a:sym typeface="Avenir"/>
              </a:endParaRPr>
            </a:p>
          </p:txBody>
        </p:sp>
        <p:grpSp>
          <p:nvGrpSpPr>
            <p:cNvPr id="43" name="Google Shape;463;p10">
              <a:extLst>
                <a:ext uri="{FF2B5EF4-FFF2-40B4-BE49-F238E27FC236}">
                  <a16:creationId xmlns:a16="http://schemas.microsoft.com/office/drawing/2014/main" id="{510519AF-EE6B-F444-BF0D-662FF327A041}"/>
                </a:ext>
              </a:extLst>
            </p:cNvPr>
            <p:cNvGrpSpPr/>
            <p:nvPr/>
          </p:nvGrpSpPr>
          <p:grpSpPr>
            <a:xfrm>
              <a:off x="2588106" y="5168955"/>
              <a:ext cx="1851481" cy="770677"/>
              <a:chOff x="2305718" y="4941091"/>
              <a:chExt cx="1851481" cy="770677"/>
            </a:xfrm>
          </p:grpSpPr>
          <p:sp>
            <p:nvSpPr>
              <p:cNvPr id="44" name="Google Shape;464;p10">
                <a:extLst>
                  <a:ext uri="{FF2B5EF4-FFF2-40B4-BE49-F238E27FC236}">
                    <a16:creationId xmlns:a16="http://schemas.microsoft.com/office/drawing/2014/main" id="{2DB82D29-2FDF-0B4B-A658-460C593EA4E7}"/>
                  </a:ext>
                </a:extLst>
              </p:cNvPr>
              <p:cNvSpPr/>
              <p:nvPr/>
            </p:nvSpPr>
            <p:spPr>
              <a:xfrm>
                <a:off x="2414037" y="4941091"/>
                <a:ext cx="1634842"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5" name="Google Shape;465;p10" descr="A close up of a sign&#10;&#10;Description automatically generated">
                <a:extLst>
                  <a:ext uri="{FF2B5EF4-FFF2-40B4-BE49-F238E27FC236}">
                    <a16:creationId xmlns:a16="http://schemas.microsoft.com/office/drawing/2014/main" id="{59B99CE3-8E14-574D-97F9-447549162250}"/>
                  </a:ext>
                </a:extLst>
              </p:cNvPr>
              <p:cNvPicPr preferRelativeResize="0"/>
              <p:nvPr/>
            </p:nvPicPr>
            <p:blipFill rotWithShape="1">
              <a:blip r:embed="rId3">
                <a:alphaModFix/>
              </a:blip>
              <a:srcRect t="-190" r="41262"/>
              <a:stretch/>
            </p:blipFill>
            <p:spPr>
              <a:xfrm>
                <a:off x="2305718" y="5074737"/>
                <a:ext cx="1851481" cy="548790"/>
              </a:xfrm>
              <a:prstGeom prst="rect">
                <a:avLst/>
              </a:prstGeom>
              <a:noFill/>
              <a:ln>
                <a:noFill/>
              </a:ln>
              <a:effectLst>
                <a:outerShdw blurRad="50800" dist="38100" dir="2700000" algn="tl" rotWithShape="0">
                  <a:srgbClr val="000000">
                    <a:alpha val="40000"/>
                  </a:srgbClr>
                </a:outerShdw>
              </a:effectLst>
            </p:spPr>
          </p:pic>
        </p:grpSp>
      </p:grpSp>
      <p:grpSp>
        <p:nvGrpSpPr>
          <p:cNvPr id="7" name="Google Shape;466;p10">
            <a:extLst>
              <a:ext uri="{FF2B5EF4-FFF2-40B4-BE49-F238E27FC236}">
                <a16:creationId xmlns:a16="http://schemas.microsoft.com/office/drawing/2014/main" id="{86068B49-349D-484C-ADDA-9A6DDF0CDFE7}"/>
              </a:ext>
            </a:extLst>
          </p:cNvPr>
          <p:cNvGrpSpPr/>
          <p:nvPr/>
        </p:nvGrpSpPr>
        <p:grpSpPr>
          <a:xfrm>
            <a:off x="4179823" y="3940090"/>
            <a:ext cx="3181839" cy="1682357"/>
            <a:chOff x="5435618" y="5182402"/>
            <a:chExt cx="3120882" cy="1682357"/>
          </a:xfrm>
        </p:grpSpPr>
        <p:sp>
          <p:nvSpPr>
            <p:cNvPr id="38" name="Google Shape;467;p10">
              <a:extLst>
                <a:ext uri="{FF2B5EF4-FFF2-40B4-BE49-F238E27FC236}">
                  <a16:creationId xmlns:a16="http://schemas.microsoft.com/office/drawing/2014/main" id="{221E3652-8B7D-6945-B091-978C70795F8C}"/>
                </a:ext>
              </a:extLst>
            </p:cNvPr>
            <p:cNvSpPr/>
            <p:nvPr/>
          </p:nvSpPr>
          <p:spPr>
            <a:xfrm>
              <a:off x="5435618" y="6033762"/>
              <a:ext cx="3120882" cy="830997"/>
            </a:xfrm>
            <a:prstGeom prst="rect">
              <a:avLst/>
            </a:prstGeom>
            <a:noFill/>
            <a:ln>
              <a:noFill/>
            </a:ln>
          </p:spPr>
          <p:txBody>
            <a:bodyPr spcFirstLastPara="1" wrap="square" lIns="91425" tIns="45700" rIns="91425" bIns="45700" anchor="t" anchorCtr="0">
              <a:spAutoFit/>
            </a:bodyPr>
            <a:lstStyle/>
            <a:p>
              <a:pPr marL="0" marR="0" lvl="1" indent="0" algn="ctr" rtl="0">
                <a:spcBef>
                  <a:spcPts val="0"/>
                </a:spcBef>
                <a:spcAft>
                  <a:spcPts val="0"/>
                </a:spcAft>
                <a:buClr>
                  <a:srgbClr val="5D6A75"/>
                </a:buClr>
                <a:buSzPts val="1600"/>
                <a:buFont typeface="Avenir"/>
                <a:buNone/>
              </a:pPr>
              <a:r>
                <a:rPr lang="en-US" sz="1600" b="0" i="0" u="none" strike="noStrike" cap="none">
                  <a:solidFill>
                    <a:srgbClr val="5D6A75"/>
                  </a:solidFill>
                  <a:latin typeface="Avenir"/>
                  <a:ea typeface="Avenir"/>
                  <a:cs typeface="Avenir"/>
                  <a:sym typeface="Avenir"/>
                </a:rPr>
                <a:t>Medication requires review for requirements outside of office visits and diagnostics. </a:t>
              </a:r>
              <a:endParaRPr sz="1600" b="1" i="0" u="none" strike="noStrike" cap="none">
                <a:solidFill>
                  <a:srgbClr val="5D6A75"/>
                </a:solidFill>
                <a:latin typeface="Avenir"/>
                <a:ea typeface="Avenir"/>
                <a:cs typeface="Avenir"/>
                <a:sym typeface="Avenir"/>
              </a:endParaRPr>
            </a:p>
          </p:txBody>
        </p:sp>
        <p:grpSp>
          <p:nvGrpSpPr>
            <p:cNvPr id="39" name="Google Shape;468;p10">
              <a:extLst>
                <a:ext uri="{FF2B5EF4-FFF2-40B4-BE49-F238E27FC236}">
                  <a16:creationId xmlns:a16="http://schemas.microsoft.com/office/drawing/2014/main" id="{E73C80EF-ABC0-0241-BBC5-B768719A3AED}"/>
                </a:ext>
              </a:extLst>
            </p:cNvPr>
            <p:cNvGrpSpPr/>
            <p:nvPr/>
          </p:nvGrpSpPr>
          <p:grpSpPr>
            <a:xfrm>
              <a:off x="6070319" y="5182402"/>
              <a:ext cx="1851481" cy="770677"/>
              <a:chOff x="5471235" y="4985313"/>
              <a:chExt cx="1851481" cy="770677"/>
            </a:xfrm>
          </p:grpSpPr>
          <p:sp>
            <p:nvSpPr>
              <p:cNvPr id="40" name="Google Shape;469;p10">
                <a:extLst>
                  <a:ext uri="{FF2B5EF4-FFF2-40B4-BE49-F238E27FC236}">
                    <a16:creationId xmlns:a16="http://schemas.microsoft.com/office/drawing/2014/main" id="{005FC4A5-B0A2-5644-84CF-B05AA84CAC66}"/>
                  </a:ext>
                </a:extLst>
              </p:cNvPr>
              <p:cNvSpPr/>
              <p:nvPr/>
            </p:nvSpPr>
            <p:spPr>
              <a:xfrm>
                <a:off x="5578811" y="4985313"/>
                <a:ext cx="1634842"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1" name="Google Shape;470;p10" descr="A picture containing clock&#10;&#10;Description automatically generated">
                <a:extLst>
                  <a:ext uri="{FF2B5EF4-FFF2-40B4-BE49-F238E27FC236}">
                    <a16:creationId xmlns:a16="http://schemas.microsoft.com/office/drawing/2014/main" id="{514A2F57-8D1A-7E42-880F-28AD5EB749B8}"/>
                  </a:ext>
                </a:extLst>
              </p:cNvPr>
              <p:cNvPicPr preferRelativeResize="0"/>
              <p:nvPr/>
            </p:nvPicPr>
            <p:blipFill rotWithShape="1">
              <a:blip r:embed="rId4">
                <a:alphaModFix/>
              </a:blip>
              <a:srcRect/>
              <a:stretch/>
            </p:blipFill>
            <p:spPr>
              <a:xfrm>
                <a:off x="5471235" y="5120878"/>
                <a:ext cx="1851481" cy="508346"/>
              </a:xfrm>
              <a:prstGeom prst="rect">
                <a:avLst/>
              </a:prstGeom>
              <a:noFill/>
              <a:ln>
                <a:noFill/>
              </a:ln>
              <a:effectLst>
                <a:outerShdw blurRad="50800" dist="38100" dir="2700000" algn="tl" rotWithShape="0">
                  <a:srgbClr val="000000">
                    <a:alpha val="40000"/>
                  </a:srgbClr>
                </a:outerShdw>
              </a:effectLst>
            </p:spPr>
          </p:pic>
        </p:grpSp>
      </p:grpSp>
      <p:grpSp>
        <p:nvGrpSpPr>
          <p:cNvPr id="9" name="Google Shape;476;p10">
            <a:extLst>
              <a:ext uri="{FF2B5EF4-FFF2-40B4-BE49-F238E27FC236}">
                <a16:creationId xmlns:a16="http://schemas.microsoft.com/office/drawing/2014/main" id="{9AD1460C-408F-B943-B0B6-DA4D8803D0D8}"/>
              </a:ext>
            </a:extLst>
          </p:cNvPr>
          <p:cNvGrpSpPr/>
          <p:nvPr/>
        </p:nvGrpSpPr>
        <p:grpSpPr>
          <a:xfrm>
            <a:off x="7786710" y="3913196"/>
            <a:ext cx="4100656" cy="1709210"/>
            <a:chOff x="8635236" y="5155508"/>
            <a:chExt cx="4022097" cy="1709210"/>
          </a:xfrm>
        </p:grpSpPr>
        <p:grpSp>
          <p:nvGrpSpPr>
            <p:cNvPr id="30" name="Google Shape;477;p10">
              <a:extLst>
                <a:ext uri="{FF2B5EF4-FFF2-40B4-BE49-F238E27FC236}">
                  <a16:creationId xmlns:a16="http://schemas.microsoft.com/office/drawing/2014/main" id="{1EF05336-647C-E842-A59D-4B14F57EA68C}"/>
                </a:ext>
              </a:extLst>
            </p:cNvPr>
            <p:cNvGrpSpPr/>
            <p:nvPr/>
          </p:nvGrpSpPr>
          <p:grpSpPr>
            <a:xfrm>
              <a:off x="9653438" y="5155508"/>
              <a:ext cx="2077308" cy="770677"/>
              <a:chOff x="9223613" y="4965422"/>
              <a:chExt cx="2077308" cy="770677"/>
            </a:xfrm>
          </p:grpSpPr>
          <p:sp>
            <p:nvSpPr>
              <p:cNvPr id="32" name="Google Shape;478;p10">
                <a:extLst>
                  <a:ext uri="{FF2B5EF4-FFF2-40B4-BE49-F238E27FC236}">
                    <a16:creationId xmlns:a16="http://schemas.microsoft.com/office/drawing/2014/main" id="{BE88CAC8-7A39-2E4E-A73A-01D62DC8BD8E}"/>
                  </a:ext>
                </a:extLst>
              </p:cNvPr>
              <p:cNvSpPr/>
              <p:nvPr/>
            </p:nvSpPr>
            <p:spPr>
              <a:xfrm>
                <a:off x="9337592" y="4965422"/>
                <a:ext cx="1851481"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33" name="Google Shape;479;p10" descr="A close up of a sign&#10;&#10;Description automatically generated">
                <a:extLst>
                  <a:ext uri="{FF2B5EF4-FFF2-40B4-BE49-F238E27FC236}">
                    <a16:creationId xmlns:a16="http://schemas.microsoft.com/office/drawing/2014/main" id="{E19B913A-AF80-E742-A9E5-D3FD20F8D640}"/>
                  </a:ext>
                </a:extLst>
              </p:cNvPr>
              <p:cNvPicPr preferRelativeResize="0"/>
              <p:nvPr/>
            </p:nvPicPr>
            <p:blipFill rotWithShape="1">
              <a:blip r:embed="rId5">
                <a:alphaModFix/>
              </a:blip>
              <a:srcRect/>
              <a:stretch/>
            </p:blipFill>
            <p:spPr>
              <a:xfrm>
                <a:off x="9223613" y="5090884"/>
                <a:ext cx="2077308" cy="532643"/>
              </a:xfrm>
              <a:prstGeom prst="rect">
                <a:avLst/>
              </a:prstGeom>
              <a:noFill/>
              <a:ln>
                <a:noFill/>
              </a:ln>
              <a:effectLst>
                <a:outerShdw blurRad="50800" dist="38100" dir="2700000" algn="tl" rotWithShape="0">
                  <a:srgbClr val="000000">
                    <a:alpha val="40000"/>
                  </a:srgbClr>
                </a:outerShdw>
              </a:effectLst>
            </p:spPr>
          </p:pic>
        </p:grpSp>
        <p:sp>
          <p:nvSpPr>
            <p:cNvPr id="31" name="Google Shape;480;p10">
              <a:extLst>
                <a:ext uri="{FF2B5EF4-FFF2-40B4-BE49-F238E27FC236}">
                  <a16:creationId xmlns:a16="http://schemas.microsoft.com/office/drawing/2014/main" id="{40B19787-6311-2343-8FBE-3F0C45C5A788}"/>
                </a:ext>
              </a:extLst>
            </p:cNvPr>
            <p:cNvSpPr/>
            <p:nvPr/>
          </p:nvSpPr>
          <p:spPr>
            <a:xfrm>
              <a:off x="8635236" y="6028033"/>
              <a:ext cx="4022097" cy="83668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5D6A75"/>
                  </a:solidFill>
                  <a:latin typeface="Avenir"/>
                  <a:ea typeface="Avenir"/>
                  <a:cs typeface="Avenir"/>
                  <a:sym typeface="Avenir"/>
                </a:rPr>
                <a:t>Medication was previously processed within the last 7 days for non-controlled meds or 3 days for controlled medications.</a:t>
              </a:r>
              <a:endParaRPr sz="1600">
                <a:solidFill>
                  <a:srgbClr val="5D6A75"/>
                </a:solidFill>
                <a:latin typeface="Calibri"/>
                <a:ea typeface="Calibri"/>
                <a:cs typeface="Calibri"/>
                <a:sym typeface="Calibri"/>
              </a:endParaRPr>
            </a:p>
          </p:txBody>
        </p:sp>
      </p:grpSp>
      <p:grpSp>
        <p:nvGrpSpPr>
          <p:cNvPr id="10" name="Google Shape;481;p10">
            <a:extLst>
              <a:ext uri="{FF2B5EF4-FFF2-40B4-BE49-F238E27FC236}">
                <a16:creationId xmlns:a16="http://schemas.microsoft.com/office/drawing/2014/main" id="{A894234C-D4F5-1243-912A-D090BFFCAC0F}"/>
              </a:ext>
            </a:extLst>
          </p:cNvPr>
          <p:cNvGrpSpPr/>
          <p:nvPr/>
        </p:nvGrpSpPr>
        <p:grpSpPr>
          <a:xfrm>
            <a:off x="4237275" y="1835027"/>
            <a:ext cx="3181838" cy="1487083"/>
            <a:chOff x="5492029" y="3137901"/>
            <a:chExt cx="3120881" cy="1487083"/>
          </a:xfrm>
        </p:grpSpPr>
        <p:grpSp>
          <p:nvGrpSpPr>
            <p:cNvPr id="26" name="Google Shape;482;p10">
              <a:extLst>
                <a:ext uri="{FF2B5EF4-FFF2-40B4-BE49-F238E27FC236}">
                  <a16:creationId xmlns:a16="http://schemas.microsoft.com/office/drawing/2014/main" id="{7A1A04F9-39CF-4B4D-A008-39A14969D0EE}"/>
                </a:ext>
              </a:extLst>
            </p:cNvPr>
            <p:cNvGrpSpPr/>
            <p:nvPr/>
          </p:nvGrpSpPr>
          <p:grpSpPr>
            <a:xfrm>
              <a:off x="5556627" y="3137901"/>
              <a:ext cx="2991684" cy="770677"/>
              <a:chOff x="5471235" y="3091254"/>
              <a:chExt cx="2991684" cy="770677"/>
            </a:xfrm>
          </p:grpSpPr>
          <p:sp>
            <p:nvSpPr>
              <p:cNvPr id="28" name="Google Shape;483;p10">
                <a:extLst>
                  <a:ext uri="{FF2B5EF4-FFF2-40B4-BE49-F238E27FC236}">
                    <a16:creationId xmlns:a16="http://schemas.microsoft.com/office/drawing/2014/main" id="{B482D030-4C5F-1948-8987-F6A4636B0483}"/>
                  </a:ext>
                </a:extLst>
              </p:cNvPr>
              <p:cNvSpPr/>
              <p:nvPr/>
            </p:nvSpPr>
            <p:spPr>
              <a:xfrm>
                <a:off x="5631109" y="3091254"/>
                <a:ext cx="2665726"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9" name="Google Shape;484;p10" descr="A picture containing driving&#10;&#10;Description automatically generated">
                <a:extLst>
                  <a:ext uri="{FF2B5EF4-FFF2-40B4-BE49-F238E27FC236}">
                    <a16:creationId xmlns:a16="http://schemas.microsoft.com/office/drawing/2014/main" id="{B11D9810-1282-034B-98BF-99A81D66D4F2}"/>
                  </a:ext>
                </a:extLst>
              </p:cNvPr>
              <p:cNvPicPr preferRelativeResize="0"/>
              <p:nvPr/>
            </p:nvPicPr>
            <p:blipFill rotWithShape="1">
              <a:blip r:embed="rId6">
                <a:alphaModFix/>
              </a:blip>
              <a:srcRect/>
              <a:stretch/>
            </p:blipFill>
            <p:spPr>
              <a:xfrm>
                <a:off x="5471235" y="3207449"/>
                <a:ext cx="2991684" cy="535969"/>
              </a:xfrm>
              <a:prstGeom prst="rect">
                <a:avLst/>
              </a:prstGeom>
              <a:noFill/>
              <a:ln>
                <a:noFill/>
              </a:ln>
              <a:effectLst>
                <a:outerShdw blurRad="50800" dist="38100" dir="2700000" algn="tl" rotWithShape="0">
                  <a:srgbClr val="000000">
                    <a:alpha val="40000"/>
                  </a:srgbClr>
                </a:outerShdw>
              </a:effectLst>
            </p:spPr>
          </p:pic>
        </p:grpSp>
        <p:sp>
          <p:nvSpPr>
            <p:cNvPr id="27" name="Google Shape;485;p10">
              <a:extLst>
                <a:ext uri="{FF2B5EF4-FFF2-40B4-BE49-F238E27FC236}">
                  <a16:creationId xmlns:a16="http://schemas.microsoft.com/office/drawing/2014/main" id="{F1855FA9-7B03-5942-BBB2-B0DA58AEA83F}"/>
                </a:ext>
              </a:extLst>
            </p:cNvPr>
            <p:cNvSpPr/>
            <p:nvPr/>
          </p:nvSpPr>
          <p:spPr>
            <a:xfrm>
              <a:off x="5492029" y="4040209"/>
              <a:ext cx="312088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5D6A75"/>
                  </a:solidFill>
                  <a:latin typeface="Avenir"/>
                  <a:ea typeface="Avenir"/>
                  <a:cs typeface="Avenir"/>
                  <a:sym typeface="Avenir"/>
                </a:rPr>
                <a:t>Medication is active but at a different strength/form.</a:t>
              </a:r>
              <a:endParaRPr sz="1600">
                <a:solidFill>
                  <a:srgbClr val="5D6A75"/>
                </a:solidFill>
                <a:latin typeface="Calibri"/>
                <a:ea typeface="Calibri"/>
                <a:cs typeface="Calibri"/>
                <a:sym typeface="Calibri"/>
              </a:endParaRPr>
            </a:p>
          </p:txBody>
        </p:sp>
      </p:grpSp>
      <p:grpSp>
        <p:nvGrpSpPr>
          <p:cNvPr id="11" name="Google Shape;486;p10">
            <a:extLst>
              <a:ext uri="{FF2B5EF4-FFF2-40B4-BE49-F238E27FC236}">
                <a16:creationId xmlns:a16="http://schemas.microsoft.com/office/drawing/2014/main" id="{C7985B95-B478-3B41-A161-C263E8D34D45}"/>
              </a:ext>
            </a:extLst>
          </p:cNvPr>
          <p:cNvGrpSpPr/>
          <p:nvPr/>
        </p:nvGrpSpPr>
        <p:grpSpPr>
          <a:xfrm>
            <a:off x="311502" y="1835027"/>
            <a:ext cx="3188446" cy="1487083"/>
            <a:chOff x="1950164" y="3137901"/>
            <a:chExt cx="3127363" cy="1487083"/>
          </a:xfrm>
        </p:grpSpPr>
        <p:grpSp>
          <p:nvGrpSpPr>
            <p:cNvPr id="22" name="Google Shape;487;p10">
              <a:extLst>
                <a:ext uri="{FF2B5EF4-FFF2-40B4-BE49-F238E27FC236}">
                  <a16:creationId xmlns:a16="http://schemas.microsoft.com/office/drawing/2014/main" id="{C51A9812-1233-A641-96AD-CA5517495F59}"/>
                </a:ext>
              </a:extLst>
            </p:cNvPr>
            <p:cNvGrpSpPr/>
            <p:nvPr/>
          </p:nvGrpSpPr>
          <p:grpSpPr>
            <a:xfrm>
              <a:off x="2089036" y="3137901"/>
              <a:ext cx="2849619" cy="770677"/>
              <a:chOff x="2018269" y="3073043"/>
              <a:chExt cx="2849619" cy="770677"/>
            </a:xfrm>
          </p:grpSpPr>
          <p:sp>
            <p:nvSpPr>
              <p:cNvPr id="24" name="Google Shape;488;p10">
                <a:extLst>
                  <a:ext uri="{FF2B5EF4-FFF2-40B4-BE49-F238E27FC236}">
                    <a16:creationId xmlns:a16="http://schemas.microsoft.com/office/drawing/2014/main" id="{541D207A-C360-B844-BD7D-FABC17260EB8}"/>
                  </a:ext>
                </a:extLst>
              </p:cNvPr>
              <p:cNvSpPr/>
              <p:nvPr/>
            </p:nvSpPr>
            <p:spPr>
              <a:xfrm>
                <a:off x="2169487" y="3073043"/>
                <a:ext cx="2541833"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5" name="Google Shape;489;p10" descr="A close up of a logo&#10;&#10;Description automatically generated">
                <a:extLst>
                  <a:ext uri="{FF2B5EF4-FFF2-40B4-BE49-F238E27FC236}">
                    <a16:creationId xmlns:a16="http://schemas.microsoft.com/office/drawing/2014/main" id="{8C0A4701-A334-6041-BC50-66B28DBF3925}"/>
                  </a:ext>
                </a:extLst>
              </p:cNvPr>
              <p:cNvPicPr preferRelativeResize="0"/>
              <p:nvPr/>
            </p:nvPicPr>
            <p:blipFill rotWithShape="1">
              <a:blip r:embed="rId7">
                <a:alphaModFix/>
              </a:blip>
              <a:srcRect/>
              <a:stretch/>
            </p:blipFill>
            <p:spPr>
              <a:xfrm>
                <a:off x="2018269" y="3209101"/>
                <a:ext cx="2849619" cy="511966"/>
              </a:xfrm>
              <a:prstGeom prst="rect">
                <a:avLst/>
              </a:prstGeom>
              <a:noFill/>
              <a:ln>
                <a:noFill/>
              </a:ln>
              <a:effectLst>
                <a:outerShdw blurRad="50800" dist="38100" dir="2700000" algn="tl" rotWithShape="0">
                  <a:srgbClr val="000000">
                    <a:alpha val="40000"/>
                  </a:srgbClr>
                </a:outerShdw>
              </a:effectLst>
            </p:spPr>
          </p:pic>
        </p:grpSp>
        <p:sp>
          <p:nvSpPr>
            <p:cNvPr id="23" name="Google Shape;490;p10">
              <a:extLst>
                <a:ext uri="{FF2B5EF4-FFF2-40B4-BE49-F238E27FC236}">
                  <a16:creationId xmlns:a16="http://schemas.microsoft.com/office/drawing/2014/main" id="{8D70D6F8-4DEE-424C-AB62-89BF9A341605}"/>
                </a:ext>
              </a:extLst>
            </p:cNvPr>
            <p:cNvSpPr/>
            <p:nvPr/>
          </p:nvSpPr>
          <p:spPr>
            <a:xfrm>
              <a:off x="1950164" y="4040209"/>
              <a:ext cx="312736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5D6A75"/>
                  </a:solidFill>
                  <a:latin typeface="Avenir"/>
                  <a:ea typeface="Avenir"/>
                  <a:cs typeface="Avenir"/>
                  <a:sym typeface="Avenir"/>
                </a:rPr>
                <a:t>Medication is set as historical or has been discontinued.</a:t>
              </a:r>
              <a:endParaRPr sz="1600">
                <a:solidFill>
                  <a:srgbClr val="5D6A75"/>
                </a:solidFill>
                <a:latin typeface="Calibri"/>
                <a:ea typeface="Calibri"/>
                <a:cs typeface="Calibri"/>
                <a:sym typeface="Calibri"/>
              </a:endParaRPr>
            </a:p>
          </p:txBody>
        </p:sp>
      </p:grpSp>
      <p:grpSp>
        <p:nvGrpSpPr>
          <p:cNvPr id="12" name="Google Shape;491;p10">
            <a:extLst>
              <a:ext uri="{FF2B5EF4-FFF2-40B4-BE49-F238E27FC236}">
                <a16:creationId xmlns:a16="http://schemas.microsoft.com/office/drawing/2014/main" id="{18FBA573-DC95-7B4A-B5C4-53BB8731A31F}"/>
              </a:ext>
            </a:extLst>
          </p:cNvPr>
          <p:cNvGrpSpPr/>
          <p:nvPr/>
        </p:nvGrpSpPr>
        <p:grpSpPr>
          <a:xfrm>
            <a:off x="8351317" y="1835027"/>
            <a:ext cx="3174737" cy="1487083"/>
            <a:chOff x="9027292" y="3137901"/>
            <a:chExt cx="3113916" cy="1487083"/>
          </a:xfrm>
        </p:grpSpPr>
        <p:grpSp>
          <p:nvGrpSpPr>
            <p:cNvPr id="18" name="Google Shape;492;p10">
              <a:extLst>
                <a:ext uri="{FF2B5EF4-FFF2-40B4-BE49-F238E27FC236}">
                  <a16:creationId xmlns:a16="http://schemas.microsoft.com/office/drawing/2014/main" id="{26F2753C-CA4F-224D-A3EF-3E233DC6D4C4}"/>
                </a:ext>
              </a:extLst>
            </p:cNvPr>
            <p:cNvGrpSpPr/>
            <p:nvPr/>
          </p:nvGrpSpPr>
          <p:grpSpPr>
            <a:xfrm>
              <a:off x="9142094" y="3137901"/>
              <a:ext cx="2884312" cy="770677"/>
              <a:chOff x="9003996" y="1441391"/>
              <a:chExt cx="2884312" cy="770677"/>
            </a:xfrm>
          </p:grpSpPr>
          <p:sp>
            <p:nvSpPr>
              <p:cNvPr id="20" name="Google Shape;493;p10">
                <a:extLst>
                  <a:ext uri="{FF2B5EF4-FFF2-40B4-BE49-F238E27FC236}">
                    <a16:creationId xmlns:a16="http://schemas.microsoft.com/office/drawing/2014/main" id="{1EF1D2DB-CABD-494C-8607-E0E69D3E9EEC}"/>
                  </a:ext>
                </a:extLst>
              </p:cNvPr>
              <p:cNvSpPr/>
              <p:nvPr/>
            </p:nvSpPr>
            <p:spPr>
              <a:xfrm>
                <a:off x="9143946" y="1441391"/>
                <a:ext cx="2595335" cy="770677"/>
              </a:xfrm>
              <a:prstGeom prst="roundRect">
                <a:avLst>
                  <a:gd name="adj" fmla="val 16667"/>
                </a:avLst>
              </a:prstGeom>
              <a:noFill/>
              <a:ln w="19050" cap="flat" cmpd="sng">
                <a:solidFill>
                  <a:srgbClr val="3C598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494;p10" descr="A picture containing truck, driving, food, stop&#10;&#10;Description automatically generated">
                <a:extLst>
                  <a:ext uri="{FF2B5EF4-FFF2-40B4-BE49-F238E27FC236}">
                    <a16:creationId xmlns:a16="http://schemas.microsoft.com/office/drawing/2014/main" id="{B995C079-B5CC-AA44-A0EF-1B55A9B141DF}"/>
                  </a:ext>
                </a:extLst>
              </p:cNvPr>
              <p:cNvPicPr preferRelativeResize="0"/>
              <p:nvPr/>
            </p:nvPicPr>
            <p:blipFill rotWithShape="1">
              <a:blip r:embed="rId8">
                <a:alphaModFix/>
              </a:blip>
              <a:srcRect/>
              <a:stretch/>
            </p:blipFill>
            <p:spPr>
              <a:xfrm>
                <a:off x="9003996" y="1570648"/>
                <a:ext cx="2884312" cy="541313"/>
              </a:xfrm>
              <a:prstGeom prst="rect">
                <a:avLst/>
              </a:prstGeom>
              <a:noFill/>
              <a:ln>
                <a:noFill/>
              </a:ln>
              <a:effectLst>
                <a:outerShdw blurRad="50800" dist="38100" dir="2700000" algn="tl" rotWithShape="0">
                  <a:srgbClr val="000000">
                    <a:alpha val="40000"/>
                  </a:srgbClr>
                </a:outerShdw>
              </a:effectLst>
            </p:spPr>
          </p:pic>
        </p:grpSp>
        <p:sp>
          <p:nvSpPr>
            <p:cNvPr id="19" name="Google Shape;495;p10">
              <a:extLst>
                <a:ext uri="{FF2B5EF4-FFF2-40B4-BE49-F238E27FC236}">
                  <a16:creationId xmlns:a16="http://schemas.microsoft.com/office/drawing/2014/main" id="{5E78129D-B2CF-CC4C-8C0B-00A0EC3765D2}"/>
                </a:ext>
              </a:extLst>
            </p:cNvPr>
            <p:cNvSpPr/>
            <p:nvPr/>
          </p:nvSpPr>
          <p:spPr>
            <a:xfrm>
              <a:off x="9027292" y="4040209"/>
              <a:ext cx="311391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5D6A75"/>
                  </a:solidFill>
                  <a:latin typeface="Avenir"/>
                  <a:ea typeface="Avenir"/>
                  <a:cs typeface="Avenir"/>
                  <a:sym typeface="Avenir"/>
                </a:rPr>
                <a:t>Medication is a controlled substance.</a:t>
              </a:r>
              <a:endParaRPr sz="1600">
                <a:solidFill>
                  <a:srgbClr val="5D6A75"/>
                </a:solidFill>
                <a:latin typeface="Calibri"/>
                <a:ea typeface="Calibri"/>
                <a:cs typeface="Calibri"/>
                <a:sym typeface="Calibri"/>
              </a:endParaRPr>
            </a:p>
          </p:txBody>
        </p:sp>
      </p:grpSp>
      <p:sp>
        <p:nvSpPr>
          <p:cNvPr id="50" name="Title 1">
            <a:extLst>
              <a:ext uri="{FF2B5EF4-FFF2-40B4-BE49-F238E27FC236}">
                <a16:creationId xmlns:a16="http://schemas.microsoft.com/office/drawing/2014/main" id="{95CB5953-91D6-1D4E-D997-FD166988C009}"/>
              </a:ext>
            </a:extLst>
          </p:cNvPr>
          <p:cNvSpPr txBox="1">
            <a:spLocks/>
          </p:cNvSpPr>
          <p:nvPr/>
        </p:nvSpPr>
        <p:spPr>
          <a:xfrm>
            <a:off x="532749" y="365687"/>
            <a:ext cx="10515600" cy="420624"/>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lang="en-US" sz="2800" b="1" kern="1200" dirty="0">
                <a:solidFill>
                  <a:schemeClr val="tx1"/>
                </a:solidFill>
                <a:latin typeface="+mn-lt"/>
                <a:ea typeface="+mn-ea"/>
                <a:cs typeface="+mn-cs"/>
              </a:defRPr>
            </a:lvl1pPr>
          </a:lstStyle>
          <a:p>
            <a:r>
              <a:rPr lang="en-US"/>
              <a:t>Quickly See Key Identifiers </a:t>
            </a:r>
          </a:p>
        </p:txBody>
      </p:sp>
    </p:spTree>
    <p:extLst>
      <p:ext uri="{BB962C8B-B14F-4D97-AF65-F5344CB8AC3E}">
        <p14:creationId xmlns:p14="http://schemas.microsoft.com/office/powerpoint/2010/main" val="103163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064E8-9F77-462F-B221-FDAE7B309E8F}"/>
              </a:ext>
            </a:extLst>
          </p:cNvPr>
          <p:cNvSpPr>
            <a:spLocks noGrp="1"/>
          </p:cNvSpPr>
          <p:nvPr>
            <p:ph type="title"/>
          </p:nvPr>
        </p:nvSpPr>
        <p:spPr>
          <a:xfrm>
            <a:off x="838200" y="495755"/>
            <a:ext cx="10515600" cy="420624"/>
          </a:xfrm>
        </p:spPr>
        <p:txBody>
          <a:bodyPr/>
          <a:lstStyle/>
          <a:p>
            <a:r>
              <a:rPr lang="en-US" dirty="0"/>
              <a:t>Care Due Messages</a:t>
            </a:r>
          </a:p>
        </p:txBody>
      </p:sp>
      <p:sp>
        <p:nvSpPr>
          <p:cNvPr id="3" name="Content Placeholder 2">
            <a:extLst>
              <a:ext uri="{FF2B5EF4-FFF2-40B4-BE49-F238E27FC236}">
                <a16:creationId xmlns:a16="http://schemas.microsoft.com/office/drawing/2014/main" id="{969A4F42-8D9E-46CD-9487-94933AC3FC3B}"/>
              </a:ext>
            </a:extLst>
          </p:cNvPr>
          <p:cNvSpPr>
            <a:spLocks noGrp="1"/>
          </p:cNvSpPr>
          <p:nvPr>
            <p:ph idx="1"/>
          </p:nvPr>
        </p:nvSpPr>
        <p:spPr>
          <a:xfrm>
            <a:off x="838200" y="1226184"/>
            <a:ext cx="10515600" cy="1533345"/>
          </a:xfrm>
        </p:spPr>
        <p:txBody>
          <a:bodyPr/>
          <a:lstStyle/>
          <a:p>
            <a:pPr>
              <a:spcBef>
                <a:spcPts val="0"/>
              </a:spcBef>
              <a:defRPr>
                <a:solidFill>
                  <a:srgbClr val="495053"/>
                </a:solidFill>
              </a:defRPr>
            </a:pPr>
            <a:r>
              <a:rPr lang="en-US" dirty="0"/>
              <a:t>Identify patients that require labs or office visits based on the refill protocol to improve patient outcomes.  </a:t>
            </a:r>
          </a:p>
          <a:p>
            <a:pPr>
              <a:spcBef>
                <a:spcPts val="0"/>
              </a:spcBef>
              <a:defRPr>
                <a:solidFill>
                  <a:srgbClr val="495053"/>
                </a:solidFill>
              </a:defRPr>
            </a:pPr>
            <a:endParaRPr lang="en-US" dirty="0"/>
          </a:p>
          <a:p>
            <a:pPr>
              <a:spcBef>
                <a:spcPts val="0"/>
              </a:spcBef>
              <a:defRPr>
                <a:solidFill>
                  <a:srgbClr val="495053"/>
                </a:solidFill>
              </a:defRPr>
            </a:pPr>
            <a:r>
              <a:rPr lang="en-US" dirty="0"/>
              <a:t>Minimize multiple lab tests and office visits to improve the patient experience.</a:t>
            </a:r>
          </a:p>
        </p:txBody>
      </p:sp>
      <p:sp>
        <p:nvSpPr>
          <p:cNvPr id="4" name="Slide Number Placeholder 3">
            <a:extLst>
              <a:ext uri="{FF2B5EF4-FFF2-40B4-BE49-F238E27FC236}">
                <a16:creationId xmlns:a16="http://schemas.microsoft.com/office/drawing/2014/main" id="{89E6E95B-2861-45F1-84CE-1283CE6DE652}"/>
              </a:ext>
            </a:extLst>
          </p:cNvPr>
          <p:cNvSpPr>
            <a:spLocks noGrp="1"/>
          </p:cNvSpPr>
          <p:nvPr>
            <p:ph type="sldNum" sz="quarter" idx="12"/>
          </p:nvPr>
        </p:nvSpPr>
        <p:spPr>
          <a:xfrm>
            <a:off x="1438" y="6485743"/>
            <a:ext cx="5852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0A94FE-83BB-457B-B57D-58D307156590}" type="slidenum">
              <a:rPr lang="en-US" smtClean="0"/>
              <a:pPr/>
              <a:t>17</a:t>
            </a:fld>
            <a:endParaRPr lang="en-US"/>
          </a:p>
        </p:txBody>
      </p:sp>
      <p:sp>
        <p:nvSpPr>
          <p:cNvPr id="5" name="Title 1">
            <a:extLst>
              <a:ext uri="{FF2B5EF4-FFF2-40B4-BE49-F238E27FC236}">
                <a16:creationId xmlns:a16="http://schemas.microsoft.com/office/drawing/2014/main" id="{D21E7EC3-7B61-F542-A47C-67013B344353}"/>
              </a:ext>
            </a:extLst>
          </p:cNvPr>
          <p:cNvSpPr txBox="1">
            <a:spLocks/>
          </p:cNvSpPr>
          <p:nvPr/>
        </p:nvSpPr>
        <p:spPr>
          <a:xfrm>
            <a:off x="838200" y="3139005"/>
            <a:ext cx="10515600" cy="420624"/>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a:solidFill>
                  <a:schemeClr val="accent1"/>
                </a:solidFill>
                <a:latin typeface="+mn-lt"/>
                <a:ea typeface="+mj-ea"/>
                <a:cs typeface="+mj-cs"/>
              </a:defRPr>
            </a:lvl1pPr>
          </a:lstStyle>
          <a:p>
            <a:r>
              <a:rPr lang="en-US">
                <a:solidFill>
                  <a:srgbClr val="131314"/>
                </a:solidFill>
              </a:rPr>
              <a:t>How Care Due Messages are Identified</a:t>
            </a:r>
          </a:p>
        </p:txBody>
      </p:sp>
      <p:sp>
        <p:nvSpPr>
          <p:cNvPr id="6" name="Content Placeholder 2">
            <a:extLst>
              <a:ext uri="{FF2B5EF4-FFF2-40B4-BE49-F238E27FC236}">
                <a16:creationId xmlns:a16="http://schemas.microsoft.com/office/drawing/2014/main" id="{034A3CC3-C9AD-F048-8F96-520D2FFD97ED}"/>
              </a:ext>
            </a:extLst>
          </p:cNvPr>
          <p:cNvSpPr txBox="1">
            <a:spLocks/>
          </p:cNvSpPr>
          <p:nvPr/>
        </p:nvSpPr>
        <p:spPr>
          <a:xfrm>
            <a:off x="838200" y="3869434"/>
            <a:ext cx="10515600" cy="2823740"/>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defRPr>
                <a:solidFill>
                  <a:srgbClr val="495053"/>
                </a:solidFill>
              </a:defRPr>
            </a:pPr>
            <a:r>
              <a:rPr lang="en-US" dirty="0"/>
              <a:t>At the time of the refill, if the patient’s provider is live on Embedded Refills, Care Due messages will check all active medications on the chart to identify any due or coming due diagnostic and office visit requirements associated with those medications.  </a:t>
            </a:r>
          </a:p>
          <a:p>
            <a:pPr>
              <a:spcBef>
                <a:spcPts val="0"/>
              </a:spcBef>
              <a:defRPr>
                <a:solidFill>
                  <a:srgbClr val="495053"/>
                </a:solidFill>
              </a:defRPr>
            </a:pPr>
            <a:endParaRPr lang="en-US" dirty="0"/>
          </a:p>
          <a:p>
            <a:pPr>
              <a:spcBef>
                <a:spcPts val="0"/>
              </a:spcBef>
              <a:defRPr>
                <a:solidFill>
                  <a:srgbClr val="495053"/>
                </a:solidFill>
              </a:defRPr>
            </a:pPr>
            <a:r>
              <a:rPr lang="en-US" sz="1600" dirty="0"/>
              <a:t>*Based on configuration and specialty</a:t>
            </a:r>
          </a:p>
        </p:txBody>
      </p:sp>
    </p:spTree>
    <p:extLst>
      <p:ext uri="{BB962C8B-B14F-4D97-AF65-F5344CB8AC3E}">
        <p14:creationId xmlns:p14="http://schemas.microsoft.com/office/powerpoint/2010/main" val="715696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96C-53C5-6A65-71FB-9CA36AEB5C66}"/>
              </a:ext>
            </a:extLst>
          </p:cNvPr>
          <p:cNvSpPr>
            <a:spLocks noGrp="1"/>
          </p:cNvSpPr>
          <p:nvPr>
            <p:ph type="title"/>
          </p:nvPr>
        </p:nvSpPr>
        <p:spPr/>
        <p:txBody>
          <a:bodyPr/>
          <a:lstStyle/>
          <a:p>
            <a:r>
              <a:rPr lang="en-US"/>
              <a:t>Care Due Messages</a:t>
            </a:r>
          </a:p>
        </p:txBody>
      </p:sp>
      <p:pic>
        <p:nvPicPr>
          <p:cNvPr id="6" name="Inactive Med.png" descr="Inactive Med.png">
            <a:extLst>
              <a:ext uri="{FF2B5EF4-FFF2-40B4-BE49-F238E27FC236}">
                <a16:creationId xmlns:a16="http://schemas.microsoft.com/office/drawing/2014/main" id="{6C37AB2A-AAE3-7870-05BC-EC6B45012B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072" t="5408" r="11080" b="38901"/>
          <a:stretch/>
        </p:blipFill>
        <p:spPr>
          <a:xfrm>
            <a:off x="431800" y="3429000"/>
            <a:ext cx="7543800" cy="2838452"/>
          </a:xfrm>
          <a:prstGeom prst="rect">
            <a:avLst/>
          </a:prstGeom>
          <a:ln w="12700">
            <a:solidFill>
              <a:schemeClr val="bg2"/>
            </a:solidFill>
            <a:miter lim="400000"/>
          </a:ln>
        </p:spPr>
      </p:pic>
      <p:pic>
        <p:nvPicPr>
          <p:cNvPr id="5" name="Google Shape;372;p14">
            <a:extLst>
              <a:ext uri="{FF2B5EF4-FFF2-40B4-BE49-F238E27FC236}">
                <a16:creationId xmlns:a16="http://schemas.microsoft.com/office/drawing/2014/main" id="{0D59521E-B4B7-BBDD-2C8B-2F0A5DD92C53}"/>
              </a:ext>
            </a:extLst>
          </p:cNvPr>
          <p:cNvPicPr preferRelativeResize="0"/>
          <p:nvPr/>
        </p:nvPicPr>
        <p:blipFill rotWithShape="1">
          <a:blip r:embed="rId4">
            <a:alphaModFix/>
          </a:blip>
          <a:srcRect b="6197"/>
          <a:stretch/>
        </p:blipFill>
        <p:spPr>
          <a:xfrm>
            <a:off x="4093183" y="496555"/>
            <a:ext cx="7113534" cy="4088145"/>
          </a:xfrm>
          <a:prstGeom prst="rect">
            <a:avLst/>
          </a:prstGeom>
          <a:noFill/>
          <a:ln w="19050" cap="flat" cmpd="sng">
            <a:solidFill>
              <a:srgbClr val="495053"/>
            </a:solidFill>
            <a:prstDash val="solid"/>
            <a:round/>
            <a:headEnd type="none" w="sm" len="sm"/>
            <a:tailEnd type="none" w="sm" len="sm"/>
          </a:ln>
          <a:effectLst>
            <a:outerShdw blurRad="50800" dist="38100" dir="8100000" sx="101000" sy="101000" algn="tr" rotWithShape="0">
              <a:prstClr val="black">
                <a:alpha val="40000"/>
              </a:prstClr>
            </a:outerShdw>
          </a:effectLst>
        </p:spPr>
      </p:pic>
      <p:sp>
        <p:nvSpPr>
          <p:cNvPr id="7" name="Frame 6">
            <a:extLst>
              <a:ext uri="{FF2B5EF4-FFF2-40B4-BE49-F238E27FC236}">
                <a16:creationId xmlns:a16="http://schemas.microsoft.com/office/drawing/2014/main" id="{4B7226A4-BFA6-02C9-5749-324CBAE8664A}"/>
              </a:ext>
            </a:extLst>
          </p:cNvPr>
          <p:cNvSpPr/>
          <p:nvPr/>
        </p:nvSpPr>
        <p:spPr>
          <a:xfrm>
            <a:off x="355600" y="5448300"/>
            <a:ext cx="5715000" cy="88774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82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7531A-6B73-9F00-B4FB-A77D8424A8EA}"/>
              </a:ext>
            </a:extLst>
          </p:cNvPr>
          <p:cNvSpPr>
            <a:spLocks noGrp="1"/>
          </p:cNvSpPr>
          <p:nvPr>
            <p:ph type="title"/>
          </p:nvPr>
        </p:nvSpPr>
        <p:spPr/>
        <p:txBody>
          <a:bodyPr/>
          <a:lstStyle/>
          <a:p>
            <a:r>
              <a:rPr lang="en-US"/>
              <a:t>Embedded Refills with </a:t>
            </a:r>
            <a:r>
              <a:rPr lang="en-US" err="1"/>
              <a:t>Twistle</a:t>
            </a:r>
            <a:r>
              <a:rPr lang="en-US"/>
              <a:t> by Health Catalyst™ </a:t>
            </a:r>
          </a:p>
        </p:txBody>
      </p:sp>
      <p:pic>
        <p:nvPicPr>
          <p:cNvPr id="1028" name="Picture 4">
            <a:extLst>
              <a:ext uri="{FF2B5EF4-FFF2-40B4-BE49-F238E27FC236}">
                <a16:creationId xmlns:a16="http://schemas.microsoft.com/office/drawing/2014/main" id="{E081D92D-8CF0-35E5-BFF0-C93D7F432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416" y="1740410"/>
            <a:ext cx="3003550" cy="20525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9A6E025C-42B6-25FB-5E61-746F778A5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5434" y="1587955"/>
            <a:ext cx="1166534" cy="23574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A3F4891-1731-230B-CFAC-815CDD90943D}"/>
              </a:ext>
            </a:extLst>
          </p:cNvPr>
          <p:cNvSpPr txBox="1"/>
          <p:nvPr/>
        </p:nvSpPr>
        <p:spPr>
          <a:xfrm>
            <a:off x="565644" y="4427635"/>
            <a:ext cx="3590993" cy="1200329"/>
          </a:xfrm>
          <a:prstGeom prst="rect">
            <a:avLst/>
          </a:prstGeom>
          <a:noFill/>
        </p:spPr>
        <p:txBody>
          <a:bodyPr wrap="square" lIns="91440" tIns="45720" rIns="91440" bIns="45720" anchor="t">
            <a:spAutoFit/>
          </a:bodyPr>
          <a:lstStyle/>
          <a:p>
            <a:pPr algn="ctr"/>
            <a:r>
              <a:rPr lang="en" dirty="0">
                <a:latin typeface="Calibri"/>
                <a:ea typeface="Avenir"/>
                <a:cs typeface="Calibri"/>
              </a:rPr>
              <a:t>Embedded Refills surfaces lab and office recommendations for the patient to stay within protocol for requested medication refill. </a:t>
            </a:r>
          </a:p>
        </p:txBody>
      </p:sp>
      <p:sp>
        <p:nvSpPr>
          <p:cNvPr id="8" name="TextBox 7">
            <a:extLst>
              <a:ext uri="{FF2B5EF4-FFF2-40B4-BE49-F238E27FC236}">
                <a16:creationId xmlns:a16="http://schemas.microsoft.com/office/drawing/2014/main" id="{646C490E-B638-619B-CBCC-87E5BDB9228E}"/>
              </a:ext>
            </a:extLst>
          </p:cNvPr>
          <p:cNvSpPr txBox="1"/>
          <p:nvPr/>
        </p:nvSpPr>
        <p:spPr>
          <a:xfrm>
            <a:off x="4765188" y="4486364"/>
            <a:ext cx="2720006" cy="646331"/>
          </a:xfrm>
          <a:prstGeom prst="rect">
            <a:avLst/>
          </a:prstGeom>
          <a:noFill/>
        </p:spPr>
        <p:txBody>
          <a:bodyPr wrap="square" lIns="91440" tIns="45720" rIns="91440" bIns="45720" anchor="t">
            <a:spAutoFit/>
          </a:bodyPr>
          <a:lstStyle/>
          <a:p>
            <a:pPr algn="ctr"/>
            <a:r>
              <a:rPr lang="en" dirty="0">
                <a:latin typeface="Calibri"/>
                <a:ea typeface="Avenir"/>
                <a:cs typeface="Calibri"/>
              </a:rPr>
              <a:t>Staff places and signs suggested orders.</a:t>
            </a:r>
            <a:endParaRPr lang="en" dirty="0">
              <a:latin typeface="Calibri" panose="020F0502020204030204" pitchFamily="34" charset="0"/>
              <a:ea typeface="Avenir"/>
              <a:cs typeface="Calibri" panose="020F0502020204030204" pitchFamily="34" charset="0"/>
            </a:endParaRPr>
          </a:p>
        </p:txBody>
      </p:sp>
      <p:sp>
        <p:nvSpPr>
          <p:cNvPr id="10" name="TextBox 9">
            <a:extLst>
              <a:ext uri="{FF2B5EF4-FFF2-40B4-BE49-F238E27FC236}">
                <a16:creationId xmlns:a16="http://schemas.microsoft.com/office/drawing/2014/main" id="{B70BBE76-948A-BF2F-DA88-389710857801}"/>
              </a:ext>
            </a:extLst>
          </p:cNvPr>
          <p:cNvSpPr txBox="1"/>
          <p:nvPr/>
        </p:nvSpPr>
        <p:spPr>
          <a:xfrm>
            <a:off x="8267090" y="4486364"/>
            <a:ext cx="2783221" cy="923330"/>
          </a:xfrm>
          <a:prstGeom prst="rect">
            <a:avLst/>
          </a:prstGeom>
          <a:noFill/>
        </p:spPr>
        <p:txBody>
          <a:bodyPr wrap="square" lIns="91440" tIns="45720" rIns="91440" bIns="45720" anchor="t">
            <a:spAutoFit/>
          </a:bodyPr>
          <a:lstStyle/>
          <a:p>
            <a:pPr algn="ctr"/>
            <a:r>
              <a:rPr lang="en-US" dirty="0">
                <a:latin typeface="Calibri"/>
                <a:cs typeface="Calibri"/>
              </a:rPr>
              <a:t>Twistle is triggered to send a secure SMS message to the patient for care due.</a:t>
            </a:r>
          </a:p>
        </p:txBody>
      </p:sp>
      <p:sp>
        <p:nvSpPr>
          <p:cNvPr id="12" name="TextBox 11">
            <a:extLst>
              <a:ext uri="{FF2B5EF4-FFF2-40B4-BE49-F238E27FC236}">
                <a16:creationId xmlns:a16="http://schemas.microsoft.com/office/drawing/2014/main" id="{0635C794-A330-3760-9862-957197952D0B}"/>
              </a:ext>
            </a:extLst>
          </p:cNvPr>
          <p:cNvSpPr txBox="1"/>
          <p:nvPr/>
        </p:nvSpPr>
        <p:spPr>
          <a:xfrm>
            <a:off x="723014" y="827467"/>
            <a:ext cx="10804354" cy="707886"/>
          </a:xfrm>
          <a:prstGeom prst="rect">
            <a:avLst/>
          </a:prstGeom>
          <a:noFill/>
        </p:spPr>
        <p:txBody>
          <a:bodyPr wrap="square" lIns="91440" tIns="45720" rIns="91440" bIns="45720" anchor="t">
            <a:spAutoFit/>
          </a:bodyPr>
          <a:lstStyle/>
          <a:p>
            <a:r>
              <a:rPr lang="en-US" sz="2000" dirty="0">
                <a:solidFill>
                  <a:schemeClr val="accent1"/>
                </a:solidFill>
                <a:latin typeface="Calibri"/>
                <a:ea typeface="Avenir"/>
                <a:cs typeface="Calibri"/>
                <a:sym typeface="Avenir"/>
              </a:rPr>
              <a:t>Automate Patient Outreach for Lab Orders and Office Visit Appointments required for medication adherence.</a:t>
            </a:r>
            <a:endParaRPr lang="en-US" sz="2000" dirty="0">
              <a:solidFill>
                <a:schemeClr val="accent1"/>
              </a:solidFill>
              <a:latin typeface="Calibri"/>
              <a:ea typeface="Avenir"/>
              <a:cs typeface="Calibri"/>
            </a:endParaRPr>
          </a:p>
        </p:txBody>
      </p:sp>
      <p:grpSp>
        <p:nvGrpSpPr>
          <p:cNvPr id="7" name="Group 6">
            <a:extLst>
              <a:ext uri="{FF2B5EF4-FFF2-40B4-BE49-F238E27FC236}">
                <a16:creationId xmlns:a16="http://schemas.microsoft.com/office/drawing/2014/main" id="{06120878-7DCF-A75A-FB7E-B02DB46053F6}"/>
              </a:ext>
            </a:extLst>
          </p:cNvPr>
          <p:cNvGrpSpPr/>
          <p:nvPr/>
        </p:nvGrpSpPr>
        <p:grpSpPr>
          <a:xfrm>
            <a:off x="973758" y="1635997"/>
            <a:ext cx="2785845" cy="2427780"/>
            <a:chOff x="868363" y="1768524"/>
            <a:chExt cx="3366947" cy="2843234"/>
          </a:xfrm>
        </p:grpSpPr>
        <p:pic>
          <p:nvPicPr>
            <p:cNvPr id="4" name="Graphic 1" descr="Monitor outline">
              <a:extLst>
                <a:ext uri="{FF2B5EF4-FFF2-40B4-BE49-F238E27FC236}">
                  <a16:creationId xmlns:a16="http://schemas.microsoft.com/office/drawing/2014/main" id="{82DFB841-CC18-0FDA-09A2-04FD563B6A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8363" y="1768524"/>
              <a:ext cx="3366947" cy="2843234"/>
            </a:xfrm>
            <a:prstGeom prst="rect">
              <a:avLst/>
            </a:prstGeom>
          </p:spPr>
        </p:pic>
        <p:pic>
          <p:nvPicPr>
            <p:cNvPr id="5" name="Picture 6" descr="Graphical user interface, application&#10;&#10;Description automatically generated">
              <a:extLst>
                <a:ext uri="{FF2B5EF4-FFF2-40B4-BE49-F238E27FC236}">
                  <a16:creationId xmlns:a16="http://schemas.microsoft.com/office/drawing/2014/main" id="{381EC7E6-52C8-1D92-E162-48A68AB1D50D}"/>
                </a:ext>
              </a:extLst>
            </p:cNvPr>
            <p:cNvPicPr>
              <a:picLocks noChangeAspect="1"/>
            </p:cNvPicPr>
            <p:nvPr/>
          </p:nvPicPr>
          <p:blipFill rotWithShape="1">
            <a:blip r:embed="rId8"/>
            <a:srcRect l="22594" t="13742" r="3460" b="33286"/>
            <a:stretch/>
          </p:blipFill>
          <p:spPr>
            <a:xfrm>
              <a:off x="1376018" y="2374088"/>
              <a:ext cx="2338247" cy="1266169"/>
            </a:xfrm>
            <a:prstGeom prst="rect">
              <a:avLst/>
            </a:prstGeom>
          </p:spPr>
        </p:pic>
      </p:grpSp>
    </p:spTree>
    <p:extLst>
      <p:ext uri="{BB962C8B-B14F-4D97-AF65-F5344CB8AC3E}">
        <p14:creationId xmlns:p14="http://schemas.microsoft.com/office/powerpoint/2010/main" val="2119925849"/>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20BB-4F08-FEED-D380-B0C6AE15A384}"/>
              </a:ext>
            </a:extLst>
          </p:cNvPr>
          <p:cNvSpPr>
            <a:spLocks noGrp="1"/>
          </p:cNvSpPr>
          <p:nvPr>
            <p:ph type="title"/>
          </p:nvPr>
        </p:nvSpPr>
        <p:spPr/>
        <p:txBody>
          <a:bodyPr/>
          <a:lstStyle/>
          <a:p>
            <a:r>
              <a:rPr lang="en-US" dirty="0"/>
              <a:t>Poll Questions</a:t>
            </a:r>
          </a:p>
        </p:txBody>
      </p:sp>
    </p:spTree>
    <p:extLst>
      <p:ext uri="{BB962C8B-B14F-4D97-AF65-F5344CB8AC3E}">
        <p14:creationId xmlns:p14="http://schemas.microsoft.com/office/powerpoint/2010/main" val="1077535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396C-53C5-6A65-71FB-9CA36AEB5C66}"/>
              </a:ext>
            </a:extLst>
          </p:cNvPr>
          <p:cNvSpPr>
            <a:spLocks noGrp="1"/>
          </p:cNvSpPr>
          <p:nvPr>
            <p:ph type="title"/>
          </p:nvPr>
        </p:nvSpPr>
        <p:spPr>
          <a:xfrm>
            <a:off x="444910" y="276636"/>
            <a:ext cx="4049889" cy="472236"/>
          </a:xfrm>
        </p:spPr>
        <p:txBody>
          <a:bodyPr/>
          <a:lstStyle/>
          <a:p>
            <a:r>
              <a:rPr lang="en-US"/>
              <a:t>Continued Optimization</a:t>
            </a:r>
          </a:p>
        </p:txBody>
      </p:sp>
      <p:pic>
        <p:nvPicPr>
          <p:cNvPr id="10" name="Picture 9" descr="Chart&#10;&#10;Description automatically generated">
            <a:extLst>
              <a:ext uri="{FF2B5EF4-FFF2-40B4-BE49-F238E27FC236}">
                <a16:creationId xmlns:a16="http://schemas.microsoft.com/office/drawing/2014/main" id="{B2018183-6546-E788-D49C-FB638F0A2294}"/>
              </a:ext>
            </a:extLst>
          </p:cNvPr>
          <p:cNvPicPr>
            <a:picLocks noChangeAspect="1"/>
          </p:cNvPicPr>
          <p:nvPr/>
        </p:nvPicPr>
        <p:blipFill rotWithShape="1">
          <a:blip r:embed="rId3">
            <a:extLst>
              <a:ext uri="{28A0092B-C50C-407E-A947-70E740481C1C}">
                <a14:useLocalDpi xmlns:a14="http://schemas.microsoft.com/office/drawing/2010/main" val="0"/>
              </a:ext>
            </a:extLst>
          </a:blip>
          <a:srcRect l="344" t="45011" r="804"/>
          <a:stretch/>
        </p:blipFill>
        <p:spPr>
          <a:xfrm>
            <a:off x="807625" y="4172543"/>
            <a:ext cx="6575519" cy="1854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descr="Chart, line chart&#10;&#10;Description automatically generated">
            <a:extLst>
              <a:ext uri="{FF2B5EF4-FFF2-40B4-BE49-F238E27FC236}">
                <a16:creationId xmlns:a16="http://schemas.microsoft.com/office/drawing/2014/main" id="{07D15218-86E2-6BB7-57C1-3491B24A10CF}"/>
              </a:ext>
            </a:extLst>
          </p:cNvPr>
          <p:cNvPicPr>
            <a:picLocks noChangeAspect="1"/>
          </p:cNvPicPr>
          <p:nvPr/>
        </p:nvPicPr>
        <p:blipFill rotWithShape="1">
          <a:blip r:embed="rId4">
            <a:extLst>
              <a:ext uri="{28A0092B-C50C-407E-A947-70E740481C1C}">
                <a14:useLocalDpi xmlns:a14="http://schemas.microsoft.com/office/drawing/2010/main" val="0"/>
              </a:ext>
            </a:extLst>
          </a:blip>
          <a:srcRect r="4550"/>
          <a:stretch/>
        </p:blipFill>
        <p:spPr>
          <a:xfrm>
            <a:off x="5044482" y="470983"/>
            <a:ext cx="6575519" cy="32728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 Placeholder 5">
            <a:extLst>
              <a:ext uri="{FF2B5EF4-FFF2-40B4-BE49-F238E27FC236}">
                <a16:creationId xmlns:a16="http://schemas.microsoft.com/office/drawing/2014/main" id="{356E872C-4BCE-BA1F-173D-54EC3352F426}"/>
              </a:ext>
            </a:extLst>
          </p:cNvPr>
          <p:cNvSpPr>
            <a:spLocks noGrp="1"/>
          </p:cNvSpPr>
          <p:nvPr>
            <p:ph type="body" sz="quarter" idx="15"/>
          </p:nvPr>
        </p:nvSpPr>
        <p:spPr>
          <a:xfrm>
            <a:off x="676137" y="919105"/>
            <a:ext cx="5419863" cy="600999"/>
          </a:xfrm>
        </p:spPr>
        <p:txBody>
          <a:bodyPr/>
          <a:lstStyle/>
          <a:p>
            <a:r>
              <a:rPr lang="en-US" sz="2000" dirty="0">
                <a:solidFill>
                  <a:srgbClr val="131314"/>
                </a:solidFill>
              </a:rPr>
              <a:t>Protocol Maintenance</a:t>
            </a:r>
          </a:p>
        </p:txBody>
      </p:sp>
      <p:sp>
        <p:nvSpPr>
          <p:cNvPr id="17" name="Text Placeholder 6">
            <a:extLst>
              <a:ext uri="{FF2B5EF4-FFF2-40B4-BE49-F238E27FC236}">
                <a16:creationId xmlns:a16="http://schemas.microsoft.com/office/drawing/2014/main" id="{AB9B3C09-6E12-5511-E8DA-5A6584DAF32B}"/>
              </a:ext>
            </a:extLst>
          </p:cNvPr>
          <p:cNvSpPr txBox="1">
            <a:spLocks/>
          </p:cNvSpPr>
          <p:nvPr/>
        </p:nvSpPr>
        <p:spPr>
          <a:xfrm>
            <a:off x="572000" y="1219605"/>
            <a:ext cx="3922800" cy="2527678"/>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accent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111250">
              <a:spcBef>
                <a:spcPct val="0"/>
              </a:spcBef>
              <a:spcAft>
                <a:spcPct val="35000"/>
              </a:spcAft>
            </a:pPr>
            <a:r>
              <a:rPr lang="en-US" sz="1600" dirty="0">
                <a:solidFill>
                  <a:srgbClr val="495053"/>
                </a:solidFill>
              </a:rPr>
              <a:t>Quarterly meetings are recommended to review:</a:t>
            </a:r>
          </a:p>
          <a:p>
            <a:pPr marL="342900" indent="-342900" defTabSz="1111250">
              <a:spcBef>
                <a:spcPct val="0"/>
              </a:spcBef>
              <a:spcAft>
                <a:spcPct val="35000"/>
              </a:spcAft>
              <a:buFont typeface="+mj-lt"/>
              <a:buAutoNum type="arabicPeriod"/>
            </a:pPr>
            <a:r>
              <a:rPr lang="en-US" sz="1600" dirty="0">
                <a:solidFill>
                  <a:srgbClr val="495053"/>
                </a:solidFill>
              </a:rPr>
              <a:t>Additional medications to be protocolized.</a:t>
            </a:r>
          </a:p>
          <a:p>
            <a:pPr marL="342900" indent="-342900" defTabSz="1111250">
              <a:spcBef>
                <a:spcPct val="0"/>
              </a:spcBef>
              <a:spcAft>
                <a:spcPct val="35000"/>
              </a:spcAft>
              <a:buFont typeface="+mj-lt"/>
              <a:buAutoNum type="arabicPeriod"/>
            </a:pPr>
            <a:r>
              <a:rPr lang="en-US" sz="1600" dirty="0">
                <a:solidFill>
                  <a:srgbClr val="495053"/>
                </a:solidFill>
              </a:rPr>
              <a:t>Protocol requirements based on new recommendations from Health Catalyst and the needs of your organization’s initiatives.</a:t>
            </a:r>
            <a:endParaRPr lang="en-US" sz="1600" dirty="0">
              <a:solidFill>
                <a:srgbClr val="495053"/>
              </a:solidFill>
              <a:ea typeface="Calibri" panose="020F0502020204030204"/>
              <a:cs typeface="Calibri" panose="020F0502020204030204"/>
            </a:endParaRPr>
          </a:p>
          <a:p>
            <a:pPr marL="342900" indent="-342900" defTabSz="1111250">
              <a:spcBef>
                <a:spcPct val="0"/>
              </a:spcBef>
              <a:spcAft>
                <a:spcPct val="35000"/>
              </a:spcAft>
              <a:buAutoNum type="arabicPeriod"/>
            </a:pPr>
            <a:r>
              <a:rPr lang="en-US" sz="1600" dirty="0">
                <a:solidFill>
                  <a:srgbClr val="495053"/>
                </a:solidFill>
                <a:ea typeface="Calibri" panose="020F0502020204030204"/>
                <a:cs typeface="Calibri" panose="020F0502020204030204"/>
              </a:rPr>
              <a:t>Analytics dashboard for optimization opportunities.</a:t>
            </a:r>
          </a:p>
        </p:txBody>
      </p:sp>
      <p:sp>
        <p:nvSpPr>
          <p:cNvPr id="18" name="Text Placeholder 7">
            <a:extLst>
              <a:ext uri="{FF2B5EF4-FFF2-40B4-BE49-F238E27FC236}">
                <a16:creationId xmlns:a16="http://schemas.microsoft.com/office/drawing/2014/main" id="{2345E071-91AF-CB89-36BD-3F292EE29133}"/>
              </a:ext>
            </a:extLst>
          </p:cNvPr>
          <p:cNvSpPr txBox="1">
            <a:spLocks/>
          </p:cNvSpPr>
          <p:nvPr/>
        </p:nvSpPr>
        <p:spPr>
          <a:xfrm>
            <a:off x="8096615" y="4335236"/>
            <a:ext cx="5419863" cy="6009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accent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Analytics Dashboard</a:t>
            </a:r>
          </a:p>
        </p:txBody>
      </p:sp>
      <p:sp>
        <p:nvSpPr>
          <p:cNvPr id="19" name="Text Placeholder 8">
            <a:extLst>
              <a:ext uri="{FF2B5EF4-FFF2-40B4-BE49-F238E27FC236}">
                <a16:creationId xmlns:a16="http://schemas.microsoft.com/office/drawing/2014/main" id="{6802F82D-2949-DFEA-BCA4-E25DEAB46DFD}"/>
              </a:ext>
            </a:extLst>
          </p:cNvPr>
          <p:cNvSpPr txBox="1">
            <a:spLocks/>
          </p:cNvSpPr>
          <p:nvPr/>
        </p:nvSpPr>
        <p:spPr>
          <a:xfrm>
            <a:off x="8096615" y="4635736"/>
            <a:ext cx="3642655" cy="17512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Clr>
                <a:schemeClr val="accent1"/>
              </a:buClr>
              <a:buFont typeface="Wingdings" panose="05000000000000000000" pitchFamily="2" charset="2"/>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Clr>
                <a:schemeClr val="accent1"/>
              </a:buClr>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495053"/>
                </a:solidFill>
              </a:rPr>
              <a:t>Health Catalyst will provide leadership with access to an on-demand dashboard to quickly review trends and have access to your organization’s protocols.</a:t>
            </a:r>
          </a:p>
        </p:txBody>
      </p:sp>
    </p:spTree>
    <p:extLst>
      <p:ext uri="{BB962C8B-B14F-4D97-AF65-F5344CB8AC3E}">
        <p14:creationId xmlns:p14="http://schemas.microsoft.com/office/powerpoint/2010/main" val="2680351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7">
            <a:extLst>
              <a:ext uri="{FF2B5EF4-FFF2-40B4-BE49-F238E27FC236}">
                <a16:creationId xmlns:a16="http://schemas.microsoft.com/office/drawing/2014/main" id="{30488327-2BC0-8CCD-75D7-88B11546C22C}"/>
              </a:ext>
            </a:extLst>
          </p:cNvPr>
          <p:cNvGraphicFramePr>
            <a:graphicFrameLocks noGrp="1"/>
          </p:cNvGraphicFramePr>
          <p:nvPr>
            <p:extLst>
              <p:ext uri="{D42A27DB-BD31-4B8C-83A1-F6EECF244321}">
                <p14:modId xmlns:p14="http://schemas.microsoft.com/office/powerpoint/2010/main" val="2774145234"/>
              </p:ext>
            </p:extLst>
          </p:nvPr>
        </p:nvGraphicFramePr>
        <p:xfrm>
          <a:off x="2244647" y="1839698"/>
          <a:ext cx="8365081" cy="3835716"/>
        </p:xfrm>
        <a:graphic>
          <a:graphicData uri="http://schemas.openxmlformats.org/drawingml/2006/table">
            <a:tbl>
              <a:tblPr>
                <a:tableStyleId>{2D5ABB26-0587-4C30-8999-92F81FD0307C}</a:tableStyleId>
              </a:tblPr>
              <a:tblGrid>
                <a:gridCol w="3121389">
                  <a:extLst>
                    <a:ext uri="{9D8B030D-6E8A-4147-A177-3AD203B41FA5}">
                      <a16:colId xmlns:a16="http://schemas.microsoft.com/office/drawing/2014/main" val="809264536"/>
                    </a:ext>
                  </a:extLst>
                </a:gridCol>
                <a:gridCol w="5243692">
                  <a:extLst>
                    <a:ext uri="{9D8B030D-6E8A-4147-A177-3AD203B41FA5}">
                      <a16:colId xmlns:a16="http://schemas.microsoft.com/office/drawing/2014/main" val="2881673023"/>
                    </a:ext>
                  </a:extLst>
                </a:gridCol>
              </a:tblGrid>
              <a:tr h="95892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5400" b="1">
                          <a:solidFill>
                            <a:schemeClr val="accent1"/>
                          </a:solidFill>
                        </a:rPr>
                        <a:t>75%+</a:t>
                      </a:r>
                    </a:p>
                  </a:txBody>
                  <a:tcPr marR="3657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Percentage of renewals handled by staff</a:t>
                      </a:r>
                    </a:p>
                  </a:txBody>
                  <a:tcPr marL="365760" anchor="ctr"/>
                </a:tc>
                <a:extLst>
                  <a:ext uri="{0D108BD9-81ED-4DB2-BD59-A6C34878D82A}">
                    <a16:rowId xmlns:a16="http://schemas.microsoft.com/office/drawing/2014/main" val="3857798601"/>
                  </a:ext>
                </a:extLst>
              </a:tr>
              <a:tr h="95892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5400" b="1">
                          <a:solidFill>
                            <a:schemeClr val="accent1"/>
                          </a:solidFill>
                        </a:rPr>
                        <a:t>&lt; 24 hrs.</a:t>
                      </a:r>
                    </a:p>
                  </a:txBody>
                  <a:tcPr marR="3657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Turnaround time</a:t>
                      </a:r>
                    </a:p>
                  </a:txBody>
                  <a:tcPr marL="365760" anchor="ctr"/>
                </a:tc>
                <a:extLst>
                  <a:ext uri="{0D108BD9-81ED-4DB2-BD59-A6C34878D82A}">
                    <a16:rowId xmlns:a16="http://schemas.microsoft.com/office/drawing/2014/main" val="1619236304"/>
                  </a:ext>
                </a:extLst>
              </a:tr>
              <a:tr h="958929">
                <a:tc>
                  <a:txBody>
                    <a:bodyPr/>
                    <a:lstStyle/>
                    <a:p>
                      <a:pPr algn="r"/>
                      <a:r>
                        <a:rPr lang="en-US" sz="5400" b="1">
                          <a:solidFill>
                            <a:schemeClr val="accent1"/>
                          </a:solidFill>
                        </a:rPr>
                        <a:t>30:1</a:t>
                      </a:r>
                      <a:endParaRPr lang="en-US" sz="5400"/>
                    </a:p>
                  </a:txBody>
                  <a:tcPr marR="3657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Provider to staff support ratio</a:t>
                      </a:r>
                    </a:p>
                  </a:txBody>
                  <a:tcPr marL="365760" anchor="ctr"/>
                </a:tc>
                <a:extLst>
                  <a:ext uri="{0D108BD9-81ED-4DB2-BD59-A6C34878D82A}">
                    <a16:rowId xmlns:a16="http://schemas.microsoft.com/office/drawing/2014/main" val="2207321467"/>
                  </a:ext>
                </a:extLst>
              </a:tr>
              <a:tr h="95892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5400" b="1">
                          <a:solidFill>
                            <a:schemeClr val="accent1"/>
                          </a:solidFill>
                        </a:rPr>
                        <a:t>5+</a:t>
                      </a:r>
                    </a:p>
                  </a:txBody>
                  <a:tcPr marR="3657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Percentage point increase of closed care gaps</a:t>
                      </a:r>
                    </a:p>
                  </a:txBody>
                  <a:tcPr marL="365760" anchor="ctr"/>
                </a:tc>
                <a:extLst>
                  <a:ext uri="{0D108BD9-81ED-4DB2-BD59-A6C34878D82A}">
                    <a16:rowId xmlns:a16="http://schemas.microsoft.com/office/drawing/2014/main" val="3960464769"/>
                  </a:ext>
                </a:extLst>
              </a:tr>
            </a:tbl>
          </a:graphicData>
        </a:graphic>
      </p:graphicFrame>
      <p:sp>
        <p:nvSpPr>
          <p:cNvPr id="13" name="Title 12">
            <a:extLst>
              <a:ext uri="{FF2B5EF4-FFF2-40B4-BE49-F238E27FC236}">
                <a16:creationId xmlns:a16="http://schemas.microsoft.com/office/drawing/2014/main" id="{89CD618F-F80E-5C70-86FB-B431E9A0E73D}"/>
              </a:ext>
            </a:extLst>
          </p:cNvPr>
          <p:cNvSpPr>
            <a:spLocks noGrp="1"/>
          </p:cNvSpPr>
          <p:nvPr>
            <p:ph type="title"/>
          </p:nvPr>
        </p:nvSpPr>
        <p:spPr/>
        <p:txBody>
          <a:bodyPr/>
          <a:lstStyle/>
          <a:p>
            <a:r>
              <a:rPr lang="en-US"/>
              <a:t>Key Success Metrics</a:t>
            </a:r>
          </a:p>
        </p:txBody>
      </p:sp>
      <p:sp>
        <p:nvSpPr>
          <p:cNvPr id="16" name="Text Placeholder 15">
            <a:extLst>
              <a:ext uri="{FF2B5EF4-FFF2-40B4-BE49-F238E27FC236}">
                <a16:creationId xmlns:a16="http://schemas.microsoft.com/office/drawing/2014/main" id="{C1302C62-DBD9-1548-1977-DDD0DECC11E5}"/>
              </a:ext>
            </a:extLst>
          </p:cNvPr>
          <p:cNvSpPr>
            <a:spLocks noGrp="1"/>
          </p:cNvSpPr>
          <p:nvPr>
            <p:ph type="body" sz="quarter" idx="15"/>
          </p:nvPr>
        </p:nvSpPr>
        <p:spPr/>
        <p:txBody>
          <a:bodyPr vert="horz" lIns="0" tIns="45720" rIns="91440" bIns="45720" rtlCol="0" anchor="t">
            <a:noAutofit/>
          </a:bodyPr>
          <a:lstStyle/>
          <a:p>
            <a:r>
              <a:rPr lang="en-US"/>
              <a:t>Examples of Metrics Realized by Embedded Refills Customers</a:t>
            </a:r>
          </a:p>
        </p:txBody>
      </p:sp>
    </p:spTree>
    <p:extLst>
      <p:ext uri="{BB962C8B-B14F-4D97-AF65-F5344CB8AC3E}">
        <p14:creationId xmlns:p14="http://schemas.microsoft.com/office/powerpoint/2010/main" val="2397226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0">
            <a:extLst>
              <a:ext uri="{FF2B5EF4-FFF2-40B4-BE49-F238E27FC236}">
                <a16:creationId xmlns:a16="http://schemas.microsoft.com/office/drawing/2014/main" id="{1EDDAB83-1C9D-4EAD-A848-6B275FAA28C0}"/>
              </a:ext>
            </a:extLst>
          </p:cNvPr>
          <p:cNvSpPr txBox="1"/>
          <p:nvPr/>
        </p:nvSpPr>
        <p:spPr>
          <a:xfrm>
            <a:off x="2249191" y="3675892"/>
            <a:ext cx="1718332" cy="12311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EEF"/>
                </a:solidFill>
                <a:effectLst/>
                <a:uLnTx/>
                <a:uFillTx/>
                <a:latin typeface="Calibri" panose="020F0502020204030204"/>
                <a:ea typeface="+mn-ea"/>
                <a:cs typeface="Calibri"/>
              </a:rPr>
              <a:t>Patient: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Calibri"/>
              </a:rPr>
              <a:t>Increased satisfaction and quality</a:t>
            </a:r>
          </a:p>
        </p:txBody>
      </p:sp>
      <p:grpSp>
        <p:nvGrpSpPr>
          <p:cNvPr id="8" name="Group 7">
            <a:extLst>
              <a:ext uri="{FF2B5EF4-FFF2-40B4-BE49-F238E27FC236}">
                <a16:creationId xmlns:a16="http://schemas.microsoft.com/office/drawing/2014/main" id="{63BF1434-7DE3-7361-CD3B-C39DE7D81020}"/>
              </a:ext>
            </a:extLst>
          </p:cNvPr>
          <p:cNvGrpSpPr/>
          <p:nvPr/>
        </p:nvGrpSpPr>
        <p:grpSpPr>
          <a:xfrm>
            <a:off x="2274025" y="1799496"/>
            <a:ext cx="1680036" cy="1626326"/>
            <a:chOff x="2274025" y="1046106"/>
            <a:chExt cx="1680036" cy="1626326"/>
          </a:xfrm>
        </p:grpSpPr>
        <p:sp>
          <p:nvSpPr>
            <p:cNvPr id="12" name="Partial Circle 11">
              <a:extLst>
                <a:ext uri="{FF2B5EF4-FFF2-40B4-BE49-F238E27FC236}">
                  <a16:creationId xmlns:a16="http://schemas.microsoft.com/office/drawing/2014/main" id="{2806DB60-848D-4B73-B66B-50A244D82AD3}"/>
                </a:ext>
              </a:extLst>
            </p:cNvPr>
            <p:cNvSpPr/>
            <p:nvPr/>
          </p:nvSpPr>
          <p:spPr>
            <a:xfrm>
              <a:off x="2285396" y="1046106"/>
              <a:ext cx="1668665" cy="162632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30" name="Partial Circle 29">
              <a:extLst>
                <a:ext uri="{FF2B5EF4-FFF2-40B4-BE49-F238E27FC236}">
                  <a16:creationId xmlns:a16="http://schemas.microsoft.com/office/drawing/2014/main" id="{D3630E7B-E79D-4C54-A034-E904F6C1CE5B}"/>
                </a:ext>
              </a:extLst>
            </p:cNvPr>
            <p:cNvSpPr/>
            <p:nvPr/>
          </p:nvSpPr>
          <p:spPr>
            <a:xfrm flipH="1">
              <a:off x="2274025" y="1046106"/>
              <a:ext cx="1668665" cy="1626326"/>
            </a:xfrm>
            <a:prstGeom prst="pie">
              <a:avLst>
                <a:gd name="adj1" fmla="val 5421894"/>
                <a:gd name="adj2" fmla="val 1620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pic>
          <p:nvPicPr>
            <p:cNvPr id="39" name="Graphic 38" descr="Database with solid fill">
              <a:extLst>
                <a:ext uri="{FF2B5EF4-FFF2-40B4-BE49-F238E27FC236}">
                  <a16:creationId xmlns:a16="http://schemas.microsoft.com/office/drawing/2014/main" id="{32A5FD59-B536-4320-8180-8F13E10893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8979" y="1500502"/>
              <a:ext cx="652540" cy="635983"/>
            </a:xfrm>
            <a:prstGeom prst="rect">
              <a:avLst/>
            </a:prstGeom>
          </p:spPr>
        </p:pic>
      </p:grpSp>
      <p:grpSp>
        <p:nvGrpSpPr>
          <p:cNvPr id="9" name="Group 8">
            <a:extLst>
              <a:ext uri="{FF2B5EF4-FFF2-40B4-BE49-F238E27FC236}">
                <a16:creationId xmlns:a16="http://schemas.microsoft.com/office/drawing/2014/main" id="{F4B7EE07-7F7E-34C5-BC6F-AA58CB40422F}"/>
              </a:ext>
            </a:extLst>
          </p:cNvPr>
          <p:cNvGrpSpPr/>
          <p:nvPr/>
        </p:nvGrpSpPr>
        <p:grpSpPr>
          <a:xfrm>
            <a:off x="5227894" y="1799496"/>
            <a:ext cx="1668665" cy="1626326"/>
            <a:chOff x="5227894" y="1046106"/>
            <a:chExt cx="1668665" cy="1626326"/>
          </a:xfrm>
        </p:grpSpPr>
        <p:sp>
          <p:nvSpPr>
            <p:cNvPr id="34" name="Partial Circle 33">
              <a:extLst>
                <a:ext uri="{FF2B5EF4-FFF2-40B4-BE49-F238E27FC236}">
                  <a16:creationId xmlns:a16="http://schemas.microsoft.com/office/drawing/2014/main" id="{45167C79-0E39-4C48-BD7B-71797CAAFF67}"/>
                </a:ext>
              </a:extLst>
            </p:cNvPr>
            <p:cNvSpPr/>
            <p:nvPr/>
          </p:nvSpPr>
          <p:spPr>
            <a:xfrm flipH="1">
              <a:off x="5227894" y="1046106"/>
              <a:ext cx="1668665" cy="16263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pic>
          <p:nvPicPr>
            <p:cNvPr id="40" name="Graphic 39" descr="Head with gears with solid fill">
              <a:extLst>
                <a:ext uri="{FF2B5EF4-FFF2-40B4-BE49-F238E27FC236}">
                  <a16:creationId xmlns:a16="http://schemas.microsoft.com/office/drawing/2014/main" id="{8EF3CF1C-EF5C-4636-BAE0-67F4C1B385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2571" y="1476340"/>
              <a:ext cx="697800" cy="680095"/>
            </a:xfrm>
            <a:prstGeom prst="rect">
              <a:avLst/>
            </a:prstGeom>
          </p:spPr>
        </p:pic>
      </p:grpSp>
      <p:grpSp>
        <p:nvGrpSpPr>
          <p:cNvPr id="11" name="Group 10">
            <a:extLst>
              <a:ext uri="{FF2B5EF4-FFF2-40B4-BE49-F238E27FC236}">
                <a16:creationId xmlns:a16="http://schemas.microsoft.com/office/drawing/2014/main" id="{37640158-BD1B-7982-ABE8-024009B3555E}"/>
              </a:ext>
            </a:extLst>
          </p:cNvPr>
          <p:cNvGrpSpPr/>
          <p:nvPr/>
        </p:nvGrpSpPr>
        <p:grpSpPr>
          <a:xfrm>
            <a:off x="8274144" y="1799496"/>
            <a:ext cx="1668665" cy="1626326"/>
            <a:chOff x="8274144" y="1046106"/>
            <a:chExt cx="1668665" cy="1626326"/>
          </a:xfrm>
        </p:grpSpPr>
        <p:sp>
          <p:nvSpPr>
            <p:cNvPr id="36" name="Partial Circle 35">
              <a:extLst>
                <a:ext uri="{FF2B5EF4-FFF2-40B4-BE49-F238E27FC236}">
                  <a16:creationId xmlns:a16="http://schemas.microsoft.com/office/drawing/2014/main" id="{9E2A5AD2-8547-475B-A60A-941F06927BEE}"/>
                </a:ext>
              </a:extLst>
            </p:cNvPr>
            <p:cNvSpPr/>
            <p:nvPr/>
          </p:nvSpPr>
          <p:spPr>
            <a:xfrm flipH="1">
              <a:off x="8274144" y="1046106"/>
              <a:ext cx="1668665" cy="16263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333333"/>
                </a:solidFill>
                <a:effectLst/>
                <a:uLnTx/>
                <a:uFillTx/>
                <a:latin typeface="Calibri" panose="020F0502020204030204"/>
                <a:ea typeface="+mn-ea"/>
                <a:cs typeface="+mn-cs"/>
              </a:endParaRPr>
            </a:p>
          </p:txBody>
        </p:sp>
        <p:pic>
          <p:nvPicPr>
            <p:cNvPr id="41" name="Graphic 40" descr="Route (Two Pins With A Path) with solid fill">
              <a:extLst>
                <a:ext uri="{FF2B5EF4-FFF2-40B4-BE49-F238E27FC236}">
                  <a16:creationId xmlns:a16="http://schemas.microsoft.com/office/drawing/2014/main" id="{DC2BF4AF-A2BF-4956-A52F-71C2DCEE62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02805" y="1507388"/>
              <a:ext cx="634086" cy="617997"/>
            </a:xfrm>
            <a:prstGeom prst="rect">
              <a:avLst/>
            </a:prstGeom>
          </p:spPr>
        </p:pic>
      </p:grpSp>
      <p:sp>
        <p:nvSpPr>
          <p:cNvPr id="23" name="Title 3">
            <a:extLst>
              <a:ext uri="{FF2B5EF4-FFF2-40B4-BE49-F238E27FC236}">
                <a16:creationId xmlns:a16="http://schemas.microsoft.com/office/drawing/2014/main" id="{9F672C7C-2216-EDCA-1ED8-6102A9E39BA4}"/>
              </a:ext>
            </a:extLst>
          </p:cNvPr>
          <p:cNvSpPr txBox="1">
            <a:spLocks/>
          </p:cNvSpPr>
          <p:nvPr/>
        </p:nvSpPr>
        <p:spPr>
          <a:xfrm>
            <a:off x="838200" y="365125"/>
            <a:ext cx="10515600" cy="434341"/>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333333"/>
                </a:solidFill>
                <a:effectLst/>
                <a:uLnTx/>
                <a:uFillTx/>
                <a:latin typeface="Calibri" panose="020F0502020204030204"/>
                <a:ea typeface="+mn-ea"/>
                <a:cs typeface="+mn-cs"/>
              </a:rPr>
              <a:t>The Benefit of Health Catalyst’s Embedded Refills</a:t>
            </a:r>
            <a:r>
              <a:rPr kumimoji="0" lang="en-US" sz="2800" b="1" i="0" u="none" strike="noStrike" kern="1200" cap="none" spc="0" normalizeH="0" baseline="0" noProof="0">
                <a:ln>
                  <a:noFill/>
                </a:ln>
                <a:solidFill>
                  <a:srgbClr val="333333"/>
                </a:solidFill>
                <a:effectLst/>
                <a:uLnTx/>
                <a:uFillTx/>
                <a:latin typeface="Calibri" panose="020F0502020204030204"/>
                <a:ea typeface="+mn-lt"/>
                <a:cs typeface="Calibri" panose="020F0502020204030204"/>
              </a:rPr>
              <a:t>™</a:t>
            </a:r>
            <a:endParaRPr kumimoji="0" lang="en-US" sz="2800" b="1" i="0" u="none" strike="noStrike" kern="1200" cap="none" spc="0" normalizeH="0" baseline="0" noProof="0">
              <a:ln>
                <a:noFill/>
              </a:ln>
              <a:solidFill>
                <a:srgbClr val="333333"/>
              </a:solidFill>
              <a:effectLst/>
              <a:uLnTx/>
              <a:uFillTx/>
              <a:latin typeface="Calibri" panose="020F0502020204030204"/>
              <a:ea typeface="+mn-ea"/>
              <a:cs typeface="+mn-cs"/>
            </a:endParaRPr>
          </a:p>
        </p:txBody>
      </p:sp>
      <p:sp>
        <p:nvSpPr>
          <p:cNvPr id="26" name="TextBox 10">
            <a:extLst>
              <a:ext uri="{FF2B5EF4-FFF2-40B4-BE49-F238E27FC236}">
                <a16:creationId xmlns:a16="http://schemas.microsoft.com/office/drawing/2014/main" id="{C87F68BA-606A-8455-5ACA-A0E53FB2C63E}"/>
              </a:ext>
            </a:extLst>
          </p:cNvPr>
          <p:cNvSpPr txBox="1"/>
          <p:nvPr/>
        </p:nvSpPr>
        <p:spPr>
          <a:xfrm>
            <a:off x="5189598" y="3675892"/>
            <a:ext cx="1718332" cy="12311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6D9A"/>
                </a:solidFill>
                <a:effectLst/>
                <a:uLnTx/>
                <a:uFillTx/>
                <a:latin typeface="Calibri" panose="020F0502020204030204"/>
                <a:ea typeface="+mn-ea"/>
                <a:cs typeface="Calibri"/>
              </a:rPr>
              <a:t>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Calibri"/>
              </a:rPr>
              <a:t>Operational workflow efficiencies</a:t>
            </a:r>
          </a:p>
        </p:txBody>
      </p:sp>
      <p:sp>
        <p:nvSpPr>
          <p:cNvPr id="33" name="TextBox 10">
            <a:extLst>
              <a:ext uri="{FF2B5EF4-FFF2-40B4-BE49-F238E27FC236}">
                <a16:creationId xmlns:a16="http://schemas.microsoft.com/office/drawing/2014/main" id="{693A7E02-3261-140B-19AF-D0B85099BB31}"/>
              </a:ext>
            </a:extLst>
          </p:cNvPr>
          <p:cNvSpPr txBox="1"/>
          <p:nvPr/>
        </p:nvSpPr>
        <p:spPr>
          <a:xfrm>
            <a:off x="8112144" y="3675892"/>
            <a:ext cx="1964464" cy="12311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DAD92"/>
                </a:solidFill>
                <a:effectLst/>
                <a:uLnTx/>
                <a:uFillTx/>
                <a:latin typeface="Calibri" panose="020F0502020204030204"/>
                <a:ea typeface="+mn-ea"/>
                <a:cs typeface="Calibri"/>
              </a:rPr>
              <a:t>Health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Calibri" panose="020F0502020204030204"/>
                <a:ea typeface="+mn-ea"/>
                <a:cs typeface="Calibri"/>
              </a:rPr>
              <a:t>Financial and Quality Improvements</a:t>
            </a:r>
          </a:p>
        </p:txBody>
      </p:sp>
      <p:sp>
        <p:nvSpPr>
          <p:cNvPr id="5" name="TextBox 4">
            <a:extLst>
              <a:ext uri="{FF2B5EF4-FFF2-40B4-BE49-F238E27FC236}">
                <a16:creationId xmlns:a16="http://schemas.microsoft.com/office/drawing/2014/main" id="{1D2C0766-021D-7841-4839-3278926FF71B}"/>
              </a:ext>
            </a:extLst>
          </p:cNvPr>
          <p:cNvSpPr txBox="1"/>
          <p:nvPr/>
        </p:nvSpPr>
        <p:spPr>
          <a:xfrm>
            <a:off x="2164080" y="5157068"/>
            <a:ext cx="7863840" cy="640080"/>
          </a:xfrm>
          <a:prstGeom prst="rect">
            <a:avLst/>
          </a:prstGeom>
          <a:noFill/>
          <a:ln>
            <a:noFill/>
          </a:ln>
        </p:spPr>
        <p:txBody>
          <a:bodyPr wrap="square"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D9A"/>
                </a:solidFill>
                <a:effectLst/>
                <a:uLnTx/>
                <a:uFillTx/>
                <a:latin typeface="Calibri" panose="020F0502020204030204"/>
                <a:ea typeface="+mn-ea"/>
                <a:cs typeface="+mn-cs"/>
              </a:rPr>
              <a:t>Quality-Based Care with Workflow Effectiveness </a:t>
            </a:r>
          </a:p>
        </p:txBody>
      </p:sp>
    </p:spTree>
    <p:extLst>
      <p:ext uri="{BB962C8B-B14F-4D97-AF65-F5344CB8AC3E}">
        <p14:creationId xmlns:p14="http://schemas.microsoft.com/office/powerpoint/2010/main" val="282411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1843C-EF72-7517-5A12-59594A194E33}"/>
              </a:ext>
            </a:extLst>
          </p:cNvPr>
          <p:cNvSpPr>
            <a:spLocks noGrp="1"/>
          </p:cNvSpPr>
          <p:nvPr>
            <p:ph type="title"/>
          </p:nvPr>
        </p:nvSpPr>
        <p:spPr/>
        <p:txBody>
          <a:bodyPr/>
          <a:lstStyle/>
          <a:p>
            <a:r>
              <a:rPr lang="en-US"/>
              <a:t>Case Study Applications</a:t>
            </a:r>
            <a:br>
              <a:rPr lang="en-US"/>
            </a:br>
            <a:endParaRPr lang="en-US"/>
          </a:p>
        </p:txBody>
      </p:sp>
    </p:spTree>
    <p:extLst>
      <p:ext uri="{BB962C8B-B14F-4D97-AF65-F5344CB8AC3E}">
        <p14:creationId xmlns:p14="http://schemas.microsoft.com/office/powerpoint/2010/main" val="16040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01E88-8459-479B-B853-8F6768D1DF2F}"/>
              </a:ext>
            </a:extLst>
          </p:cNvPr>
          <p:cNvSpPr/>
          <p:nvPr/>
        </p:nvSpPr>
        <p:spPr>
          <a:xfrm>
            <a:off x="0" y="3114323"/>
            <a:ext cx="12192000" cy="379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Rectangle 30">
            <a:extLst>
              <a:ext uri="{FF2B5EF4-FFF2-40B4-BE49-F238E27FC236}">
                <a16:creationId xmlns:a16="http://schemas.microsoft.com/office/drawing/2014/main" id="{29FD299C-C088-4604-9163-FA19685E71E5}"/>
              </a:ext>
            </a:extLst>
          </p:cNvPr>
          <p:cNvSpPr/>
          <p:nvPr/>
        </p:nvSpPr>
        <p:spPr>
          <a:xfrm>
            <a:off x="846377" y="1862659"/>
            <a:ext cx="4573070"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4" name="Rectangle 33">
            <a:extLst>
              <a:ext uri="{FF2B5EF4-FFF2-40B4-BE49-F238E27FC236}">
                <a16:creationId xmlns:a16="http://schemas.microsoft.com/office/drawing/2014/main" id="{447C1474-B6DB-4F96-970A-E9DB9C4CE2A9}"/>
              </a:ext>
            </a:extLst>
          </p:cNvPr>
          <p:cNvSpPr/>
          <p:nvPr/>
        </p:nvSpPr>
        <p:spPr>
          <a:xfrm>
            <a:off x="6819037" y="1862659"/>
            <a:ext cx="4601438"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2" name="Rectangle 31">
            <a:extLst>
              <a:ext uri="{FF2B5EF4-FFF2-40B4-BE49-F238E27FC236}">
                <a16:creationId xmlns:a16="http://schemas.microsoft.com/office/drawing/2014/main" id="{769B2893-650B-4C79-96AC-976783CDC830}"/>
              </a:ext>
            </a:extLst>
          </p:cNvPr>
          <p:cNvSpPr/>
          <p:nvPr/>
        </p:nvSpPr>
        <p:spPr>
          <a:xfrm>
            <a:off x="2107176" y="1634468"/>
            <a:ext cx="1977962" cy="51015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Challenge</a:t>
            </a:r>
            <a:endParaRPr lang="en-US" sz="1400">
              <a:solidFill>
                <a:schemeClr val="bg1"/>
              </a:solidFill>
              <a:cs typeface="Calibri"/>
            </a:endParaRPr>
          </a:p>
        </p:txBody>
      </p:sp>
      <p:sp>
        <p:nvSpPr>
          <p:cNvPr id="5" name="Title 4">
            <a:extLst>
              <a:ext uri="{FF2B5EF4-FFF2-40B4-BE49-F238E27FC236}">
                <a16:creationId xmlns:a16="http://schemas.microsoft.com/office/drawing/2014/main" id="{F9AFE4B7-5F8C-2940-8610-33793DD90FAD}"/>
              </a:ext>
            </a:extLst>
          </p:cNvPr>
          <p:cNvSpPr>
            <a:spLocks noGrp="1"/>
          </p:cNvSpPr>
          <p:nvPr>
            <p:ph type="title"/>
          </p:nvPr>
        </p:nvSpPr>
        <p:spPr>
          <a:xfrm>
            <a:off x="820615" y="365125"/>
            <a:ext cx="10515600" cy="434341"/>
          </a:xfrm>
        </p:spPr>
        <p:txBody>
          <a:bodyPr/>
          <a:lstStyle/>
          <a:p>
            <a:r>
              <a:rPr lang="en-US" sz="3000">
                <a:solidFill>
                  <a:schemeClr val="accent1"/>
                </a:solidFill>
              </a:rPr>
              <a:t>Workflow Efficiency with Embedded Refills</a:t>
            </a:r>
          </a:p>
        </p:txBody>
      </p:sp>
      <p:sp>
        <p:nvSpPr>
          <p:cNvPr id="7" name="Content Placeholder 3">
            <a:extLst>
              <a:ext uri="{FF2B5EF4-FFF2-40B4-BE49-F238E27FC236}">
                <a16:creationId xmlns:a16="http://schemas.microsoft.com/office/drawing/2014/main" id="{76F35D38-CC17-6B43-B0D0-37E03F449CCF}"/>
              </a:ext>
            </a:extLst>
          </p:cNvPr>
          <p:cNvSpPr txBox="1">
            <a:spLocks/>
          </p:cNvSpPr>
          <p:nvPr/>
        </p:nvSpPr>
        <p:spPr>
          <a:xfrm>
            <a:off x="6292332" y="1652218"/>
            <a:ext cx="4480560" cy="466354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Content Placeholder 4">
            <a:extLst>
              <a:ext uri="{FF2B5EF4-FFF2-40B4-BE49-F238E27FC236}">
                <a16:creationId xmlns:a16="http://schemas.microsoft.com/office/drawing/2014/main" id="{1B6F7D8F-DD70-EE42-A958-70DAD8BE2835}"/>
              </a:ext>
            </a:extLst>
          </p:cNvPr>
          <p:cNvSpPr txBox="1">
            <a:spLocks/>
          </p:cNvSpPr>
          <p:nvPr/>
        </p:nvSpPr>
        <p:spPr>
          <a:xfrm>
            <a:off x="1082655" y="2153323"/>
            <a:ext cx="4100513"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b="0" i="0" dirty="0">
                <a:solidFill>
                  <a:srgbClr val="333333"/>
                </a:solidFill>
                <a:effectLst/>
              </a:rPr>
              <a:t>Medical assistants unable to practice to the top of their license.</a:t>
            </a:r>
            <a:endParaRPr lang="en-US" sz="1400" dirty="0">
              <a:solidFill>
                <a:schemeClr val="dk1"/>
              </a:solidFill>
              <a:ea typeface="Poppins"/>
              <a:cs typeface="Poppins"/>
              <a:sym typeface="Poppins"/>
            </a:endParaRPr>
          </a:p>
          <a:p>
            <a:pPr marL="342900" indent="-342900">
              <a:buFont typeface="Arial" panose="020B0604020202020204" pitchFamily="34" charset="0"/>
              <a:buChar char="•"/>
            </a:pPr>
            <a:r>
              <a:rPr lang="en-US" sz="1400" b="0" i="0" dirty="0">
                <a:solidFill>
                  <a:srgbClr val="333333"/>
                </a:solidFill>
                <a:effectLst/>
              </a:rPr>
              <a:t>Medication refill processing responsibilities grew, threatening patient care.</a:t>
            </a:r>
            <a:endParaRPr lang="en-US" sz="1400" dirty="0">
              <a:solidFill>
                <a:schemeClr val="dk1"/>
              </a:solidFill>
              <a:ea typeface="Poppins"/>
              <a:cs typeface="Poppins"/>
            </a:endParaRPr>
          </a:p>
          <a:p>
            <a:pPr marL="342900" indent="-342900">
              <a:buFont typeface="Arial" panose="020B0604020202020204" pitchFamily="34" charset="0"/>
              <a:buChar char="•"/>
            </a:pPr>
            <a:r>
              <a:rPr lang="en-US" sz="1400" dirty="0">
                <a:ea typeface="+mn-lt"/>
                <a:cs typeface="+mn-lt"/>
              </a:rPr>
              <a:t>Manual refill process </a:t>
            </a:r>
            <a:r>
              <a:rPr lang="en-US" sz="1400" b="0" i="0" dirty="0">
                <a:solidFill>
                  <a:srgbClr val="333333"/>
                </a:solidFill>
                <a:effectLst/>
              </a:rPr>
              <a:t>created variability in prescribing patterns. </a:t>
            </a:r>
            <a:endParaRPr lang="en-US" sz="1400" dirty="0">
              <a:ea typeface="+mn-lt"/>
              <a:cs typeface="+mn-lt"/>
            </a:endParaRPr>
          </a:p>
          <a:p>
            <a:pPr marL="342900" indent="-342900">
              <a:buFont typeface="Arial" panose="020B0604020202020204" pitchFamily="34" charset="0"/>
              <a:buChar char="•"/>
            </a:pPr>
            <a:r>
              <a:rPr lang="en-US" sz="1400" dirty="0">
                <a:solidFill>
                  <a:schemeClr val="dk1"/>
                </a:solidFill>
                <a:ea typeface="+mn-lt"/>
                <a:cs typeface="+mn-lt"/>
              </a:rPr>
              <a:t>Medication protocols not consistently followed, creating liability.</a:t>
            </a:r>
            <a:endParaRPr lang="en-US" sz="1400" dirty="0">
              <a:solidFill>
                <a:schemeClr val="dk1"/>
              </a:solidFill>
              <a:ea typeface="Poppins"/>
              <a:cs typeface="Calibri"/>
            </a:endParaRPr>
          </a:p>
        </p:txBody>
      </p:sp>
      <p:sp>
        <p:nvSpPr>
          <p:cNvPr id="19" name="Google Shape;1220;p172">
            <a:extLst>
              <a:ext uri="{FF2B5EF4-FFF2-40B4-BE49-F238E27FC236}">
                <a16:creationId xmlns:a16="http://schemas.microsoft.com/office/drawing/2014/main" id="{9D631200-50AE-9549-B68B-AB4841828860}"/>
              </a:ext>
            </a:extLst>
          </p:cNvPr>
          <p:cNvSpPr/>
          <p:nvPr/>
        </p:nvSpPr>
        <p:spPr>
          <a:xfrm>
            <a:off x="1799853" y="5786638"/>
            <a:ext cx="2231237"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Fewer refill requests sent to providers</a:t>
            </a:r>
          </a:p>
          <a:p>
            <a:pPr algn="ctr"/>
            <a:endParaRPr lang="en-US" sz="1400" b="1">
              <a:solidFill>
                <a:schemeClr val="bg1"/>
              </a:solidFill>
              <a:latin typeface="Calibri" panose="020F0502020204030204" pitchFamily="34" charset="0"/>
              <a:cs typeface="Calibri" panose="020F0502020204030204" pitchFamily="34" charset="0"/>
              <a:sym typeface="Poppins"/>
            </a:endParaRPr>
          </a:p>
        </p:txBody>
      </p:sp>
      <p:sp>
        <p:nvSpPr>
          <p:cNvPr id="20" name="Google Shape;1221;p172">
            <a:extLst>
              <a:ext uri="{FF2B5EF4-FFF2-40B4-BE49-F238E27FC236}">
                <a16:creationId xmlns:a16="http://schemas.microsoft.com/office/drawing/2014/main" id="{3BA457FC-CA3D-FF4C-A345-2DC74CBA0464}"/>
              </a:ext>
            </a:extLst>
          </p:cNvPr>
          <p:cNvSpPr/>
          <p:nvPr/>
        </p:nvSpPr>
        <p:spPr>
          <a:xfrm>
            <a:off x="2288319" y="4515502"/>
            <a:ext cx="1314902" cy="1259715"/>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r>
              <a:rPr lang="en" sz="2800" b="1">
                <a:solidFill>
                  <a:schemeClr val="bg1"/>
                </a:solidFill>
                <a:ea typeface="Poppins"/>
                <a:cs typeface="Poppins"/>
                <a:sym typeface="Poppins"/>
              </a:rPr>
              <a:t>60%</a:t>
            </a:r>
            <a:endParaRPr lang="en" sz="2800">
              <a:solidFill>
                <a:schemeClr val="bg1"/>
              </a:solidFill>
              <a:ea typeface="Poppins"/>
              <a:cs typeface="Poppins"/>
              <a:sym typeface="Poppins"/>
            </a:endParaRPr>
          </a:p>
        </p:txBody>
      </p:sp>
      <p:sp>
        <p:nvSpPr>
          <p:cNvPr id="35" name="Rectangle 34">
            <a:extLst>
              <a:ext uri="{FF2B5EF4-FFF2-40B4-BE49-F238E27FC236}">
                <a16:creationId xmlns:a16="http://schemas.microsoft.com/office/drawing/2014/main" id="{2C46F4C8-6317-4B38-862A-B18705CFC2C2}"/>
              </a:ext>
            </a:extLst>
          </p:cNvPr>
          <p:cNvSpPr/>
          <p:nvPr/>
        </p:nvSpPr>
        <p:spPr>
          <a:xfrm>
            <a:off x="8130775" y="1634468"/>
            <a:ext cx="1977962" cy="510152"/>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Approach</a:t>
            </a:r>
            <a:endParaRPr lang="en-US" sz="1400">
              <a:solidFill>
                <a:schemeClr val="bg1"/>
              </a:solidFill>
              <a:cs typeface="Calibri"/>
            </a:endParaRPr>
          </a:p>
        </p:txBody>
      </p:sp>
      <p:sp>
        <p:nvSpPr>
          <p:cNvPr id="36" name="Content Placeholder 4">
            <a:extLst>
              <a:ext uri="{FF2B5EF4-FFF2-40B4-BE49-F238E27FC236}">
                <a16:creationId xmlns:a16="http://schemas.microsoft.com/office/drawing/2014/main" id="{893EDB63-4713-447E-BE10-74A137BC2C4B}"/>
              </a:ext>
            </a:extLst>
          </p:cNvPr>
          <p:cNvSpPr txBox="1">
            <a:spLocks/>
          </p:cNvSpPr>
          <p:nvPr/>
        </p:nvSpPr>
        <p:spPr>
          <a:xfrm>
            <a:off x="7069500" y="2305216"/>
            <a:ext cx="3974322"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solidFill>
                  <a:schemeClr val="dk1"/>
                </a:solidFill>
                <a:ea typeface="Poppins"/>
                <a:cs typeface="Poppins"/>
                <a:sym typeface="Poppins"/>
              </a:rPr>
              <a:t>Used Embedded Refills to automate a delegated refill workflow.</a:t>
            </a:r>
            <a:endParaRPr lang="en-US" sz="1400" dirty="0">
              <a:solidFill>
                <a:schemeClr val="dk1"/>
              </a:solidFill>
              <a:ea typeface="Poppins"/>
              <a:cs typeface="Poppins"/>
            </a:endParaRPr>
          </a:p>
          <a:p>
            <a:pPr marL="342900" indent="-342900">
              <a:buFont typeface="Arial" panose="020B0604020202020204" pitchFamily="34" charset="0"/>
              <a:buChar char="•"/>
            </a:pPr>
            <a:r>
              <a:rPr lang="en-US" sz="1400" b="0" i="0" dirty="0">
                <a:solidFill>
                  <a:srgbClr val="333333"/>
                </a:solidFill>
                <a:effectLst/>
              </a:rPr>
              <a:t>Workflows to Categorize refills as: In Protocol, Out of Protocol, Off Protocol, Duplicate, and Controlled. </a:t>
            </a:r>
          </a:p>
          <a:p>
            <a:pPr marL="342900" indent="-342900">
              <a:buFont typeface="Arial" panose="020B0604020202020204" pitchFamily="34" charset="0"/>
              <a:buChar char="•"/>
            </a:pPr>
            <a:r>
              <a:rPr lang="en-US" sz="1400" dirty="0">
                <a:solidFill>
                  <a:srgbClr val="333333"/>
                </a:solidFill>
              </a:rPr>
              <a:t>Refills</a:t>
            </a:r>
            <a:r>
              <a:rPr lang="en-US" sz="1400" b="0" i="0" dirty="0">
                <a:solidFill>
                  <a:srgbClr val="333333"/>
                </a:solidFill>
                <a:effectLst/>
              </a:rPr>
              <a:t> categorized as In Protocol and Duplicate are handled by non providers, creating efficiency.</a:t>
            </a:r>
            <a:endParaRPr lang="en-US" sz="1400" dirty="0">
              <a:solidFill>
                <a:schemeClr val="dk1"/>
              </a:solidFill>
              <a:ea typeface="Poppins"/>
              <a:cs typeface="Poppins"/>
            </a:endParaRPr>
          </a:p>
        </p:txBody>
      </p:sp>
      <p:sp>
        <p:nvSpPr>
          <p:cNvPr id="39" name="Google Shape;1220;p172">
            <a:extLst>
              <a:ext uri="{FF2B5EF4-FFF2-40B4-BE49-F238E27FC236}">
                <a16:creationId xmlns:a16="http://schemas.microsoft.com/office/drawing/2014/main" id="{F004A9FA-4C61-454B-8880-5B0BCC9473EA}"/>
              </a:ext>
            </a:extLst>
          </p:cNvPr>
          <p:cNvSpPr/>
          <p:nvPr/>
        </p:nvSpPr>
        <p:spPr>
          <a:xfrm>
            <a:off x="4883642" y="5786638"/>
            <a:ext cx="2316585"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Turn around time</a:t>
            </a:r>
          </a:p>
        </p:txBody>
      </p:sp>
      <p:sp>
        <p:nvSpPr>
          <p:cNvPr id="41" name="Google Shape;1220;p172">
            <a:extLst>
              <a:ext uri="{FF2B5EF4-FFF2-40B4-BE49-F238E27FC236}">
                <a16:creationId xmlns:a16="http://schemas.microsoft.com/office/drawing/2014/main" id="{99158056-A820-47D0-AE61-D6D2608C53D5}"/>
              </a:ext>
            </a:extLst>
          </p:cNvPr>
          <p:cNvSpPr/>
          <p:nvPr/>
        </p:nvSpPr>
        <p:spPr>
          <a:xfrm>
            <a:off x="7994346" y="5786638"/>
            <a:ext cx="2797651"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rPr>
              <a:t>R</a:t>
            </a:r>
            <a:r>
              <a:rPr lang="en-US" sz="1400" b="1" i="0">
                <a:solidFill>
                  <a:schemeClr val="bg1"/>
                </a:solidFill>
                <a:effectLst/>
              </a:rPr>
              <a:t>efills are processed per hour, </a:t>
            </a:r>
          </a:p>
          <a:p>
            <a:pPr algn="ctr"/>
            <a:r>
              <a:rPr lang="en-US" sz="1400" b="1" i="0">
                <a:solidFill>
                  <a:schemeClr val="bg1"/>
                </a:solidFill>
                <a:effectLst/>
              </a:rPr>
              <a:t>per FTE</a:t>
            </a:r>
            <a:endParaRPr lang="en-US" sz="1400" b="1">
              <a:solidFill>
                <a:schemeClr val="bg1"/>
              </a:solidFill>
              <a:cs typeface="Calibri" panose="020F0502020204030204" pitchFamily="34" charset="0"/>
              <a:sym typeface="Poppins"/>
            </a:endParaRPr>
          </a:p>
        </p:txBody>
      </p:sp>
      <p:sp>
        <p:nvSpPr>
          <p:cNvPr id="42" name="Google Shape;1221;p172">
            <a:extLst>
              <a:ext uri="{FF2B5EF4-FFF2-40B4-BE49-F238E27FC236}">
                <a16:creationId xmlns:a16="http://schemas.microsoft.com/office/drawing/2014/main" id="{A1AF9DB3-067F-4E0B-BBF1-A289FB657958}"/>
              </a:ext>
            </a:extLst>
          </p:cNvPr>
          <p:cNvSpPr/>
          <p:nvPr/>
        </p:nvSpPr>
        <p:spPr>
          <a:xfrm>
            <a:off x="8782937" y="4515502"/>
            <a:ext cx="1293131"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US" sz="2800" b="1">
              <a:solidFill>
                <a:schemeClr val="bg1"/>
              </a:solidFill>
              <a:ea typeface="Poppins"/>
              <a:cs typeface="Poppins"/>
              <a:sym typeface="Poppins"/>
            </a:endParaRPr>
          </a:p>
        </p:txBody>
      </p:sp>
      <p:sp>
        <p:nvSpPr>
          <p:cNvPr id="40" name="Google Shape;1221;p172">
            <a:extLst>
              <a:ext uri="{FF2B5EF4-FFF2-40B4-BE49-F238E27FC236}">
                <a16:creationId xmlns:a16="http://schemas.microsoft.com/office/drawing/2014/main" id="{1E461BAF-341E-4B2C-97AF-8DC8BF3230D3}"/>
              </a:ext>
            </a:extLst>
          </p:cNvPr>
          <p:cNvSpPr/>
          <p:nvPr/>
        </p:nvSpPr>
        <p:spPr>
          <a:xfrm>
            <a:off x="5442250" y="4515502"/>
            <a:ext cx="1249588"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 sz="2800" b="1">
              <a:solidFill>
                <a:schemeClr val="bg1"/>
              </a:solidFill>
              <a:ea typeface="Poppins"/>
              <a:cs typeface="Poppins"/>
              <a:sym typeface="Poppins"/>
            </a:endParaRPr>
          </a:p>
        </p:txBody>
      </p:sp>
      <p:sp>
        <p:nvSpPr>
          <p:cNvPr id="43" name="TextBox 42">
            <a:extLst>
              <a:ext uri="{FF2B5EF4-FFF2-40B4-BE49-F238E27FC236}">
                <a16:creationId xmlns:a16="http://schemas.microsoft.com/office/drawing/2014/main" id="{B7CD014D-FF79-4EE9-88CF-4245CD9F94B6}"/>
              </a:ext>
            </a:extLst>
          </p:cNvPr>
          <p:cNvSpPr txBox="1"/>
          <p:nvPr/>
        </p:nvSpPr>
        <p:spPr>
          <a:xfrm>
            <a:off x="5166766" y="4872038"/>
            <a:ext cx="1860943" cy="523220"/>
          </a:xfrm>
          <a:prstGeom prst="rect">
            <a:avLst/>
          </a:prstGeom>
          <a:noFill/>
          <a:ln>
            <a:noFill/>
          </a:ln>
        </p:spPr>
        <p:txBody>
          <a:bodyPr wrap="square">
            <a:spAutoFit/>
          </a:bodyPr>
          <a:lstStyle/>
          <a:p>
            <a:pPr algn="ctr"/>
            <a:r>
              <a:rPr lang="en" sz="2800" b="1">
                <a:solidFill>
                  <a:schemeClr val="bg1"/>
                </a:solidFill>
                <a:ea typeface="Poppins"/>
                <a:cs typeface="Poppins"/>
                <a:sym typeface="Poppins"/>
              </a:rPr>
              <a:t>24 hrs</a:t>
            </a:r>
          </a:p>
        </p:txBody>
      </p:sp>
      <p:sp>
        <p:nvSpPr>
          <p:cNvPr id="9" name="TextBox 8">
            <a:extLst>
              <a:ext uri="{FF2B5EF4-FFF2-40B4-BE49-F238E27FC236}">
                <a16:creationId xmlns:a16="http://schemas.microsoft.com/office/drawing/2014/main" id="{28B00EAA-0DD8-FA7B-FFF8-27CF2B63FBE3}"/>
              </a:ext>
            </a:extLst>
          </p:cNvPr>
          <p:cNvSpPr txBox="1"/>
          <p:nvPr/>
        </p:nvSpPr>
        <p:spPr>
          <a:xfrm>
            <a:off x="9393171" y="6508162"/>
            <a:ext cx="6096000"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r>
              <a:rPr kumimoji="0" lang="en-US" sz="1400" b="0" i="0" u="none" strike="noStrike" kern="0" cap="none" spc="0" normalizeH="0" baseline="0" noProof="0">
                <a:ln>
                  <a:noFill/>
                </a:ln>
                <a:solidFill>
                  <a:schemeClr val="bg1"/>
                </a:solidFill>
                <a:effectLst/>
                <a:uLnTx/>
                <a:uFillTx/>
              </a:rPr>
              <a:t>.</a:t>
            </a:r>
          </a:p>
        </p:txBody>
      </p:sp>
      <p:sp>
        <p:nvSpPr>
          <p:cNvPr id="3" name="TextBox 2">
            <a:extLst>
              <a:ext uri="{FF2B5EF4-FFF2-40B4-BE49-F238E27FC236}">
                <a16:creationId xmlns:a16="http://schemas.microsoft.com/office/drawing/2014/main" id="{B48A4C12-104B-72B0-A844-5395F81CB98E}"/>
              </a:ext>
            </a:extLst>
          </p:cNvPr>
          <p:cNvSpPr txBox="1"/>
          <p:nvPr/>
        </p:nvSpPr>
        <p:spPr>
          <a:xfrm>
            <a:off x="8499030" y="4683762"/>
            <a:ext cx="1860943" cy="954107"/>
          </a:xfrm>
          <a:prstGeom prst="rect">
            <a:avLst/>
          </a:prstGeom>
          <a:noFill/>
          <a:ln>
            <a:noFill/>
          </a:ln>
        </p:spPr>
        <p:txBody>
          <a:bodyPr wrap="square">
            <a:spAutoFit/>
          </a:bodyPr>
          <a:lstStyle/>
          <a:p>
            <a:pPr algn="ctr"/>
            <a:r>
              <a:rPr lang="en" sz="2800" b="1">
                <a:solidFill>
                  <a:schemeClr val="bg1"/>
                </a:solidFill>
                <a:ea typeface="Poppins"/>
                <a:cs typeface="Poppins"/>
                <a:sym typeface="Poppins"/>
              </a:rPr>
              <a:t>31 </a:t>
            </a:r>
          </a:p>
          <a:p>
            <a:pPr algn="ctr"/>
            <a:r>
              <a:rPr lang="en" sz="2800" b="1">
                <a:solidFill>
                  <a:schemeClr val="bg1"/>
                </a:solidFill>
                <a:ea typeface="Poppins"/>
                <a:cs typeface="Poppins"/>
                <a:sym typeface="Poppins"/>
              </a:rPr>
              <a:t>/hour</a:t>
            </a:r>
          </a:p>
        </p:txBody>
      </p:sp>
      <p:pic>
        <p:nvPicPr>
          <p:cNvPr id="11" name="Picture 10">
            <a:extLst>
              <a:ext uri="{FF2B5EF4-FFF2-40B4-BE49-F238E27FC236}">
                <a16:creationId xmlns:a16="http://schemas.microsoft.com/office/drawing/2014/main" id="{6B0F8C2C-2EA0-98FD-D104-BA2686C61A78}"/>
              </a:ext>
            </a:extLst>
          </p:cNvPr>
          <p:cNvPicPr>
            <a:picLocks noChangeAspect="1"/>
          </p:cNvPicPr>
          <p:nvPr/>
        </p:nvPicPr>
        <p:blipFill>
          <a:blip r:embed="rId3"/>
          <a:stretch>
            <a:fillRect/>
          </a:stretch>
        </p:blipFill>
        <p:spPr>
          <a:xfrm>
            <a:off x="10359973" y="331942"/>
            <a:ext cx="1356750" cy="665454"/>
          </a:xfrm>
          <a:prstGeom prst="rect">
            <a:avLst/>
          </a:prstGeom>
        </p:spPr>
      </p:pic>
    </p:spTree>
    <p:extLst>
      <p:ext uri="{BB962C8B-B14F-4D97-AF65-F5344CB8AC3E}">
        <p14:creationId xmlns:p14="http://schemas.microsoft.com/office/powerpoint/2010/main" val="331247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01E88-8459-479B-B853-8F6768D1DF2F}"/>
              </a:ext>
            </a:extLst>
          </p:cNvPr>
          <p:cNvSpPr/>
          <p:nvPr/>
        </p:nvSpPr>
        <p:spPr>
          <a:xfrm>
            <a:off x="0" y="3114323"/>
            <a:ext cx="12192000" cy="379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Rectangle 30">
            <a:extLst>
              <a:ext uri="{FF2B5EF4-FFF2-40B4-BE49-F238E27FC236}">
                <a16:creationId xmlns:a16="http://schemas.microsoft.com/office/drawing/2014/main" id="{29FD299C-C088-4604-9163-FA19685E71E5}"/>
              </a:ext>
            </a:extLst>
          </p:cNvPr>
          <p:cNvSpPr/>
          <p:nvPr/>
        </p:nvSpPr>
        <p:spPr>
          <a:xfrm>
            <a:off x="846377" y="1862659"/>
            <a:ext cx="4573070"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4" name="Rectangle 33">
            <a:extLst>
              <a:ext uri="{FF2B5EF4-FFF2-40B4-BE49-F238E27FC236}">
                <a16:creationId xmlns:a16="http://schemas.microsoft.com/office/drawing/2014/main" id="{447C1474-B6DB-4F96-970A-E9DB9C4CE2A9}"/>
              </a:ext>
            </a:extLst>
          </p:cNvPr>
          <p:cNvSpPr/>
          <p:nvPr/>
        </p:nvSpPr>
        <p:spPr>
          <a:xfrm>
            <a:off x="6819037" y="1862659"/>
            <a:ext cx="4601438"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2" name="Rectangle 31">
            <a:extLst>
              <a:ext uri="{FF2B5EF4-FFF2-40B4-BE49-F238E27FC236}">
                <a16:creationId xmlns:a16="http://schemas.microsoft.com/office/drawing/2014/main" id="{769B2893-650B-4C79-96AC-976783CDC830}"/>
              </a:ext>
            </a:extLst>
          </p:cNvPr>
          <p:cNvSpPr/>
          <p:nvPr/>
        </p:nvSpPr>
        <p:spPr>
          <a:xfrm>
            <a:off x="2107176" y="1634468"/>
            <a:ext cx="1977962" cy="51015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Challenge</a:t>
            </a:r>
            <a:endParaRPr lang="en-US" sz="1400">
              <a:solidFill>
                <a:schemeClr val="bg1"/>
              </a:solidFill>
              <a:cs typeface="Calibri"/>
            </a:endParaRPr>
          </a:p>
        </p:txBody>
      </p:sp>
      <p:sp>
        <p:nvSpPr>
          <p:cNvPr id="5" name="Title 4">
            <a:extLst>
              <a:ext uri="{FF2B5EF4-FFF2-40B4-BE49-F238E27FC236}">
                <a16:creationId xmlns:a16="http://schemas.microsoft.com/office/drawing/2014/main" id="{F9AFE4B7-5F8C-2940-8610-33793DD90FAD}"/>
              </a:ext>
            </a:extLst>
          </p:cNvPr>
          <p:cNvSpPr>
            <a:spLocks noGrp="1"/>
          </p:cNvSpPr>
          <p:nvPr>
            <p:ph type="title"/>
          </p:nvPr>
        </p:nvSpPr>
        <p:spPr>
          <a:xfrm>
            <a:off x="820615" y="365125"/>
            <a:ext cx="10515600" cy="434341"/>
          </a:xfrm>
        </p:spPr>
        <p:txBody>
          <a:bodyPr/>
          <a:lstStyle/>
          <a:p>
            <a:r>
              <a:rPr lang="en-US" sz="3000">
                <a:solidFill>
                  <a:schemeClr val="accent1"/>
                </a:solidFill>
              </a:rPr>
              <a:t>Increasing Capacity for Prescription Renewals</a:t>
            </a:r>
          </a:p>
        </p:txBody>
      </p:sp>
      <p:sp>
        <p:nvSpPr>
          <p:cNvPr id="7" name="Content Placeholder 3">
            <a:extLst>
              <a:ext uri="{FF2B5EF4-FFF2-40B4-BE49-F238E27FC236}">
                <a16:creationId xmlns:a16="http://schemas.microsoft.com/office/drawing/2014/main" id="{76F35D38-CC17-6B43-B0D0-37E03F449CCF}"/>
              </a:ext>
            </a:extLst>
          </p:cNvPr>
          <p:cNvSpPr txBox="1">
            <a:spLocks/>
          </p:cNvSpPr>
          <p:nvPr/>
        </p:nvSpPr>
        <p:spPr>
          <a:xfrm>
            <a:off x="6292332" y="1652218"/>
            <a:ext cx="4480560" cy="466354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Content Placeholder 4">
            <a:extLst>
              <a:ext uri="{FF2B5EF4-FFF2-40B4-BE49-F238E27FC236}">
                <a16:creationId xmlns:a16="http://schemas.microsoft.com/office/drawing/2014/main" id="{76F7767A-B923-B34C-969F-E5BB7BBE7E35}"/>
              </a:ext>
            </a:extLst>
          </p:cNvPr>
          <p:cNvSpPr txBox="1">
            <a:spLocks/>
          </p:cNvSpPr>
          <p:nvPr/>
        </p:nvSpPr>
        <p:spPr>
          <a:xfrm>
            <a:off x="1540842" y="1687372"/>
            <a:ext cx="4480560" cy="466354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Content Placeholder 4">
            <a:extLst>
              <a:ext uri="{FF2B5EF4-FFF2-40B4-BE49-F238E27FC236}">
                <a16:creationId xmlns:a16="http://schemas.microsoft.com/office/drawing/2014/main" id="{1B6F7D8F-DD70-EE42-A958-70DAD8BE2835}"/>
              </a:ext>
            </a:extLst>
          </p:cNvPr>
          <p:cNvSpPr txBox="1">
            <a:spLocks/>
          </p:cNvSpPr>
          <p:nvPr/>
        </p:nvSpPr>
        <p:spPr>
          <a:xfrm>
            <a:off x="1045901" y="2305216"/>
            <a:ext cx="4100513"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b="0" i="0" dirty="0">
                <a:solidFill>
                  <a:srgbClr val="333333"/>
                </a:solidFill>
                <a:effectLst/>
              </a:rPr>
              <a:t>Renewal request were taking approximately five minutes to complete.</a:t>
            </a:r>
          </a:p>
          <a:p>
            <a:pPr marL="342900" indent="-342900">
              <a:buFont typeface="Arial" panose="020B0604020202020204" pitchFamily="34" charset="0"/>
              <a:buChar char="•"/>
            </a:pPr>
            <a:r>
              <a:rPr lang="en-US" sz="1400" b="0" i="0" dirty="0">
                <a:solidFill>
                  <a:srgbClr val="333333"/>
                </a:solidFill>
                <a:effectLst/>
              </a:rPr>
              <a:t>Challenges with duplicate renewals from pharmacies.</a:t>
            </a:r>
          </a:p>
          <a:p>
            <a:pPr marL="342900" indent="-342900">
              <a:buFont typeface="Arial" panose="020B0604020202020204" pitchFamily="34" charset="0"/>
              <a:buChar char="•"/>
            </a:pPr>
            <a:r>
              <a:rPr lang="en-US" sz="1400" dirty="0">
                <a:solidFill>
                  <a:srgbClr val="333333"/>
                </a:solidFill>
              </a:rPr>
              <a:t>Sought to expand </a:t>
            </a:r>
            <a:r>
              <a:rPr lang="en-US" sz="1400" b="0" i="0" dirty="0">
                <a:solidFill>
                  <a:srgbClr val="333333"/>
                </a:solidFill>
                <a:effectLst/>
              </a:rPr>
              <a:t>centralized workflow for prescription renewal without having to hire additional staff.</a:t>
            </a:r>
            <a:endParaRPr lang="en-US" sz="1400" dirty="0">
              <a:solidFill>
                <a:schemeClr val="dk1"/>
              </a:solidFill>
              <a:ea typeface="Poppins"/>
              <a:cs typeface="Poppins"/>
              <a:sym typeface="Poppins"/>
            </a:endParaRPr>
          </a:p>
          <a:p>
            <a:pPr marL="342900" indent="-342900">
              <a:buFont typeface="Arial" panose="020B0604020202020204" pitchFamily="34" charset="0"/>
              <a:buChar char="•"/>
            </a:pPr>
            <a:endParaRPr lang="en-US" sz="1400" dirty="0">
              <a:solidFill>
                <a:schemeClr val="dk1"/>
              </a:solidFill>
              <a:ea typeface="Poppins"/>
              <a:cs typeface="Calibri"/>
            </a:endParaRPr>
          </a:p>
        </p:txBody>
      </p:sp>
      <p:sp>
        <p:nvSpPr>
          <p:cNvPr id="19" name="Google Shape;1220;p172">
            <a:extLst>
              <a:ext uri="{FF2B5EF4-FFF2-40B4-BE49-F238E27FC236}">
                <a16:creationId xmlns:a16="http://schemas.microsoft.com/office/drawing/2014/main" id="{9D631200-50AE-9549-B68B-AB4841828860}"/>
              </a:ext>
            </a:extLst>
          </p:cNvPr>
          <p:cNvSpPr/>
          <p:nvPr/>
        </p:nvSpPr>
        <p:spPr>
          <a:xfrm>
            <a:off x="1799853" y="5786638"/>
            <a:ext cx="2231237"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Hours of staff time saved each month</a:t>
            </a:r>
          </a:p>
          <a:p>
            <a:pPr algn="ctr"/>
            <a:endParaRPr lang="en-US" sz="1400" b="1">
              <a:solidFill>
                <a:schemeClr val="bg1"/>
              </a:solidFill>
              <a:latin typeface="Calibri" panose="020F0502020204030204" pitchFamily="34" charset="0"/>
              <a:cs typeface="Calibri" panose="020F0502020204030204" pitchFamily="34" charset="0"/>
              <a:sym typeface="Poppins"/>
            </a:endParaRPr>
          </a:p>
        </p:txBody>
      </p:sp>
      <p:sp>
        <p:nvSpPr>
          <p:cNvPr id="20" name="Google Shape;1221;p172">
            <a:extLst>
              <a:ext uri="{FF2B5EF4-FFF2-40B4-BE49-F238E27FC236}">
                <a16:creationId xmlns:a16="http://schemas.microsoft.com/office/drawing/2014/main" id="{3BA457FC-CA3D-FF4C-A345-2DC74CBA0464}"/>
              </a:ext>
            </a:extLst>
          </p:cNvPr>
          <p:cNvSpPr/>
          <p:nvPr/>
        </p:nvSpPr>
        <p:spPr>
          <a:xfrm>
            <a:off x="2288319" y="4515502"/>
            <a:ext cx="1314902" cy="1259715"/>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 sz="2800">
              <a:solidFill>
                <a:schemeClr val="bg1"/>
              </a:solidFill>
              <a:ea typeface="Poppins"/>
              <a:cs typeface="Poppins"/>
              <a:sym typeface="Poppins"/>
            </a:endParaRPr>
          </a:p>
        </p:txBody>
      </p:sp>
      <p:sp>
        <p:nvSpPr>
          <p:cNvPr id="35" name="Rectangle 34">
            <a:extLst>
              <a:ext uri="{FF2B5EF4-FFF2-40B4-BE49-F238E27FC236}">
                <a16:creationId xmlns:a16="http://schemas.microsoft.com/office/drawing/2014/main" id="{2C46F4C8-6317-4B38-862A-B18705CFC2C2}"/>
              </a:ext>
            </a:extLst>
          </p:cNvPr>
          <p:cNvSpPr/>
          <p:nvPr/>
        </p:nvSpPr>
        <p:spPr>
          <a:xfrm>
            <a:off x="8130775" y="1634468"/>
            <a:ext cx="1977962" cy="510152"/>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Approach</a:t>
            </a:r>
            <a:endParaRPr lang="en-US" sz="1400">
              <a:solidFill>
                <a:schemeClr val="bg1"/>
              </a:solidFill>
              <a:cs typeface="Calibri"/>
            </a:endParaRPr>
          </a:p>
        </p:txBody>
      </p:sp>
      <p:sp>
        <p:nvSpPr>
          <p:cNvPr id="36" name="Content Placeholder 4">
            <a:extLst>
              <a:ext uri="{FF2B5EF4-FFF2-40B4-BE49-F238E27FC236}">
                <a16:creationId xmlns:a16="http://schemas.microsoft.com/office/drawing/2014/main" id="{893EDB63-4713-447E-BE10-74A137BC2C4B}"/>
              </a:ext>
            </a:extLst>
          </p:cNvPr>
          <p:cNvSpPr txBox="1">
            <a:spLocks/>
          </p:cNvSpPr>
          <p:nvPr/>
        </p:nvSpPr>
        <p:spPr>
          <a:xfrm>
            <a:off x="7069500" y="2305216"/>
            <a:ext cx="3974322"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solidFill>
                  <a:schemeClr val="dk1"/>
                </a:solidFill>
                <a:ea typeface="Poppins"/>
                <a:cs typeface="Poppins"/>
                <a:sym typeface="Poppins"/>
              </a:rPr>
              <a:t>Automated a centralized prescription renewal workflow with Embedded Refills.</a:t>
            </a:r>
          </a:p>
          <a:p>
            <a:pPr marL="342900" indent="-342900">
              <a:buFont typeface="Arial" panose="020B0604020202020204" pitchFamily="34" charset="0"/>
              <a:buChar char="•"/>
            </a:pPr>
            <a:r>
              <a:rPr lang="en-US" sz="1400" b="0" i="0" dirty="0">
                <a:solidFill>
                  <a:srgbClr val="333333"/>
                </a:solidFill>
                <a:effectLst/>
              </a:rPr>
              <a:t>Integrated directly with a health system’s EMR and existing workflows.</a:t>
            </a:r>
          </a:p>
          <a:p>
            <a:pPr marL="342900" indent="-342900">
              <a:buFont typeface="Arial" panose="020B0604020202020204" pitchFamily="34" charset="0"/>
              <a:buChar char="•"/>
            </a:pPr>
            <a:r>
              <a:rPr lang="en-US" sz="1400" dirty="0">
                <a:solidFill>
                  <a:srgbClr val="333333"/>
                </a:solidFill>
              </a:rPr>
              <a:t>L</a:t>
            </a:r>
            <a:r>
              <a:rPr lang="en-US" sz="1400" b="0" i="0" dirty="0">
                <a:solidFill>
                  <a:srgbClr val="333333"/>
                </a:solidFill>
                <a:effectLst/>
              </a:rPr>
              <a:t>everaged and automated evidence-based medication protocols.</a:t>
            </a:r>
            <a:endParaRPr lang="en-US" sz="1400" dirty="0">
              <a:solidFill>
                <a:schemeClr val="dk1"/>
              </a:solidFill>
              <a:ea typeface="Poppins"/>
              <a:cs typeface="Poppins"/>
              <a:sym typeface="Poppins"/>
            </a:endParaRPr>
          </a:p>
        </p:txBody>
      </p:sp>
      <p:sp>
        <p:nvSpPr>
          <p:cNvPr id="39" name="Google Shape;1220;p172">
            <a:extLst>
              <a:ext uri="{FF2B5EF4-FFF2-40B4-BE49-F238E27FC236}">
                <a16:creationId xmlns:a16="http://schemas.microsoft.com/office/drawing/2014/main" id="{F004A9FA-4C61-454B-8880-5B0BCC9473EA}"/>
              </a:ext>
            </a:extLst>
          </p:cNvPr>
          <p:cNvSpPr/>
          <p:nvPr/>
        </p:nvSpPr>
        <p:spPr>
          <a:xfrm>
            <a:off x="4883642" y="5786638"/>
            <a:ext cx="2316585"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Reduction in prescription duplicates</a:t>
            </a:r>
          </a:p>
        </p:txBody>
      </p:sp>
      <p:sp>
        <p:nvSpPr>
          <p:cNvPr id="41" name="Google Shape;1220;p172">
            <a:extLst>
              <a:ext uri="{FF2B5EF4-FFF2-40B4-BE49-F238E27FC236}">
                <a16:creationId xmlns:a16="http://schemas.microsoft.com/office/drawing/2014/main" id="{99158056-A820-47D0-AE61-D6D2608C53D5}"/>
              </a:ext>
            </a:extLst>
          </p:cNvPr>
          <p:cNvSpPr/>
          <p:nvPr/>
        </p:nvSpPr>
        <p:spPr>
          <a:xfrm>
            <a:off x="7994346" y="5786638"/>
            <a:ext cx="2797651"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Medical errors identified</a:t>
            </a:r>
          </a:p>
        </p:txBody>
      </p:sp>
      <p:sp>
        <p:nvSpPr>
          <p:cNvPr id="42" name="Google Shape;1221;p172">
            <a:extLst>
              <a:ext uri="{FF2B5EF4-FFF2-40B4-BE49-F238E27FC236}">
                <a16:creationId xmlns:a16="http://schemas.microsoft.com/office/drawing/2014/main" id="{A1AF9DB3-067F-4E0B-BBF1-A289FB657958}"/>
              </a:ext>
            </a:extLst>
          </p:cNvPr>
          <p:cNvSpPr/>
          <p:nvPr/>
        </p:nvSpPr>
        <p:spPr>
          <a:xfrm>
            <a:off x="8782937" y="4515502"/>
            <a:ext cx="1293131"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US" sz="2800" b="1">
              <a:solidFill>
                <a:schemeClr val="bg1"/>
              </a:solidFill>
              <a:ea typeface="Poppins"/>
              <a:cs typeface="Poppins"/>
              <a:sym typeface="Poppins"/>
            </a:endParaRPr>
          </a:p>
        </p:txBody>
      </p:sp>
      <p:sp>
        <p:nvSpPr>
          <p:cNvPr id="40" name="Google Shape;1221;p172">
            <a:extLst>
              <a:ext uri="{FF2B5EF4-FFF2-40B4-BE49-F238E27FC236}">
                <a16:creationId xmlns:a16="http://schemas.microsoft.com/office/drawing/2014/main" id="{1E461BAF-341E-4B2C-97AF-8DC8BF3230D3}"/>
              </a:ext>
            </a:extLst>
          </p:cNvPr>
          <p:cNvSpPr/>
          <p:nvPr/>
        </p:nvSpPr>
        <p:spPr>
          <a:xfrm>
            <a:off x="5442250" y="4515502"/>
            <a:ext cx="1249588"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 sz="2800" b="1">
              <a:solidFill>
                <a:schemeClr val="bg1"/>
              </a:solidFill>
              <a:ea typeface="Poppins"/>
              <a:cs typeface="Poppins"/>
              <a:sym typeface="Poppins"/>
            </a:endParaRPr>
          </a:p>
        </p:txBody>
      </p:sp>
      <p:sp>
        <p:nvSpPr>
          <p:cNvPr id="43" name="TextBox 42">
            <a:extLst>
              <a:ext uri="{FF2B5EF4-FFF2-40B4-BE49-F238E27FC236}">
                <a16:creationId xmlns:a16="http://schemas.microsoft.com/office/drawing/2014/main" id="{B7CD014D-FF79-4EE9-88CF-4245CD9F94B6}"/>
              </a:ext>
            </a:extLst>
          </p:cNvPr>
          <p:cNvSpPr txBox="1"/>
          <p:nvPr/>
        </p:nvSpPr>
        <p:spPr>
          <a:xfrm>
            <a:off x="2039115" y="4878307"/>
            <a:ext cx="1860943" cy="523220"/>
          </a:xfrm>
          <a:prstGeom prst="rect">
            <a:avLst/>
          </a:prstGeom>
          <a:noFill/>
          <a:ln>
            <a:noFill/>
          </a:ln>
        </p:spPr>
        <p:txBody>
          <a:bodyPr wrap="square">
            <a:spAutoFit/>
          </a:bodyPr>
          <a:lstStyle/>
          <a:p>
            <a:pPr algn="ctr"/>
            <a:r>
              <a:rPr lang="en" sz="2800" b="1">
                <a:solidFill>
                  <a:schemeClr val="bg1"/>
                </a:solidFill>
                <a:ea typeface="Poppins"/>
                <a:cs typeface="Poppins"/>
                <a:sym typeface="Poppins"/>
              </a:rPr>
              <a:t>47</a:t>
            </a:r>
          </a:p>
        </p:txBody>
      </p:sp>
      <p:sp>
        <p:nvSpPr>
          <p:cNvPr id="9" name="TextBox 8">
            <a:extLst>
              <a:ext uri="{FF2B5EF4-FFF2-40B4-BE49-F238E27FC236}">
                <a16:creationId xmlns:a16="http://schemas.microsoft.com/office/drawing/2014/main" id="{C1ED3B42-562A-0435-DD4B-9C38C1A2378C}"/>
              </a:ext>
            </a:extLst>
          </p:cNvPr>
          <p:cNvSpPr txBox="1"/>
          <p:nvPr/>
        </p:nvSpPr>
        <p:spPr>
          <a:xfrm>
            <a:off x="9448801" y="6457033"/>
            <a:ext cx="6096000" cy="30777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r>
              <a:rPr kumimoji="0" lang="en-US" sz="1400" b="0" i="0" u="none" strike="noStrike" kern="0" cap="none" spc="0" normalizeH="0" baseline="0" noProof="0">
                <a:ln>
                  <a:noFill/>
                </a:ln>
                <a:solidFill>
                  <a:schemeClr val="bg1"/>
                </a:solidFill>
                <a:effectLst/>
                <a:uLnTx/>
                <a:uFillTx/>
              </a:rPr>
              <a:t>.</a:t>
            </a:r>
          </a:p>
        </p:txBody>
      </p:sp>
      <p:pic>
        <p:nvPicPr>
          <p:cNvPr id="10" name="Picture 9">
            <a:extLst>
              <a:ext uri="{FF2B5EF4-FFF2-40B4-BE49-F238E27FC236}">
                <a16:creationId xmlns:a16="http://schemas.microsoft.com/office/drawing/2014/main" id="{2F617C4D-5883-8E26-2153-5355783D49D4}"/>
              </a:ext>
            </a:extLst>
          </p:cNvPr>
          <p:cNvPicPr>
            <a:picLocks noChangeAspect="1"/>
          </p:cNvPicPr>
          <p:nvPr/>
        </p:nvPicPr>
        <p:blipFill>
          <a:blip r:embed="rId3"/>
          <a:stretch>
            <a:fillRect/>
          </a:stretch>
        </p:blipFill>
        <p:spPr>
          <a:xfrm>
            <a:off x="9771321" y="228735"/>
            <a:ext cx="1663813" cy="1044308"/>
          </a:xfrm>
          <a:prstGeom prst="rect">
            <a:avLst/>
          </a:prstGeom>
        </p:spPr>
      </p:pic>
      <p:sp>
        <p:nvSpPr>
          <p:cNvPr id="11" name="TextBox 10">
            <a:extLst>
              <a:ext uri="{FF2B5EF4-FFF2-40B4-BE49-F238E27FC236}">
                <a16:creationId xmlns:a16="http://schemas.microsoft.com/office/drawing/2014/main" id="{A10B11EF-CBF9-2D70-F63A-E77F0FA0BF7A}"/>
              </a:ext>
            </a:extLst>
          </p:cNvPr>
          <p:cNvSpPr txBox="1"/>
          <p:nvPr/>
        </p:nvSpPr>
        <p:spPr>
          <a:xfrm>
            <a:off x="5200400" y="4878307"/>
            <a:ext cx="1860943" cy="523220"/>
          </a:xfrm>
          <a:prstGeom prst="rect">
            <a:avLst/>
          </a:prstGeom>
          <a:noFill/>
          <a:ln>
            <a:noFill/>
          </a:ln>
        </p:spPr>
        <p:txBody>
          <a:bodyPr wrap="square">
            <a:spAutoFit/>
          </a:bodyPr>
          <a:lstStyle/>
          <a:p>
            <a:pPr algn="ctr"/>
            <a:r>
              <a:rPr lang="en" sz="2800" b="1">
                <a:solidFill>
                  <a:schemeClr val="bg1"/>
                </a:solidFill>
                <a:ea typeface="Poppins"/>
                <a:cs typeface="Poppins"/>
                <a:sym typeface="Poppins"/>
              </a:rPr>
              <a:t>3.5%</a:t>
            </a:r>
          </a:p>
        </p:txBody>
      </p:sp>
      <p:sp>
        <p:nvSpPr>
          <p:cNvPr id="13" name="TextBox 12">
            <a:extLst>
              <a:ext uri="{FF2B5EF4-FFF2-40B4-BE49-F238E27FC236}">
                <a16:creationId xmlns:a16="http://schemas.microsoft.com/office/drawing/2014/main" id="{13E25CCA-F7B1-3A40-4F6B-D96A6B72B12C}"/>
              </a:ext>
            </a:extLst>
          </p:cNvPr>
          <p:cNvSpPr txBox="1"/>
          <p:nvPr/>
        </p:nvSpPr>
        <p:spPr>
          <a:xfrm>
            <a:off x="8518329" y="4880572"/>
            <a:ext cx="1860943" cy="523220"/>
          </a:xfrm>
          <a:prstGeom prst="rect">
            <a:avLst/>
          </a:prstGeom>
          <a:noFill/>
          <a:ln>
            <a:noFill/>
          </a:ln>
        </p:spPr>
        <p:txBody>
          <a:bodyPr wrap="square">
            <a:spAutoFit/>
          </a:bodyPr>
          <a:lstStyle/>
          <a:p>
            <a:pPr algn="ctr"/>
            <a:r>
              <a:rPr lang="en" sz="2800" b="1">
                <a:solidFill>
                  <a:schemeClr val="bg1"/>
                </a:solidFill>
                <a:ea typeface="Poppins"/>
                <a:cs typeface="Poppins"/>
                <a:sym typeface="Poppins"/>
              </a:rPr>
              <a:t>10,000</a:t>
            </a:r>
          </a:p>
        </p:txBody>
      </p:sp>
    </p:spTree>
    <p:extLst>
      <p:ext uri="{BB962C8B-B14F-4D97-AF65-F5344CB8AC3E}">
        <p14:creationId xmlns:p14="http://schemas.microsoft.com/office/powerpoint/2010/main" val="316933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0E01E88-8459-479B-B853-8F6768D1DF2F}"/>
              </a:ext>
            </a:extLst>
          </p:cNvPr>
          <p:cNvSpPr/>
          <p:nvPr/>
        </p:nvSpPr>
        <p:spPr>
          <a:xfrm>
            <a:off x="0" y="3114323"/>
            <a:ext cx="12192000" cy="37917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Rectangle 30">
            <a:extLst>
              <a:ext uri="{FF2B5EF4-FFF2-40B4-BE49-F238E27FC236}">
                <a16:creationId xmlns:a16="http://schemas.microsoft.com/office/drawing/2014/main" id="{29FD299C-C088-4604-9163-FA19685E71E5}"/>
              </a:ext>
            </a:extLst>
          </p:cNvPr>
          <p:cNvSpPr/>
          <p:nvPr/>
        </p:nvSpPr>
        <p:spPr>
          <a:xfrm>
            <a:off x="846377" y="1862659"/>
            <a:ext cx="4573070"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4" name="Rectangle 33">
            <a:extLst>
              <a:ext uri="{FF2B5EF4-FFF2-40B4-BE49-F238E27FC236}">
                <a16:creationId xmlns:a16="http://schemas.microsoft.com/office/drawing/2014/main" id="{447C1474-B6DB-4F96-970A-E9DB9C4CE2A9}"/>
              </a:ext>
            </a:extLst>
          </p:cNvPr>
          <p:cNvSpPr/>
          <p:nvPr/>
        </p:nvSpPr>
        <p:spPr>
          <a:xfrm>
            <a:off x="6819037" y="1862659"/>
            <a:ext cx="4601438" cy="2304752"/>
          </a:xfrm>
          <a:prstGeom prst="rect">
            <a:avLst/>
          </a:prstGeom>
          <a:solidFill>
            <a:schemeClr val="bg1"/>
          </a:solidFill>
          <a:ln>
            <a:noFill/>
          </a:ln>
          <a:effectLst>
            <a:outerShdw blurRad="279452" sx="102000" sy="102000" algn="ctr" rotWithShape="0">
              <a:prstClr val="black">
                <a:alpha val="2011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chemeClr val="tx1"/>
              </a:solidFill>
            </a:endParaRPr>
          </a:p>
        </p:txBody>
      </p:sp>
      <p:sp>
        <p:nvSpPr>
          <p:cNvPr id="32" name="Rectangle 31">
            <a:extLst>
              <a:ext uri="{FF2B5EF4-FFF2-40B4-BE49-F238E27FC236}">
                <a16:creationId xmlns:a16="http://schemas.microsoft.com/office/drawing/2014/main" id="{769B2893-650B-4C79-96AC-976783CDC830}"/>
              </a:ext>
            </a:extLst>
          </p:cNvPr>
          <p:cNvSpPr/>
          <p:nvPr/>
        </p:nvSpPr>
        <p:spPr>
          <a:xfrm>
            <a:off x="2107176" y="1634468"/>
            <a:ext cx="1977962" cy="510152"/>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Challenge</a:t>
            </a:r>
            <a:endParaRPr lang="en-US" sz="1400">
              <a:solidFill>
                <a:schemeClr val="bg1"/>
              </a:solidFill>
              <a:cs typeface="Calibri"/>
            </a:endParaRPr>
          </a:p>
        </p:txBody>
      </p:sp>
      <p:sp>
        <p:nvSpPr>
          <p:cNvPr id="5" name="Title 4">
            <a:extLst>
              <a:ext uri="{FF2B5EF4-FFF2-40B4-BE49-F238E27FC236}">
                <a16:creationId xmlns:a16="http://schemas.microsoft.com/office/drawing/2014/main" id="{F9AFE4B7-5F8C-2940-8610-33793DD90FAD}"/>
              </a:ext>
            </a:extLst>
          </p:cNvPr>
          <p:cNvSpPr>
            <a:spLocks noGrp="1"/>
          </p:cNvSpPr>
          <p:nvPr>
            <p:ph type="title"/>
          </p:nvPr>
        </p:nvSpPr>
        <p:spPr>
          <a:xfrm>
            <a:off x="820615" y="365125"/>
            <a:ext cx="10515600" cy="434341"/>
          </a:xfrm>
        </p:spPr>
        <p:txBody>
          <a:bodyPr/>
          <a:lstStyle/>
          <a:p>
            <a:r>
              <a:rPr lang="en-US" sz="3000">
                <a:solidFill>
                  <a:schemeClr val="accent1"/>
                </a:solidFill>
              </a:rPr>
              <a:t>Medication Adherence with Digital Engagement</a:t>
            </a:r>
          </a:p>
        </p:txBody>
      </p:sp>
      <p:sp>
        <p:nvSpPr>
          <p:cNvPr id="7" name="Content Placeholder 3">
            <a:extLst>
              <a:ext uri="{FF2B5EF4-FFF2-40B4-BE49-F238E27FC236}">
                <a16:creationId xmlns:a16="http://schemas.microsoft.com/office/drawing/2014/main" id="{76F35D38-CC17-6B43-B0D0-37E03F449CCF}"/>
              </a:ext>
            </a:extLst>
          </p:cNvPr>
          <p:cNvSpPr txBox="1">
            <a:spLocks/>
          </p:cNvSpPr>
          <p:nvPr/>
        </p:nvSpPr>
        <p:spPr>
          <a:xfrm>
            <a:off x="6292332" y="1652218"/>
            <a:ext cx="4480560" cy="466354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8" name="Content Placeholder 4">
            <a:extLst>
              <a:ext uri="{FF2B5EF4-FFF2-40B4-BE49-F238E27FC236}">
                <a16:creationId xmlns:a16="http://schemas.microsoft.com/office/drawing/2014/main" id="{76F7767A-B923-B34C-969F-E5BB7BBE7E35}"/>
              </a:ext>
            </a:extLst>
          </p:cNvPr>
          <p:cNvSpPr txBox="1">
            <a:spLocks/>
          </p:cNvSpPr>
          <p:nvPr/>
        </p:nvSpPr>
        <p:spPr>
          <a:xfrm>
            <a:off x="1540842" y="1687372"/>
            <a:ext cx="4480560" cy="4663547"/>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Content Placeholder 4">
            <a:extLst>
              <a:ext uri="{FF2B5EF4-FFF2-40B4-BE49-F238E27FC236}">
                <a16:creationId xmlns:a16="http://schemas.microsoft.com/office/drawing/2014/main" id="{1B6F7D8F-DD70-EE42-A958-70DAD8BE2835}"/>
              </a:ext>
            </a:extLst>
          </p:cNvPr>
          <p:cNvSpPr txBox="1">
            <a:spLocks/>
          </p:cNvSpPr>
          <p:nvPr/>
        </p:nvSpPr>
        <p:spPr>
          <a:xfrm>
            <a:off x="1164189" y="2187763"/>
            <a:ext cx="4100513"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b="0" i="0" dirty="0">
                <a:solidFill>
                  <a:srgbClr val="333333"/>
                </a:solidFill>
                <a:effectLst/>
              </a:rPr>
              <a:t>Challenges with medication adherence, measured by medication possession ratio (MPR).</a:t>
            </a:r>
          </a:p>
          <a:p>
            <a:pPr marL="171450" indent="-171450">
              <a:buFont typeface="Arial" panose="020B0604020202020204" pitchFamily="34" charset="0"/>
              <a:buChar char="•"/>
            </a:pPr>
            <a:r>
              <a:rPr lang="en-US" sz="1400" dirty="0">
                <a:solidFill>
                  <a:srgbClr val="333333"/>
                </a:solidFill>
              </a:rPr>
              <a:t>Sought to improve </a:t>
            </a:r>
            <a:r>
              <a:rPr lang="en-US" sz="1400" b="0" i="0" dirty="0">
                <a:solidFill>
                  <a:srgbClr val="333333"/>
                </a:solidFill>
                <a:effectLst/>
              </a:rPr>
              <a:t>the patient experience.</a:t>
            </a:r>
          </a:p>
          <a:p>
            <a:pPr marL="171450" indent="-171450">
              <a:buFont typeface="Arial" panose="020B0604020202020204" pitchFamily="34" charset="0"/>
              <a:buChar char="•"/>
            </a:pPr>
            <a:r>
              <a:rPr lang="en-US" sz="1400" b="0" i="0" dirty="0">
                <a:solidFill>
                  <a:srgbClr val="333333"/>
                </a:solidFill>
                <a:effectLst/>
              </a:rPr>
              <a:t>Challenges with staff satisfaction and efficiency.</a:t>
            </a:r>
          </a:p>
          <a:p>
            <a:pPr marL="171450" indent="-171450">
              <a:buFont typeface="Arial" panose="020B0604020202020204" pitchFamily="34" charset="0"/>
              <a:buChar char="•"/>
            </a:pPr>
            <a:r>
              <a:rPr lang="en-US" sz="1400" b="0" i="0" dirty="0">
                <a:solidFill>
                  <a:srgbClr val="333333"/>
                </a:solidFill>
                <a:effectLst/>
              </a:rPr>
              <a:t>Specifically, too many telephone calls and voice message management associated with refills.</a:t>
            </a:r>
            <a:endParaRPr lang="en-US" sz="1400" dirty="0">
              <a:solidFill>
                <a:schemeClr val="dk1"/>
              </a:solidFill>
              <a:ea typeface="Poppins"/>
              <a:cs typeface="Calibri"/>
            </a:endParaRPr>
          </a:p>
        </p:txBody>
      </p:sp>
      <p:sp>
        <p:nvSpPr>
          <p:cNvPr id="19" name="Google Shape;1220;p172">
            <a:extLst>
              <a:ext uri="{FF2B5EF4-FFF2-40B4-BE49-F238E27FC236}">
                <a16:creationId xmlns:a16="http://schemas.microsoft.com/office/drawing/2014/main" id="{9D631200-50AE-9549-B68B-AB4841828860}"/>
              </a:ext>
            </a:extLst>
          </p:cNvPr>
          <p:cNvSpPr/>
          <p:nvPr/>
        </p:nvSpPr>
        <p:spPr>
          <a:xfrm>
            <a:off x="1799853" y="5786638"/>
            <a:ext cx="2231237"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Decrease in delivery arrangement time</a:t>
            </a:r>
          </a:p>
          <a:p>
            <a:pPr algn="ctr"/>
            <a:endParaRPr lang="en-US" sz="1400" b="1">
              <a:solidFill>
                <a:schemeClr val="bg1"/>
              </a:solidFill>
              <a:latin typeface="Calibri" panose="020F0502020204030204" pitchFamily="34" charset="0"/>
              <a:cs typeface="Calibri" panose="020F0502020204030204" pitchFamily="34" charset="0"/>
              <a:sym typeface="Poppins"/>
            </a:endParaRPr>
          </a:p>
        </p:txBody>
      </p:sp>
      <p:sp>
        <p:nvSpPr>
          <p:cNvPr id="20" name="Google Shape;1221;p172">
            <a:extLst>
              <a:ext uri="{FF2B5EF4-FFF2-40B4-BE49-F238E27FC236}">
                <a16:creationId xmlns:a16="http://schemas.microsoft.com/office/drawing/2014/main" id="{3BA457FC-CA3D-FF4C-A345-2DC74CBA0464}"/>
              </a:ext>
            </a:extLst>
          </p:cNvPr>
          <p:cNvSpPr/>
          <p:nvPr/>
        </p:nvSpPr>
        <p:spPr>
          <a:xfrm>
            <a:off x="2288319" y="4515502"/>
            <a:ext cx="1314902" cy="1259715"/>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r>
              <a:rPr lang="en" sz="2800" b="1">
                <a:solidFill>
                  <a:schemeClr val="bg1"/>
                </a:solidFill>
                <a:ea typeface="Poppins"/>
                <a:cs typeface="Poppins"/>
                <a:sym typeface="Poppins"/>
              </a:rPr>
              <a:t>57%</a:t>
            </a:r>
            <a:endParaRPr lang="en" sz="2800">
              <a:solidFill>
                <a:schemeClr val="bg1"/>
              </a:solidFill>
              <a:ea typeface="Poppins"/>
              <a:cs typeface="Poppins"/>
              <a:sym typeface="Poppins"/>
            </a:endParaRPr>
          </a:p>
        </p:txBody>
      </p:sp>
      <p:sp>
        <p:nvSpPr>
          <p:cNvPr id="35" name="Rectangle 34">
            <a:extLst>
              <a:ext uri="{FF2B5EF4-FFF2-40B4-BE49-F238E27FC236}">
                <a16:creationId xmlns:a16="http://schemas.microsoft.com/office/drawing/2014/main" id="{2C46F4C8-6317-4B38-862A-B18705CFC2C2}"/>
              </a:ext>
            </a:extLst>
          </p:cNvPr>
          <p:cNvSpPr/>
          <p:nvPr/>
        </p:nvSpPr>
        <p:spPr>
          <a:xfrm>
            <a:off x="8130775" y="1634468"/>
            <a:ext cx="1977962" cy="510152"/>
          </a:xfrm>
          <a:prstGeom prst="rect">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85000"/>
              </a:lnSpc>
              <a:defRPr/>
            </a:pPr>
            <a:r>
              <a:rPr lang="en-US" sz="1400" b="1">
                <a:solidFill>
                  <a:schemeClr val="bg1"/>
                </a:solidFill>
                <a:ea typeface="Open Sans"/>
                <a:cs typeface="Arial"/>
              </a:rPr>
              <a:t>Approach</a:t>
            </a:r>
            <a:endParaRPr lang="en-US" sz="1400">
              <a:solidFill>
                <a:schemeClr val="bg1"/>
              </a:solidFill>
              <a:cs typeface="Calibri"/>
            </a:endParaRPr>
          </a:p>
        </p:txBody>
      </p:sp>
      <p:sp>
        <p:nvSpPr>
          <p:cNvPr id="36" name="Content Placeholder 4">
            <a:extLst>
              <a:ext uri="{FF2B5EF4-FFF2-40B4-BE49-F238E27FC236}">
                <a16:creationId xmlns:a16="http://schemas.microsoft.com/office/drawing/2014/main" id="{893EDB63-4713-447E-BE10-74A137BC2C4B}"/>
              </a:ext>
            </a:extLst>
          </p:cNvPr>
          <p:cNvSpPr txBox="1">
            <a:spLocks/>
          </p:cNvSpPr>
          <p:nvPr/>
        </p:nvSpPr>
        <p:spPr>
          <a:xfrm>
            <a:off x="7069500" y="2305216"/>
            <a:ext cx="3974322" cy="1970799"/>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90000"/>
              </a:lnSpc>
              <a:spcBef>
                <a:spcPts val="800"/>
              </a:spcBef>
              <a:buFont typeface="Arial" panose="020B0604020202020204"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800"/>
              </a:spcBef>
              <a:buFont typeface="Calibri" panose="020F050202020403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400" dirty="0">
                <a:solidFill>
                  <a:schemeClr val="dk1"/>
                </a:solidFill>
                <a:ea typeface="Poppins"/>
                <a:cs typeface="Poppins"/>
                <a:sym typeface="Poppins"/>
              </a:rPr>
              <a:t>Automated delivery of refill reminders and collection of delivery parameters.</a:t>
            </a:r>
          </a:p>
          <a:p>
            <a:pPr marL="342900" indent="-342900">
              <a:buFont typeface="Arial" panose="020B0604020202020204" pitchFamily="34" charset="0"/>
              <a:buChar char="•"/>
            </a:pPr>
            <a:r>
              <a:rPr lang="en-US" sz="1400" dirty="0">
                <a:solidFill>
                  <a:schemeClr val="dk1"/>
                </a:solidFill>
                <a:ea typeface="Poppins"/>
                <a:cs typeface="Poppins"/>
                <a:sym typeface="Poppins"/>
              </a:rPr>
              <a:t>Regular check-ins re: side effects, adherence, and more.</a:t>
            </a:r>
            <a:endParaRPr lang="en-US" sz="1400" dirty="0">
              <a:solidFill>
                <a:schemeClr val="dk1"/>
              </a:solidFill>
              <a:ea typeface="Poppins"/>
              <a:cs typeface="Poppins"/>
            </a:endParaRPr>
          </a:p>
          <a:p>
            <a:pPr marL="342900" indent="-342900">
              <a:buFont typeface="Arial" panose="020B0604020202020204" pitchFamily="34" charset="0"/>
              <a:buChar char="•"/>
            </a:pPr>
            <a:r>
              <a:rPr lang="en-US" sz="1400" dirty="0">
                <a:solidFill>
                  <a:schemeClr val="tx1">
                    <a:lumMod val="50000"/>
                  </a:schemeClr>
                </a:solidFill>
                <a:ea typeface="+mn-lt"/>
                <a:cs typeface="+mn-lt"/>
              </a:rPr>
              <a:t>Pathway alerts for pharmacist intervention.</a:t>
            </a:r>
            <a:endParaRPr lang="en-US" sz="1400" dirty="0">
              <a:solidFill>
                <a:schemeClr val="dk1"/>
              </a:solidFill>
              <a:ea typeface="Poppins"/>
              <a:cs typeface="Poppins"/>
            </a:endParaRPr>
          </a:p>
        </p:txBody>
      </p:sp>
      <p:sp>
        <p:nvSpPr>
          <p:cNvPr id="39" name="Google Shape;1220;p172">
            <a:extLst>
              <a:ext uri="{FF2B5EF4-FFF2-40B4-BE49-F238E27FC236}">
                <a16:creationId xmlns:a16="http://schemas.microsoft.com/office/drawing/2014/main" id="{F004A9FA-4C61-454B-8880-5B0BCC9473EA}"/>
              </a:ext>
            </a:extLst>
          </p:cNvPr>
          <p:cNvSpPr/>
          <p:nvPr/>
        </p:nvSpPr>
        <p:spPr>
          <a:xfrm>
            <a:off x="4883642" y="5786638"/>
            <a:ext cx="2316585"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Increase in  medication adherence</a:t>
            </a:r>
          </a:p>
        </p:txBody>
      </p:sp>
      <p:sp>
        <p:nvSpPr>
          <p:cNvPr id="41" name="Google Shape;1220;p172">
            <a:extLst>
              <a:ext uri="{FF2B5EF4-FFF2-40B4-BE49-F238E27FC236}">
                <a16:creationId xmlns:a16="http://schemas.microsoft.com/office/drawing/2014/main" id="{99158056-A820-47D0-AE61-D6D2608C53D5}"/>
              </a:ext>
            </a:extLst>
          </p:cNvPr>
          <p:cNvSpPr/>
          <p:nvPr/>
        </p:nvSpPr>
        <p:spPr>
          <a:xfrm>
            <a:off x="7994346" y="5786638"/>
            <a:ext cx="2797651" cy="738600"/>
          </a:xfrm>
          <a:prstGeom prst="rect">
            <a:avLst/>
          </a:prstGeom>
          <a:noFill/>
          <a:ln>
            <a:noFill/>
          </a:ln>
        </p:spPr>
        <p:txBody>
          <a:bodyPr spcFirstLastPara="1" wrap="square" lIns="91433" tIns="45700" rIns="91433" bIns="45700" anchor="t" anchorCtr="0">
            <a:noAutofit/>
          </a:bodyPr>
          <a:lstStyle/>
          <a:p>
            <a:pPr algn="ctr"/>
            <a:r>
              <a:rPr lang="en-US" sz="1400" b="1">
                <a:solidFill>
                  <a:schemeClr val="bg1"/>
                </a:solidFill>
                <a:latin typeface="Calibri" panose="020F0502020204030204" pitchFamily="34" charset="0"/>
                <a:cs typeface="Calibri" panose="020F0502020204030204" pitchFamily="34" charset="0"/>
                <a:sym typeface="Poppins"/>
              </a:rPr>
              <a:t>Patient Adoption</a:t>
            </a:r>
          </a:p>
        </p:txBody>
      </p:sp>
      <p:sp>
        <p:nvSpPr>
          <p:cNvPr id="42" name="Google Shape;1221;p172">
            <a:extLst>
              <a:ext uri="{FF2B5EF4-FFF2-40B4-BE49-F238E27FC236}">
                <a16:creationId xmlns:a16="http://schemas.microsoft.com/office/drawing/2014/main" id="{A1AF9DB3-067F-4E0B-BBF1-A289FB657958}"/>
              </a:ext>
            </a:extLst>
          </p:cNvPr>
          <p:cNvSpPr/>
          <p:nvPr/>
        </p:nvSpPr>
        <p:spPr>
          <a:xfrm>
            <a:off x="8782937" y="4515502"/>
            <a:ext cx="1293131"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r>
              <a:rPr lang="en-US" sz="2800" b="1">
                <a:solidFill>
                  <a:schemeClr val="bg1"/>
                </a:solidFill>
                <a:ea typeface="Poppins"/>
                <a:cs typeface="Poppins"/>
                <a:sym typeface="Poppins"/>
              </a:rPr>
              <a:t>95%</a:t>
            </a:r>
          </a:p>
        </p:txBody>
      </p:sp>
      <p:sp>
        <p:nvSpPr>
          <p:cNvPr id="40" name="Google Shape;1221;p172">
            <a:extLst>
              <a:ext uri="{FF2B5EF4-FFF2-40B4-BE49-F238E27FC236}">
                <a16:creationId xmlns:a16="http://schemas.microsoft.com/office/drawing/2014/main" id="{1E461BAF-341E-4B2C-97AF-8DC8BF3230D3}"/>
              </a:ext>
            </a:extLst>
          </p:cNvPr>
          <p:cNvSpPr/>
          <p:nvPr/>
        </p:nvSpPr>
        <p:spPr>
          <a:xfrm>
            <a:off x="5442250" y="4515502"/>
            <a:ext cx="1249588" cy="1248830"/>
          </a:xfrm>
          <a:prstGeom prst="ellipse">
            <a:avLst/>
          </a:prstGeom>
          <a:solidFill>
            <a:schemeClr val="accent1"/>
          </a:solidFill>
          <a:ln w="28575">
            <a:solidFill>
              <a:schemeClr val="bg1"/>
            </a:solidFill>
          </a:ln>
        </p:spPr>
        <p:txBody>
          <a:bodyPr spcFirstLastPara="1" wrap="square" lIns="91433" tIns="45700" rIns="91433" bIns="45700" anchor="ctr" anchorCtr="0">
            <a:noAutofit/>
          </a:bodyPr>
          <a:lstStyle/>
          <a:p>
            <a:pPr algn="ctr"/>
            <a:endParaRPr lang="en" sz="2800" b="1">
              <a:solidFill>
                <a:schemeClr val="bg1"/>
              </a:solidFill>
              <a:ea typeface="Poppins"/>
              <a:cs typeface="Poppins"/>
              <a:sym typeface="Poppins"/>
            </a:endParaRPr>
          </a:p>
        </p:txBody>
      </p:sp>
      <p:sp>
        <p:nvSpPr>
          <p:cNvPr id="43" name="TextBox 42">
            <a:extLst>
              <a:ext uri="{FF2B5EF4-FFF2-40B4-BE49-F238E27FC236}">
                <a16:creationId xmlns:a16="http://schemas.microsoft.com/office/drawing/2014/main" id="{B7CD014D-FF79-4EE9-88CF-4245CD9F94B6}"/>
              </a:ext>
            </a:extLst>
          </p:cNvPr>
          <p:cNvSpPr txBox="1"/>
          <p:nvPr/>
        </p:nvSpPr>
        <p:spPr>
          <a:xfrm>
            <a:off x="5166766" y="4872038"/>
            <a:ext cx="1860943" cy="523220"/>
          </a:xfrm>
          <a:prstGeom prst="rect">
            <a:avLst/>
          </a:prstGeom>
          <a:noFill/>
          <a:ln>
            <a:noFill/>
          </a:ln>
        </p:spPr>
        <p:txBody>
          <a:bodyPr wrap="square">
            <a:spAutoFit/>
          </a:bodyPr>
          <a:lstStyle/>
          <a:p>
            <a:pPr algn="ctr"/>
            <a:r>
              <a:rPr lang="en" sz="2800" b="1">
                <a:solidFill>
                  <a:schemeClr val="bg1"/>
                </a:solidFill>
                <a:ea typeface="Poppins"/>
                <a:cs typeface="Poppins"/>
                <a:sym typeface="Poppins"/>
              </a:rPr>
              <a:t>4.4%</a:t>
            </a:r>
          </a:p>
        </p:txBody>
      </p:sp>
      <p:sp>
        <p:nvSpPr>
          <p:cNvPr id="3" name="TextBox 2">
            <a:extLst>
              <a:ext uri="{FF2B5EF4-FFF2-40B4-BE49-F238E27FC236}">
                <a16:creationId xmlns:a16="http://schemas.microsoft.com/office/drawing/2014/main" id="{9429F3F2-DAB7-629F-E6CD-2B962DDE8C87}"/>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solidFill>
                <a:effectLst/>
                <a:uLnTx/>
                <a:uFillTx/>
              </a:rPr>
              <a:t>© Health Catalyst. Confidential and proprietary.</a:t>
            </a:r>
          </a:p>
        </p:txBody>
      </p:sp>
      <p:pic>
        <p:nvPicPr>
          <p:cNvPr id="10" name="Picture 9">
            <a:extLst>
              <a:ext uri="{FF2B5EF4-FFF2-40B4-BE49-F238E27FC236}">
                <a16:creationId xmlns:a16="http://schemas.microsoft.com/office/drawing/2014/main" id="{4DDEE5C8-E5F7-1F81-3955-E6BD6ED211CC}"/>
              </a:ext>
            </a:extLst>
          </p:cNvPr>
          <p:cNvPicPr>
            <a:picLocks noChangeAspect="1"/>
          </p:cNvPicPr>
          <p:nvPr/>
        </p:nvPicPr>
        <p:blipFill>
          <a:blip r:embed="rId4"/>
          <a:stretch>
            <a:fillRect/>
          </a:stretch>
        </p:blipFill>
        <p:spPr>
          <a:xfrm>
            <a:off x="10432869" y="420503"/>
            <a:ext cx="1696930" cy="471156"/>
          </a:xfrm>
          <a:prstGeom prst="rect">
            <a:avLst/>
          </a:prstGeom>
        </p:spPr>
      </p:pic>
    </p:spTree>
    <p:extLst>
      <p:ext uri="{BB962C8B-B14F-4D97-AF65-F5344CB8AC3E}">
        <p14:creationId xmlns:p14="http://schemas.microsoft.com/office/powerpoint/2010/main" val="152806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1A373-D9E5-8B3A-532F-8E8B338FBB3A}"/>
              </a:ext>
            </a:extLst>
          </p:cNvPr>
          <p:cNvSpPr>
            <a:spLocks noGrp="1"/>
          </p:cNvSpPr>
          <p:nvPr>
            <p:ph type="title"/>
          </p:nvPr>
        </p:nvSpPr>
        <p:spPr>
          <a:xfrm>
            <a:off x="838200" y="365126"/>
            <a:ext cx="10515600" cy="420624"/>
          </a:xfrm>
        </p:spPr>
        <p:txBody>
          <a:bodyPr anchor="ctr">
            <a:normAutofit/>
          </a:bodyPr>
          <a:lstStyle/>
          <a:p>
            <a:r>
              <a:rPr lang="en-US" sz="2300"/>
              <a:t>Approach to Increase Engagement, Efficiencies and Adherence</a:t>
            </a:r>
          </a:p>
        </p:txBody>
      </p:sp>
      <p:sp>
        <p:nvSpPr>
          <p:cNvPr id="10" name="Slide Number Placeholder 3">
            <a:extLst>
              <a:ext uri="{FF2B5EF4-FFF2-40B4-BE49-F238E27FC236}">
                <a16:creationId xmlns:a16="http://schemas.microsoft.com/office/drawing/2014/main" id="{14841766-5206-34EF-FE5C-95B2A99BBC31}"/>
              </a:ext>
            </a:extLst>
          </p:cNvPr>
          <p:cNvSpPr>
            <a:spLocks noGrp="1"/>
          </p:cNvSpPr>
          <p:nvPr>
            <p:ph type="sldNum" sz="quarter" idx="12"/>
          </p:nvPr>
        </p:nvSpPr>
        <p:spPr>
          <a:xfrm>
            <a:off x="1438" y="6485743"/>
            <a:ext cx="585216"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600"/>
              </a:spcAft>
            </a:pPr>
            <a:fld id="{680A94FE-83BB-457B-B57D-58D307156590}" type="slidenum">
              <a:rPr lang="en-US" smtClean="0"/>
              <a:pPr>
                <a:spcAft>
                  <a:spcPts val="600"/>
                </a:spcAft>
              </a:pPr>
              <a:t>27</a:t>
            </a:fld>
            <a:endParaRPr lang="en-US"/>
          </a:p>
        </p:txBody>
      </p:sp>
      <p:sp>
        <p:nvSpPr>
          <p:cNvPr id="3" name="Text Placeholder 2">
            <a:extLst>
              <a:ext uri="{FF2B5EF4-FFF2-40B4-BE49-F238E27FC236}">
                <a16:creationId xmlns:a16="http://schemas.microsoft.com/office/drawing/2014/main" id="{4010ECE2-95E1-07FC-E4EA-417AAF5A481A}"/>
              </a:ext>
            </a:extLst>
          </p:cNvPr>
          <p:cNvSpPr>
            <a:spLocks noGrp="1"/>
          </p:cNvSpPr>
          <p:nvPr>
            <p:ph type="body" sz="quarter" idx="14"/>
          </p:nvPr>
        </p:nvSpPr>
        <p:spPr>
          <a:xfrm>
            <a:off x="838200" y="844903"/>
            <a:ext cx="10515600" cy="393192"/>
          </a:xfrm>
        </p:spPr>
        <p:txBody>
          <a:bodyPr vert="horz" lIns="0" tIns="45720" rIns="91440" bIns="45720" rtlCol="0">
            <a:normAutofit/>
          </a:bodyPr>
          <a:lstStyle/>
          <a:p>
            <a:r>
              <a:rPr lang="en-US" sz="2200" dirty="0">
                <a:solidFill>
                  <a:schemeClr val="accent2"/>
                </a:solidFill>
              </a:rPr>
              <a:t>Five Strategies</a:t>
            </a:r>
            <a:endParaRPr lang="en-US" sz="2200" dirty="0">
              <a:solidFill>
                <a:schemeClr val="accent2"/>
              </a:solidFill>
              <a:highlight>
                <a:srgbClr val="FFFF00"/>
              </a:highlight>
            </a:endParaRPr>
          </a:p>
        </p:txBody>
      </p:sp>
      <p:graphicFrame>
        <p:nvGraphicFramePr>
          <p:cNvPr id="6" name="Content Placeholder 3">
            <a:extLst>
              <a:ext uri="{FF2B5EF4-FFF2-40B4-BE49-F238E27FC236}">
                <a16:creationId xmlns:a16="http://schemas.microsoft.com/office/drawing/2014/main" id="{4D3C1F2D-CB95-001A-B530-B2686FE6577D}"/>
              </a:ext>
            </a:extLst>
          </p:cNvPr>
          <p:cNvGraphicFramePr>
            <a:graphicFrameLocks noGrp="1"/>
          </p:cNvGraphicFramePr>
          <p:nvPr>
            <p:ph idx="1"/>
            <p:extLst>
              <p:ext uri="{D42A27DB-BD31-4B8C-83A1-F6EECF244321}">
                <p14:modId xmlns:p14="http://schemas.microsoft.com/office/powerpoint/2010/main" val="1157508705"/>
              </p:ext>
            </p:extLst>
          </p:nvPr>
        </p:nvGraphicFramePr>
        <p:xfrm>
          <a:off x="838200" y="1405358"/>
          <a:ext cx="10515600" cy="4584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880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8"/>
          <p:cNvSpPr txBox="1">
            <a:spLocks noGrp="1"/>
          </p:cNvSpPr>
          <p:nvPr>
            <p:ph type="title" idx="4294967295"/>
          </p:nvPr>
        </p:nvSpPr>
        <p:spPr>
          <a:xfrm>
            <a:off x="434109" y="661458"/>
            <a:ext cx="4936200" cy="420600"/>
          </a:xfrm>
          <a:prstGeom prst="rect">
            <a:avLst/>
          </a:prstGeom>
        </p:spPr>
        <p:txBody>
          <a:bodyPr spcFirstLastPara="1" wrap="square" lIns="0" tIns="45700" rIns="91425" bIns="45700" anchor="ctr" anchorCtr="0">
            <a:noAutofit/>
          </a:bodyPr>
          <a:lstStyle/>
          <a:p>
            <a:r>
              <a:rPr lang="en-US">
                <a:solidFill>
                  <a:schemeClr val="bg1"/>
                </a:solidFill>
              </a:rPr>
              <a:t>Key Messages</a:t>
            </a:r>
          </a:p>
        </p:txBody>
      </p:sp>
      <p:sp>
        <p:nvSpPr>
          <p:cNvPr id="483" name="Google Shape;483;p38"/>
          <p:cNvSpPr txBox="1">
            <a:spLocks noGrp="1"/>
          </p:cNvSpPr>
          <p:nvPr>
            <p:ph type="body" idx="1"/>
          </p:nvPr>
        </p:nvSpPr>
        <p:spPr>
          <a:xfrm>
            <a:off x="774969" y="1918570"/>
            <a:ext cx="4846200" cy="347400"/>
          </a:xfrm>
          <a:prstGeom prst="rect">
            <a:avLst/>
          </a:prstGeom>
        </p:spPr>
        <p:txBody>
          <a:bodyPr spcFirstLastPara="1" wrap="square" lIns="0" tIns="45700" rIns="91425" bIns="45700" anchor="t" anchorCtr="0">
            <a:noAutofit/>
          </a:bodyPr>
          <a:lstStyle/>
          <a:p>
            <a:pPr marL="0" indent="0"/>
            <a:r>
              <a:rPr lang="en-US" sz="2200"/>
              <a:t>Healthcare Provider Burnout is Real</a:t>
            </a:r>
          </a:p>
          <a:p>
            <a:pPr marL="0" lvl="0" indent="0" algn="l" rtl="0">
              <a:spcBef>
                <a:spcPts val="1000"/>
              </a:spcBef>
              <a:spcAft>
                <a:spcPts val="0"/>
              </a:spcAft>
              <a:buNone/>
            </a:pPr>
            <a:endParaRPr sz="2200"/>
          </a:p>
        </p:txBody>
      </p:sp>
      <p:sp>
        <p:nvSpPr>
          <p:cNvPr id="484" name="Google Shape;484;p38"/>
          <p:cNvSpPr txBox="1">
            <a:spLocks noGrp="1"/>
          </p:cNvSpPr>
          <p:nvPr>
            <p:ph type="body" idx="2"/>
          </p:nvPr>
        </p:nvSpPr>
        <p:spPr>
          <a:xfrm>
            <a:off x="774969" y="2397502"/>
            <a:ext cx="4846200" cy="1327923"/>
          </a:xfrm>
          <a:prstGeom prst="rect">
            <a:avLst/>
          </a:prstGeom>
        </p:spPr>
        <p:txBody>
          <a:bodyPr spcFirstLastPara="1" wrap="square" lIns="0" tIns="45700" rIns="91425" bIns="45700" anchor="t" anchorCtr="0">
            <a:noAutofit/>
          </a:bodyPr>
          <a:lstStyle/>
          <a:p>
            <a:pPr marL="457200" lvl="0" indent="-342900" algn="l" rtl="0">
              <a:lnSpc>
                <a:spcPct val="114000"/>
              </a:lnSpc>
              <a:spcBef>
                <a:spcPts val="0"/>
              </a:spcBef>
              <a:spcAft>
                <a:spcPts val="0"/>
              </a:spcAft>
              <a:buSzPts val="1800"/>
              <a:buChar char="●"/>
            </a:pPr>
            <a:r>
              <a:rPr lang="en-US" sz="1800" dirty="0">
                <a:solidFill>
                  <a:schemeClr val="tx1">
                    <a:lumMod val="50000"/>
                  </a:schemeClr>
                </a:solidFill>
              </a:rPr>
              <a:t>Administrative efficiencies most cited issue.</a:t>
            </a:r>
          </a:p>
          <a:p>
            <a:pPr marL="457200" lvl="0" indent="-342900" algn="l" rtl="0">
              <a:lnSpc>
                <a:spcPct val="114000"/>
              </a:lnSpc>
              <a:spcBef>
                <a:spcPts val="0"/>
              </a:spcBef>
              <a:spcAft>
                <a:spcPts val="0"/>
              </a:spcAft>
              <a:buSzPts val="1800"/>
              <a:buChar char="●"/>
            </a:pPr>
            <a:r>
              <a:rPr lang="en-US" sz="1800" dirty="0">
                <a:solidFill>
                  <a:schemeClr val="tx1">
                    <a:lumMod val="50000"/>
                  </a:schemeClr>
                </a:solidFill>
              </a:rPr>
              <a:t>Staff and patients are adversely impacted.</a:t>
            </a:r>
          </a:p>
          <a:p>
            <a:pPr marL="457200" lvl="0" indent="-342900" algn="l" rtl="0">
              <a:lnSpc>
                <a:spcPct val="114000"/>
              </a:lnSpc>
              <a:spcBef>
                <a:spcPts val="0"/>
              </a:spcBef>
              <a:spcAft>
                <a:spcPts val="0"/>
              </a:spcAft>
              <a:buSzPts val="1800"/>
              <a:buChar char="●"/>
            </a:pPr>
            <a:r>
              <a:rPr lang="en-US" sz="1800" dirty="0">
                <a:solidFill>
                  <a:schemeClr val="tx1">
                    <a:lumMod val="50000"/>
                  </a:schemeClr>
                </a:solidFill>
              </a:rPr>
              <a:t>Inefficiencies cost systems time and money.</a:t>
            </a:r>
          </a:p>
        </p:txBody>
      </p:sp>
      <p:sp>
        <p:nvSpPr>
          <p:cNvPr id="485" name="Google Shape;485;p38"/>
          <p:cNvSpPr txBox="1">
            <a:spLocks noGrp="1"/>
          </p:cNvSpPr>
          <p:nvPr>
            <p:ph type="body" idx="3"/>
          </p:nvPr>
        </p:nvSpPr>
        <p:spPr>
          <a:xfrm>
            <a:off x="777843" y="3875530"/>
            <a:ext cx="4969813" cy="347400"/>
          </a:xfrm>
          <a:prstGeom prst="rect">
            <a:avLst/>
          </a:prstGeom>
        </p:spPr>
        <p:txBody>
          <a:bodyPr spcFirstLastPara="1" wrap="square" lIns="0" tIns="45700" rIns="91425" bIns="45700" anchor="t" anchorCtr="0">
            <a:noAutofit/>
          </a:bodyPr>
          <a:lstStyle/>
          <a:p>
            <a:pPr marL="0" indent="0"/>
            <a:r>
              <a:rPr lang="en-US" sz="2200" dirty="0"/>
              <a:t>Technology Drives Efficiencies </a:t>
            </a:r>
          </a:p>
          <a:p>
            <a:pPr marL="0" indent="0"/>
            <a:endParaRPr lang="en-US" sz="2200" dirty="0"/>
          </a:p>
          <a:p>
            <a:pPr marL="0" lvl="0" indent="0" algn="l" rtl="0">
              <a:spcBef>
                <a:spcPts val="1000"/>
              </a:spcBef>
              <a:spcAft>
                <a:spcPts val="0"/>
              </a:spcAft>
              <a:buNone/>
            </a:pPr>
            <a:endParaRPr sz="2200" dirty="0"/>
          </a:p>
        </p:txBody>
      </p:sp>
      <p:sp>
        <p:nvSpPr>
          <p:cNvPr id="486" name="Google Shape;486;p38"/>
          <p:cNvSpPr txBox="1">
            <a:spLocks noGrp="1"/>
          </p:cNvSpPr>
          <p:nvPr>
            <p:ph type="body" idx="4"/>
          </p:nvPr>
        </p:nvSpPr>
        <p:spPr>
          <a:xfrm>
            <a:off x="774968" y="4354462"/>
            <a:ext cx="4969813" cy="1534111"/>
          </a:xfrm>
          <a:prstGeom prst="rect">
            <a:avLst/>
          </a:prstGeom>
        </p:spPr>
        <p:txBody>
          <a:bodyPr spcFirstLastPara="1" wrap="square" lIns="0" tIns="45700" rIns="91425" bIns="45700" anchor="t" anchorCtr="0">
            <a:noAutofit/>
          </a:bodyPr>
          <a:lstStyle/>
          <a:p>
            <a:pPr marL="457200" lvl="0" indent="-342900" algn="l" rtl="0">
              <a:lnSpc>
                <a:spcPct val="114000"/>
              </a:lnSpc>
              <a:spcBef>
                <a:spcPts val="0"/>
              </a:spcBef>
              <a:spcAft>
                <a:spcPts val="0"/>
              </a:spcAft>
              <a:buSzPts val="1800"/>
              <a:buChar char="●"/>
            </a:pPr>
            <a:r>
              <a:rPr lang="en-US" sz="1800" dirty="0">
                <a:solidFill>
                  <a:schemeClr val="tx1">
                    <a:lumMod val="50000"/>
                  </a:schemeClr>
                </a:solidFill>
              </a:rPr>
              <a:t>Embedded workflows are easy and custom.</a:t>
            </a:r>
          </a:p>
          <a:p>
            <a:pPr indent="-342900">
              <a:lnSpc>
                <a:spcPct val="114000"/>
              </a:lnSpc>
              <a:spcBef>
                <a:spcPts val="0"/>
              </a:spcBef>
              <a:buSzPts val="1800"/>
              <a:buChar char="●"/>
            </a:pPr>
            <a:r>
              <a:rPr lang="en-US" sz="1800" dirty="0">
                <a:solidFill>
                  <a:schemeClr val="tx1">
                    <a:lumMod val="50000"/>
                  </a:schemeClr>
                </a:solidFill>
              </a:rPr>
              <a:t>Methodology is sound and easy to implement.</a:t>
            </a:r>
          </a:p>
          <a:p>
            <a:pPr indent="-342900">
              <a:lnSpc>
                <a:spcPct val="114000"/>
              </a:lnSpc>
              <a:spcBef>
                <a:spcPts val="0"/>
              </a:spcBef>
              <a:buSzPts val="1800"/>
              <a:buChar char="●"/>
            </a:pPr>
            <a:r>
              <a:rPr lang="en-US" sz="1800" dirty="0">
                <a:solidFill>
                  <a:schemeClr val="tx1">
                    <a:lumMod val="50000"/>
                  </a:schemeClr>
                </a:solidFill>
              </a:rPr>
              <a:t>Expect treatment initiation and adherence.</a:t>
            </a:r>
          </a:p>
          <a:p>
            <a:pPr indent="-342900">
              <a:lnSpc>
                <a:spcPct val="114000"/>
              </a:lnSpc>
              <a:spcBef>
                <a:spcPts val="0"/>
              </a:spcBef>
              <a:buSzPts val="1800"/>
              <a:buChar char="●"/>
            </a:pPr>
            <a:r>
              <a:rPr lang="en-US" sz="1800" dirty="0">
                <a:solidFill>
                  <a:schemeClr val="tx1">
                    <a:lumMod val="50000"/>
                  </a:schemeClr>
                </a:solidFill>
              </a:rPr>
              <a:t>Reduce provider and staff burnout.</a:t>
            </a:r>
          </a:p>
        </p:txBody>
      </p:sp>
      <p:sp>
        <p:nvSpPr>
          <p:cNvPr id="487" name="Google Shape;487;p38"/>
          <p:cNvSpPr txBox="1">
            <a:spLocks noGrp="1"/>
          </p:cNvSpPr>
          <p:nvPr>
            <p:ph type="body" idx="5"/>
          </p:nvPr>
        </p:nvSpPr>
        <p:spPr>
          <a:xfrm>
            <a:off x="6321710" y="1918570"/>
            <a:ext cx="4846200" cy="3474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sz="2200"/>
              <a:t>Improved Clinical Management</a:t>
            </a:r>
            <a:endParaRPr sz="2200"/>
          </a:p>
          <a:p>
            <a:pPr marL="0" lvl="0" indent="0" algn="l" rtl="0">
              <a:spcBef>
                <a:spcPts val="1000"/>
              </a:spcBef>
              <a:spcAft>
                <a:spcPts val="0"/>
              </a:spcAft>
              <a:buNone/>
            </a:pPr>
            <a:endParaRPr sz="2200"/>
          </a:p>
        </p:txBody>
      </p:sp>
      <p:sp>
        <p:nvSpPr>
          <p:cNvPr id="488" name="Google Shape;488;p38"/>
          <p:cNvSpPr txBox="1">
            <a:spLocks noGrp="1"/>
          </p:cNvSpPr>
          <p:nvPr>
            <p:ph type="body" idx="6"/>
          </p:nvPr>
        </p:nvSpPr>
        <p:spPr>
          <a:xfrm>
            <a:off x="6321710" y="2430443"/>
            <a:ext cx="4829692" cy="1365112"/>
          </a:xfrm>
          <a:prstGeom prst="rect">
            <a:avLst/>
          </a:prstGeom>
        </p:spPr>
        <p:txBody>
          <a:bodyPr spcFirstLastPara="1" wrap="square" lIns="0" tIns="45700" rIns="91425" bIns="45700" anchor="t" anchorCtr="0">
            <a:noAutofit/>
          </a:bodyPr>
          <a:lstStyle/>
          <a:p>
            <a:pPr indent="-342900">
              <a:lnSpc>
                <a:spcPct val="114000"/>
              </a:lnSpc>
              <a:spcBef>
                <a:spcPts val="0"/>
              </a:spcBef>
              <a:buSzPts val="1800"/>
              <a:buChar char="●"/>
            </a:pPr>
            <a:r>
              <a:rPr lang="en-US" sz="1800" dirty="0">
                <a:solidFill>
                  <a:schemeClr val="tx1">
                    <a:lumMod val="50000"/>
                  </a:schemeClr>
                </a:solidFill>
              </a:rPr>
              <a:t>Expand Access to all Populations.</a:t>
            </a:r>
          </a:p>
          <a:p>
            <a:pPr indent="-342900">
              <a:lnSpc>
                <a:spcPct val="114000"/>
              </a:lnSpc>
              <a:spcBef>
                <a:spcPts val="0"/>
              </a:spcBef>
              <a:buSzPts val="1800"/>
              <a:buChar char="●"/>
            </a:pPr>
            <a:r>
              <a:rPr lang="en-US" sz="1800" dirty="0">
                <a:solidFill>
                  <a:schemeClr val="tx1">
                    <a:lumMod val="50000"/>
                  </a:schemeClr>
                </a:solidFill>
              </a:rPr>
              <a:t>Text Communication and Personalized Outreach.</a:t>
            </a:r>
          </a:p>
          <a:p>
            <a:pPr indent="-342900">
              <a:lnSpc>
                <a:spcPct val="114000"/>
              </a:lnSpc>
              <a:spcBef>
                <a:spcPts val="0"/>
              </a:spcBef>
              <a:buSzPts val="1800"/>
              <a:buChar char="●"/>
            </a:pPr>
            <a:r>
              <a:rPr lang="en-US" sz="1800" dirty="0">
                <a:solidFill>
                  <a:schemeClr val="tx1">
                    <a:lumMod val="50000"/>
                  </a:schemeClr>
                </a:solidFill>
              </a:rPr>
              <a:t>Content is embedded within EMR workflows.</a:t>
            </a:r>
          </a:p>
        </p:txBody>
      </p:sp>
      <p:sp>
        <p:nvSpPr>
          <p:cNvPr id="489" name="Google Shape;489;p38"/>
          <p:cNvSpPr txBox="1">
            <a:spLocks noGrp="1"/>
          </p:cNvSpPr>
          <p:nvPr>
            <p:ph type="body" idx="7"/>
          </p:nvPr>
        </p:nvSpPr>
        <p:spPr>
          <a:xfrm>
            <a:off x="6339673" y="3875530"/>
            <a:ext cx="4846200" cy="347400"/>
          </a:xfrm>
          <a:prstGeom prst="rect">
            <a:avLst/>
          </a:prstGeom>
        </p:spPr>
        <p:txBody>
          <a:bodyPr spcFirstLastPara="1" wrap="square" lIns="0" tIns="45700" rIns="91425" bIns="45700" anchor="t" anchorCtr="0">
            <a:noAutofit/>
          </a:bodyPr>
          <a:lstStyle/>
          <a:p>
            <a:pPr marL="0" lvl="0" indent="0" algn="l" rtl="0">
              <a:spcBef>
                <a:spcPts val="1000"/>
              </a:spcBef>
              <a:spcAft>
                <a:spcPts val="0"/>
              </a:spcAft>
              <a:buNone/>
            </a:pPr>
            <a:r>
              <a:rPr lang="en-US" sz="2200"/>
              <a:t>Five Strategies </a:t>
            </a:r>
            <a:endParaRPr sz="2200"/>
          </a:p>
          <a:p>
            <a:pPr marL="0" lvl="0" indent="0" algn="l" rtl="0">
              <a:spcBef>
                <a:spcPts val="1000"/>
              </a:spcBef>
              <a:spcAft>
                <a:spcPts val="0"/>
              </a:spcAft>
              <a:buNone/>
            </a:pPr>
            <a:endParaRPr sz="2200"/>
          </a:p>
        </p:txBody>
      </p:sp>
      <p:sp>
        <p:nvSpPr>
          <p:cNvPr id="490" name="Google Shape;490;p38"/>
          <p:cNvSpPr txBox="1">
            <a:spLocks noGrp="1"/>
          </p:cNvSpPr>
          <p:nvPr>
            <p:ph type="body" idx="8"/>
          </p:nvPr>
        </p:nvSpPr>
        <p:spPr>
          <a:xfrm>
            <a:off x="6354762" y="4354462"/>
            <a:ext cx="4831111" cy="1628472"/>
          </a:xfrm>
          <a:prstGeom prst="rect">
            <a:avLst/>
          </a:prstGeom>
        </p:spPr>
        <p:txBody>
          <a:bodyPr spcFirstLastPara="1" wrap="square" lIns="0" tIns="45700" rIns="91425" bIns="45700" anchor="t" anchorCtr="0">
            <a:noAutofit/>
          </a:bodyPr>
          <a:lstStyle/>
          <a:p>
            <a:pPr indent="-342900">
              <a:lnSpc>
                <a:spcPct val="114000"/>
              </a:lnSpc>
              <a:spcBef>
                <a:spcPts val="0"/>
              </a:spcBef>
              <a:buSzPts val="1800"/>
              <a:buAutoNum type="arabicPeriod"/>
            </a:pPr>
            <a:r>
              <a:rPr lang="en-US" sz="1800" dirty="0">
                <a:solidFill>
                  <a:schemeClr val="tx1">
                    <a:lumMod val="50000"/>
                  </a:schemeClr>
                </a:solidFill>
              </a:rPr>
              <a:t>Technology integration into EMR.</a:t>
            </a:r>
            <a:endParaRPr lang="en-US" dirty="0"/>
          </a:p>
          <a:p>
            <a:pPr indent="-342900">
              <a:lnSpc>
                <a:spcPct val="114000"/>
              </a:lnSpc>
              <a:spcBef>
                <a:spcPts val="0"/>
              </a:spcBef>
              <a:buSzPts val="1800"/>
              <a:buAutoNum type="arabicPeriod"/>
            </a:pPr>
            <a:r>
              <a:rPr lang="en-US" sz="1800" dirty="0">
                <a:solidFill>
                  <a:schemeClr val="tx1">
                    <a:lumMod val="50000"/>
                  </a:schemeClr>
                </a:solidFill>
              </a:rPr>
              <a:t>Start small, test, and refine.</a:t>
            </a:r>
          </a:p>
          <a:p>
            <a:pPr indent="-342900">
              <a:lnSpc>
                <a:spcPct val="114000"/>
              </a:lnSpc>
              <a:spcBef>
                <a:spcPts val="0"/>
              </a:spcBef>
              <a:buSzPts val="1800"/>
              <a:buAutoNum type="arabicPeriod"/>
            </a:pPr>
            <a:r>
              <a:rPr lang="en-US" sz="1800" dirty="0">
                <a:solidFill>
                  <a:schemeClr val="tx1">
                    <a:lumMod val="50000"/>
                  </a:schemeClr>
                </a:solidFill>
              </a:rPr>
              <a:t>Automated text reminders increase engagement.</a:t>
            </a:r>
          </a:p>
          <a:p>
            <a:pPr indent="-342900">
              <a:lnSpc>
                <a:spcPct val="114000"/>
              </a:lnSpc>
              <a:spcBef>
                <a:spcPts val="0"/>
              </a:spcBef>
              <a:buSzPts val="1800"/>
              <a:buAutoNum type="arabicPeriod"/>
            </a:pPr>
            <a:r>
              <a:rPr lang="en-US" sz="1800" dirty="0">
                <a:solidFill>
                  <a:schemeClr val="tx1">
                    <a:lumMod val="50000"/>
                  </a:schemeClr>
                </a:solidFill>
              </a:rPr>
              <a:t>Leverage data for measurement.</a:t>
            </a:r>
          </a:p>
          <a:p>
            <a:pPr indent="-342900">
              <a:lnSpc>
                <a:spcPct val="114000"/>
              </a:lnSpc>
              <a:spcBef>
                <a:spcPts val="0"/>
              </a:spcBef>
              <a:buSzPts val="1800"/>
              <a:buAutoNum type="arabicPeriod"/>
            </a:pPr>
            <a:r>
              <a:rPr lang="en-US" sz="1800" dirty="0">
                <a:solidFill>
                  <a:schemeClr val="tx1">
                    <a:lumMod val="50000"/>
                  </a:schemeClr>
                </a:solidFill>
              </a:rPr>
              <a:t>Assess for provider and patient satisfaction.</a:t>
            </a:r>
          </a:p>
          <a:p>
            <a:pPr indent="-342900">
              <a:lnSpc>
                <a:spcPct val="114000"/>
              </a:lnSpc>
              <a:spcBef>
                <a:spcPts val="0"/>
              </a:spcBef>
              <a:buSzPts val="1800"/>
              <a:buChar char="●"/>
            </a:pPr>
            <a:endParaRPr lang="en-US" sz="1800" dirty="0">
              <a:solidFill>
                <a:schemeClr val="tx1">
                  <a:lumMod val="50000"/>
                </a:schemeClr>
              </a:solidFill>
            </a:endParaRPr>
          </a:p>
          <a:p>
            <a:pPr indent="-342900">
              <a:lnSpc>
                <a:spcPct val="114000"/>
              </a:lnSpc>
              <a:spcBef>
                <a:spcPts val="0"/>
              </a:spcBef>
              <a:buSzPts val="1800"/>
              <a:buChar char="●"/>
            </a:pPr>
            <a:endParaRPr lang="en-US" sz="1800" dirty="0">
              <a:solidFill>
                <a:schemeClr val="tx1">
                  <a:lumMod val="50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9"/>
          <p:cNvSpPr txBox="1">
            <a:spLocks noGrp="1"/>
          </p:cNvSpPr>
          <p:nvPr>
            <p:ph type="title"/>
          </p:nvPr>
        </p:nvSpPr>
        <p:spPr>
          <a:xfrm>
            <a:off x="710941" y="2297509"/>
            <a:ext cx="7765997" cy="2262981"/>
          </a:xfrm>
          <a:prstGeom prst="rect">
            <a:avLst/>
          </a:prstGeom>
          <a:noFill/>
          <a:ln>
            <a:noFill/>
          </a:ln>
        </p:spPr>
        <p:txBody>
          <a:bodyPr spcFirstLastPara="1" wrap="square" lIns="0" tIns="45700" rIns="91425" bIns="45700" anchor="ctr" anchorCtr="0">
            <a:noAutofit/>
          </a:bodyPr>
          <a:lstStyle/>
          <a:p>
            <a:r>
              <a:rPr lang="en-US" dirty="0"/>
              <a:t>Thank you!</a:t>
            </a:r>
            <a:br>
              <a:rPr lang="en-US" dirty="0"/>
            </a:br>
            <a:br>
              <a:rPr lang="en-US" dirty="0"/>
            </a:br>
            <a:r>
              <a:rPr lang="en-US" dirty="0"/>
              <a:t>Contact us:</a:t>
            </a:r>
            <a:br>
              <a:rPr lang="en-US" dirty="0"/>
            </a:br>
            <a:r>
              <a:rPr lang="en-US" dirty="0"/>
              <a:t>communications@healthcatalyst.com</a:t>
            </a:r>
            <a:endParaRPr dirty="0"/>
          </a:p>
          <a:p>
            <a:pPr marL="0" lvl="0" indent="0" algn="l" rtl="0">
              <a:lnSpc>
                <a:spcPct val="90000"/>
              </a:lnSpc>
              <a:spcBef>
                <a:spcPts val="0"/>
              </a:spcBef>
              <a:spcAft>
                <a:spcPts val="0"/>
              </a:spcAft>
              <a:buClr>
                <a:schemeClr val="lt1"/>
              </a:buClr>
              <a:buSzPts val="3000"/>
              <a:buFont typeface="Calibri"/>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71" name="Title 1">
            <a:extLst>
              <a:ext uri="{FF2B5EF4-FFF2-40B4-BE49-F238E27FC236}">
                <a16:creationId xmlns:a16="http://schemas.microsoft.com/office/drawing/2014/main" id="{DA89F9FC-185E-C7F2-1EF4-12343BAE8066}"/>
              </a:ext>
            </a:extLst>
          </p:cNvPr>
          <p:cNvSpPr>
            <a:spLocks noGrp="1"/>
          </p:cNvSpPr>
          <p:nvPr>
            <p:ph type="title"/>
          </p:nvPr>
        </p:nvSpPr>
        <p:spPr>
          <a:xfrm>
            <a:off x="838200" y="365126"/>
            <a:ext cx="10515600" cy="420624"/>
          </a:xfrm>
        </p:spPr>
        <p:txBody>
          <a:bodyPr/>
          <a:lstStyle/>
          <a:p>
            <a:r>
              <a:rPr lang="en-US"/>
              <a:t>Topics to Be Covered</a:t>
            </a:r>
          </a:p>
        </p:txBody>
      </p:sp>
      <p:graphicFrame>
        <p:nvGraphicFramePr>
          <p:cNvPr id="267" name="Google Shape;265;p29">
            <a:extLst>
              <a:ext uri="{FF2B5EF4-FFF2-40B4-BE49-F238E27FC236}">
                <a16:creationId xmlns:a16="http://schemas.microsoft.com/office/drawing/2014/main" id="{8D053465-F6CC-7664-DD9D-AAD4B537C6CF}"/>
              </a:ext>
            </a:extLst>
          </p:cNvPr>
          <p:cNvGraphicFramePr/>
          <p:nvPr>
            <p:extLst>
              <p:ext uri="{D42A27DB-BD31-4B8C-83A1-F6EECF244321}">
                <p14:modId xmlns:p14="http://schemas.microsoft.com/office/powerpoint/2010/main" val="1026085311"/>
              </p:ext>
            </p:extLst>
          </p:nvPr>
        </p:nvGraphicFramePr>
        <p:xfrm>
          <a:off x="457199" y="1045846"/>
          <a:ext cx="11277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88000B7-F093-DD71-6102-BA5408E81D00}"/>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86F2-C497-01B4-3D56-20F3B7339FBB}"/>
              </a:ext>
            </a:extLst>
          </p:cNvPr>
          <p:cNvSpPr>
            <a:spLocks noGrp="1"/>
          </p:cNvSpPr>
          <p:nvPr>
            <p:ph type="title"/>
          </p:nvPr>
        </p:nvSpPr>
        <p:spPr/>
        <p:txBody>
          <a:bodyPr/>
          <a:lstStyle/>
          <a:p>
            <a:r>
              <a:rPr lang="en-US"/>
              <a:t>Care Team Burnout and Inefficiency Impacts</a:t>
            </a:r>
            <a:br>
              <a:rPr lang="en-US"/>
            </a:br>
            <a:endParaRPr lang="en-US"/>
          </a:p>
        </p:txBody>
      </p:sp>
    </p:spTree>
    <p:extLst>
      <p:ext uri="{BB962C8B-B14F-4D97-AF65-F5344CB8AC3E}">
        <p14:creationId xmlns:p14="http://schemas.microsoft.com/office/powerpoint/2010/main" val="2266482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59BC-6261-B0B5-E94D-E4F249F37701}"/>
              </a:ext>
            </a:extLst>
          </p:cNvPr>
          <p:cNvSpPr>
            <a:spLocks noGrp="1"/>
          </p:cNvSpPr>
          <p:nvPr>
            <p:ph type="title"/>
          </p:nvPr>
        </p:nvSpPr>
        <p:spPr/>
        <p:txBody>
          <a:bodyPr>
            <a:normAutofit fontScale="90000"/>
          </a:bodyPr>
          <a:lstStyle/>
          <a:p>
            <a:r>
              <a:rPr lang="en-US" dirty="0"/>
              <a:t>Multiple research studies show that </a:t>
            </a:r>
            <a:r>
              <a:rPr lang="en-US" dirty="0">
                <a:solidFill>
                  <a:schemeClr val="bg2"/>
                </a:solidFill>
              </a:rPr>
              <a:t>47% of physicians feel burned out.</a:t>
            </a:r>
          </a:p>
        </p:txBody>
      </p:sp>
      <p:graphicFrame>
        <p:nvGraphicFramePr>
          <p:cNvPr id="4" name="Chart 3">
            <a:extLst>
              <a:ext uri="{FF2B5EF4-FFF2-40B4-BE49-F238E27FC236}">
                <a16:creationId xmlns:a16="http://schemas.microsoft.com/office/drawing/2014/main" id="{35E79CCD-266D-37C1-ED47-B9C00D8E4FEC}"/>
              </a:ext>
            </a:extLst>
          </p:cNvPr>
          <p:cNvGraphicFramePr>
            <a:graphicFrameLocks/>
          </p:cNvGraphicFramePr>
          <p:nvPr>
            <p:extLst>
              <p:ext uri="{D42A27DB-BD31-4B8C-83A1-F6EECF244321}">
                <p14:modId xmlns:p14="http://schemas.microsoft.com/office/powerpoint/2010/main" val="2276607905"/>
              </p:ext>
            </p:extLst>
          </p:nvPr>
        </p:nvGraphicFramePr>
        <p:xfrm>
          <a:off x="108572" y="787126"/>
          <a:ext cx="6096000" cy="518679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07542B4-D4F0-A7A8-555F-A12ACE258CEB}"/>
              </a:ext>
            </a:extLst>
          </p:cNvPr>
          <p:cNvSpPr txBox="1"/>
          <p:nvPr/>
        </p:nvSpPr>
        <p:spPr>
          <a:xfrm>
            <a:off x="108572" y="5866195"/>
            <a:ext cx="5389581" cy="215444"/>
          </a:xfrm>
          <a:prstGeom prst="rect">
            <a:avLst/>
          </a:prstGeom>
          <a:noFill/>
        </p:spPr>
        <p:txBody>
          <a:bodyPr wrap="square">
            <a:spAutoFit/>
          </a:bodyPr>
          <a:lstStyle/>
          <a:p>
            <a:r>
              <a:rPr lang="pt-BR" sz="800" dirty="0" err="1"/>
              <a:t>Source</a:t>
            </a:r>
            <a:r>
              <a:rPr lang="pt-BR" sz="800" dirty="0"/>
              <a:t>: </a:t>
            </a:r>
            <a:r>
              <a:rPr lang="pt-BR" sz="800" dirty="0" err="1"/>
              <a:t>Medscape</a:t>
            </a:r>
            <a:r>
              <a:rPr lang="pt-BR" sz="800" dirty="0"/>
              <a:t> 2022 </a:t>
            </a:r>
            <a:r>
              <a:rPr lang="pt-BR" sz="800" dirty="0" err="1"/>
              <a:t>Physician</a:t>
            </a:r>
            <a:r>
              <a:rPr lang="pt-BR" sz="800" dirty="0"/>
              <a:t> Burnout &amp; </a:t>
            </a:r>
            <a:r>
              <a:rPr lang="pt-BR" sz="800" dirty="0" err="1"/>
              <a:t>Depression</a:t>
            </a:r>
            <a:r>
              <a:rPr lang="pt-BR" sz="800" dirty="0"/>
              <a:t> </a:t>
            </a:r>
            <a:r>
              <a:rPr lang="pt-BR" sz="800" dirty="0" err="1"/>
              <a:t>Report</a:t>
            </a:r>
            <a:r>
              <a:rPr lang="pt-BR" sz="800" dirty="0"/>
              <a:t>: </a:t>
            </a:r>
            <a:r>
              <a:rPr lang="pt-BR" sz="800" dirty="0" err="1"/>
              <a:t>n</a:t>
            </a:r>
            <a:r>
              <a:rPr lang="pt-BR" sz="800" dirty="0"/>
              <a:t>:</a:t>
            </a:r>
            <a:r>
              <a:rPr lang="en-US" sz="800" b="0" i="0" dirty="0">
                <a:effectLst/>
              </a:rPr>
              <a:t>13,069 physicians across 29 specialties</a:t>
            </a:r>
            <a:endParaRPr lang="pt-BR" sz="800" dirty="0"/>
          </a:p>
        </p:txBody>
      </p:sp>
      <p:graphicFrame>
        <p:nvGraphicFramePr>
          <p:cNvPr id="6" name="Chart 5">
            <a:extLst>
              <a:ext uri="{FF2B5EF4-FFF2-40B4-BE49-F238E27FC236}">
                <a16:creationId xmlns:a16="http://schemas.microsoft.com/office/drawing/2014/main" id="{C4A8131A-5563-1784-92CE-BB5948A08694}"/>
              </a:ext>
            </a:extLst>
          </p:cNvPr>
          <p:cNvGraphicFramePr>
            <a:graphicFrameLocks/>
          </p:cNvGraphicFramePr>
          <p:nvPr>
            <p:extLst>
              <p:ext uri="{D42A27DB-BD31-4B8C-83A1-F6EECF244321}">
                <p14:modId xmlns:p14="http://schemas.microsoft.com/office/powerpoint/2010/main" val="21735515"/>
              </p:ext>
            </p:extLst>
          </p:nvPr>
        </p:nvGraphicFramePr>
        <p:xfrm>
          <a:off x="5887276" y="780278"/>
          <a:ext cx="3937299" cy="5290596"/>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1762FEAA-0AB2-DEF8-3A56-BA106797C3D8}"/>
              </a:ext>
            </a:extLst>
          </p:cNvPr>
          <p:cNvSpPr txBox="1"/>
          <p:nvPr/>
        </p:nvSpPr>
        <p:spPr>
          <a:xfrm>
            <a:off x="9035429" y="3240003"/>
            <a:ext cx="3148754" cy="2616101"/>
          </a:xfrm>
          <a:prstGeom prst="rect">
            <a:avLst/>
          </a:prstGeom>
          <a:noFill/>
        </p:spPr>
        <p:txBody>
          <a:bodyPr wrap="square" rtlCol="0">
            <a:spAutoFit/>
          </a:bodyPr>
          <a:lstStyle/>
          <a:p>
            <a:pPr algn="ctr"/>
            <a:r>
              <a:rPr lang="en-US" sz="2400" b="1" u="sng" dirty="0">
                <a:cs typeface="Times New Roman" panose="02020603050405020304" pitchFamily="18" charset="0"/>
              </a:rPr>
              <a:t>Insights</a:t>
            </a:r>
          </a:p>
          <a:p>
            <a:pPr algn="ctr"/>
            <a:endParaRPr lang="en-US" sz="2000" b="1" u="sng" dirty="0">
              <a:cs typeface="Times New Roman" panose="02020603050405020304" pitchFamily="18" charset="0"/>
            </a:endParaRPr>
          </a:p>
          <a:p>
            <a:pPr marL="285750" indent="-285750">
              <a:buFont typeface="Arial,Sans-Serif" panose="020B0604020202020204" pitchFamily="34" charset="0"/>
              <a:buChar char="•"/>
            </a:pPr>
            <a:r>
              <a:rPr lang="en-US" sz="2000" dirty="0">
                <a:ea typeface="+mn-lt"/>
                <a:cs typeface="Times New Roman" panose="02020603050405020304" pitchFamily="18" charset="0"/>
              </a:rPr>
              <a:t>Efficient care models that increase 'top of license' work are key.</a:t>
            </a:r>
          </a:p>
          <a:p>
            <a:pPr marL="285750" indent="-285750">
              <a:buFont typeface="Arial,Sans-Serif" panose="020B0604020202020204" pitchFamily="34" charset="0"/>
              <a:buChar char="•"/>
            </a:pPr>
            <a:r>
              <a:rPr lang="en-US" sz="2000" dirty="0">
                <a:ea typeface="+mn-lt"/>
                <a:cs typeface="Times New Roman" panose="02020603050405020304" pitchFamily="18" charset="0"/>
              </a:rPr>
              <a:t>Reducing bureaucratic tasks is the highest contributor.</a:t>
            </a:r>
          </a:p>
        </p:txBody>
      </p:sp>
      <p:pic>
        <p:nvPicPr>
          <p:cNvPr id="8" name="Graphic 7" descr="Lights On with solid fill">
            <a:extLst>
              <a:ext uri="{FF2B5EF4-FFF2-40B4-BE49-F238E27FC236}">
                <a16:creationId xmlns:a16="http://schemas.microsoft.com/office/drawing/2014/main" id="{F497C06C-812D-2398-72C7-56E050CE0F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29384" y="1759890"/>
            <a:ext cx="1360843" cy="1360843"/>
          </a:xfrm>
          <a:prstGeom prst="rect">
            <a:avLst/>
          </a:prstGeom>
        </p:spPr>
      </p:pic>
      <p:sp>
        <p:nvSpPr>
          <p:cNvPr id="3" name="TextBox 2">
            <a:extLst>
              <a:ext uri="{FF2B5EF4-FFF2-40B4-BE49-F238E27FC236}">
                <a16:creationId xmlns:a16="http://schemas.microsoft.com/office/drawing/2014/main" id="{90F1F1B6-A2DF-2273-EB22-D428CF671AD4}"/>
              </a:ext>
            </a:extLst>
          </p:cNvPr>
          <p:cNvSpPr txBox="1"/>
          <p:nvPr/>
        </p:nvSpPr>
        <p:spPr>
          <a:xfrm>
            <a:off x="9545259" y="6430376"/>
            <a:ext cx="2475781" cy="215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chemeClr val="bg1">
                    <a:lumMod val="50000"/>
                  </a:schemeClr>
                </a:solidFill>
                <a:effectLst/>
                <a:uLnTx/>
                <a:uFillTx/>
              </a:rPr>
              <a:t>© Health Catalyst. Confidential and proprietary.</a:t>
            </a:r>
          </a:p>
        </p:txBody>
      </p:sp>
    </p:spTree>
    <p:extLst>
      <p:ext uri="{BB962C8B-B14F-4D97-AF65-F5344CB8AC3E}">
        <p14:creationId xmlns:p14="http://schemas.microsoft.com/office/powerpoint/2010/main" val="1481611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106D4-C5FD-0B41-9BCF-D14A1509D60D}"/>
              </a:ext>
            </a:extLst>
          </p:cNvPr>
          <p:cNvSpPr>
            <a:spLocks noGrp="1"/>
          </p:cNvSpPr>
          <p:nvPr>
            <p:ph type="title"/>
          </p:nvPr>
        </p:nvSpPr>
        <p:spPr/>
        <p:txBody>
          <a:bodyPr/>
          <a:lstStyle/>
          <a:p>
            <a:r>
              <a:rPr lang="en-US"/>
              <a:t>Impact on Staff</a:t>
            </a:r>
          </a:p>
        </p:txBody>
      </p:sp>
      <p:sp>
        <p:nvSpPr>
          <p:cNvPr id="8" name="50%">
            <a:extLst>
              <a:ext uri="{FF2B5EF4-FFF2-40B4-BE49-F238E27FC236}">
                <a16:creationId xmlns:a16="http://schemas.microsoft.com/office/drawing/2014/main" id="{99A2C771-F7A4-764C-B75A-BFCE75AFA399}"/>
              </a:ext>
            </a:extLst>
          </p:cNvPr>
          <p:cNvSpPr txBox="1">
            <a:spLocks/>
          </p:cNvSpPr>
          <p:nvPr/>
        </p:nvSpPr>
        <p:spPr>
          <a:xfrm>
            <a:off x="863133" y="968635"/>
            <a:ext cx="2794099" cy="1315521"/>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dirty="0">
                <a:ln>
                  <a:noFill/>
                </a:ln>
                <a:solidFill>
                  <a:srgbClr val="00AEEF"/>
                </a:solidFill>
                <a:effectLst/>
                <a:uLnTx/>
                <a:uFillTx/>
                <a:latin typeface="Calibri" panose="020F0502020204030204"/>
                <a:ea typeface="+mn-ea"/>
                <a:cs typeface="+mn-cs"/>
              </a:rPr>
              <a:t>40</a:t>
            </a:r>
            <a:r>
              <a:rPr kumimoji="0" lang="en-US" sz="4800" b="1" i="0" u="none" strike="noStrike" kern="1200" cap="none" spc="0" normalizeH="0" baseline="0" noProof="0" dirty="0">
                <a:ln>
                  <a:noFill/>
                </a:ln>
                <a:solidFill>
                  <a:srgbClr val="00AEEF"/>
                </a:solidFill>
                <a:effectLst/>
                <a:uLnTx/>
                <a:uFillTx/>
                <a:latin typeface="Calibri" panose="020F0502020204030204"/>
                <a:ea typeface="+mn-ea"/>
                <a:cs typeface="+mn-cs"/>
              </a:rPr>
              <a:t>%</a:t>
            </a:r>
          </a:p>
        </p:txBody>
      </p:sp>
      <p:sp>
        <p:nvSpPr>
          <p:cNvPr id="9" name="Providers who experience substantial burnout symptoms">
            <a:extLst>
              <a:ext uri="{FF2B5EF4-FFF2-40B4-BE49-F238E27FC236}">
                <a16:creationId xmlns:a16="http://schemas.microsoft.com/office/drawing/2014/main" id="{7AC2225C-DD3B-7B4B-B52D-D833270C8183}"/>
              </a:ext>
            </a:extLst>
          </p:cNvPr>
          <p:cNvSpPr txBox="1">
            <a:spLocks/>
          </p:cNvSpPr>
          <p:nvPr/>
        </p:nvSpPr>
        <p:spPr>
          <a:xfrm>
            <a:off x="907145" y="2057939"/>
            <a:ext cx="3866499" cy="522120"/>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Clinical work that is redundant or otherwise wasted effort.</a:t>
            </a: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495053"/>
                </a:solidFill>
                <a:effectLst/>
                <a:uLnTx/>
                <a:uFillTx/>
                <a:latin typeface="Calibri" panose="020F0502020204030204" pitchFamily="34" charset="0"/>
                <a:ea typeface="+mn-ea"/>
                <a:cs typeface="+mn-cs"/>
              </a:rPr>
              <a:t>IHI, 2019</a:t>
            </a:r>
          </a:p>
        </p:txBody>
      </p:sp>
      <p:sp>
        <p:nvSpPr>
          <p:cNvPr id="12" name="50%">
            <a:extLst>
              <a:ext uri="{FF2B5EF4-FFF2-40B4-BE49-F238E27FC236}">
                <a16:creationId xmlns:a16="http://schemas.microsoft.com/office/drawing/2014/main" id="{A2BFF863-9426-8647-ACEA-1E15A1D89284}"/>
              </a:ext>
            </a:extLst>
          </p:cNvPr>
          <p:cNvSpPr txBox="1">
            <a:spLocks/>
          </p:cNvSpPr>
          <p:nvPr/>
        </p:nvSpPr>
        <p:spPr>
          <a:xfrm>
            <a:off x="838200" y="3608448"/>
            <a:ext cx="2367100" cy="143933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a:ln>
                  <a:noFill/>
                </a:ln>
                <a:solidFill>
                  <a:srgbClr val="00AEEF"/>
                </a:solidFill>
                <a:effectLst/>
                <a:uLnTx/>
                <a:uFillTx/>
                <a:latin typeface="Calibri" panose="020F0502020204030204"/>
                <a:ea typeface="+mn-ea"/>
                <a:cs typeface="+mn-cs"/>
              </a:rPr>
              <a:t>4.5</a:t>
            </a:r>
          </a:p>
        </p:txBody>
      </p:sp>
      <p:sp>
        <p:nvSpPr>
          <p:cNvPr id="14" name="Providers who experience substantial burnout symptoms">
            <a:extLst>
              <a:ext uri="{FF2B5EF4-FFF2-40B4-BE49-F238E27FC236}">
                <a16:creationId xmlns:a16="http://schemas.microsoft.com/office/drawing/2014/main" id="{44497782-7239-1642-AD64-30BD3711C936}"/>
              </a:ext>
            </a:extLst>
          </p:cNvPr>
          <p:cNvSpPr txBox="1">
            <a:spLocks/>
          </p:cNvSpPr>
          <p:nvPr/>
        </p:nvSpPr>
        <p:spPr>
          <a:xfrm>
            <a:off x="863133" y="4625038"/>
            <a:ext cx="3734173" cy="84548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Average minutes it takes a pharmacist to review a patient chart per renewal request.</a:t>
            </a: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495053"/>
                </a:solidFill>
                <a:effectLst/>
                <a:uLnTx/>
                <a:uFillTx/>
                <a:latin typeface="Calibri" panose="020F0502020204030204" pitchFamily="34" charset="0"/>
                <a:ea typeface="+mn-ea"/>
                <a:cs typeface="+mn-cs"/>
                <a:sym typeface="Avenir Book Oblique"/>
              </a:rPr>
              <a:t>J Am Pharm Assoc, 2013; J Prim Car</a:t>
            </a:r>
          </a:p>
        </p:txBody>
      </p:sp>
      <p:cxnSp>
        <p:nvCxnSpPr>
          <p:cNvPr id="27" name="Straight Connector 26">
            <a:extLst>
              <a:ext uri="{FF2B5EF4-FFF2-40B4-BE49-F238E27FC236}">
                <a16:creationId xmlns:a16="http://schemas.microsoft.com/office/drawing/2014/main" id="{D6C307AC-6719-7A46-881E-51BFF6162016}"/>
              </a:ext>
            </a:extLst>
          </p:cNvPr>
          <p:cNvCxnSpPr>
            <a:cxnSpLocks/>
          </p:cNvCxnSpPr>
          <p:nvPr/>
        </p:nvCxnSpPr>
        <p:spPr>
          <a:xfrm>
            <a:off x="5331471" y="4344481"/>
            <a:ext cx="5555068"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33512D-20C8-1B4A-B013-57DA5496D475}"/>
              </a:ext>
            </a:extLst>
          </p:cNvPr>
          <p:cNvCxnSpPr>
            <a:cxnSpLocks/>
          </p:cNvCxnSpPr>
          <p:nvPr/>
        </p:nvCxnSpPr>
        <p:spPr>
          <a:xfrm flipV="1">
            <a:off x="5188129" y="1030286"/>
            <a:ext cx="0" cy="4975787"/>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6" name="Providers who experience substantial burnout symptoms">
            <a:extLst>
              <a:ext uri="{FF2B5EF4-FFF2-40B4-BE49-F238E27FC236}">
                <a16:creationId xmlns:a16="http://schemas.microsoft.com/office/drawing/2014/main" id="{A95CFAE7-1F9B-A94B-8115-1BDF47F89ED1}"/>
              </a:ext>
            </a:extLst>
          </p:cNvPr>
          <p:cNvSpPr txBox="1">
            <a:spLocks/>
          </p:cNvSpPr>
          <p:nvPr/>
        </p:nvSpPr>
        <p:spPr>
          <a:xfrm>
            <a:off x="6890763" y="968635"/>
            <a:ext cx="4191877" cy="107133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Improper chart review and manual review processes can lead to </a:t>
            </a: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safety and quality concerns.</a:t>
            </a:r>
          </a:p>
        </p:txBody>
      </p:sp>
      <p:sp>
        <p:nvSpPr>
          <p:cNvPr id="30" name="Providers who experience substantial burnout symptoms">
            <a:extLst>
              <a:ext uri="{FF2B5EF4-FFF2-40B4-BE49-F238E27FC236}">
                <a16:creationId xmlns:a16="http://schemas.microsoft.com/office/drawing/2014/main" id="{6D5E98AE-FBCB-CD4E-AC86-3BD19FD2ABA4}"/>
              </a:ext>
            </a:extLst>
          </p:cNvPr>
          <p:cNvSpPr txBox="1">
            <a:spLocks/>
          </p:cNvSpPr>
          <p:nvPr/>
        </p:nvSpPr>
        <p:spPr>
          <a:xfrm>
            <a:off x="5735225" y="2672665"/>
            <a:ext cx="2970498" cy="749735"/>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Requests that are duplicate or not on the active medication list.</a:t>
            </a: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br>
            <a:r>
              <a:rPr kumimoji="0" lang="en-US" sz="1050" b="0" i="0" u="none" strike="noStrike" kern="1200" cap="none" spc="0" normalizeH="0" baseline="0" noProof="0" dirty="0" err="1">
                <a:ln>
                  <a:noFill/>
                </a:ln>
                <a:solidFill>
                  <a:srgbClr val="495053"/>
                </a:solidFill>
                <a:effectLst/>
                <a:uLnTx/>
                <a:uFillTx/>
                <a:latin typeface="Calibri" panose="020F0502020204030204" pitchFamily="34" charset="0"/>
                <a:ea typeface="+mn-ea"/>
                <a:cs typeface="+mn-cs"/>
              </a:rPr>
              <a:t>McGuirt</a:t>
            </a:r>
            <a:r>
              <a:rPr kumimoji="0" lang="en-US" sz="1050" b="0" i="0" u="none" strike="noStrike" kern="1200" cap="none" spc="0" normalizeH="0" baseline="0" noProof="0" dirty="0">
                <a:ln>
                  <a:noFill/>
                </a:ln>
                <a:solidFill>
                  <a:srgbClr val="495053"/>
                </a:solidFill>
                <a:effectLst/>
                <a:uLnTx/>
                <a:uFillTx/>
                <a:latin typeface="Calibri" panose="020F0502020204030204" pitchFamily="34" charset="0"/>
                <a:ea typeface="+mn-ea"/>
                <a:cs typeface="+mn-cs"/>
              </a:rPr>
              <a:t> (2018)</a:t>
            </a:r>
          </a:p>
        </p:txBody>
      </p:sp>
      <p:sp>
        <p:nvSpPr>
          <p:cNvPr id="31" name="50%">
            <a:extLst>
              <a:ext uri="{FF2B5EF4-FFF2-40B4-BE49-F238E27FC236}">
                <a16:creationId xmlns:a16="http://schemas.microsoft.com/office/drawing/2014/main" id="{6D6BE831-4E00-C44D-A678-786C3C2F03BE}"/>
              </a:ext>
            </a:extLst>
          </p:cNvPr>
          <p:cNvSpPr txBox="1">
            <a:spLocks/>
          </p:cNvSpPr>
          <p:nvPr/>
        </p:nvSpPr>
        <p:spPr>
          <a:xfrm>
            <a:off x="8705724" y="2756338"/>
            <a:ext cx="1825270" cy="1177614"/>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a:ln>
                  <a:noFill/>
                </a:ln>
                <a:solidFill>
                  <a:srgbClr val="00AEEF"/>
                </a:solidFill>
                <a:effectLst/>
                <a:uLnTx/>
                <a:uFillTx/>
                <a:latin typeface="Calibri" panose="020F0502020204030204"/>
                <a:ea typeface="+mn-ea"/>
                <a:cs typeface="+mn-cs"/>
              </a:rPr>
              <a:t>9.5</a:t>
            </a:r>
            <a:r>
              <a:rPr kumimoji="0" lang="en-US" sz="4800" b="1" i="0" u="none" strike="noStrike" kern="1200" cap="none" spc="0" normalizeH="0" baseline="0" noProof="0">
                <a:ln>
                  <a:noFill/>
                </a:ln>
                <a:solidFill>
                  <a:srgbClr val="00AEEF"/>
                </a:solidFill>
                <a:effectLst/>
                <a:uLnTx/>
                <a:uFillTx/>
                <a:latin typeface="Calibri" panose="020F0502020204030204"/>
                <a:ea typeface="+mn-ea"/>
                <a:cs typeface="+mn-cs"/>
              </a:rPr>
              <a:t>%</a:t>
            </a:r>
          </a:p>
        </p:txBody>
      </p:sp>
      <p:sp>
        <p:nvSpPr>
          <p:cNvPr id="32" name="Providers who experience substantial burnout symptoms">
            <a:extLst>
              <a:ext uri="{FF2B5EF4-FFF2-40B4-BE49-F238E27FC236}">
                <a16:creationId xmlns:a16="http://schemas.microsoft.com/office/drawing/2014/main" id="{C976AC49-21E4-E84B-950E-FF22B7A4B585}"/>
              </a:ext>
            </a:extLst>
          </p:cNvPr>
          <p:cNvSpPr txBox="1">
            <a:spLocks/>
          </p:cNvSpPr>
          <p:nvPr/>
        </p:nvSpPr>
        <p:spPr>
          <a:xfrm>
            <a:off x="6890763" y="4755012"/>
            <a:ext cx="3561014" cy="107133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More </a:t>
            </a: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pressure on staff </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to meet internal productivity measures (e.g., 24-hour turnaround time).</a:t>
            </a:r>
          </a:p>
        </p:txBody>
      </p:sp>
      <p:pic>
        <p:nvPicPr>
          <p:cNvPr id="33" name="Image" descr="Image">
            <a:extLst>
              <a:ext uri="{FF2B5EF4-FFF2-40B4-BE49-F238E27FC236}">
                <a16:creationId xmlns:a16="http://schemas.microsoft.com/office/drawing/2014/main" id="{2887F82B-405D-7B4C-8DC0-2D71DFF12F37}"/>
              </a:ext>
            </a:extLst>
          </p:cNvPr>
          <p:cNvPicPr>
            <a:picLocks noChangeAspect="1"/>
          </p:cNvPicPr>
          <p:nvPr/>
        </p:nvPicPr>
        <p:blipFill>
          <a:blip r:embed="rId3"/>
          <a:stretch>
            <a:fillRect/>
          </a:stretch>
        </p:blipFill>
        <p:spPr>
          <a:xfrm>
            <a:off x="5769996" y="1193831"/>
            <a:ext cx="695411" cy="695411"/>
          </a:xfrm>
          <a:prstGeom prst="rect">
            <a:avLst/>
          </a:prstGeom>
          <a:ln w="12700" cap="flat">
            <a:noFill/>
            <a:miter lim="400000"/>
          </a:ln>
          <a:effectLst/>
        </p:spPr>
      </p:pic>
      <p:pic>
        <p:nvPicPr>
          <p:cNvPr id="34" name="Image" descr="Image">
            <a:extLst>
              <a:ext uri="{FF2B5EF4-FFF2-40B4-BE49-F238E27FC236}">
                <a16:creationId xmlns:a16="http://schemas.microsoft.com/office/drawing/2014/main" id="{3E735393-D44E-5F4F-8929-EC1500C51280}"/>
              </a:ext>
            </a:extLst>
          </p:cNvPr>
          <p:cNvPicPr>
            <a:picLocks noChangeAspect="1"/>
          </p:cNvPicPr>
          <p:nvPr/>
        </p:nvPicPr>
        <p:blipFill>
          <a:blip r:embed="rId4"/>
          <a:stretch>
            <a:fillRect/>
          </a:stretch>
        </p:blipFill>
        <p:spPr>
          <a:xfrm>
            <a:off x="5757474" y="5017054"/>
            <a:ext cx="720454" cy="720454"/>
          </a:xfrm>
          <a:prstGeom prst="rect">
            <a:avLst/>
          </a:prstGeom>
          <a:ln w="12700" cap="flat">
            <a:noFill/>
            <a:miter lim="400000"/>
          </a:ln>
          <a:effectLst/>
        </p:spPr>
      </p:pic>
      <p:cxnSp>
        <p:nvCxnSpPr>
          <p:cNvPr id="35" name="Straight Connector 34">
            <a:extLst>
              <a:ext uri="{FF2B5EF4-FFF2-40B4-BE49-F238E27FC236}">
                <a16:creationId xmlns:a16="http://schemas.microsoft.com/office/drawing/2014/main" id="{B8E3AD27-8273-6D45-8B6D-4D951438F239}"/>
              </a:ext>
            </a:extLst>
          </p:cNvPr>
          <p:cNvCxnSpPr>
            <a:cxnSpLocks/>
          </p:cNvCxnSpPr>
          <p:nvPr/>
        </p:nvCxnSpPr>
        <p:spPr>
          <a:xfrm flipV="1">
            <a:off x="5331471" y="2327879"/>
            <a:ext cx="5555068" cy="179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3B6F92C-6B17-8346-8CAE-1C484F06DE53}"/>
              </a:ext>
            </a:extLst>
          </p:cNvPr>
          <p:cNvCxnSpPr>
            <a:cxnSpLocks/>
          </p:cNvCxnSpPr>
          <p:nvPr/>
        </p:nvCxnSpPr>
        <p:spPr>
          <a:xfrm>
            <a:off x="921559" y="3516258"/>
            <a:ext cx="40708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4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0-#ppt_w/2"/>
                                          </p:val>
                                        </p:tav>
                                        <p:tav tm="100000">
                                          <p:val>
                                            <p:strVal val="#ppt_x"/>
                                          </p:val>
                                        </p:tav>
                                      </p:tavLst>
                                    </p:anim>
                                    <p:anim calcmode="lin" valueType="num">
                                      <p:cBhvr additive="base">
                                        <p:cTn id="12" dur="500" fill="hold"/>
                                        <p:tgtEl>
                                          <p:spTgt spid="3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1+#ppt_w/2"/>
                                          </p:val>
                                        </p:tav>
                                        <p:tav tm="100000">
                                          <p:val>
                                            <p:strVal val="#ppt_x"/>
                                          </p:val>
                                        </p:tav>
                                      </p:tavLst>
                                    </p:anim>
                                    <p:anim calcmode="lin" valueType="num">
                                      <p:cBhvr additive="base">
                                        <p:cTn id="16" dur="500" fill="hold"/>
                                        <p:tgtEl>
                                          <p:spTgt spid="3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106D4-C5FD-0B41-9BCF-D14A1509D60D}"/>
              </a:ext>
            </a:extLst>
          </p:cNvPr>
          <p:cNvSpPr>
            <a:spLocks noGrp="1"/>
          </p:cNvSpPr>
          <p:nvPr>
            <p:ph type="title"/>
          </p:nvPr>
        </p:nvSpPr>
        <p:spPr/>
        <p:txBody>
          <a:bodyPr/>
          <a:lstStyle/>
          <a:p>
            <a:r>
              <a:rPr lang="en-US"/>
              <a:t>Impact on Patients</a:t>
            </a:r>
          </a:p>
        </p:txBody>
      </p:sp>
      <p:sp>
        <p:nvSpPr>
          <p:cNvPr id="14" name="Providers who experience substantial burnout symptoms">
            <a:extLst>
              <a:ext uri="{FF2B5EF4-FFF2-40B4-BE49-F238E27FC236}">
                <a16:creationId xmlns:a16="http://schemas.microsoft.com/office/drawing/2014/main" id="{44497782-7239-1642-AD64-30BD3711C936}"/>
              </a:ext>
            </a:extLst>
          </p:cNvPr>
          <p:cNvSpPr txBox="1">
            <a:spLocks/>
          </p:cNvSpPr>
          <p:nvPr/>
        </p:nvSpPr>
        <p:spPr>
          <a:xfrm>
            <a:off x="5051389" y="3262046"/>
            <a:ext cx="6039515" cy="84548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Patients’ experiences with care correlate with </a:t>
            </a: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adherence to medical advice</a:t>
            </a:r>
            <a:r>
              <a:rPr kumimoji="0" lang="en-US" sz="2000" b="1"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and treatment plans.</a:t>
            </a:r>
          </a:p>
        </p:txBody>
      </p:sp>
      <p:cxnSp>
        <p:nvCxnSpPr>
          <p:cNvPr id="27" name="Straight Connector 26">
            <a:extLst>
              <a:ext uri="{FF2B5EF4-FFF2-40B4-BE49-F238E27FC236}">
                <a16:creationId xmlns:a16="http://schemas.microsoft.com/office/drawing/2014/main" id="{D6C307AC-6719-7A46-881E-51BFF6162016}"/>
              </a:ext>
            </a:extLst>
          </p:cNvPr>
          <p:cNvCxnSpPr>
            <a:cxnSpLocks/>
          </p:cNvCxnSpPr>
          <p:nvPr/>
        </p:nvCxnSpPr>
        <p:spPr>
          <a:xfrm>
            <a:off x="4653438" y="4428565"/>
            <a:ext cx="6182633"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733512D-20C8-1B4A-B013-57DA5496D475}"/>
              </a:ext>
            </a:extLst>
          </p:cNvPr>
          <p:cNvCxnSpPr>
            <a:cxnSpLocks/>
          </p:cNvCxnSpPr>
          <p:nvPr/>
        </p:nvCxnSpPr>
        <p:spPr>
          <a:xfrm flipV="1">
            <a:off x="4569183" y="3127103"/>
            <a:ext cx="0" cy="2806741"/>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Providers who experience substantial burnout symptoms">
            <a:extLst>
              <a:ext uri="{FF2B5EF4-FFF2-40B4-BE49-F238E27FC236}">
                <a16:creationId xmlns:a16="http://schemas.microsoft.com/office/drawing/2014/main" id="{6D5E98AE-FBCB-CD4E-AC86-3BD19FD2ABA4}"/>
              </a:ext>
            </a:extLst>
          </p:cNvPr>
          <p:cNvSpPr txBox="1">
            <a:spLocks/>
          </p:cNvSpPr>
          <p:nvPr/>
        </p:nvSpPr>
        <p:spPr>
          <a:xfrm>
            <a:off x="872508" y="4194931"/>
            <a:ext cx="3421086" cy="1098600"/>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Patients who don’t receive recommended lab monitoring for adverse medication effects.</a:t>
            </a:r>
          </a:p>
        </p:txBody>
      </p:sp>
      <p:sp>
        <p:nvSpPr>
          <p:cNvPr id="32" name="Providers who experience substantial burnout symptoms">
            <a:extLst>
              <a:ext uri="{FF2B5EF4-FFF2-40B4-BE49-F238E27FC236}">
                <a16:creationId xmlns:a16="http://schemas.microsoft.com/office/drawing/2014/main" id="{C976AC49-21E4-E84B-950E-FF22B7A4B585}"/>
              </a:ext>
            </a:extLst>
          </p:cNvPr>
          <p:cNvSpPr txBox="1">
            <a:spLocks/>
          </p:cNvSpPr>
          <p:nvPr/>
        </p:nvSpPr>
        <p:spPr>
          <a:xfrm>
            <a:off x="5051389" y="4895297"/>
            <a:ext cx="3570946" cy="107133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Long turnaround on prescription renewal requests.</a:t>
            </a:r>
          </a:p>
        </p:txBody>
      </p:sp>
      <p:cxnSp>
        <p:nvCxnSpPr>
          <p:cNvPr id="35" name="Straight Connector 34">
            <a:extLst>
              <a:ext uri="{FF2B5EF4-FFF2-40B4-BE49-F238E27FC236}">
                <a16:creationId xmlns:a16="http://schemas.microsoft.com/office/drawing/2014/main" id="{B8E3AD27-8273-6D45-8B6D-4D951438F239}"/>
              </a:ext>
            </a:extLst>
          </p:cNvPr>
          <p:cNvCxnSpPr>
            <a:cxnSpLocks/>
          </p:cNvCxnSpPr>
          <p:nvPr/>
        </p:nvCxnSpPr>
        <p:spPr>
          <a:xfrm flipV="1">
            <a:off x="864563" y="2874049"/>
            <a:ext cx="9971508" cy="66965"/>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Providers who experience substantial burnout symptoms">
            <a:extLst>
              <a:ext uri="{FF2B5EF4-FFF2-40B4-BE49-F238E27FC236}">
                <a16:creationId xmlns:a16="http://schemas.microsoft.com/office/drawing/2014/main" id="{ACAE2FB8-5D47-EF42-B210-83CE1A3BE792}"/>
              </a:ext>
            </a:extLst>
          </p:cNvPr>
          <p:cNvSpPr txBox="1">
            <a:spLocks/>
          </p:cNvSpPr>
          <p:nvPr/>
        </p:nvSpPr>
        <p:spPr>
          <a:xfrm>
            <a:off x="2670675" y="1388159"/>
            <a:ext cx="7005360" cy="694901"/>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Ambulatory care and hospitals rank below internet retail, banking, and the automotive industry in </a:t>
            </a: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consumer satisfaction.</a:t>
            </a:r>
            <a:b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br>
            <a:br>
              <a:rPr kumimoji="0" lang="en-US" sz="2000" b="0" i="0" u="none" strike="noStrike" kern="1200" cap="none" spc="0" normalizeH="0" baseline="0" noProof="0" dirty="0">
                <a:ln>
                  <a:noFill/>
                </a:ln>
                <a:solidFill>
                  <a:srgbClr val="00AEEF"/>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srgbClr val="495053"/>
                </a:solidFill>
                <a:effectLst/>
                <a:uLnTx/>
                <a:uFillTx/>
                <a:latin typeface="Calibri" panose="020F0502020204030204" pitchFamily="34" charset="0"/>
                <a:ea typeface="+mn-ea"/>
                <a:cs typeface="+mn-cs"/>
              </a:rPr>
              <a:t>American Consumer Survey, 2017</a:t>
            </a:r>
          </a:p>
        </p:txBody>
      </p:sp>
      <p:pic>
        <p:nvPicPr>
          <p:cNvPr id="15" name="Image" descr="Image">
            <a:extLst>
              <a:ext uri="{FF2B5EF4-FFF2-40B4-BE49-F238E27FC236}">
                <a16:creationId xmlns:a16="http://schemas.microsoft.com/office/drawing/2014/main" id="{AB0B3564-9457-2B41-9268-DF4A456C0DD6}"/>
              </a:ext>
            </a:extLst>
          </p:cNvPr>
          <p:cNvPicPr>
            <a:picLocks noChangeAspect="1"/>
          </p:cNvPicPr>
          <p:nvPr/>
        </p:nvPicPr>
        <p:blipFill>
          <a:blip r:embed="rId2"/>
          <a:stretch>
            <a:fillRect/>
          </a:stretch>
        </p:blipFill>
        <p:spPr>
          <a:xfrm>
            <a:off x="1262743" y="1359149"/>
            <a:ext cx="1075323" cy="1075323"/>
          </a:xfrm>
          <a:prstGeom prst="rect">
            <a:avLst/>
          </a:prstGeom>
          <a:ln w="12700" cap="flat">
            <a:noFill/>
            <a:miter lim="400000"/>
          </a:ln>
          <a:effectLst/>
        </p:spPr>
      </p:pic>
      <p:sp>
        <p:nvSpPr>
          <p:cNvPr id="18" name="50%">
            <a:extLst>
              <a:ext uri="{FF2B5EF4-FFF2-40B4-BE49-F238E27FC236}">
                <a16:creationId xmlns:a16="http://schemas.microsoft.com/office/drawing/2014/main" id="{1542CCFC-AA6D-9544-92AA-2475C6863269}"/>
              </a:ext>
            </a:extLst>
          </p:cNvPr>
          <p:cNvSpPr txBox="1">
            <a:spLocks/>
          </p:cNvSpPr>
          <p:nvPr/>
        </p:nvSpPr>
        <p:spPr>
          <a:xfrm>
            <a:off x="838200" y="3052079"/>
            <a:ext cx="3539649" cy="168621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a:ln>
                  <a:noFill/>
                </a:ln>
                <a:solidFill>
                  <a:srgbClr val="00AEEF"/>
                </a:solidFill>
                <a:effectLst/>
                <a:uLnTx/>
                <a:uFillTx/>
                <a:latin typeface="Calibri" panose="020F0502020204030204"/>
                <a:ea typeface="+mn-ea"/>
                <a:cs typeface="+mn-cs"/>
              </a:rPr>
              <a:t>22.4%</a:t>
            </a:r>
          </a:p>
        </p:txBody>
      </p:sp>
      <p:pic>
        <p:nvPicPr>
          <p:cNvPr id="22" name="Image" descr="Image">
            <a:extLst>
              <a:ext uri="{FF2B5EF4-FFF2-40B4-BE49-F238E27FC236}">
                <a16:creationId xmlns:a16="http://schemas.microsoft.com/office/drawing/2014/main" id="{5E30B398-81E7-0148-B04C-AAD92B361E3D}"/>
              </a:ext>
            </a:extLst>
          </p:cNvPr>
          <p:cNvPicPr>
            <a:picLocks noChangeAspect="1"/>
          </p:cNvPicPr>
          <p:nvPr/>
        </p:nvPicPr>
        <p:blipFill>
          <a:blip r:embed="rId3"/>
          <a:stretch>
            <a:fillRect/>
          </a:stretch>
        </p:blipFill>
        <p:spPr>
          <a:xfrm>
            <a:off x="9139084" y="4878473"/>
            <a:ext cx="830116" cy="830116"/>
          </a:xfrm>
          <a:prstGeom prst="rect">
            <a:avLst/>
          </a:prstGeom>
          <a:ln w="12700" cap="flat">
            <a:noFill/>
            <a:miter lim="400000"/>
          </a:ln>
          <a:effectLst/>
        </p:spPr>
      </p:pic>
    </p:spTree>
    <p:extLst>
      <p:ext uri="{BB962C8B-B14F-4D97-AF65-F5344CB8AC3E}">
        <p14:creationId xmlns:p14="http://schemas.microsoft.com/office/powerpoint/2010/main" val="268671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1+#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0%">
            <a:extLst>
              <a:ext uri="{FF2B5EF4-FFF2-40B4-BE49-F238E27FC236}">
                <a16:creationId xmlns:a16="http://schemas.microsoft.com/office/drawing/2014/main" id="{6CDB22FC-61FA-6BA5-06B7-8C043101DDE8}"/>
              </a:ext>
            </a:extLst>
          </p:cNvPr>
          <p:cNvSpPr txBox="1">
            <a:spLocks/>
          </p:cNvSpPr>
          <p:nvPr/>
        </p:nvSpPr>
        <p:spPr>
          <a:xfrm>
            <a:off x="838200" y="1979977"/>
            <a:ext cx="2736935" cy="95623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a:ln>
                  <a:noFill/>
                </a:ln>
                <a:solidFill>
                  <a:srgbClr val="00AEEF"/>
                </a:solidFill>
                <a:effectLst/>
                <a:uLnTx/>
                <a:uFillTx/>
                <a:latin typeface="Calibri" panose="020F0502020204030204"/>
                <a:ea typeface="+mn-ea"/>
                <a:cs typeface="+mn-cs"/>
              </a:rPr>
              <a:t>10 hrs.</a:t>
            </a:r>
          </a:p>
        </p:txBody>
      </p:sp>
      <p:sp>
        <p:nvSpPr>
          <p:cNvPr id="6" name="Providers who experience substantial burnout symptoms">
            <a:extLst>
              <a:ext uri="{FF2B5EF4-FFF2-40B4-BE49-F238E27FC236}">
                <a16:creationId xmlns:a16="http://schemas.microsoft.com/office/drawing/2014/main" id="{50960579-C804-49AC-3436-149FE057FF5D}"/>
              </a:ext>
            </a:extLst>
          </p:cNvPr>
          <p:cNvSpPr txBox="1">
            <a:spLocks/>
          </p:cNvSpPr>
          <p:nvPr/>
        </p:nvSpPr>
        <p:spPr>
          <a:xfrm>
            <a:off x="870718" y="1718916"/>
            <a:ext cx="3747067" cy="522120"/>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33333"/>
                </a:solidFill>
                <a:effectLst/>
                <a:uLnTx/>
                <a:uFillTx/>
                <a:latin typeface="Calibri" panose="020F0502020204030204"/>
                <a:ea typeface="+mn-ea"/>
                <a:cs typeface="+mn-cs"/>
              </a:rPr>
              <a:t>Time to build </a:t>
            </a:r>
            <a:r>
              <a:rPr kumimoji="0" lang="en-US" sz="2000" b="1" i="0" u="none" strike="noStrike" kern="1200" cap="none" spc="0" normalizeH="0" baseline="0" noProof="0">
                <a:ln>
                  <a:noFill/>
                </a:ln>
                <a:solidFill>
                  <a:srgbClr val="00AEEF"/>
                </a:solidFill>
                <a:effectLst/>
                <a:uLnTx/>
                <a:uFillTx/>
                <a:latin typeface="Calibri" panose="020F0502020204030204"/>
                <a:ea typeface="+mn-ea"/>
                <a:cs typeface="+mn-cs"/>
              </a:rPr>
              <a:t>one protocol</a:t>
            </a:r>
          </a:p>
        </p:txBody>
      </p:sp>
      <p:sp>
        <p:nvSpPr>
          <p:cNvPr id="7" name="Providers who experience substantial burnout symptoms">
            <a:extLst>
              <a:ext uri="{FF2B5EF4-FFF2-40B4-BE49-F238E27FC236}">
                <a16:creationId xmlns:a16="http://schemas.microsoft.com/office/drawing/2014/main" id="{2F968FA2-2A0C-D30C-1E57-7BC5F4794024}"/>
              </a:ext>
            </a:extLst>
          </p:cNvPr>
          <p:cNvSpPr txBox="1">
            <a:spLocks/>
          </p:cNvSpPr>
          <p:nvPr/>
        </p:nvSpPr>
        <p:spPr>
          <a:xfrm>
            <a:off x="2211010" y="5039128"/>
            <a:ext cx="4186996" cy="845487"/>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Analysts spend hours stuck in the middle of consensus discussions.</a:t>
            </a:r>
          </a:p>
        </p:txBody>
      </p:sp>
      <p:cxnSp>
        <p:nvCxnSpPr>
          <p:cNvPr id="8" name="Straight Connector 7">
            <a:extLst>
              <a:ext uri="{FF2B5EF4-FFF2-40B4-BE49-F238E27FC236}">
                <a16:creationId xmlns:a16="http://schemas.microsoft.com/office/drawing/2014/main" id="{DEC6108B-8361-CB87-D642-96702EA2393A}"/>
              </a:ext>
            </a:extLst>
          </p:cNvPr>
          <p:cNvCxnSpPr>
            <a:cxnSpLocks/>
          </p:cNvCxnSpPr>
          <p:nvPr/>
        </p:nvCxnSpPr>
        <p:spPr>
          <a:xfrm>
            <a:off x="2211010" y="4786015"/>
            <a:ext cx="563479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3E1E35-FA4A-9E33-14AB-56549DB3A939}"/>
              </a:ext>
            </a:extLst>
          </p:cNvPr>
          <p:cNvCxnSpPr>
            <a:cxnSpLocks/>
          </p:cNvCxnSpPr>
          <p:nvPr/>
        </p:nvCxnSpPr>
        <p:spPr>
          <a:xfrm flipV="1">
            <a:off x="4711204" y="1469042"/>
            <a:ext cx="0" cy="1633012"/>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Providers who experience substantial burnout symptoms">
            <a:extLst>
              <a:ext uri="{FF2B5EF4-FFF2-40B4-BE49-F238E27FC236}">
                <a16:creationId xmlns:a16="http://schemas.microsoft.com/office/drawing/2014/main" id="{14DC3133-DA03-ED3B-B8FE-3183DAE5BB50}"/>
              </a:ext>
            </a:extLst>
          </p:cNvPr>
          <p:cNvSpPr txBox="1">
            <a:spLocks/>
          </p:cNvSpPr>
          <p:nvPr/>
        </p:nvSpPr>
        <p:spPr>
          <a:xfrm>
            <a:off x="2211010" y="3784901"/>
            <a:ext cx="5634795" cy="689025"/>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Lack of content maintenance </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risk for inappropriate monitoring and lack of trust in decision support tool.</a:t>
            </a:r>
          </a:p>
        </p:txBody>
      </p:sp>
      <p:sp>
        <p:nvSpPr>
          <p:cNvPr id="11" name="Providers who experience substantial burnout symptoms">
            <a:extLst>
              <a:ext uri="{FF2B5EF4-FFF2-40B4-BE49-F238E27FC236}">
                <a16:creationId xmlns:a16="http://schemas.microsoft.com/office/drawing/2014/main" id="{D80C9DB4-7CE6-988E-F6C5-3240412C10D5}"/>
              </a:ext>
            </a:extLst>
          </p:cNvPr>
          <p:cNvSpPr txBox="1">
            <a:spLocks/>
          </p:cNvSpPr>
          <p:nvPr/>
        </p:nvSpPr>
        <p:spPr>
          <a:xfrm>
            <a:off x="8496267" y="4115574"/>
            <a:ext cx="2593481" cy="2032748"/>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Highly demanded resource</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Limited number of staff and time.</a:t>
            </a:r>
          </a:p>
        </p:txBody>
      </p:sp>
      <p:cxnSp>
        <p:nvCxnSpPr>
          <p:cNvPr id="12" name="Straight Connector 11">
            <a:extLst>
              <a:ext uri="{FF2B5EF4-FFF2-40B4-BE49-F238E27FC236}">
                <a16:creationId xmlns:a16="http://schemas.microsoft.com/office/drawing/2014/main" id="{2E46CD81-BF13-423C-E842-E2E1F3F4BE47}"/>
              </a:ext>
            </a:extLst>
          </p:cNvPr>
          <p:cNvCxnSpPr>
            <a:cxnSpLocks/>
          </p:cNvCxnSpPr>
          <p:nvPr/>
        </p:nvCxnSpPr>
        <p:spPr>
          <a:xfrm flipV="1">
            <a:off x="870718" y="3456224"/>
            <a:ext cx="9971508" cy="66965"/>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3" name="50%">
            <a:extLst>
              <a:ext uri="{FF2B5EF4-FFF2-40B4-BE49-F238E27FC236}">
                <a16:creationId xmlns:a16="http://schemas.microsoft.com/office/drawing/2014/main" id="{B85D3206-AA4A-808B-FB70-48125E65E3B2}"/>
              </a:ext>
            </a:extLst>
          </p:cNvPr>
          <p:cNvSpPr txBox="1">
            <a:spLocks/>
          </p:cNvSpPr>
          <p:nvPr/>
        </p:nvSpPr>
        <p:spPr>
          <a:xfrm>
            <a:off x="5730551" y="1941053"/>
            <a:ext cx="3668441" cy="995153"/>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0" kern="1200">
                <a:solidFill>
                  <a:schemeClr val="tx1"/>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solidFill>
                  <a:srgbClr val="5B6366"/>
                </a:solidFill>
              </a:defRPr>
            </a:pPr>
            <a:r>
              <a:rPr kumimoji="0" lang="en-US" sz="6600" b="1" i="0" u="none" strike="noStrike" kern="1200" cap="none" spc="0" normalizeH="0" baseline="0" noProof="0">
                <a:ln>
                  <a:noFill/>
                </a:ln>
                <a:solidFill>
                  <a:srgbClr val="00AEEF"/>
                </a:solidFill>
                <a:effectLst/>
                <a:uLnTx/>
                <a:uFillTx/>
                <a:latin typeface="Calibri" panose="020F0502020204030204"/>
                <a:ea typeface="+mn-ea"/>
                <a:cs typeface="+mn-cs"/>
              </a:rPr>
              <a:t>2,500 hrs.</a:t>
            </a:r>
          </a:p>
        </p:txBody>
      </p:sp>
      <p:sp>
        <p:nvSpPr>
          <p:cNvPr id="14" name="Providers who experience substantial burnout symptoms">
            <a:extLst>
              <a:ext uri="{FF2B5EF4-FFF2-40B4-BE49-F238E27FC236}">
                <a16:creationId xmlns:a16="http://schemas.microsoft.com/office/drawing/2014/main" id="{FF94767E-7889-9285-CFFC-FDA96E4556B3}"/>
              </a:ext>
            </a:extLst>
          </p:cNvPr>
          <p:cNvSpPr txBox="1">
            <a:spLocks/>
          </p:cNvSpPr>
          <p:nvPr/>
        </p:nvSpPr>
        <p:spPr>
          <a:xfrm>
            <a:off x="5682722" y="1334011"/>
            <a:ext cx="4630670" cy="694901"/>
          </a:xfrm>
          <a:prstGeom prst="rect">
            <a:avLst/>
          </a:prstGeom>
        </p:spPr>
        <p:txBody>
          <a:bodyPr/>
          <a:lstStyle>
            <a:lvl1pPr marL="0" indent="0" algn="l" defTabSz="914400" rtl="0" eaLnBrk="1" latinLnBrk="0" hangingPunct="1">
              <a:lnSpc>
                <a:spcPct val="100000"/>
              </a:lnSpc>
              <a:spcBef>
                <a:spcPts val="0"/>
              </a:spcBef>
              <a:buSzTx/>
              <a:buFont typeface="Arial" panose="020B0604020202020204" pitchFamily="34" charset="0"/>
              <a:buNone/>
              <a:defRPr sz="2200" kern="1200">
                <a:solidFill>
                  <a:srgbClr val="495053"/>
                </a:solidFill>
                <a:latin typeface="+mn-lt"/>
                <a:ea typeface="+mn-ea"/>
                <a:cs typeface="+mn-cs"/>
              </a:defRPr>
            </a:lvl1pPr>
            <a:lvl2pPr marL="228600" indent="0" algn="l" defTabSz="914400" rtl="0" eaLnBrk="1" latinLnBrk="0" hangingPunct="1">
              <a:lnSpc>
                <a:spcPct val="100000"/>
              </a:lnSpc>
              <a:spcBef>
                <a:spcPts val="800"/>
              </a:spcBef>
              <a:spcAft>
                <a:spcPts val="1800"/>
              </a:spcAft>
              <a:buFont typeface="Arial" panose="020B0604020202020204" pitchFamily="34" charset="0"/>
              <a:buNone/>
              <a:defRPr sz="2000" kern="1200">
                <a:solidFill>
                  <a:schemeClr val="tx1"/>
                </a:solidFill>
                <a:latin typeface="+mn-lt"/>
                <a:ea typeface="+mn-ea"/>
                <a:cs typeface="+mn-cs"/>
              </a:defRPr>
            </a:lvl2pPr>
            <a:lvl3pPr marL="548640" indent="0" algn="l" defTabSz="914400" rtl="0" eaLnBrk="1" latinLnBrk="0" hangingPunct="1">
              <a:lnSpc>
                <a:spcPct val="100000"/>
              </a:lnSpc>
              <a:spcBef>
                <a:spcPts val="800"/>
              </a:spcBef>
              <a:spcAft>
                <a:spcPts val="1800"/>
              </a:spcAft>
              <a:buFont typeface="Symbol" panose="05050102010706020507" pitchFamily="18" charset="2"/>
              <a:buNone/>
              <a:defRPr sz="1800" kern="1200">
                <a:solidFill>
                  <a:schemeClr val="tx1"/>
                </a:solidFill>
                <a:latin typeface="+mn-lt"/>
                <a:ea typeface="+mn-ea"/>
                <a:cs typeface="+mn-cs"/>
              </a:defRPr>
            </a:lvl3pPr>
            <a:lvl4pPr marL="1097280" indent="-228600" algn="l" defTabSz="914400" rtl="0" eaLnBrk="1" latinLnBrk="0" hangingPunct="1">
              <a:lnSpc>
                <a:spcPct val="100000"/>
              </a:lnSpc>
              <a:spcBef>
                <a:spcPts val="500"/>
              </a:spcBef>
              <a:spcAft>
                <a:spcPts val="1800"/>
              </a:spcAft>
              <a:buFont typeface="Wingdings" panose="05000000000000000000" pitchFamily="2" charset="2"/>
              <a:buChar char="§"/>
              <a:defRPr sz="1600" kern="1200">
                <a:solidFill>
                  <a:schemeClr val="tx1"/>
                </a:solidFill>
                <a:latin typeface="+mn-lt"/>
                <a:ea typeface="+mn-ea"/>
                <a:cs typeface="+mn-cs"/>
              </a:defRPr>
            </a:lvl4pPr>
            <a:lvl5pPr marL="141732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Time to create protocols for </a:t>
            </a:r>
            <a:r>
              <a:rPr kumimoji="0" lang="en-US" sz="2000" b="1" i="0" u="none" strike="noStrike" kern="1200" cap="none" spc="0" normalizeH="0" baseline="0" noProof="0" dirty="0">
                <a:ln>
                  <a:noFill/>
                </a:ln>
                <a:solidFill>
                  <a:srgbClr val="00AEEF"/>
                </a:solidFill>
                <a:effectLst/>
                <a:uLnTx/>
                <a:uFillTx/>
                <a:latin typeface="Calibri" panose="020F0502020204030204"/>
                <a:ea typeface="+mn-ea"/>
                <a:cs typeface="+mn-cs"/>
              </a:rPr>
              <a:t>most commonly prescribed</a:t>
            </a:r>
            <a:r>
              <a:rPr kumimoji="0" lang="en-US" sz="2000" b="1"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medications</a:t>
            </a:r>
          </a:p>
        </p:txBody>
      </p:sp>
      <p:pic>
        <p:nvPicPr>
          <p:cNvPr id="15" name="Medical Records - Gray.png" descr="Medical Records - Gray.png">
            <a:extLst>
              <a:ext uri="{FF2B5EF4-FFF2-40B4-BE49-F238E27FC236}">
                <a16:creationId xmlns:a16="http://schemas.microsoft.com/office/drawing/2014/main" id="{1D754733-5F6B-DD81-D957-0C960EEA40F6}"/>
              </a:ext>
            </a:extLst>
          </p:cNvPr>
          <p:cNvPicPr>
            <a:picLocks noChangeAspect="1"/>
          </p:cNvPicPr>
          <p:nvPr/>
        </p:nvPicPr>
        <p:blipFill>
          <a:blip r:embed="rId2"/>
          <a:stretch>
            <a:fillRect/>
          </a:stretch>
        </p:blipFill>
        <p:spPr>
          <a:xfrm>
            <a:off x="884283" y="4300090"/>
            <a:ext cx="977566" cy="977566"/>
          </a:xfrm>
          <a:prstGeom prst="rect">
            <a:avLst/>
          </a:prstGeom>
          <a:ln w="12700">
            <a:miter lim="400000"/>
          </a:ln>
        </p:spPr>
      </p:pic>
      <p:sp>
        <p:nvSpPr>
          <p:cNvPr id="18" name="Title 17">
            <a:extLst>
              <a:ext uri="{FF2B5EF4-FFF2-40B4-BE49-F238E27FC236}">
                <a16:creationId xmlns:a16="http://schemas.microsoft.com/office/drawing/2014/main" id="{0A3213CA-4A13-1F1A-2453-612F8624E2D7}"/>
              </a:ext>
            </a:extLst>
          </p:cNvPr>
          <p:cNvSpPr>
            <a:spLocks noGrp="1"/>
          </p:cNvSpPr>
          <p:nvPr>
            <p:ph type="title"/>
          </p:nvPr>
        </p:nvSpPr>
        <p:spPr/>
        <p:txBody>
          <a:bodyPr/>
          <a:lstStyle/>
          <a:p>
            <a:r>
              <a:rPr lang="en-US"/>
              <a:t>Impact on Information Services</a:t>
            </a:r>
          </a:p>
        </p:txBody>
      </p:sp>
      <p:cxnSp>
        <p:nvCxnSpPr>
          <p:cNvPr id="4" name="Straight Connector 3">
            <a:extLst>
              <a:ext uri="{FF2B5EF4-FFF2-40B4-BE49-F238E27FC236}">
                <a16:creationId xmlns:a16="http://schemas.microsoft.com/office/drawing/2014/main" id="{4AF70FE5-D081-8114-CA6D-2B5BB6ED494F}"/>
              </a:ext>
            </a:extLst>
          </p:cNvPr>
          <p:cNvCxnSpPr>
            <a:cxnSpLocks/>
          </p:cNvCxnSpPr>
          <p:nvPr/>
        </p:nvCxnSpPr>
        <p:spPr>
          <a:xfrm flipV="1">
            <a:off x="8325261" y="3863900"/>
            <a:ext cx="0" cy="1920216"/>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676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704E-CEAB-C26F-D977-D3EE3AFFAFD6}"/>
              </a:ext>
            </a:extLst>
          </p:cNvPr>
          <p:cNvSpPr>
            <a:spLocks noGrp="1"/>
          </p:cNvSpPr>
          <p:nvPr>
            <p:ph type="title"/>
          </p:nvPr>
        </p:nvSpPr>
        <p:spPr/>
        <p:txBody>
          <a:bodyPr/>
          <a:lstStyle/>
          <a:p>
            <a:r>
              <a:rPr lang="en-US"/>
              <a:t>Leveraging Technology for Workflow Efficiencies and Engagement</a:t>
            </a:r>
            <a:br>
              <a:rPr lang="en-US"/>
            </a:br>
            <a:endParaRPr lang="en-US"/>
          </a:p>
        </p:txBody>
      </p:sp>
    </p:spTree>
    <p:extLst>
      <p:ext uri="{BB962C8B-B14F-4D97-AF65-F5344CB8AC3E}">
        <p14:creationId xmlns:p14="http://schemas.microsoft.com/office/powerpoint/2010/main" val="2271096550"/>
      </p:ext>
    </p:extLst>
  </p:cSld>
  <p:clrMapOvr>
    <a:masterClrMapping/>
  </p:clrMapOvr>
</p:sld>
</file>

<file path=ppt/theme/theme1.xml><?xml version="1.0" encoding="utf-8"?>
<a:theme xmlns:a="http://schemas.openxmlformats.org/drawingml/2006/main" name="Health Catalyst 2022">
  <a:themeElements>
    <a:clrScheme name="Custom 1">
      <a:dk1>
        <a:srgbClr val="131314"/>
      </a:dk1>
      <a:lt1>
        <a:srgbClr val="FFFFFF"/>
      </a:lt1>
      <a:dk2>
        <a:srgbClr val="6D6E70"/>
      </a:dk2>
      <a:lt2>
        <a:srgbClr val="006D9A"/>
      </a:lt2>
      <a:accent1>
        <a:srgbClr val="70CBFF"/>
      </a:accent1>
      <a:accent2>
        <a:srgbClr val="FF8843"/>
      </a:accent2>
      <a:accent3>
        <a:srgbClr val="CE4709"/>
      </a:accent3>
      <a:accent4>
        <a:srgbClr val="85C690"/>
      </a:accent4>
      <a:accent5>
        <a:srgbClr val="518051"/>
      </a:accent5>
      <a:accent6>
        <a:srgbClr val="004156"/>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C_PowerpointTemplate_2021.potx" id="{78C9B4C3-5CC5-40FA-856D-2CCF78CA893C}" vid="{51CAE15F-C06B-449A-B24B-BB616EC1BCDC}"/>
    </a:ext>
  </a:extLst>
</a:theme>
</file>

<file path=ppt/theme/theme2.xml><?xml version="1.0" encoding="utf-8"?>
<a:theme xmlns:a="http://schemas.openxmlformats.org/drawingml/2006/main" name="Health Catalyst 2021">
  <a:themeElements>
    <a:clrScheme name="Health Catalyst 2021">
      <a:dk1>
        <a:srgbClr val="333333"/>
      </a:dk1>
      <a:lt1>
        <a:srgbClr val="FFFFFF"/>
      </a:lt1>
      <a:dk2>
        <a:srgbClr val="6D6E70"/>
      </a:dk2>
      <a:lt2>
        <a:srgbClr val="006D9A"/>
      </a:lt2>
      <a:accent1>
        <a:srgbClr val="00AEEF"/>
      </a:accent1>
      <a:accent2>
        <a:srgbClr val="F36C21"/>
      </a:accent2>
      <a:accent3>
        <a:srgbClr val="87C3CF"/>
      </a:accent3>
      <a:accent4>
        <a:srgbClr val="38A188"/>
      </a:accent4>
      <a:accent5>
        <a:srgbClr val="4D4A93"/>
      </a:accent5>
      <a:accent6>
        <a:srgbClr val="B24584"/>
      </a:accent6>
      <a:hlink>
        <a:srgbClr val="006D9A"/>
      </a:hlink>
      <a:folHlink>
        <a:srgbClr val="006D9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BCB424ED-4DE4-1743-A3EB-1241191BED48}" vid="{87C778EB-BB1C-AD42-9224-CE859016FA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AE777485D1D540A4297D22283B53ED" ma:contentTypeVersion="11" ma:contentTypeDescription="Create a new document." ma:contentTypeScope="" ma:versionID="7a8d34edce32a1a5995dc9e1bf1e072d">
  <xsd:schema xmlns:xsd="http://www.w3.org/2001/XMLSchema" xmlns:xs="http://www.w3.org/2001/XMLSchema" xmlns:p="http://schemas.microsoft.com/office/2006/metadata/properties" xmlns:ns2="ac85982a-7c2a-4ec5-8be1-e82c26295f58" xmlns:ns3="3c7f19b8-adf3-4a08-9d1f-b838bc032d0a" targetNamespace="http://schemas.microsoft.com/office/2006/metadata/properties" ma:root="true" ma:fieldsID="abad9000e4566781b99693a75b4e967c" ns2:_="" ns3:_="">
    <xsd:import namespace="ac85982a-7c2a-4ec5-8be1-e82c26295f58"/>
    <xsd:import namespace="3c7f19b8-adf3-4a08-9d1f-b838bc032d0a"/>
    <xsd:element name="properties">
      <xsd:complexType>
        <xsd:sequence>
          <xsd:element name="documentManagement">
            <xsd:complexType>
              <xsd:all>
                <xsd:element ref="ns2:MediaServiceMetadata" minOccurs="0"/>
                <xsd:element ref="ns2:MediaServiceFastMetadata" minOccurs="0"/>
                <xsd:element ref="ns2:Category_x0020_"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5982a-7c2a-4ec5-8be1-e82c26295f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ategory_x0020_" ma:index="10" nillable="true" ma:displayName="Category" ma:format="Dropdown" ma:internalName="Category_x0020_">
      <xsd:simpleType>
        <xsd:restriction base="dms:Choice">
          <xsd:enumeration value="Archived"/>
          <xsd:enumeration value="Backgrounds"/>
          <xsd:enumeration value="Copyrights &amp; Trademarks"/>
          <xsd:enumeration value="Documentation Formats"/>
          <xsd:enumeration value="PowerPoint &amp; Presentations"/>
          <xsd:enumeration value="Shared Slides"/>
          <xsd:enumeration value="Style Guidance"/>
          <xsd:enumeration value="Styles &amp; Themes"/>
          <xsd:enumeration value="Word Templates"/>
          <xsd:enumeration value="Writing Guidance"/>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057b6c-9172-4390-b02b-072fbfd1761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c7f19b8-adf3-4a08-9d1f-b838bc032d0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5a8f98d-1bdd-477e-b0aa-6ba150cbaf25}" ma:internalName="TaxCatchAll" ma:showField="CatchAllData" ma:web="3c7f19b8-adf3-4a08-9d1f-b838bc032d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3c7f19b8-adf3-4a08-9d1f-b838bc032d0a" xsi:nil="true"/>
    <lcf76f155ced4ddcb4097134ff3c332f xmlns="ac85982a-7c2a-4ec5-8be1-e82c26295f58">
      <Terms xmlns="http://schemas.microsoft.com/office/infopath/2007/PartnerControls"/>
    </lcf76f155ced4ddcb4097134ff3c332f>
    <Category_x0020_ xmlns="ac85982a-7c2a-4ec5-8be1-e82c26295f58" xsi:nil="true"/>
  </documentManagement>
</p:properties>
</file>

<file path=customXml/itemProps1.xml><?xml version="1.0" encoding="utf-8"?>
<ds:datastoreItem xmlns:ds="http://schemas.openxmlformats.org/officeDocument/2006/customXml" ds:itemID="{F3A62698-8816-4AA3-9DE6-8454AD089DE1}">
  <ds:schemaRefs>
    <ds:schemaRef ds:uri="http://schemas.microsoft.com/sharepoint/v3/contenttype/forms"/>
  </ds:schemaRefs>
</ds:datastoreItem>
</file>

<file path=customXml/itemProps2.xml><?xml version="1.0" encoding="utf-8"?>
<ds:datastoreItem xmlns:ds="http://schemas.openxmlformats.org/officeDocument/2006/customXml" ds:itemID="{4EF21D29-9B3F-4AF2-85B3-8EADC78088CE}">
  <ds:schemaRefs>
    <ds:schemaRef ds:uri="3c7f19b8-adf3-4a08-9d1f-b838bc032d0a"/>
    <ds:schemaRef ds:uri="ac85982a-7c2a-4ec5-8be1-e82c26295f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1721F82-5CFA-4A05-9F41-C73E8CD1D05A}">
  <ds:schemaRefs>
    <ds:schemaRef ds:uri="http://schemas.microsoft.com/office/2006/documentManagement/types"/>
    <ds:schemaRef ds:uri="http://schemas.openxmlformats.org/package/2006/metadata/core-properties"/>
    <ds:schemaRef ds:uri="http://purl.org/dc/dcmitype/"/>
    <ds:schemaRef ds:uri="3c7f19b8-adf3-4a08-9d1f-b838bc032d0a"/>
    <ds:schemaRef ds:uri="ac85982a-7c2a-4ec5-8be1-e82c26295f58"/>
    <ds:schemaRef ds:uri="http://www.w3.org/XML/1998/namespace"/>
    <ds:schemaRef ds:uri="http://purl.org/dc/elements/1.1/"/>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Health Catalyst 2022</Template>
  <TotalTime>165</TotalTime>
  <Words>2826</Words>
  <Application>Microsoft Office PowerPoint</Application>
  <PresentationFormat>Widescreen</PresentationFormat>
  <Paragraphs>321</Paragraphs>
  <Slides>29</Slides>
  <Notes>21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Arial,Sans-Serif</vt:lpstr>
      <vt:lpstr>Avenir</vt:lpstr>
      <vt:lpstr>Calibri</vt:lpstr>
      <vt:lpstr>Helvetica Light</vt:lpstr>
      <vt:lpstr>Helvetica Neue Light</vt:lpstr>
      <vt:lpstr>Slack-Lato</vt:lpstr>
      <vt:lpstr>Symbol</vt:lpstr>
      <vt:lpstr>Wingdings</vt:lpstr>
      <vt:lpstr>Health Catalyst 2022</vt:lpstr>
      <vt:lpstr>Health Catalyst 2021</vt:lpstr>
      <vt:lpstr>Automated Medication Compliance  Tools for the Provider and Patient </vt:lpstr>
      <vt:lpstr>Poll Questions</vt:lpstr>
      <vt:lpstr>Topics to Be Covered</vt:lpstr>
      <vt:lpstr>Care Team Burnout and Inefficiency Impacts </vt:lpstr>
      <vt:lpstr>Multiple research studies show that 47% of physicians feel burned out.</vt:lpstr>
      <vt:lpstr>Impact on Staff</vt:lpstr>
      <vt:lpstr>Impact on Patients</vt:lpstr>
      <vt:lpstr>Impact on Information Services</vt:lpstr>
      <vt:lpstr>Leveraging Technology for Workflow Efficiencies and Engagement </vt:lpstr>
      <vt:lpstr>How can technology help?</vt:lpstr>
      <vt:lpstr>The Value of Health Catalyst Embedded Refills™</vt:lpstr>
      <vt:lpstr>Protocols</vt:lpstr>
      <vt:lpstr>Workflow Efficiency</vt:lpstr>
      <vt:lpstr>Fully Integrated Refill Protocols</vt:lpstr>
      <vt:lpstr>Fully Integrated Refill Protocols</vt:lpstr>
      <vt:lpstr>Refill Categories</vt:lpstr>
      <vt:lpstr>Care Due Messages</vt:lpstr>
      <vt:lpstr>Care Due Messages</vt:lpstr>
      <vt:lpstr>Embedded Refills with Twistle by Health Catalyst™ </vt:lpstr>
      <vt:lpstr>Continued Optimization</vt:lpstr>
      <vt:lpstr>Key Success Metrics</vt:lpstr>
      <vt:lpstr>PowerPoint Presentation</vt:lpstr>
      <vt:lpstr>Case Study Applications </vt:lpstr>
      <vt:lpstr>Workflow Efficiency with Embedded Refills</vt:lpstr>
      <vt:lpstr>Increasing Capacity for Prescription Renewals</vt:lpstr>
      <vt:lpstr>Medication Adherence with Digital Engagement</vt:lpstr>
      <vt:lpstr>Approach to Increase Engagement, Efficiencies and Adherence</vt:lpstr>
      <vt:lpstr>Key Messages</vt:lpstr>
      <vt:lpstr>Thank you!  Contact us: communications@healthcatalyst.com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Bennett Judd</dc:creator>
  <cp:lastModifiedBy>Marie Wangler</cp:lastModifiedBy>
  <cp:revision>6</cp:revision>
  <dcterms:created xsi:type="dcterms:W3CDTF">2022-12-02T18:07:06Z</dcterms:created>
  <dcterms:modified xsi:type="dcterms:W3CDTF">2023-05-01T19:51:49Z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0x01010002AE777485D1D540A4297D22283B53ED</vt:lpwstr>
  </property>
  <property fmtid="{D5CDD505-2E9C-101B-9397-08002B2CF9AE}" pid="3" name="MediaServiceImageTags">
    <vt:lpwstr/>
  </property>
</Properties>
</file>