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sldIdLst>
    <p:sldId id="256" r:id="rId6"/>
    <p:sldId id="257" r:id="rId7"/>
    <p:sldId id="2147480767" r:id="rId8"/>
    <p:sldId id="261" r:id="rId9"/>
    <p:sldId id="2147480747" r:id="rId10"/>
    <p:sldId id="2147480748" r:id="rId11"/>
    <p:sldId id="2147480749" r:id="rId12"/>
    <p:sldId id="2147480750" r:id="rId13"/>
    <p:sldId id="2147480754" r:id="rId14"/>
    <p:sldId id="2147480751" r:id="rId15"/>
    <p:sldId id="2147480752" r:id="rId16"/>
    <p:sldId id="2147480768" r:id="rId17"/>
    <p:sldId id="2147480753" r:id="rId18"/>
    <p:sldId id="2147480755" r:id="rId19"/>
    <p:sldId id="2147480756" r:id="rId20"/>
    <p:sldId id="2147480757" r:id="rId21"/>
    <p:sldId id="2147480758" r:id="rId22"/>
    <p:sldId id="2147480759" r:id="rId23"/>
    <p:sldId id="2147480760" r:id="rId24"/>
    <p:sldId id="2147480761" r:id="rId25"/>
    <p:sldId id="2147480762" r:id="rId26"/>
    <p:sldId id="2147480763" r:id="rId27"/>
    <p:sldId id="2147480765" r:id="rId28"/>
    <p:sldId id="2147480766" r:id="rId29"/>
    <p:sldId id="26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82E70D-5398-137E-AE9B-9D7AF04E4FA4}" name="Leslie Falk" initials="LF" userId="KH8yYVd5Kvu/ITzeWDPraNWBSw80647x+DHlVFAexho=" providerId="None"/>
  <p188:author id="{C92AEE78-B0E2-0A50-33FA-FC35C23985D9}" name="Chantal Augusto" initials="CA" userId="S::chantal.augusto@healthcatalyst.com::025ecd87-3598-4a56-ae90-a0d0aa6c0c6a" providerId="AD"/>
  <p188:author id="{8C12C8F7-FF9F-05C0-0908-4419A6F82947}" name="Katy Demong" initials="KD" userId="S::katy.demong@healthcatalyst.com::9678e063-99fa-4f17-96b7-313e6d0131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21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96025-CCAB-41B9-A252-1E420BA57F1A}" v="3" dt="2024-04-26T15:56:18.371"/>
    <p1510:client id="{4D9501FE-C3D1-45A8-8812-9BC15A14D960}" v="12" dt="2024-04-25T16:24:46.115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88132" autoAdjust="0"/>
  </p:normalViewPr>
  <p:slideViewPr>
    <p:cSldViewPr snapToGrid="0">
      <p:cViewPr varScale="1">
        <p:scale>
          <a:sx n="97" d="100"/>
          <a:sy n="97" d="100"/>
        </p:scale>
        <p:origin x="12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Hundt" clId="Web-{4D9501FE-C3D1-45A8-8812-9BC15A14D960}"/>
    <pc:docChg chg="modSld">
      <pc:chgData name="Amanda Hundt" userId="" providerId="" clId="Web-{4D9501FE-C3D1-45A8-8812-9BC15A14D960}" dt="2024-04-25T16:24:46.115" v="10" actId="20577"/>
      <pc:docMkLst>
        <pc:docMk/>
      </pc:docMkLst>
      <pc:sldChg chg="modSp">
        <pc:chgData name="Amanda Hundt" userId="" providerId="" clId="Web-{4D9501FE-C3D1-45A8-8812-9BC15A14D960}" dt="2024-04-25T16:24:46.115" v="10" actId="20577"/>
        <pc:sldMkLst>
          <pc:docMk/>
          <pc:sldMk cId="4029990012" sldId="2147480768"/>
        </pc:sldMkLst>
        <pc:spChg chg="mod">
          <ac:chgData name="Amanda Hundt" userId="" providerId="" clId="Web-{4D9501FE-C3D1-45A8-8812-9BC15A14D960}" dt="2024-04-25T16:24:46.115" v="10" actId="20577"/>
          <ac:spMkLst>
            <pc:docMk/>
            <pc:sldMk cId="4029990012" sldId="2147480768"/>
            <ac:spMk id="4" creationId="{A21D7A32-2D58-B09A-81FC-0FE2AE636FD4}"/>
          </ac:spMkLst>
        </pc:spChg>
      </pc:sldChg>
    </pc:docChg>
  </pc:docChgLst>
  <pc:docChgLst>
    <pc:chgData name="Alora Martin" clId="Web-{44596025-CCAB-41B9-A252-1E420BA57F1A}"/>
    <pc:docChg chg="modSld">
      <pc:chgData name="Alora Martin" userId="" providerId="" clId="Web-{44596025-CCAB-41B9-A252-1E420BA57F1A}" dt="2024-04-26T15:56:18.371" v="2" actId="20577"/>
      <pc:docMkLst>
        <pc:docMk/>
      </pc:docMkLst>
      <pc:sldChg chg="modSp">
        <pc:chgData name="Alora Martin" userId="" providerId="" clId="Web-{44596025-CCAB-41B9-A252-1E420BA57F1A}" dt="2024-04-26T15:56:18.371" v="2" actId="20577"/>
        <pc:sldMkLst>
          <pc:docMk/>
          <pc:sldMk cId="2411550666" sldId="260"/>
        </pc:sldMkLst>
        <pc:spChg chg="mod">
          <ac:chgData name="Alora Martin" userId="" providerId="" clId="Web-{44596025-CCAB-41B9-A252-1E420BA57F1A}" dt="2024-04-26T15:56:07.965" v="1" actId="20577"/>
          <ac:spMkLst>
            <pc:docMk/>
            <pc:sldMk cId="2411550666" sldId="260"/>
            <ac:spMk id="2" creationId="{85D1D6D0-AD05-8F86-28AD-17F92AFB8033}"/>
          </ac:spMkLst>
        </pc:spChg>
        <pc:spChg chg="mod">
          <ac:chgData name="Alora Martin" userId="" providerId="" clId="Web-{44596025-CCAB-41B9-A252-1E420BA57F1A}" dt="2024-04-26T15:56:18.371" v="2" actId="20577"/>
          <ac:spMkLst>
            <pc:docMk/>
            <pc:sldMk cId="2411550666" sldId="260"/>
            <ac:spMk id="3" creationId="{266A7EF6-9574-7770-FAA7-B3DA638016F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ealthcarequalitycatalyst-my.sharepoint.com/personal/tim_zenger_healthcatalyst_com/Documents/Desktop/Old/2024%20HAS%20slides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healthcarequalitycatalyst-my.sharepoint.com/personal/tim_zenger_healthcatalyst_com/Documents/Desktop/Old/2024%20HAS%20slides%20data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healthcarequalitycatalyst-my.sharepoint.com/personal/tim_zenger_healthcatalyst_com/Documents/Desktop/Old/2024%20HAS%20slides%20data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healthcarequalitycatalyst-my.sharepoint.com/personal/tim_zenger_healthcatalyst_com/Documents/Desktop/Old/2024%20HAS%20slides%20data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healthcarequalitycatalyst-my.sharepoint.com/personal/tim_zenger_healthcatalyst_com/Documents/Desktop/Old/2024%20HAS%20slides%20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healthcarequalitycatalyst-my.sharepoint.com/personal/tim_zenger_healthcatalyst_com/Documents/Desktop/Old/2024%20HAS%20slides%20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healthcarequalitycatalyst-my.sharepoint.com/personal/tim_zenger_healthcatalyst_com/Documents/Desktop/Old/2024%20HAS%20slides%20da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healthcarequalitycatalyst-my.sharepoint.com/personal/tim_zenger_healthcatalyst_com/Documents/Desktop/Old/2024%20HAS%20slides%20dat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healthcarequalitycatalyst-my.sharepoint.com/personal/tim_zenger_healthcatalyst_com/Documents/Desktop/Old/2024%20HAS%20slides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healthcarequalitycatalyst-my.sharepoint.com/personal/tim_zenger_healthcatalyst_com/Documents/Desktop/Old/2024%20HAS%20slides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healthcarequalitycatalyst-my.sharepoint.com/personal/tim_zenger_healthcatalyst_com/Documents/Desktop/Old/2024%20HAS%20slides%20dat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healthcarequalitycatalyst-my.sharepoint.com/personal/tim_zenger_healthcatalyst_com/Documents/Desktop/Old/2024%20HAS%20slides%20dat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mZenger\AppData\Local\Microsoft\Windows\INetCache\IE\E49D7OKY\2024%2520HAS%2520slides%2520data%5b1%5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healthcarequalitycatalyst-my.sharepoint.com/personal/tim_zenger_healthcatalyst_com/Documents/Desktop/Primary%20Research/2023%20GLG%20Pop%20Health%20Quantitative%20Study/Consolidated%20Sample%20Population%20Health%20Final%20Data-%205.24.2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healthcarequalitycatalyst-my.sharepoint.com/personal/tim_zenger_healthcatalyst_com/Documents/Desktop/Primary%20Research/2023%20GLG%20Pop%20Health%20Quantitative%20Study/Consolidated%20Sample%20Population%20Health%20Final%20Data-%205.24.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60618238061579E-2"/>
          <c:y val="0.14752309070857458"/>
          <c:w val="0.84992048300505785"/>
          <c:h val="0.69854873173421561"/>
        </c:manualLayout>
      </c:layout>
      <c:areaChart>
        <c:grouping val="stacked"/>
        <c:varyColors val="0"/>
        <c:ser>
          <c:idx val="0"/>
          <c:order val="0"/>
          <c:tx>
            <c:v>Inflation</c:v>
          </c:tx>
          <c:spPr>
            <a:solidFill>
              <a:schemeClr val="bg2">
                <a:lumMod val="75000"/>
                <a:lumOff val="25000"/>
              </a:schemeClr>
            </a:solidFill>
            <a:ln>
              <a:noFill/>
            </a:ln>
            <a:effectLst/>
          </c:spPr>
          <c:cat>
            <c:numRef>
              <c:f>Inflation!$A$5:$A$771</c:f>
              <c:numCache>
                <c:formatCode>[$-409]mmm\-yy;@</c:formatCode>
                <c:ptCount val="767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23408</c:v>
                </c:pt>
                <c:pt idx="50">
                  <c:v>23437</c:v>
                </c:pt>
                <c:pt idx="51">
                  <c:v>23468</c:v>
                </c:pt>
                <c:pt idx="52">
                  <c:v>23498</c:v>
                </c:pt>
                <c:pt idx="53">
                  <c:v>23529</c:v>
                </c:pt>
                <c:pt idx="54">
                  <c:v>23559</c:v>
                </c:pt>
                <c:pt idx="55">
                  <c:v>23590</c:v>
                </c:pt>
                <c:pt idx="56">
                  <c:v>23621</c:v>
                </c:pt>
                <c:pt idx="57">
                  <c:v>23651</c:v>
                </c:pt>
                <c:pt idx="58">
                  <c:v>23682</c:v>
                </c:pt>
                <c:pt idx="59">
                  <c:v>23712</c:v>
                </c:pt>
                <c:pt idx="60">
                  <c:v>23743</c:v>
                </c:pt>
                <c:pt idx="61">
                  <c:v>23774</c:v>
                </c:pt>
                <c:pt idx="62">
                  <c:v>23802</c:v>
                </c:pt>
                <c:pt idx="63">
                  <c:v>23833</c:v>
                </c:pt>
                <c:pt idx="64">
                  <c:v>23863</c:v>
                </c:pt>
                <c:pt idx="65">
                  <c:v>23894</c:v>
                </c:pt>
                <c:pt idx="66">
                  <c:v>23924</c:v>
                </c:pt>
                <c:pt idx="67">
                  <c:v>23955</c:v>
                </c:pt>
                <c:pt idx="68">
                  <c:v>23986</c:v>
                </c:pt>
                <c:pt idx="69">
                  <c:v>24016</c:v>
                </c:pt>
                <c:pt idx="70">
                  <c:v>24047</c:v>
                </c:pt>
                <c:pt idx="71">
                  <c:v>24077</c:v>
                </c:pt>
                <c:pt idx="72">
                  <c:v>24108</c:v>
                </c:pt>
                <c:pt idx="73">
                  <c:v>24139</c:v>
                </c:pt>
                <c:pt idx="74">
                  <c:v>24167</c:v>
                </c:pt>
                <c:pt idx="75">
                  <c:v>24198</c:v>
                </c:pt>
                <c:pt idx="76">
                  <c:v>24228</c:v>
                </c:pt>
                <c:pt idx="77">
                  <c:v>24259</c:v>
                </c:pt>
                <c:pt idx="78">
                  <c:v>24289</c:v>
                </c:pt>
                <c:pt idx="79">
                  <c:v>24320</c:v>
                </c:pt>
                <c:pt idx="80">
                  <c:v>24351</c:v>
                </c:pt>
                <c:pt idx="81">
                  <c:v>24381</c:v>
                </c:pt>
                <c:pt idx="82">
                  <c:v>24412</c:v>
                </c:pt>
                <c:pt idx="83">
                  <c:v>24442</c:v>
                </c:pt>
                <c:pt idx="84">
                  <c:v>24473</c:v>
                </c:pt>
                <c:pt idx="85">
                  <c:v>24504</c:v>
                </c:pt>
                <c:pt idx="86">
                  <c:v>24532</c:v>
                </c:pt>
                <c:pt idx="87">
                  <c:v>24563</c:v>
                </c:pt>
                <c:pt idx="88">
                  <c:v>24593</c:v>
                </c:pt>
                <c:pt idx="89">
                  <c:v>24624</c:v>
                </c:pt>
                <c:pt idx="90">
                  <c:v>24654</c:v>
                </c:pt>
                <c:pt idx="91">
                  <c:v>24685</c:v>
                </c:pt>
                <c:pt idx="92">
                  <c:v>24716</c:v>
                </c:pt>
                <c:pt idx="93">
                  <c:v>24746</c:v>
                </c:pt>
                <c:pt idx="94">
                  <c:v>24777</c:v>
                </c:pt>
                <c:pt idx="95">
                  <c:v>24807</c:v>
                </c:pt>
                <c:pt idx="96">
                  <c:v>24838</c:v>
                </c:pt>
                <c:pt idx="97">
                  <c:v>24869</c:v>
                </c:pt>
                <c:pt idx="98">
                  <c:v>24898</c:v>
                </c:pt>
                <c:pt idx="99">
                  <c:v>24929</c:v>
                </c:pt>
                <c:pt idx="100">
                  <c:v>24959</c:v>
                </c:pt>
                <c:pt idx="101">
                  <c:v>24990</c:v>
                </c:pt>
                <c:pt idx="102">
                  <c:v>25020</c:v>
                </c:pt>
                <c:pt idx="103">
                  <c:v>25051</c:v>
                </c:pt>
                <c:pt idx="104">
                  <c:v>25082</c:v>
                </c:pt>
                <c:pt idx="105">
                  <c:v>25112</c:v>
                </c:pt>
                <c:pt idx="106">
                  <c:v>25143</c:v>
                </c:pt>
                <c:pt idx="107">
                  <c:v>25173</c:v>
                </c:pt>
                <c:pt idx="108">
                  <c:v>25204</c:v>
                </c:pt>
                <c:pt idx="109">
                  <c:v>25235</c:v>
                </c:pt>
                <c:pt idx="110">
                  <c:v>25263</c:v>
                </c:pt>
                <c:pt idx="111">
                  <c:v>25294</c:v>
                </c:pt>
                <c:pt idx="112">
                  <c:v>25324</c:v>
                </c:pt>
                <c:pt idx="113">
                  <c:v>25355</c:v>
                </c:pt>
                <c:pt idx="114">
                  <c:v>25385</c:v>
                </c:pt>
                <c:pt idx="115">
                  <c:v>25416</c:v>
                </c:pt>
                <c:pt idx="116">
                  <c:v>25447</c:v>
                </c:pt>
                <c:pt idx="117">
                  <c:v>25477</c:v>
                </c:pt>
                <c:pt idx="118">
                  <c:v>25508</c:v>
                </c:pt>
                <c:pt idx="119">
                  <c:v>25538</c:v>
                </c:pt>
                <c:pt idx="120">
                  <c:v>25569</c:v>
                </c:pt>
                <c:pt idx="121">
                  <c:v>25600</c:v>
                </c:pt>
                <c:pt idx="122">
                  <c:v>25628</c:v>
                </c:pt>
                <c:pt idx="123">
                  <c:v>25659</c:v>
                </c:pt>
                <c:pt idx="124">
                  <c:v>25689</c:v>
                </c:pt>
                <c:pt idx="125">
                  <c:v>25720</c:v>
                </c:pt>
                <c:pt idx="126">
                  <c:v>25750</c:v>
                </c:pt>
                <c:pt idx="127">
                  <c:v>25781</c:v>
                </c:pt>
                <c:pt idx="128">
                  <c:v>25812</c:v>
                </c:pt>
                <c:pt idx="129">
                  <c:v>25842</c:v>
                </c:pt>
                <c:pt idx="130">
                  <c:v>25873</c:v>
                </c:pt>
                <c:pt idx="131">
                  <c:v>25903</c:v>
                </c:pt>
                <c:pt idx="132">
                  <c:v>25934</c:v>
                </c:pt>
                <c:pt idx="133">
                  <c:v>25965</c:v>
                </c:pt>
                <c:pt idx="134">
                  <c:v>25993</c:v>
                </c:pt>
                <c:pt idx="135">
                  <c:v>26024</c:v>
                </c:pt>
                <c:pt idx="136">
                  <c:v>26054</c:v>
                </c:pt>
                <c:pt idx="137">
                  <c:v>26085</c:v>
                </c:pt>
                <c:pt idx="138">
                  <c:v>26115</c:v>
                </c:pt>
                <c:pt idx="139">
                  <c:v>26146</c:v>
                </c:pt>
                <c:pt idx="140">
                  <c:v>26177</c:v>
                </c:pt>
                <c:pt idx="141">
                  <c:v>26207</c:v>
                </c:pt>
                <c:pt idx="142">
                  <c:v>26238</c:v>
                </c:pt>
                <c:pt idx="143">
                  <c:v>26268</c:v>
                </c:pt>
                <c:pt idx="144">
                  <c:v>26299</c:v>
                </c:pt>
                <c:pt idx="145">
                  <c:v>26330</c:v>
                </c:pt>
                <c:pt idx="146">
                  <c:v>26359</c:v>
                </c:pt>
                <c:pt idx="147">
                  <c:v>26390</c:v>
                </c:pt>
                <c:pt idx="148">
                  <c:v>26420</c:v>
                </c:pt>
                <c:pt idx="149">
                  <c:v>26451</c:v>
                </c:pt>
                <c:pt idx="150">
                  <c:v>26481</c:v>
                </c:pt>
                <c:pt idx="151">
                  <c:v>26512</c:v>
                </c:pt>
                <c:pt idx="152">
                  <c:v>26543</c:v>
                </c:pt>
                <c:pt idx="153">
                  <c:v>26573</c:v>
                </c:pt>
                <c:pt idx="154">
                  <c:v>26604</c:v>
                </c:pt>
                <c:pt idx="155">
                  <c:v>26634</c:v>
                </c:pt>
                <c:pt idx="156">
                  <c:v>26665</c:v>
                </c:pt>
                <c:pt idx="157">
                  <c:v>26696</c:v>
                </c:pt>
                <c:pt idx="158">
                  <c:v>26724</c:v>
                </c:pt>
                <c:pt idx="159">
                  <c:v>26755</c:v>
                </c:pt>
                <c:pt idx="160">
                  <c:v>26785</c:v>
                </c:pt>
                <c:pt idx="161">
                  <c:v>26816</c:v>
                </c:pt>
                <c:pt idx="162">
                  <c:v>26846</c:v>
                </c:pt>
                <c:pt idx="163">
                  <c:v>26877</c:v>
                </c:pt>
                <c:pt idx="164">
                  <c:v>26908</c:v>
                </c:pt>
                <c:pt idx="165">
                  <c:v>26938</c:v>
                </c:pt>
                <c:pt idx="166">
                  <c:v>26969</c:v>
                </c:pt>
                <c:pt idx="167">
                  <c:v>26999</c:v>
                </c:pt>
                <c:pt idx="168">
                  <c:v>27030</c:v>
                </c:pt>
                <c:pt idx="169">
                  <c:v>27061</c:v>
                </c:pt>
                <c:pt idx="170">
                  <c:v>27089</c:v>
                </c:pt>
                <c:pt idx="171">
                  <c:v>27120</c:v>
                </c:pt>
                <c:pt idx="172">
                  <c:v>27150</c:v>
                </c:pt>
                <c:pt idx="173">
                  <c:v>27181</c:v>
                </c:pt>
                <c:pt idx="174">
                  <c:v>27211</c:v>
                </c:pt>
                <c:pt idx="175">
                  <c:v>27242</c:v>
                </c:pt>
                <c:pt idx="176">
                  <c:v>27273</c:v>
                </c:pt>
                <c:pt idx="177">
                  <c:v>27303</c:v>
                </c:pt>
                <c:pt idx="178">
                  <c:v>27334</c:v>
                </c:pt>
                <c:pt idx="179">
                  <c:v>27364</c:v>
                </c:pt>
                <c:pt idx="180">
                  <c:v>27395</c:v>
                </c:pt>
                <c:pt idx="181">
                  <c:v>27426</c:v>
                </c:pt>
                <c:pt idx="182">
                  <c:v>27454</c:v>
                </c:pt>
                <c:pt idx="183">
                  <c:v>27485</c:v>
                </c:pt>
                <c:pt idx="184">
                  <c:v>27515</c:v>
                </c:pt>
                <c:pt idx="185">
                  <c:v>27546</c:v>
                </c:pt>
                <c:pt idx="186">
                  <c:v>27576</c:v>
                </c:pt>
                <c:pt idx="187">
                  <c:v>27607</c:v>
                </c:pt>
                <c:pt idx="188">
                  <c:v>27638</c:v>
                </c:pt>
                <c:pt idx="189">
                  <c:v>27668</c:v>
                </c:pt>
                <c:pt idx="190">
                  <c:v>27699</c:v>
                </c:pt>
                <c:pt idx="191">
                  <c:v>27729</c:v>
                </c:pt>
                <c:pt idx="192">
                  <c:v>27760</c:v>
                </c:pt>
                <c:pt idx="193">
                  <c:v>27791</c:v>
                </c:pt>
                <c:pt idx="194">
                  <c:v>27820</c:v>
                </c:pt>
                <c:pt idx="195">
                  <c:v>27851</c:v>
                </c:pt>
                <c:pt idx="196">
                  <c:v>27881</c:v>
                </c:pt>
                <c:pt idx="197">
                  <c:v>27912</c:v>
                </c:pt>
                <c:pt idx="198">
                  <c:v>27942</c:v>
                </c:pt>
                <c:pt idx="199">
                  <c:v>27973</c:v>
                </c:pt>
                <c:pt idx="200">
                  <c:v>28004</c:v>
                </c:pt>
                <c:pt idx="201">
                  <c:v>28034</c:v>
                </c:pt>
                <c:pt idx="202">
                  <c:v>28065</c:v>
                </c:pt>
                <c:pt idx="203">
                  <c:v>28095</c:v>
                </c:pt>
                <c:pt idx="204">
                  <c:v>28126</c:v>
                </c:pt>
                <c:pt idx="205">
                  <c:v>28157</c:v>
                </c:pt>
                <c:pt idx="206">
                  <c:v>28185</c:v>
                </c:pt>
                <c:pt idx="207">
                  <c:v>28216</c:v>
                </c:pt>
                <c:pt idx="208">
                  <c:v>28246</c:v>
                </c:pt>
                <c:pt idx="209">
                  <c:v>28277</c:v>
                </c:pt>
                <c:pt idx="210">
                  <c:v>28307</c:v>
                </c:pt>
                <c:pt idx="211">
                  <c:v>28338</c:v>
                </c:pt>
                <c:pt idx="212">
                  <c:v>28369</c:v>
                </c:pt>
                <c:pt idx="213">
                  <c:v>28399</c:v>
                </c:pt>
                <c:pt idx="214">
                  <c:v>28430</c:v>
                </c:pt>
                <c:pt idx="215">
                  <c:v>28460</c:v>
                </c:pt>
                <c:pt idx="216">
                  <c:v>28491</c:v>
                </c:pt>
                <c:pt idx="217">
                  <c:v>28522</c:v>
                </c:pt>
                <c:pt idx="218">
                  <c:v>28550</c:v>
                </c:pt>
                <c:pt idx="219">
                  <c:v>28581</c:v>
                </c:pt>
                <c:pt idx="220">
                  <c:v>28611</c:v>
                </c:pt>
                <c:pt idx="221">
                  <c:v>28642</c:v>
                </c:pt>
                <c:pt idx="222">
                  <c:v>28672</c:v>
                </c:pt>
                <c:pt idx="223">
                  <c:v>28703</c:v>
                </c:pt>
                <c:pt idx="224">
                  <c:v>28734</c:v>
                </c:pt>
                <c:pt idx="225">
                  <c:v>28764</c:v>
                </c:pt>
                <c:pt idx="226">
                  <c:v>28795</c:v>
                </c:pt>
                <c:pt idx="227">
                  <c:v>28825</c:v>
                </c:pt>
                <c:pt idx="228">
                  <c:v>28856</c:v>
                </c:pt>
                <c:pt idx="229">
                  <c:v>28887</c:v>
                </c:pt>
                <c:pt idx="230">
                  <c:v>28915</c:v>
                </c:pt>
                <c:pt idx="231">
                  <c:v>28946</c:v>
                </c:pt>
                <c:pt idx="232">
                  <c:v>28976</c:v>
                </c:pt>
                <c:pt idx="233">
                  <c:v>29007</c:v>
                </c:pt>
                <c:pt idx="234">
                  <c:v>29037</c:v>
                </c:pt>
                <c:pt idx="235">
                  <c:v>29068</c:v>
                </c:pt>
                <c:pt idx="236">
                  <c:v>29099</c:v>
                </c:pt>
                <c:pt idx="237">
                  <c:v>29129</c:v>
                </c:pt>
                <c:pt idx="238">
                  <c:v>29160</c:v>
                </c:pt>
                <c:pt idx="239">
                  <c:v>29190</c:v>
                </c:pt>
                <c:pt idx="240">
                  <c:v>29221</c:v>
                </c:pt>
                <c:pt idx="241">
                  <c:v>29252</c:v>
                </c:pt>
                <c:pt idx="242">
                  <c:v>29281</c:v>
                </c:pt>
                <c:pt idx="243">
                  <c:v>29312</c:v>
                </c:pt>
                <c:pt idx="244">
                  <c:v>29342</c:v>
                </c:pt>
                <c:pt idx="245">
                  <c:v>29373</c:v>
                </c:pt>
                <c:pt idx="246">
                  <c:v>29403</c:v>
                </c:pt>
                <c:pt idx="247">
                  <c:v>29434</c:v>
                </c:pt>
                <c:pt idx="248">
                  <c:v>29465</c:v>
                </c:pt>
                <c:pt idx="249">
                  <c:v>29495</c:v>
                </c:pt>
                <c:pt idx="250">
                  <c:v>29526</c:v>
                </c:pt>
                <c:pt idx="251">
                  <c:v>29556</c:v>
                </c:pt>
                <c:pt idx="252">
                  <c:v>29587</c:v>
                </c:pt>
                <c:pt idx="253">
                  <c:v>29618</c:v>
                </c:pt>
                <c:pt idx="254">
                  <c:v>29646</c:v>
                </c:pt>
                <c:pt idx="255">
                  <c:v>29677</c:v>
                </c:pt>
                <c:pt idx="256">
                  <c:v>29707</c:v>
                </c:pt>
                <c:pt idx="257">
                  <c:v>29738</c:v>
                </c:pt>
                <c:pt idx="258">
                  <c:v>29768</c:v>
                </c:pt>
                <c:pt idx="259">
                  <c:v>29799</c:v>
                </c:pt>
                <c:pt idx="260">
                  <c:v>29830</c:v>
                </c:pt>
                <c:pt idx="261">
                  <c:v>29860</c:v>
                </c:pt>
                <c:pt idx="262">
                  <c:v>29891</c:v>
                </c:pt>
                <c:pt idx="263">
                  <c:v>29921</c:v>
                </c:pt>
                <c:pt idx="264">
                  <c:v>29952</c:v>
                </c:pt>
                <c:pt idx="265">
                  <c:v>29983</c:v>
                </c:pt>
                <c:pt idx="266">
                  <c:v>30011</c:v>
                </c:pt>
                <c:pt idx="267">
                  <c:v>30042</c:v>
                </c:pt>
                <c:pt idx="268">
                  <c:v>30072</c:v>
                </c:pt>
                <c:pt idx="269">
                  <c:v>30103</c:v>
                </c:pt>
                <c:pt idx="270">
                  <c:v>30133</c:v>
                </c:pt>
                <c:pt idx="271">
                  <c:v>30164</c:v>
                </c:pt>
                <c:pt idx="272">
                  <c:v>30195</c:v>
                </c:pt>
                <c:pt idx="273">
                  <c:v>30225</c:v>
                </c:pt>
                <c:pt idx="274">
                  <c:v>30256</c:v>
                </c:pt>
                <c:pt idx="275">
                  <c:v>30286</c:v>
                </c:pt>
                <c:pt idx="276">
                  <c:v>30317</c:v>
                </c:pt>
                <c:pt idx="277">
                  <c:v>30348</c:v>
                </c:pt>
                <c:pt idx="278">
                  <c:v>30376</c:v>
                </c:pt>
                <c:pt idx="279">
                  <c:v>30407</c:v>
                </c:pt>
                <c:pt idx="280">
                  <c:v>30437</c:v>
                </c:pt>
                <c:pt idx="281">
                  <c:v>30468</c:v>
                </c:pt>
                <c:pt idx="282">
                  <c:v>30498</c:v>
                </c:pt>
                <c:pt idx="283">
                  <c:v>30529</c:v>
                </c:pt>
                <c:pt idx="284">
                  <c:v>30560</c:v>
                </c:pt>
                <c:pt idx="285">
                  <c:v>30590</c:v>
                </c:pt>
                <c:pt idx="286">
                  <c:v>30621</c:v>
                </c:pt>
                <c:pt idx="287">
                  <c:v>30651</c:v>
                </c:pt>
                <c:pt idx="288">
                  <c:v>30682</c:v>
                </c:pt>
                <c:pt idx="289">
                  <c:v>30713</c:v>
                </c:pt>
                <c:pt idx="290">
                  <c:v>30742</c:v>
                </c:pt>
                <c:pt idx="291">
                  <c:v>30773</c:v>
                </c:pt>
                <c:pt idx="292">
                  <c:v>30803</c:v>
                </c:pt>
                <c:pt idx="293">
                  <c:v>30834</c:v>
                </c:pt>
                <c:pt idx="294">
                  <c:v>30864</c:v>
                </c:pt>
                <c:pt idx="295">
                  <c:v>30895</c:v>
                </c:pt>
                <c:pt idx="296">
                  <c:v>30926</c:v>
                </c:pt>
                <c:pt idx="297">
                  <c:v>30956</c:v>
                </c:pt>
                <c:pt idx="298">
                  <c:v>30987</c:v>
                </c:pt>
                <c:pt idx="299">
                  <c:v>31017</c:v>
                </c:pt>
                <c:pt idx="300">
                  <c:v>31048</c:v>
                </c:pt>
                <c:pt idx="301">
                  <c:v>31079</c:v>
                </c:pt>
                <c:pt idx="302">
                  <c:v>31107</c:v>
                </c:pt>
                <c:pt idx="303">
                  <c:v>31138</c:v>
                </c:pt>
                <c:pt idx="304">
                  <c:v>31168</c:v>
                </c:pt>
                <c:pt idx="305">
                  <c:v>31199</c:v>
                </c:pt>
                <c:pt idx="306">
                  <c:v>31229</c:v>
                </c:pt>
                <c:pt idx="307">
                  <c:v>31260</c:v>
                </c:pt>
                <c:pt idx="308">
                  <c:v>31291</c:v>
                </c:pt>
                <c:pt idx="309">
                  <c:v>31321</c:v>
                </c:pt>
                <c:pt idx="310">
                  <c:v>31352</c:v>
                </c:pt>
                <c:pt idx="311">
                  <c:v>31382</c:v>
                </c:pt>
                <c:pt idx="312">
                  <c:v>31413</c:v>
                </c:pt>
                <c:pt idx="313">
                  <c:v>31444</c:v>
                </c:pt>
                <c:pt idx="314">
                  <c:v>31472</c:v>
                </c:pt>
                <c:pt idx="315">
                  <c:v>31503</c:v>
                </c:pt>
                <c:pt idx="316">
                  <c:v>31533</c:v>
                </c:pt>
                <c:pt idx="317">
                  <c:v>31564</c:v>
                </c:pt>
                <c:pt idx="318">
                  <c:v>31594</c:v>
                </c:pt>
                <c:pt idx="319">
                  <c:v>31625</c:v>
                </c:pt>
                <c:pt idx="320">
                  <c:v>31656</c:v>
                </c:pt>
                <c:pt idx="321">
                  <c:v>31686</c:v>
                </c:pt>
                <c:pt idx="322">
                  <c:v>31717</c:v>
                </c:pt>
                <c:pt idx="323">
                  <c:v>31747</c:v>
                </c:pt>
                <c:pt idx="324">
                  <c:v>31778</c:v>
                </c:pt>
                <c:pt idx="325">
                  <c:v>31809</c:v>
                </c:pt>
                <c:pt idx="326">
                  <c:v>31837</c:v>
                </c:pt>
                <c:pt idx="327">
                  <c:v>31868</c:v>
                </c:pt>
                <c:pt idx="328">
                  <c:v>31898</c:v>
                </c:pt>
                <c:pt idx="329">
                  <c:v>31929</c:v>
                </c:pt>
                <c:pt idx="330">
                  <c:v>31959</c:v>
                </c:pt>
                <c:pt idx="331">
                  <c:v>31990</c:v>
                </c:pt>
                <c:pt idx="332">
                  <c:v>32021</c:v>
                </c:pt>
                <c:pt idx="333">
                  <c:v>32051</c:v>
                </c:pt>
                <c:pt idx="334">
                  <c:v>32082</c:v>
                </c:pt>
                <c:pt idx="335">
                  <c:v>32112</c:v>
                </c:pt>
                <c:pt idx="336">
                  <c:v>32143</c:v>
                </c:pt>
                <c:pt idx="337">
                  <c:v>32174</c:v>
                </c:pt>
                <c:pt idx="338">
                  <c:v>32203</c:v>
                </c:pt>
                <c:pt idx="339">
                  <c:v>32234</c:v>
                </c:pt>
                <c:pt idx="340">
                  <c:v>32264</c:v>
                </c:pt>
                <c:pt idx="341">
                  <c:v>32295</c:v>
                </c:pt>
                <c:pt idx="342">
                  <c:v>32325</c:v>
                </c:pt>
                <c:pt idx="343">
                  <c:v>32356</c:v>
                </c:pt>
                <c:pt idx="344">
                  <c:v>32387</c:v>
                </c:pt>
                <c:pt idx="345">
                  <c:v>32417</c:v>
                </c:pt>
                <c:pt idx="346">
                  <c:v>32448</c:v>
                </c:pt>
                <c:pt idx="347">
                  <c:v>32478</c:v>
                </c:pt>
                <c:pt idx="348">
                  <c:v>32509</c:v>
                </c:pt>
                <c:pt idx="349">
                  <c:v>32540</c:v>
                </c:pt>
                <c:pt idx="350">
                  <c:v>32568</c:v>
                </c:pt>
                <c:pt idx="351">
                  <c:v>32599</c:v>
                </c:pt>
                <c:pt idx="352">
                  <c:v>32629</c:v>
                </c:pt>
                <c:pt idx="353">
                  <c:v>32660</c:v>
                </c:pt>
                <c:pt idx="354">
                  <c:v>32690</c:v>
                </c:pt>
                <c:pt idx="355">
                  <c:v>32721</c:v>
                </c:pt>
                <c:pt idx="356">
                  <c:v>32752</c:v>
                </c:pt>
                <c:pt idx="357">
                  <c:v>32782</c:v>
                </c:pt>
                <c:pt idx="358">
                  <c:v>32813</c:v>
                </c:pt>
                <c:pt idx="359">
                  <c:v>32843</c:v>
                </c:pt>
                <c:pt idx="360">
                  <c:v>32874</c:v>
                </c:pt>
                <c:pt idx="361">
                  <c:v>32905</c:v>
                </c:pt>
                <c:pt idx="362">
                  <c:v>32933</c:v>
                </c:pt>
                <c:pt idx="363">
                  <c:v>32964</c:v>
                </c:pt>
                <c:pt idx="364">
                  <c:v>32994</c:v>
                </c:pt>
                <c:pt idx="365">
                  <c:v>33025</c:v>
                </c:pt>
                <c:pt idx="366">
                  <c:v>33055</c:v>
                </c:pt>
                <c:pt idx="367">
                  <c:v>33086</c:v>
                </c:pt>
                <c:pt idx="368">
                  <c:v>33117</c:v>
                </c:pt>
                <c:pt idx="369">
                  <c:v>33147</c:v>
                </c:pt>
                <c:pt idx="370">
                  <c:v>33178</c:v>
                </c:pt>
                <c:pt idx="371">
                  <c:v>33208</c:v>
                </c:pt>
                <c:pt idx="372">
                  <c:v>33239</c:v>
                </c:pt>
                <c:pt idx="373">
                  <c:v>33270</c:v>
                </c:pt>
                <c:pt idx="374">
                  <c:v>33298</c:v>
                </c:pt>
                <c:pt idx="375">
                  <c:v>33329</c:v>
                </c:pt>
                <c:pt idx="376">
                  <c:v>33359</c:v>
                </c:pt>
                <c:pt idx="377">
                  <c:v>33390</c:v>
                </c:pt>
                <c:pt idx="378">
                  <c:v>33420</c:v>
                </c:pt>
                <c:pt idx="379">
                  <c:v>33451</c:v>
                </c:pt>
                <c:pt idx="380">
                  <c:v>33482</c:v>
                </c:pt>
                <c:pt idx="381">
                  <c:v>33512</c:v>
                </c:pt>
                <c:pt idx="382">
                  <c:v>33543</c:v>
                </c:pt>
                <c:pt idx="383">
                  <c:v>33573</c:v>
                </c:pt>
                <c:pt idx="384">
                  <c:v>33604</c:v>
                </c:pt>
                <c:pt idx="385">
                  <c:v>33635</c:v>
                </c:pt>
                <c:pt idx="386">
                  <c:v>33664</c:v>
                </c:pt>
                <c:pt idx="387">
                  <c:v>33695</c:v>
                </c:pt>
                <c:pt idx="388">
                  <c:v>33725</c:v>
                </c:pt>
                <c:pt idx="389">
                  <c:v>33756</c:v>
                </c:pt>
                <c:pt idx="390">
                  <c:v>33786</c:v>
                </c:pt>
                <c:pt idx="391">
                  <c:v>33817</c:v>
                </c:pt>
                <c:pt idx="392">
                  <c:v>33848</c:v>
                </c:pt>
                <c:pt idx="393">
                  <c:v>33878</c:v>
                </c:pt>
                <c:pt idx="394">
                  <c:v>33909</c:v>
                </c:pt>
                <c:pt idx="395">
                  <c:v>33939</c:v>
                </c:pt>
                <c:pt idx="396">
                  <c:v>33970</c:v>
                </c:pt>
                <c:pt idx="397">
                  <c:v>34001</c:v>
                </c:pt>
                <c:pt idx="398">
                  <c:v>34029</c:v>
                </c:pt>
                <c:pt idx="399">
                  <c:v>34060</c:v>
                </c:pt>
                <c:pt idx="400">
                  <c:v>34090</c:v>
                </c:pt>
                <c:pt idx="401">
                  <c:v>34121</c:v>
                </c:pt>
                <c:pt idx="402">
                  <c:v>34151</c:v>
                </c:pt>
                <c:pt idx="403">
                  <c:v>34182</c:v>
                </c:pt>
                <c:pt idx="404">
                  <c:v>34213</c:v>
                </c:pt>
                <c:pt idx="405">
                  <c:v>34243</c:v>
                </c:pt>
                <c:pt idx="406">
                  <c:v>34274</c:v>
                </c:pt>
                <c:pt idx="407">
                  <c:v>34304</c:v>
                </c:pt>
                <c:pt idx="408">
                  <c:v>34335</c:v>
                </c:pt>
                <c:pt idx="409">
                  <c:v>34366</c:v>
                </c:pt>
                <c:pt idx="410">
                  <c:v>34394</c:v>
                </c:pt>
                <c:pt idx="411">
                  <c:v>34425</c:v>
                </c:pt>
                <c:pt idx="412">
                  <c:v>34455</c:v>
                </c:pt>
                <c:pt idx="413">
                  <c:v>34486</c:v>
                </c:pt>
                <c:pt idx="414">
                  <c:v>34516</c:v>
                </c:pt>
                <c:pt idx="415">
                  <c:v>34547</c:v>
                </c:pt>
                <c:pt idx="416">
                  <c:v>34578</c:v>
                </c:pt>
                <c:pt idx="417">
                  <c:v>34608</c:v>
                </c:pt>
                <c:pt idx="418">
                  <c:v>34639</c:v>
                </c:pt>
                <c:pt idx="419">
                  <c:v>34669</c:v>
                </c:pt>
                <c:pt idx="420">
                  <c:v>34700</c:v>
                </c:pt>
                <c:pt idx="421">
                  <c:v>34731</c:v>
                </c:pt>
                <c:pt idx="422">
                  <c:v>34759</c:v>
                </c:pt>
                <c:pt idx="423">
                  <c:v>34790</c:v>
                </c:pt>
                <c:pt idx="424">
                  <c:v>34820</c:v>
                </c:pt>
                <c:pt idx="425">
                  <c:v>34851</c:v>
                </c:pt>
                <c:pt idx="426">
                  <c:v>34881</c:v>
                </c:pt>
                <c:pt idx="427">
                  <c:v>34912</c:v>
                </c:pt>
                <c:pt idx="428">
                  <c:v>34943</c:v>
                </c:pt>
                <c:pt idx="429">
                  <c:v>34973</c:v>
                </c:pt>
                <c:pt idx="430">
                  <c:v>35004</c:v>
                </c:pt>
                <c:pt idx="431">
                  <c:v>35034</c:v>
                </c:pt>
                <c:pt idx="432">
                  <c:v>35065</c:v>
                </c:pt>
                <c:pt idx="433">
                  <c:v>35096</c:v>
                </c:pt>
                <c:pt idx="434">
                  <c:v>35125</c:v>
                </c:pt>
                <c:pt idx="435">
                  <c:v>35156</c:v>
                </c:pt>
                <c:pt idx="436">
                  <c:v>35186</c:v>
                </c:pt>
                <c:pt idx="437">
                  <c:v>35217</c:v>
                </c:pt>
                <c:pt idx="438">
                  <c:v>35247</c:v>
                </c:pt>
                <c:pt idx="439">
                  <c:v>35278</c:v>
                </c:pt>
                <c:pt idx="440">
                  <c:v>35309</c:v>
                </c:pt>
                <c:pt idx="441">
                  <c:v>35339</c:v>
                </c:pt>
                <c:pt idx="442">
                  <c:v>35370</c:v>
                </c:pt>
                <c:pt idx="443">
                  <c:v>35400</c:v>
                </c:pt>
                <c:pt idx="444">
                  <c:v>35431</c:v>
                </c:pt>
                <c:pt idx="445">
                  <c:v>35462</c:v>
                </c:pt>
                <c:pt idx="446">
                  <c:v>35490</c:v>
                </c:pt>
                <c:pt idx="447">
                  <c:v>35521</c:v>
                </c:pt>
                <c:pt idx="448">
                  <c:v>35551</c:v>
                </c:pt>
                <c:pt idx="449">
                  <c:v>35582</c:v>
                </c:pt>
                <c:pt idx="450">
                  <c:v>35612</c:v>
                </c:pt>
                <c:pt idx="451">
                  <c:v>35643</c:v>
                </c:pt>
                <c:pt idx="452">
                  <c:v>35674</c:v>
                </c:pt>
                <c:pt idx="453">
                  <c:v>35704</c:v>
                </c:pt>
                <c:pt idx="454">
                  <c:v>35735</c:v>
                </c:pt>
                <c:pt idx="455">
                  <c:v>35765</c:v>
                </c:pt>
                <c:pt idx="456">
                  <c:v>35796</c:v>
                </c:pt>
                <c:pt idx="457">
                  <c:v>35827</c:v>
                </c:pt>
                <c:pt idx="458">
                  <c:v>35855</c:v>
                </c:pt>
                <c:pt idx="459">
                  <c:v>35886</c:v>
                </c:pt>
                <c:pt idx="460">
                  <c:v>35916</c:v>
                </c:pt>
                <c:pt idx="461">
                  <c:v>35947</c:v>
                </c:pt>
                <c:pt idx="462">
                  <c:v>35977</c:v>
                </c:pt>
                <c:pt idx="463">
                  <c:v>36008</c:v>
                </c:pt>
                <c:pt idx="464">
                  <c:v>36039</c:v>
                </c:pt>
                <c:pt idx="465">
                  <c:v>36069</c:v>
                </c:pt>
                <c:pt idx="466">
                  <c:v>36100</c:v>
                </c:pt>
                <c:pt idx="467">
                  <c:v>36130</c:v>
                </c:pt>
                <c:pt idx="468">
                  <c:v>36161</c:v>
                </c:pt>
                <c:pt idx="469">
                  <c:v>36192</c:v>
                </c:pt>
                <c:pt idx="470">
                  <c:v>36220</c:v>
                </c:pt>
                <c:pt idx="471">
                  <c:v>36251</c:v>
                </c:pt>
                <c:pt idx="472">
                  <c:v>36281</c:v>
                </c:pt>
                <c:pt idx="473">
                  <c:v>36312</c:v>
                </c:pt>
                <c:pt idx="474">
                  <c:v>36342</c:v>
                </c:pt>
                <c:pt idx="475">
                  <c:v>36373</c:v>
                </c:pt>
                <c:pt idx="476">
                  <c:v>36404</c:v>
                </c:pt>
                <c:pt idx="477">
                  <c:v>36434</c:v>
                </c:pt>
                <c:pt idx="478">
                  <c:v>36465</c:v>
                </c:pt>
                <c:pt idx="479">
                  <c:v>36495</c:v>
                </c:pt>
                <c:pt idx="480">
                  <c:v>36526</c:v>
                </c:pt>
                <c:pt idx="481">
                  <c:v>36557</c:v>
                </c:pt>
                <c:pt idx="482">
                  <c:v>36586</c:v>
                </c:pt>
                <c:pt idx="483">
                  <c:v>36617</c:v>
                </c:pt>
                <c:pt idx="484">
                  <c:v>36647</c:v>
                </c:pt>
                <c:pt idx="485">
                  <c:v>36678</c:v>
                </c:pt>
                <c:pt idx="486">
                  <c:v>36708</c:v>
                </c:pt>
                <c:pt idx="487">
                  <c:v>36739</c:v>
                </c:pt>
                <c:pt idx="488">
                  <c:v>36770</c:v>
                </c:pt>
                <c:pt idx="489">
                  <c:v>36800</c:v>
                </c:pt>
                <c:pt idx="490">
                  <c:v>36831</c:v>
                </c:pt>
                <c:pt idx="491">
                  <c:v>36861</c:v>
                </c:pt>
                <c:pt idx="492">
                  <c:v>36892</c:v>
                </c:pt>
                <c:pt idx="493">
                  <c:v>36923</c:v>
                </c:pt>
                <c:pt idx="494">
                  <c:v>36951</c:v>
                </c:pt>
                <c:pt idx="495">
                  <c:v>36982</c:v>
                </c:pt>
                <c:pt idx="496">
                  <c:v>37012</c:v>
                </c:pt>
                <c:pt idx="497">
                  <c:v>37043</c:v>
                </c:pt>
                <c:pt idx="498">
                  <c:v>37073</c:v>
                </c:pt>
                <c:pt idx="499">
                  <c:v>37104</c:v>
                </c:pt>
                <c:pt idx="500">
                  <c:v>37135</c:v>
                </c:pt>
                <c:pt idx="501">
                  <c:v>37165</c:v>
                </c:pt>
                <c:pt idx="502">
                  <c:v>37196</c:v>
                </c:pt>
                <c:pt idx="503">
                  <c:v>37226</c:v>
                </c:pt>
                <c:pt idx="504">
                  <c:v>37257</c:v>
                </c:pt>
                <c:pt idx="505">
                  <c:v>37288</c:v>
                </c:pt>
                <c:pt idx="506">
                  <c:v>37316</c:v>
                </c:pt>
                <c:pt idx="507">
                  <c:v>37347</c:v>
                </c:pt>
                <c:pt idx="508">
                  <c:v>37377</c:v>
                </c:pt>
                <c:pt idx="509">
                  <c:v>37408</c:v>
                </c:pt>
                <c:pt idx="510">
                  <c:v>37438</c:v>
                </c:pt>
                <c:pt idx="511">
                  <c:v>37469</c:v>
                </c:pt>
                <c:pt idx="512">
                  <c:v>37500</c:v>
                </c:pt>
                <c:pt idx="513">
                  <c:v>37530</c:v>
                </c:pt>
                <c:pt idx="514">
                  <c:v>37561</c:v>
                </c:pt>
                <c:pt idx="515">
                  <c:v>37591</c:v>
                </c:pt>
                <c:pt idx="516">
                  <c:v>37622</c:v>
                </c:pt>
                <c:pt idx="517">
                  <c:v>37653</c:v>
                </c:pt>
                <c:pt idx="518">
                  <c:v>37681</c:v>
                </c:pt>
                <c:pt idx="519">
                  <c:v>37712</c:v>
                </c:pt>
                <c:pt idx="520">
                  <c:v>37742</c:v>
                </c:pt>
                <c:pt idx="521">
                  <c:v>37773</c:v>
                </c:pt>
                <c:pt idx="522">
                  <c:v>37803</c:v>
                </c:pt>
                <c:pt idx="523">
                  <c:v>37834</c:v>
                </c:pt>
                <c:pt idx="524">
                  <c:v>37865</c:v>
                </c:pt>
                <c:pt idx="525">
                  <c:v>37895</c:v>
                </c:pt>
                <c:pt idx="526">
                  <c:v>37926</c:v>
                </c:pt>
                <c:pt idx="527">
                  <c:v>37956</c:v>
                </c:pt>
                <c:pt idx="528">
                  <c:v>37987</c:v>
                </c:pt>
                <c:pt idx="529">
                  <c:v>38018</c:v>
                </c:pt>
                <c:pt idx="530">
                  <c:v>38047</c:v>
                </c:pt>
                <c:pt idx="531">
                  <c:v>38078</c:v>
                </c:pt>
                <c:pt idx="532">
                  <c:v>38108</c:v>
                </c:pt>
                <c:pt idx="533">
                  <c:v>38139</c:v>
                </c:pt>
                <c:pt idx="534">
                  <c:v>38169</c:v>
                </c:pt>
                <c:pt idx="535">
                  <c:v>38200</c:v>
                </c:pt>
                <c:pt idx="536">
                  <c:v>38231</c:v>
                </c:pt>
                <c:pt idx="537">
                  <c:v>38261</c:v>
                </c:pt>
                <c:pt idx="538">
                  <c:v>38292</c:v>
                </c:pt>
                <c:pt idx="539">
                  <c:v>38322</c:v>
                </c:pt>
                <c:pt idx="540">
                  <c:v>38353</c:v>
                </c:pt>
                <c:pt idx="541">
                  <c:v>38384</c:v>
                </c:pt>
                <c:pt idx="542">
                  <c:v>38412</c:v>
                </c:pt>
                <c:pt idx="543">
                  <c:v>38443</c:v>
                </c:pt>
                <c:pt idx="544">
                  <c:v>38473</c:v>
                </c:pt>
                <c:pt idx="545">
                  <c:v>38504</c:v>
                </c:pt>
                <c:pt idx="546">
                  <c:v>38534</c:v>
                </c:pt>
                <c:pt idx="547">
                  <c:v>38565</c:v>
                </c:pt>
                <c:pt idx="548">
                  <c:v>38596</c:v>
                </c:pt>
                <c:pt idx="549">
                  <c:v>38626</c:v>
                </c:pt>
                <c:pt idx="550">
                  <c:v>38657</c:v>
                </c:pt>
                <c:pt idx="551">
                  <c:v>38687</c:v>
                </c:pt>
                <c:pt idx="552">
                  <c:v>38718</c:v>
                </c:pt>
                <c:pt idx="553">
                  <c:v>38749</c:v>
                </c:pt>
                <c:pt idx="554">
                  <c:v>38777</c:v>
                </c:pt>
                <c:pt idx="555">
                  <c:v>38808</c:v>
                </c:pt>
                <c:pt idx="556">
                  <c:v>38838</c:v>
                </c:pt>
                <c:pt idx="557">
                  <c:v>38869</c:v>
                </c:pt>
                <c:pt idx="558">
                  <c:v>38899</c:v>
                </c:pt>
                <c:pt idx="559">
                  <c:v>38930</c:v>
                </c:pt>
                <c:pt idx="560">
                  <c:v>38961</c:v>
                </c:pt>
                <c:pt idx="561">
                  <c:v>38991</c:v>
                </c:pt>
                <c:pt idx="562">
                  <c:v>39022</c:v>
                </c:pt>
                <c:pt idx="563">
                  <c:v>39052</c:v>
                </c:pt>
                <c:pt idx="564">
                  <c:v>39083</c:v>
                </c:pt>
                <c:pt idx="565">
                  <c:v>39114</c:v>
                </c:pt>
                <c:pt idx="566">
                  <c:v>39142</c:v>
                </c:pt>
                <c:pt idx="567">
                  <c:v>39173</c:v>
                </c:pt>
                <c:pt idx="568">
                  <c:v>39203</c:v>
                </c:pt>
                <c:pt idx="569">
                  <c:v>39234</c:v>
                </c:pt>
                <c:pt idx="570">
                  <c:v>39264</c:v>
                </c:pt>
                <c:pt idx="571">
                  <c:v>39295</c:v>
                </c:pt>
                <c:pt idx="572">
                  <c:v>39326</c:v>
                </c:pt>
                <c:pt idx="573">
                  <c:v>39356</c:v>
                </c:pt>
                <c:pt idx="574">
                  <c:v>39387</c:v>
                </c:pt>
                <c:pt idx="575">
                  <c:v>39417</c:v>
                </c:pt>
                <c:pt idx="576">
                  <c:v>39448</c:v>
                </c:pt>
                <c:pt idx="577">
                  <c:v>39479</c:v>
                </c:pt>
                <c:pt idx="578">
                  <c:v>39508</c:v>
                </c:pt>
                <c:pt idx="579">
                  <c:v>39539</c:v>
                </c:pt>
                <c:pt idx="580">
                  <c:v>39569</c:v>
                </c:pt>
                <c:pt idx="581">
                  <c:v>39600</c:v>
                </c:pt>
                <c:pt idx="582">
                  <c:v>39630</c:v>
                </c:pt>
                <c:pt idx="583">
                  <c:v>39661</c:v>
                </c:pt>
                <c:pt idx="584">
                  <c:v>39692</c:v>
                </c:pt>
                <c:pt idx="585">
                  <c:v>39722</c:v>
                </c:pt>
                <c:pt idx="586">
                  <c:v>39753</c:v>
                </c:pt>
                <c:pt idx="587">
                  <c:v>39783</c:v>
                </c:pt>
                <c:pt idx="588">
                  <c:v>39814</c:v>
                </c:pt>
                <c:pt idx="589">
                  <c:v>39845</c:v>
                </c:pt>
                <c:pt idx="590">
                  <c:v>39873</c:v>
                </c:pt>
                <c:pt idx="591">
                  <c:v>39904</c:v>
                </c:pt>
                <c:pt idx="592">
                  <c:v>39934</c:v>
                </c:pt>
                <c:pt idx="593">
                  <c:v>39965</c:v>
                </c:pt>
                <c:pt idx="594">
                  <c:v>39995</c:v>
                </c:pt>
                <c:pt idx="595">
                  <c:v>40026</c:v>
                </c:pt>
                <c:pt idx="596">
                  <c:v>40057</c:v>
                </c:pt>
                <c:pt idx="597">
                  <c:v>40087</c:v>
                </c:pt>
                <c:pt idx="598">
                  <c:v>40118</c:v>
                </c:pt>
                <c:pt idx="599">
                  <c:v>40148</c:v>
                </c:pt>
                <c:pt idx="600">
                  <c:v>40179</c:v>
                </c:pt>
                <c:pt idx="601">
                  <c:v>40210</c:v>
                </c:pt>
                <c:pt idx="602">
                  <c:v>40238</c:v>
                </c:pt>
                <c:pt idx="603">
                  <c:v>40269</c:v>
                </c:pt>
                <c:pt idx="604">
                  <c:v>40299</c:v>
                </c:pt>
                <c:pt idx="605">
                  <c:v>40330</c:v>
                </c:pt>
                <c:pt idx="606">
                  <c:v>40360</c:v>
                </c:pt>
                <c:pt idx="607">
                  <c:v>40391</c:v>
                </c:pt>
                <c:pt idx="608">
                  <c:v>40422</c:v>
                </c:pt>
                <c:pt idx="609">
                  <c:v>40452</c:v>
                </c:pt>
                <c:pt idx="610">
                  <c:v>40483</c:v>
                </c:pt>
                <c:pt idx="611">
                  <c:v>40513</c:v>
                </c:pt>
                <c:pt idx="612">
                  <c:v>40544</c:v>
                </c:pt>
                <c:pt idx="613">
                  <c:v>40575</c:v>
                </c:pt>
                <c:pt idx="614">
                  <c:v>40603</c:v>
                </c:pt>
                <c:pt idx="615">
                  <c:v>40634</c:v>
                </c:pt>
                <c:pt idx="616">
                  <c:v>40664</c:v>
                </c:pt>
                <c:pt idx="617">
                  <c:v>40695</c:v>
                </c:pt>
                <c:pt idx="618">
                  <c:v>40725</c:v>
                </c:pt>
                <c:pt idx="619">
                  <c:v>40756</c:v>
                </c:pt>
                <c:pt idx="620">
                  <c:v>40787</c:v>
                </c:pt>
                <c:pt idx="621">
                  <c:v>40817</c:v>
                </c:pt>
                <c:pt idx="622">
                  <c:v>40848</c:v>
                </c:pt>
                <c:pt idx="623">
                  <c:v>40878</c:v>
                </c:pt>
                <c:pt idx="624">
                  <c:v>40909</c:v>
                </c:pt>
                <c:pt idx="625">
                  <c:v>40940</c:v>
                </c:pt>
                <c:pt idx="626">
                  <c:v>40969</c:v>
                </c:pt>
                <c:pt idx="627">
                  <c:v>41000</c:v>
                </c:pt>
                <c:pt idx="628">
                  <c:v>41030</c:v>
                </c:pt>
                <c:pt idx="629">
                  <c:v>41061</c:v>
                </c:pt>
                <c:pt idx="630">
                  <c:v>41091</c:v>
                </c:pt>
                <c:pt idx="631">
                  <c:v>41122</c:v>
                </c:pt>
                <c:pt idx="632">
                  <c:v>41153</c:v>
                </c:pt>
                <c:pt idx="633">
                  <c:v>41183</c:v>
                </c:pt>
                <c:pt idx="634">
                  <c:v>41214</c:v>
                </c:pt>
                <c:pt idx="635">
                  <c:v>41244</c:v>
                </c:pt>
                <c:pt idx="636">
                  <c:v>41275</c:v>
                </c:pt>
                <c:pt idx="637">
                  <c:v>41306</c:v>
                </c:pt>
                <c:pt idx="638">
                  <c:v>41334</c:v>
                </c:pt>
                <c:pt idx="639">
                  <c:v>41365</c:v>
                </c:pt>
                <c:pt idx="640">
                  <c:v>41395</c:v>
                </c:pt>
                <c:pt idx="641">
                  <c:v>41426</c:v>
                </c:pt>
                <c:pt idx="642">
                  <c:v>41456</c:v>
                </c:pt>
                <c:pt idx="643">
                  <c:v>41487</c:v>
                </c:pt>
                <c:pt idx="644">
                  <c:v>41518</c:v>
                </c:pt>
                <c:pt idx="645">
                  <c:v>41548</c:v>
                </c:pt>
                <c:pt idx="646">
                  <c:v>41579</c:v>
                </c:pt>
                <c:pt idx="647">
                  <c:v>41609</c:v>
                </c:pt>
                <c:pt idx="648">
                  <c:v>41640</c:v>
                </c:pt>
                <c:pt idx="649">
                  <c:v>41671</c:v>
                </c:pt>
                <c:pt idx="650">
                  <c:v>41699</c:v>
                </c:pt>
                <c:pt idx="651">
                  <c:v>41730</c:v>
                </c:pt>
                <c:pt idx="652">
                  <c:v>41760</c:v>
                </c:pt>
                <c:pt idx="653">
                  <c:v>41791</c:v>
                </c:pt>
                <c:pt idx="654">
                  <c:v>41821</c:v>
                </c:pt>
                <c:pt idx="655">
                  <c:v>41852</c:v>
                </c:pt>
                <c:pt idx="656">
                  <c:v>41883</c:v>
                </c:pt>
                <c:pt idx="657">
                  <c:v>41913</c:v>
                </c:pt>
                <c:pt idx="658">
                  <c:v>41944</c:v>
                </c:pt>
                <c:pt idx="659">
                  <c:v>41974</c:v>
                </c:pt>
                <c:pt idx="660">
                  <c:v>42005</c:v>
                </c:pt>
                <c:pt idx="661">
                  <c:v>42036</c:v>
                </c:pt>
                <c:pt idx="662">
                  <c:v>42064</c:v>
                </c:pt>
                <c:pt idx="663">
                  <c:v>42095</c:v>
                </c:pt>
                <c:pt idx="664">
                  <c:v>42125</c:v>
                </c:pt>
                <c:pt idx="665">
                  <c:v>42156</c:v>
                </c:pt>
                <c:pt idx="666">
                  <c:v>42186</c:v>
                </c:pt>
                <c:pt idx="667">
                  <c:v>42217</c:v>
                </c:pt>
                <c:pt idx="668">
                  <c:v>42248</c:v>
                </c:pt>
                <c:pt idx="669">
                  <c:v>42278</c:v>
                </c:pt>
                <c:pt idx="670">
                  <c:v>42309</c:v>
                </c:pt>
                <c:pt idx="671">
                  <c:v>42339</c:v>
                </c:pt>
                <c:pt idx="672">
                  <c:v>42370</c:v>
                </c:pt>
                <c:pt idx="673">
                  <c:v>42401</c:v>
                </c:pt>
                <c:pt idx="674">
                  <c:v>42430</c:v>
                </c:pt>
                <c:pt idx="675">
                  <c:v>42461</c:v>
                </c:pt>
                <c:pt idx="676">
                  <c:v>42491</c:v>
                </c:pt>
                <c:pt idx="677">
                  <c:v>42522</c:v>
                </c:pt>
                <c:pt idx="678">
                  <c:v>42552</c:v>
                </c:pt>
                <c:pt idx="679">
                  <c:v>42583</c:v>
                </c:pt>
                <c:pt idx="680">
                  <c:v>42614</c:v>
                </c:pt>
                <c:pt idx="681">
                  <c:v>42644</c:v>
                </c:pt>
                <c:pt idx="682">
                  <c:v>42675</c:v>
                </c:pt>
                <c:pt idx="683">
                  <c:v>42705</c:v>
                </c:pt>
                <c:pt idx="684">
                  <c:v>42736</c:v>
                </c:pt>
                <c:pt idx="685">
                  <c:v>42767</c:v>
                </c:pt>
                <c:pt idx="686">
                  <c:v>42795</c:v>
                </c:pt>
                <c:pt idx="687">
                  <c:v>42826</c:v>
                </c:pt>
                <c:pt idx="688">
                  <c:v>42856</c:v>
                </c:pt>
                <c:pt idx="689">
                  <c:v>42887</c:v>
                </c:pt>
                <c:pt idx="690">
                  <c:v>42917</c:v>
                </c:pt>
                <c:pt idx="691">
                  <c:v>42948</c:v>
                </c:pt>
                <c:pt idx="692">
                  <c:v>42979</c:v>
                </c:pt>
                <c:pt idx="693">
                  <c:v>43009</c:v>
                </c:pt>
                <c:pt idx="694">
                  <c:v>43040</c:v>
                </c:pt>
                <c:pt idx="695">
                  <c:v>43070</c:v>
                </c:pt>
                <c:pt idx="696">
                  <c:v>43101</c:v>
                </c:pt>
                <c:pt idx="697">
                  <c:v>43132</c:v>
                </c:pt>
                <c:pt idx="698">
                  <c:v>43160</c:v>
                </c:pt>
                <c:pt idx="699">
                  <c:v>43191</c:v>
                </c:pt>
                <c:pt idx="700">
                  <c:v>43221</c:v>
                </c:pt>
                <c:pt idx="701">
                  <c:v>43252</c:v>
                </c:pt>
                <c:pt idx="702">
                  <c:v>43282</c:v>
                </c:pt>
                <c:pt idx="703">
                  <c:v>43313</c:v>
                </c:pt>
                <c:pt idx="704">
                  <c:v>43344</c:v>
                </c:pt>
                <c:pt idx="705">
                  <c:v>43374</c:v>
                </c:pt>
                <c:pt idx="706">
                  <c:v>43405</c:v>
                </c:pt>
                <c:pt idx="707">
                  <c:v>43435</c:v>
                </c:pt>
                <c:pt idx="708">
                  <c:v>43466</c:v>
                </c:pt>
                <c:pt idx="709">
                  <c:v>43497</c:v>
                </c:pt>
                <c:pt idx="710">
                  <c:v>43525</c:v>
                </c:pt>
                <c:pt idx="711">
                  <c:v>43556</c:v>
                </c:pt>
                <c:pt idx="712">
                  <c:v>43586</c:v>
                </c:pt>
                <c:pt idx="713">
                  <c:v>43617</c:v>
                </c:pt>
                <c:pt idx="714">
                  <c:v>43647</c:v>
                </c:pt>
                <c:pt idx="715">
                  <c:v>43678</c:v>
                </c:pt>
                <c:pt idx="716">
                  <c:v>43709</c:v>
                </c:pt>
                <c:pt idx="717">
                  <c:v>43739</c:v>
                </c:pt>
                <c:pt idx="718">
                  <c:v>43770</c:v>
                </c:pt>
                <c:pt idx="719">
                  <c:v>43800</c:v>
                </c:pt>
                <c:pt idx="720">
                  <c:v>43831</c:v>
                </c:pt>
                <c:pt idx="721">
                  <c:v>43862</c:v>
                </c:pt>
                <c:pt idx="722">
                  <c:v>43891</c:v>
                </c:pt>
                <c:pt idx="723">
                  <c:v>43922</c:v>
                </c:pt>
                <c:pt idx="724">
                  <c:v>43952</c:v>
                </c:pt>
                <c:pt idx="725">
                  <c:v>43983</c:v>
                </c:pt>
                <c:pt idx="726">
                  <c:v>44013</c:v>
                </c:pt>
                <c:pt idx="727">
                  <c:v>44044</c:v>
                </c:pt>
                <c:pt idx="728">
                  <c:v>44075</c:v>
                </c:pt>
                <c:pt idx="729">
                  <c:v>44105</c:v>
                </c:pt>
                <c:pt idx="730">
                  <c:v>44136</c:v>
                </c:pt>
                <c:pt idx="731">
                  <c:v>44166</c:v>
                </c:pt>
                <c:pt idx="732">
                  <c:v>44197</c:v>
                </c:pt>
                <c:pt idx="733">
                  <c:v>44228</c:v>
                </c:pt>
                <c:pt idx="734">
                  <c:v>44256</c:v>
                </c:pt>
                <c:pt idx="735">
                  <c:v>44287</c:v>
                </c:pt>
                <c:pt idx="736">
                  <c:v>44317</c:v>
                </c:pt>
                <c:pt idx="737">
                  <c:v>44348</c:v>
                </c:pt>
                <c:pt idx="738">
                  <c:v>44378</c:v>
                </c:pt>
                <c:pt idx="739">
                  <c:v>44409</c:v>
                </c:pt>
                <c:pt idx="740">
                  <c:v>44440</c:v>
                </c:pt>
                <c:pt idx="741">
                  <c:v>44470</c:v>
                </c:pt>
                <c:pt idx="742">
                  <c:v>44501</c:v>
                </c:pt>
                <c:pt idx="743">
                  <c:v>44531</c:v>
                </c:pt>
                <c:pt idx="744">
                  <c:v>44562</c:v>
                </c:pt>
                <c:pt idx="745">
                  <c:v>44593</c:v>
                </c:pt>
                <c:pt idx="746">
                  <c:v>44621</c:v>
                </c:pt>
                <c:pt idx="747">
                  <c:v>44652</c:v>
                </c:pt>
                <c:pt idx="748">
                  <c:v>44682</c:v>
                </c:pt>
                <c:pt idx="749">
                  <c:v>44713</c:v>
                </c:pt>
                <c:pt idx="750">
                  <c:v>44743</c:v>
                </c:pt>
                <c:pt idx="751">
                  <c:v>44774</c:v>
                </c:pt>
                <c:pt idx="752">
                  <c:v>44805</c:v>
                </c:pt>
                <c:pt idx="753">
                  <c:v>44835</c:v>
                </c:pt>
                <c:pt idx="754">
                  <c:v>44866</c:v>
                </c:pt>
                <c:pt idx="755">
                  <c:v>44896</c:v>
                </c:pt>
                <c:pt idx="756">
                  <c:v>44927</c:v>
                </c:pt>
                <c:pt idx="757">
                  <c:v>44958</c:v>
                </c:pt>
                <c:pt idx="758">
                  <c:v>44986</c:v>
                </c:pt>
                <c:pt idx="759">
                  <c:v>45017</c:v>
                </c:pt>
                <c:pt idx="760">
                  <c:v>45047</c:v>
                </c:pt>
                <c:pt idx="761">
                  <c:v>45078</c:v>
                </c:pt>
                <c:pt idx="762">
                  <c:v>45108</c:v>
                </c:pt>
                <c:pt idx="763">
                  <c:v>45139</c:v>
                </c:pt>
                <c:pt idx="764">
                  <c:v>45170</c:v>
                </c:pt>
                <c:pt idx="765">
                  <c:v>45200</c:v>
                </c:pt>
                <c:pt idx="766">
                  <c:v>45231</c:v>
                </c:pt>
              </c:numCache>
            </c:numRef>
          </c:cat>
          <c:val>
            <c:numRef>
              <c:f>Inflation!$B$5:$B$771</c:f>
              <c:numCache>
                <c:formatCode>0%</c:formatCode>
                <c:ptCount val="767"/>
                <c:pt idx="0">
                  <c:v>1.24095E-2</c:v>
                </c:pt>
                <c:pt idx="1">
                  <c:v>1.4137900000000002E-2</c:v>
                </c:pt>
                <c:pt idx="2">
                  <c:v>1.51881E-2</c:v>
                </c:pt>
                <c:pt idx="3">
                  <c:v>1.9323699999999999E-2</c:v>
                </c:pt>
                <c:pt idx="4">
                  <c:v>1.8250699999999998E-2</c:v>
                </c:pt>
                <c:pt idx="5">
                  <c:v>1.7176199999999999E-2</c:v>
                </c:pt>
                <c:pt idx="6">
                  <c:v>1.3722099999999999E-2</c:v>
                </c:pt>
                <c:pt idx="7">
                  <c:v>1.47361E-2</c:v>
                </c:pt>
                <c:pt idx="8">
                  <c:v>1.23077E-2</c:v>
                </c:pt>
                <c:pt idx="9">
                  <c:v>1.3628599999999999E-2</c:v>
                </c:pt>
                <c:pt idx="10">
                  <c:v>1.4650799999999999E-2</c:v>
                </c:pt>
                <c:pt idx="11">
                  <c:v>1.36008E-2</c:v>
                </c:pt>
                <c:pt idx="12">
                  <c:v>1.6002700000000002E-2</c:v>
                </c:pt>
                <c:pt idx="13">
                  <c:v>1.4620899999999999E-2</c:v>
                </c:pt>
                <c:pt idx="14">
                  <c:v>1.4620899999999999E-2</c:v>
                </c:pt>
                <c:pt idx="15">
                  <c:v>9.1401E-3</c:v>
                </c:pt>
                <c:pt idx="16">
                  <c:v>9.1308999999999991E-3</c:v>
                </c:pt>
                <c:pt idx="17">
                  <c:v>7.7676000000000004E-3</c:v>
                </c:pt>
                <c:pt idx="18">
                  <c:v>1.25212E-2</c:v>
                </c:pt>
                <c:pt idx="19">
                  <c:v>1.1144899999999999E-2</c:v>
                </c:pt>
                <c:pt idx="20">
                  <c:v>1.24958E-2</c:v>
                </c:pt>
                <c:pt idx="21">
                  <c:v>7.7310999999999994E-3</c:v>
                </c:pt>
                <c:pt idx="22">
                  <c:v>6.7159000000000003E-3</c:v>
                </c:pt>
                <c:pt idx="23">
                  <c:v>6.7091999999999994E-3</c:v>
                </c:pt>
                <c:pt idx="24">
                  <c:v>6.7023999999999999E-3</c:v>
                </c:pt>
                <c:pt idx="25">
                  <c:v>9.0483000000000004E-3</c:v>
                </c:pt>
                <c:pt idx="26">
                  <c:v>1.1059000000000001E-2</c:v>
                </c:pt>
                <c:pt idx="27">
                  <c:v>1.3418300000000001E-2</c:v>
                </c:pt>
                <c:pt idx="28">
                  <c:v>1.34048E-2</c:v>
                </c:pt>
                <c:pt idx="29">
                  <c:v>1.2399500000000001E-2</c:v>
                </c:pt>
                <c:pt idx="30">
                  <c:v>1.00267E-2</c:v>
                </c:pt>
                <c:pt idx="31">
                  <c:v>1.1356E-2</c:v>
                </c:pt>
                <c:pt idx="32">
                  <c:v>1.4676499999999999E-2</c:v>
                </c:pt>
                <c:pt idx="33">
                  <c:v>1.33422E-2</c:v>
                </c:pt>
                <c:pt idx="34">
                  <c:v>1.33422E-2</c:v>
                </c:pt>
                <c:pt idx="35">
                  <c:v>1.23292E-2</c:v>
                </c:pt>
                <c:pt idx="36">
                  <c:v>1.33156E-2</c:v>
                </c:pt>
                <c:pt idx="37">
                  <c:v>1.22883E-2</c:v>
                </c:pt>
                <c:pt idx="38">
                  <c:v>1.1269499999999998E-2</c:v>
                </c:pt>
                <c:pt idx="39">
                  <c:v>8.9373999999999999E-3</c:v>
                </c:pt>
                <c:pt idx="40">
                  <c:v>8.9286000000000001E-3</c:v>
                </c:pt>
                <c:pt idx="41">
                  <c:v>1.32406E-2</c:v>
                </c:pt>
                <c:pt idx="42">
                  <c:v>1.5552600000000001E-2</c:v>
                </c:pt>
                <c:pt idx="43">
                  <c:v>1.5521799999999999E-2</c:v>
                </c:pt>
                <c:pt idx="44">
                  <c:v>9.8618999999999998E-3</c:v>
                </c:pt>
                <c:pt idx="45">
                  <c:v>1.21791E-2</c:v>
                </c:pt>
                <c:pt idx="46">
                  <c:v>1.3166599999999999E-2</c:v>
                </c:pt>
                <c:pt idx="47">
                  <c:v>1.6458199999999999E-2</c:v>
                </c:pt>
                <c:pt idx="48">
                  <c:v>1.6425800000000001E-2</c:v>
                </c:pt>
                <c:pt idx="49">
                  <c:v>1.41076E-2</c:v>
                </c:pt>
                <c:pt idx="50">
                  <c:v>1.4093700000000001E-2</c:v>
                </c:pt>
                <c:pt idx="51">
                  <c:v>1.54199E-2</c:v>
                </c:pt>
                <c:pt idx="52">
                  <c:v>1.5404800000000001E-2</c:v>
                </c:pt>
                <c:pt idx="53">
                  <c:v>1.3067599999999999E-2</c:v>
                </c:pt>
                <c:pt idx="54">
                  <c:v>1.0752699999999999E-2</c:v>
                </c:pt>
                <c:pt idx="55">
                  <c:v>9.7561000000000002E-3</c:v>
                </c:pt>
                <c:pt idx="56">
                  <c:v>1.17188E-2</c:v>
                </c:pt>
                <c:pt idx="57">
                  <c:v>1.20325E-2</c:v>
                </c:pt>
                <c:pt idx="58">
                  <c:v>1.3970100000000001E-2</c:v>
                </c:pt>
                <c:pt idx="59">
                  <c:v>1.19819E-2</c:v>
                </c:pt>
                <c:pt idx="60">
                  <c:v>1.0989000000000001E-2</c:v>
                </c:pt>
                <c:pt idx="61">
                  <c:v>1.19702E-2</c:v>
                </c:pt>
                <c:pt idx="62">
                  <c:v>1.19586E-2</c:v>
                </c:pt>
                <c:pt idx="63">
                  <c:v>1.38934E-2</c:v>
                </c:pt>
                <c:pt idx="64">
                  <c:v>1.6139399999999998E-2</c:v>
                </c:pt>
                <c:pt idx="65">
                  <c:v>1.9348600000000001E-2</c:v>
                </c:pt>
                <c:pt idx="66">
                  <c:v>1.80529E-2</c:v>
                </c:pt>
                <c:pt idx="67">
                  <c:v>1.6103099999999999E-2</c:v>
                </c:pt>
                <c:pt idx="68">
                  <c:v>1.7374500000000001E-2</c:v>
                </c:pt>
                <c:pt idx="69">
                  <c:v>1.7030799999999999E-2</c:v>
                </c:pt>
                <c:pt idx="70">
                  <c:v>1.7302100000000001E-2</c:v>
                </c:pt>
                <c:pt idx="71">
                  <c:v>1.9199999999999998E-2</c:v>
                </c:pt>
                <c:pt idx="72">
                  <c:v>1.91816E-2</c:v>
                </c:pt>
                <c:pt idx="73">
                  <c:v>2.5575399999999998E-2</c:v>
                </c:pt>
                <c:pt idx="74">
                  <c:v>2.7786599999999998E-2</c:v>
                </c:pt>
                <c:pt idx="75">
                  <c:v>2.86807E-2</c:v>
                </c:pt>
                <c:pt idx="76">
                  <c:v>2.7636599999999997E-2</c:v>
                </c:pt>
                <c:pt idx="77">
                  <c:v>2.43594E-2</c:v>
                </c:pt>
                <c:pt idx="78">
                  <c:v>2.7549100000000003E-2</c:v>
                </c:pt>
                <c:pt idx="79">
                  <c:v>3.4865300000000002E-2</c:v>
                </c:pt>
                <c:pt idx="80">
                  <c:v>3.5736900000000002E-2</c:v>
                </c:pt>
                <c:pt idx="81">
                  <c:v>3.7914699999999996E-2</c:v>
                </c:pt>
                <c:pt idx="82">
                  <c:v>3.55906E-2</c:v>
                </c:pt>
                <c:pt idx="83">
                  <c:v>3.3595E-2</c:v>
                </c:pt>
                <c:pt idx="84">
                  <c:v>3.1995000000000003E-2</c:v>
                </c:pt>
                <c:pt idx="85">
                  <c:v>2.86783E-2</c:v>
                </c:pt>
                <c:pt idx="86">
                  <c:v>2.5481699999999999E-2</c:v>
                </c:pt>
                <c:pt idx="87">
                  <c:v>2.54027E-2</c:v>
                </c:pt>
                <c:pt idx="88">
                  <c:v>2.31839E-2</c:v>
                </c:pt>
                <c:pt idx="89">
                  <c:v>2.84126E-2</c:v>
                </c:pt>
                <c:pt idx="90">
                  <c:v>2.9275799999999998E-2</c:v>
                </c:pt>
                <c:pt idx="91">
                  <c:v>2.60337E-2</c:v>
                </c:pt>
                <c:pt idx="92">
                  <c:v>2.5954199999999997E-2</c:v>
                </c:pt>
                <c:pt idx="93">
                  <c:v>2.5875200000000001E-2</c:v>
                </c:pt>
                <c:pt idx="94">
                  <c:v>3.1021899999999998E-2</c:v>
                </c:pt>
                <c:pt idx="95">
                  <c:v>3.2806799999999997E-2</c:v>
                </c:pt>
                <c:pt idx="96">
                  <c:v>3.6474199999999998E-2</c:v>
                </c:pt>
                <c:pt idx="97">
                  <c:v>3.6363599999999996E-2</c:v>
                </c:pt>
                <c:pt idx="98">
                  <c:v>3.9393900000000003E-2</c:v>
                </c:pt>
                <c:pt idx="99">
                  <c:v>3.9274900000000001E-2</c:v>
                </c:pt>
                <c:pt idx="100">
                  <c:v>4.2296100000000003E-2</c:v>
                </c:pt>
                <c:pt idx="101">
                  <c:v>4.2042000000000003E-2</c:v>
                </c:pt>
                <c:pt idx="102">
                  <c:v>4.4910199999999997E-2</c:v>
                </c:pt>
                <c:pt idx="103">
                  <c:v>4.4776100000000006E-2</c:v>
                </c:pt>
                <c:pt idx="104">
                  <c:v>4.4642899999999999E-2</c:v>
                </c:pt>
                <c:pt idx="105">
                  <c:v>4.7477699999999998E-2</c:v>
                </c:pt>
                <c:pt idx="106">
                  <c:v>4.4247800000000004E-2</c:v>
                </c:pt>
                <c:pt idx="107">
                  <c:v>4.7058799999999998E-2</c:v>
                </c:pt>
                <c:pt idx="108">
                  <c:v>4.6920799999999999E-2</c:v>
                </c:pt>
                <c:pt idx="109">
                  <c:v>4.6783599999999995E-2</c:v>
                </c:pt>
                <c:pt idx="110">
                  <c:v>5.24781E-2</c:v>
                </c:pt>
                <c:pt idx="111">
                  <c:v>5.5232599999999993E-2</c:v>
                </c:pt>
                <c:pt idx="112">
                  <c:v>5.5072499999999996E-2</c:v>
                </c:pt>
                <c:pt idx="113">
                  <c:v>5.4755000000000005E-2</c:v>
                </c:pt>
                <c:pt idx="114">
                  <c:v>5.4441300000000005E-2</c:v>
                </c:pt>
                <c:pt idx="115">
                  <c:v>5.4285699999999999E-2</c:v>
                </c:pt>
                <c:pt idx="116">
                  <c:v>5.6980099999999999E-2</c:v>
                </c:pt>
                <c:pt idx="117">
                  <c:v>5.6657200000000005E-2</c:v>
                </c:pt>
                <c:pt idx="118">
                  <c:v>5.9322E-2</c:v>
                </c:pt>
                <c:pt idx="119">
                  <c:v>5.8988800000000001E-2</c:v>
                </c:pt>
                <c:pt idx="120">
                  <c:v>6.1624600000000002E-2</c:v>
                </c:pt>
                <c:pt idx="121">
                  <c:v>6.4245799999999992E-2</c:v>
                </c:pt>
                <c:pt idx="122">
                  <c:v>6.0941799999999997E-2</c:v>
                </c:pt>
                <c:pt idx="123">
                  <c:v>6.0606099999999996E-2</c:v>
                </c:pt>
                <c:pt idx="124">
                  <c:v>6.0439600000000003E-2</c:v>
                </c:pt>
                <c:pt idx="125">
                  <c:v>6.0109300000000004E-2</c:v>
                </c:pt>
                <c:pt idx="126">
                  <c:v>5.7065200000000003E-2</c:v>
                </c:pt>
                <c:pt idx="127">
                  <c:v>5.6910600000000006E-2</c:v>
                </c:pt>
                <c:pt idx="128">
                  <c:v>5.6603800000000003E-2</c:v>
                </c:pt>
                <c:pt idx="129">
                  <c:v>5.6300299999999998E-2</c:v>
                </c:pt>
                <c:pt idx="130">
                  <c:v>5.5999999999999994E-2</c:v>
                </c:pt>
                <c:pt idx="131">
                  <c:v>5.57029E-2</c:v>
                </c:pt>
                <c:pt idx="132">
                  <c:v>5.2770400000000002E-2</c:v>
                </c:pt>
                <c:pt idx="133">
                  <c:v>4.7244099999999997E-2</c:v>
                </c:pt>
                <c:pt idx="134">
                  <c:v>4.4386400000000006E-2</c:v>
                </c:pt>
                <c:pt idx="135">
                  <c:v>4.1558400000000002E-2</c:v>
                </c:pt>
                <c:pt idx="136">
                  <c:v>4.4041499999999997E-2</c:v>
                </c:pt>
                <c:pt idx="137">
                  <c:v>4.3814399999999996E-2</c:v>
                </c:pt>
                <c:pt idx="138">
                  <c:v>4.3701800000000006E-2</c:v>
                </c:pt>
                <c:pt idx="139">
                  <c:v>4.3589700000000002E-2</c:v>
                </c:pt>
                <c:pt idx="140">
                  <c:v>4.08163E-2</c:v>
                </c:pt>
                <c:pt idx="141">
                  <c:v>3.8071100000000004E-2</c:v>
                </c:pt>
                <c:pt idx="142">
                  <c:v>3.5353500000000003E-2</c:v>
                </c:pt>
                <c:pt idx="143">
                  <c:v>3.2663299999999999E-2</c:v>
                </c:pt>
                <c:pt idx="144">
                  <c:v>3.2581499999999999E-2</c:v>
                </c:pt>
                <c:pt idx="145">
                  <c:v>3.7593999999999995E-2</c:v>
                </c:pt>
                <c:pt idx="146">
                  <c:v>3.5000000000000003E-2</c:v>
                </c:pt>
                <c:pt idx="147">
                  <c:v>3.4912699999999998E-2</c:v>
                </c:pt>
                <c:pt idx="148">
                  <c:v>3.2258099999999998E-2</c:v>
                </c:pt>
                <c:pt idx="149">
                  <c:v>2.9629599999999999E-2</c:v>
                </c:pt>
                <c:pt idx="150">
                  <c:v>2.9556700000000002E-2</c:v>
                </c:pt>
                <c:pt idx="151">
                  <c:v>2.9484E-2</c:v>
                </c:pt>
                <c:pt idx="152">
                  <c:v>3.1862700000000001E-2</c:v>
                </c:pt>
                <c:pt idx="153">
                  <c:v>3.1784800000000002E-2</c:v>
                </c:pt>
                <c:pt idx="154">
                  <c:v>3.4146299999999997E-2</c:v>
                </c:pt>
                <c:pt idx="155">
                  <c:v>3.4063299999999998E-2</c:v>
                </c:pt>
                <c:pt idx="156">
                  <c:v>3.6407799999999997E-2</c:v>
                </c:pt>
                <c:pt idx="157">
                  <c:v>3.8647300000000002E-2</c:v>
                </c:pt>
                <c:pt idx="158">
                  <c:v>4.8309199999999997E-2</c:v>
                </c:pt>
                <c:pt idx="159">
                  <c:v>5.3011999999999997E-2</c:v>
                </c:pt>
                <c:pt idx="160">
                  <c:v>5.5288500000000004E-2</c:v>
                </c:pt>
                <c:pt idx="161">
                  <c:v>5.9951999999999998E-2</c:v>
                </c:pt>
                <c:pt idx="162">
                  <c:v>5.7416299999999997E-2</c:v>
                </c:pt>
                <c:pt idx="163">
                  <c:v>7.3985700000000001E-2</c:v>
                </c:pt>
                <c:pt idx="164">
                  <c:v>7.3634199999999997E-2</c:v>
                </c:pt>
                <c:pt idx="165">
                  <c:v>8.0568699999999993E-2</c:v>
                </c:pt>
                <c:pt idx="166">
                  <c:v>8.2547200000000001E-2</c:v>
                </c:pt>
                <c:pt idx="167">
                  <c:v>8.9411799999999986E-2</c:v>
                </c:pt>
                <c:pt idx="168">
                  <c:v>9.6018699999999998E-2</c:v>
                </c:pt>
                <c:pt idx="169">
                  <c:v>0.1</c:v>
                </c:pt>
                <c:pt idx="170">
                  <c:v>0.10138249999999999</c:v>
                </c:pt>
                <c:pt idx="171">
                  <c:v>0.1006865</c:v>
                </c:pt>
                <c:pt idx="172">
                  <c:v>0.10706149999999999</c:v>
                </c:pt>
                <c:pt idx="173">
                  <c:v>0.10859730000000001</c:v>
                </c:pt>
                <c:pt idx="174">
                  <c:v>0.1153846</c:v>
                </c:pt>
                <c:pt idx="175">
                  <c:v>0.1088889</c:v>
                </c:pt>
                <c:pt idx="176">
                  <c:v>0.11946899999999999</c:v>
                </c:pt>
                <c:pt idx="177">
                  <c:v>0.1184211</c:v>
                </c:pt>
                <c:pt idx="178">
                  <c:v>0.1220044</c:v>
                </c:pt>
                <c:pt idx="179">
                  <c:v>0.1209503</c:v>
                </c:pt>
                <c:pt idx="180">
                  <c:v>0.11752140000000001</c:v>
                </c:pt>
                <c:pt idx="181">
                  <c:v>0.11205069999999999</c:v>
                </c:pt>
                <c:pt idx="182">
                  <c:v>0.1046025</c:v>
                </c:pt>
                <c:pt idx="183">
                  <c:v>0.10187110000000001</c:v>
                </c:pt>
                <c:pt idx="184">
                  <c:v>9.2592599999999997E-2</c:v>
                </c:pt>
                <c:pt idx="185">
                  <c:v>9.1836699999999993E-2</c:v>
                </c:pt>
                <c:pt idx="186">
                  <c:v>9.5334699999999994E-2</c:v>
                </c:pt>
                <c:pt idx="187">
                  <c:v>8.6172299999999993E-2</c:v>
                </c:pt>
                <c:pt idx="188">
                  <c:v>7.9051400000000008E-2</c:v>
                </c:pt>
                <c:pt idx="189">
                  <c:v>7.64706E-2</c:v>
                </c:pt>
                <c:pt idx="190">
                  <c:v>7.3786400000000002E-2</c:v>
                </c:pt>
                <c:pt idx="191">
                  <c:v>7.129089999999999E-2</c:v>
                </c:pt>
                <c:pt idx="192">
                  <c:v>6.6921599999999998E-2</c:v>
                </c:pt>
                <c:pt idx="193">
                  <c:v>6.2737600000000004E-2</c:v>
                </c:pt>
                <c:pt idx="194">
                  <c:v>6.0606099999999996E-2</c:v>
                </c:pt>
                <c:pt idx="195">
                  <c:v>5.8490599999999997E-2</c:v>
                </c:pt>
                <c:pt idx="196">
                  <c:v>6.2146899999999998E-2</c:v>
                </c:pt>
                <c:pt idx="197">
                  <c:v>5.9813099999999994E-2</c:v>
                </c:pt>
                <c:pt idx="198">
                  <c:v>5.5555599999999997E-2</c:v>
                </c:pt>
                <c:pt idx="199">
                  <c:v>5.7195600000000006E-2</c:v>
                </c:pt>
                <c:pt idx="200">
                  <c:v>5.4945099999999997E-2</c:v>
                </c:pt>
                <c:pt idx="201">
                  <c:v>5.46448E-2</c:v>
                </c:pt>
                <c:pt idx="202">
                  <c:v>5.0632900000000002E-2</c:v>
                </c:pt>
                <c:pt idx="203">
                  <c:v>5.03597E-2</c:v>
                </c:pt>
                <c:pt idx="204">
                  <c:v>5.1971299999999998E-2</c:v>
                </c:pt>
                <c:pt idx="205">
                  <c:v>6.0822900000000006E-2</c:v>
                </c:pt>
                <c:pt idx="206">
                  <c:v>6.4285700000000001E-2</c:v>
                </c:pt>
                <c:pt idx="207">
                  <c:v>6.9518700000000003E-2</c:v>
                </c:pt>
                <c:pt idx="208">
                  <c:v>6.7375900000000002E-2</c:v>
                </c:pt>
                <c:pt idx="209">
                  <c:v>6.7019399999999993E-2</c:v>
                </c:pt>
                <c:pt idx="210">
                  <c:v>6.6666699999999995E-2</c:v>
                </c:pt>
                <c:pt idx="211">
                  <c:v>6.6317600000000004E-2</c:v>
                </c:pt>
                <c:pt idx="212">
                  <c:v>6.4236100000000004E-2</c:v>
                </c:pt>
                <c:pt idx="213">
                  <c:v>6.3903299999999996E-2</c:v>
                </c:pt>
                <c:pt idx="214">
                  <c:v>6.7125599999999994E-2</c:v>
                </c:pt>
                <c:pt idx="215">
                  <c:v>6.6780800000000001E-2</c:v>
                </c:pt>
                <c:pt idx="216">
                  <c:v>6.8143099999999998E-2</c:v>
                </c:pt>
                <c:pt idx="217">
                  <c:v>6.2394600000000001E-2</c:v>
                </c:pt>
                <c:pt idx="218">
                  <c:v>6.3758400000000007E-2</c:v>
                </c:pt>
                <c:pt idx="219">
                  <c:v>6.5000000000000002E-2</c:v>
                </c:pt>
                <c:pt idx="220">
                  <c:v>7.1428599999999995E-2</c:v>
                </c:pt>
                <c:pt idx="221">
                  <c:v>7.4380199999999994E-2</c:v>
                </c:pt>
                <c:pt idx="222">
                  <c:v>7.7302599999999999E-2</c:v>
                </c:pt>
                <c:pt idx="223">
                  <c:v>7.8559699999999996E-2</c:v>
                </c:pt>
                <c:pt idx="224">
                  <c:v>8.4828700000000007E-2</c:v>
                </c:pt>
                <c:pt idx="225">
                  <c:v>8.928570000000001E-2</c:v>
                </c:pt>
                <c:pt idx="226">
                  <c:v>8.8709700000000002E-2</c:v>
                </c:pt>
                <c:pt idx="227">
                  <c:v>8.9887599999999998E-2</c:v>
                </c:pt>
                <c:pt idx="228">
                  <c:v>9.2504000000000003E-2</c:v>
                </c:pt>
                <c:pt idx="229">
                  <c:v>9.8412699999999992E-2</c:v>
                </c:pt>
                <c:pt idx="230">
                  <c:v>0.10252370000000001</c:v>
                </c:pt>
                <c:pt idx="231">
                  <c:v>0.10485129999999999</c:v>
                </c:pt>
                <c:pt idx="232">
                  <c:v>0.10697670000000001</c:v>
                </c:pt>
                <c:pt idx="233">
                  <c:v>0.1107692</c:v>
                </c:pt>
                <c:pt idx="234">
                  <c:v>0.11450379999999999</c:v>
                </c:pt>
                <c:pt idx="235">
                  <c:v>0.1183612</c:v>
                </c:pt>
                <c:pt idx="236">
                  <c:v>0.118797</c:v>
                </c:pt>
                <c:pt idx="237">
                  <c:v>0.1207154</c:v>
                </c:pt>
                <c:pt idx="238">
                  <c:v>0.12592590000000001</c:v>
                </c:pt>
                <c:pt idx="239">
                  <c:v>0.1325479</c:v>
                </c:pt>
                <c:pt idx="240">
                  <c:v>0.13868610000000001</c:v>
                </c:pt>
                <c:pt idx="241">
                  <c:v>0.14161849999999998</c:v>
                </c:pt>
                <c:pt idx="242">
                  <c:v>0.14592269999999999</c:v>
                </c:pt>
                <c:pt idx="243">
                  <c:v>0.14589240000000001</c:v>
                </c:pt>
                <c:pt idx="244">
                  <c:v>0.14425769999999999</c:v>
                </c:pt>
                <c:pt idx="245">
                  <c:v>0.14265930000000002</c:v>
                </c:pt>
                <c:pt idx="246">
                  <c:v>0.13150680000000001</c:v>
                </c:pt>
                <c:pt idx="247">
                  <c:v>0.12890090000000001</c:v>
                </c:pt>
                <c:pt idx="248">
                  <c:v>0.1276882</c:v>
                </c:pt>
                <c:pt idx="249">
                  <c:v>0.12632979999999999</c:v>
                </c:pt>
                <c:pt idx="250">
                  <c:v>0.12631580000000001</c:v>
                </c:pt>
                <c:pt idx="251">
                  <c:v>0.1235371</c:v>
                </c:pt>
                <c:pt idx="252">
                  <c:v>0.11794869999999999</c:v>
                </c:pt>
                <c:pt idx="253">
                  <c:v>0.1139241</c:v>
                </c:pt>
                <c:pt idx="254">
                  <c:v>0.10611739999999999</c:v>
                </c:pt>
                <c:pt idx="255">
                  <c:v>0.1013597</c:v>
                </c:pt>
                <c:pt idx="256">
                  <c:v>9.7919199999999998E-2</c:v>
                </c:pt>
                <c:pt idx="257">
                  <c:v>9.6969700000000006E-2</c:v>
                </c:pt>
                <c:pt idx="258">
                  <c:v>0.1077482</c:v>
                </c:pt>
                <c:pt idx="259">
                  <c:v>0.10817310000000001</c:v>
                </c:pt>
                <c:pt idx="260">
                  <c:v>0.10965439999999999</c:v>
                </c:pt>
                <c:pt idx="261">
                  <c:v>0.1027155</c:v>
                </c:pt>
                <c:pt idx="262">
                  <c:v>9.5794400000000002E-2</c:v>
                </c:pt>
                <c:pt idx="263">
                  <c:v>8.9120399999999989E-2</c:v>
                </c:pt>
                <c:pt idx="264">
                  <c:v>8.2568800000000012E-2</c:v>
                </c:pt>
                <c:pt idx="265">
                  <c:v>7.6136400000000007E-2</c:v>
                </c:pt>
                <c:pt idx="266">
                  <c:v>6.8848800000000002E-2</c:v>
                </c:pt>
                <c:pt idx="267">
                  <c:v>6.621769999999999E-2</c:v>
                </c:pt>
                <c:pt idx="268">
                  <c:v>6.9119299999999995E-2</c:v>
                </c:pt>
                <c:pt idx="269">
                  <c:v>7.1823200000000004E-2</c:v>
                </c:pt>
                <c:pt idx="270">
                  <c:v>6.5573800000000002E-2</c:v>
                </c:pt>
                <c:pt idx="271">
                  <c:v>5.9652900000000002E-2</c:v>
                </c:pt>
                <c:pt idx="272">
                  <c:v>4.94092E-2</c:v>
                </c:pt>
                <c:pt idx="273">
                  <c:v>5.0321199999999996E-2</c:v>
                </c:pt>
                <c:pt idx="274">
                  <c:v>4.4776100000000006E-2</c:v>
                </c:pt>
                <c:pt idx="275">
                  <c:v>3.8257199999999998E-2</c:v>
                </c:pt>
                <c:pt idx="276">
                  <c:v>3.70763E-2</c:v>
                </c:pt>
                <c:pt idx="277">
                  <c:v>3.48469E-2</c:v>
                </c:pt>
                <c:pt idx="278">
                  <c:v>3.5902900000000001E-2</c:v>
                </c:pt>
                <c:pt idx="279">
                  <c:v>0.04</c:v>
                </c:pt>
                <c:pt idx="280">
                  <c:v>3.4410799999999998E-2</c:v>
                </c:pt>
                <c:pt idx="281">
                  <c:v>2.4742299999999998E-2</c:v>
                </c:pt>
                <c:pt idx="282">
                  <c:v>2.3589699999999998E-2</c:v>
                </c:pt>
                <c:pt idx="283">
                  <c:v>2.4565E-2</c:v>
                </c:pt>
                <c:pt idx="284">
                  <c:v>2.76356E-2</c:v>
                </c:pt>
                <c:pt idx="285">
                  <c:v>2.7522899999999999E-2</c:v>
                </c:pt>
                <c:pt idx="286">
                  <c:v>3.16327E-2</c:v>
                </c:pt>
                <c:pt idx="287">
                  <c:v>3.7871000000000002E-2</c:v>
                </c:pt>
                <c:pt idx="288">
                  <c:v>4.2900899999999999E-2</c:v>
                </c:pt>
                <c:pt idx="289">
                  <c:v>4.6938800000000003E-2</c:v>
                </c:pt>
                <c:pt idx="290">
                  <c:v>4.89297E-2</c:v>
                </c:pt>
                <c:pt idx="291">
                  <c:v>4.55466E-2</c:v>
                </c:pt>
                <c:pt idx="292">
                  <c:v>4.3346799999999998E-2</c:v>
                </c:pt>
                <c:pt idx="293">
                  <c:v>4.3259600000000002E-2</c:v>
                </c:pt>
                <c:pt idx="294">
                  <c:v>4.3086200000000005E-2</c:v>
                </c:pt>
                <c:pt idx="295">
                  <c:v>4.2957000000000002E-2</c:v>
                </c:pt>
                <c:pt idx="296">
                  <c:v>4.2828699999999997E-2</c:v>
                </c:pt>
                <c:pt idx="297">
                  <c:v>4.2658699999999994E-2</c:v>
                </c:pt>
                <c:pt idx="298">
                  <c:v>4.1543000000000004E-2</c:v>
                </c:pt>
                <c:pt idx="299">
                  <c:v>4.0433899999999995E-2</c:v>
                </c:pt>
                <c:pt idx="300">
                  <c:v>3.5259499999999999E-2</c:v>
                </c:pt>
                <c:pt idx="301">
                  <c:v>3.6062400000000001E-2</c:v>
                </c:pt>
                <c:pt idx="302">
                  <c:v>3.7900900000000001E-2</c:v>
                </c:pt>
                <c:pt idx="303">
                  <c:v>3.5817999999999996E-2</c:v>
                </c:pt>
                <c:pt idx="304">
                  <c:v>3.5748799999999997E-2</c:v>
                </c:pt>
                <c:pt idx="305">
                  <c:v>3.6644199999999995E-2</c:v>
                </c:pt>
                <c:pt idx="306">
                  <c:v>3.4582099999999998E-2</c:v>
                </c:pt>
                <c:pt idx="307">
                  <c:v>3.3524899999999996E-2</c:v>
                </c:pt>
                <c:pt idx="308">
                  <c:v>3.2473700000000001E-2</c:v>
                </c:pt>
                <c:pt idx="309">
                  <c:v>3.23501E-2</c:v>
                </c:pt>
                <c:pt idx="310">
                  <c:v>3.5137700000000001E-2</c:v>
                </c:pt>
                <c:pt idx="311">
                  <c:v>3.7914699999999996E-2</c:v>
                </c:pt>
                <c:pt idx="312">
                  <c:v>3.9735100000000002E-2</c:v>
                </c:pt>
                <c:pt idx="313">
                  <c:v>3.1984900000000004E-2</c:v>
                </c:pt>
                <c:pt idx="314">
                  <c:v>2.1535600000000002E-2</c:v>
                </c:pt>
                <c:pt idx="315">
                  <c:v>1.58879E-2</c:v>
                </c:pt>
                <c:pt idx="316">
                  <c:v>1.6791E-2</c:v>
                </c:pt>
                <c:pt idx="317">
                  <c:v>1.76744E-2</c:v>
                </c:pt>
                <c:pt idx="318">
                  <c:v>1.6713100000000002E-2</c:v>
                </c:pt>
                <c:pt idx="319">
                  <c:v>1.57553E-2</c:v>
                </c:pt>
                <c:pt idx="320">
                  <c:v>1.75763E-2</c:v>
                </c:pt>
                <c:pt idx="321">
                  <c:v>1.56682E-2</c:v>
                </c:pt>
                <c:pt idx="322">
                  <c:v>1.2844E-2</c:v>
                </c:pt>
                <c:pt idx="323">
                  <c:v>1.1872100000000002E-2</c:v>
                </c:pt>
                <c:pt idx="324">
                  <c:v>1.3648800000000001E-2</c:v>
                </c:pt>
                <c:pt idx="325">
                  <c:v>1.91431E-2</c:v>
                </c:pt>
                <c:pt idx="326">
                  <c:v>2.84143E-2</c:v>
                </c:pt>
                <c:pt idx="327">
                  <c:v>3.6798499999999998E-2</c:v>
                </c:pt>
                <c:pt idx="328">
                  <c:v>3.6697199999999999E-2</c:v>
                </c:pt>
                <c:pt idx="329">
                  <c:v>3.7477099999999999E-2</c:v>
                </c:pt>
                <c:pt idx="330">
                  <c:v>3.9269400000000003E-2</c:v>
                </c:pt>
                <c:pt idx="331">
                  <c:v>4.2883199999999996E-2</c:v>
                </c:pt>
                <c:pt idx="332">
                  <c:v>4.2727300000000003E-2</c:v>
                </c:pt>
                <c:pt idx="333">
                  <c:v>4.3557199999999997E-2</c:v>
                </c:pt>
                <c:pt idx="334">
                  <c:v>4.5289900000000001E-2</c:v>
                </c:pt>
                <c:pt idx="335">
                  <c:v>4.33213E-2</c:v>
                </c:pt>
                <c:pt idx="336">
                  <c:v>4.1292600000000006E-2</c:v>
                </c:pt>
                <c:pt idx="337">
                  <c:v>3.9356000000000002E-2</c:v>
                </c:pt>
                <c:pt idx="338">
                  <c:v>3.8324400000000002E-2</c:v>
                </c:pt>
                <c:pt idx="339">
                  <c:v>3.9928999999999999E-2</c:v>
                </c:pt>
                <c:pt idx="340">
                  <c:v>3.9822999999999997E-2</c:v>
                </c:pt>
                <c:pt idx="341">
                  <c:v>3.9647599999999998E-2</c:v>
                </c:pt>
                <c:pt idx="342">
                  <c:v>4.1300499999999997E-2</c:v>
                </c:pt>
                <c:pt idx="343">
                  <c:v>4.1119899999999994E-2</c:v>
                </c:pt>
                <c:pt idx="344">
                  <c:v>4.1848299999999998E-2</c:v>
                </c:pt>
                <c:pt idx="345">
                  <c:v>4.2608699999999999E-2</c:v>
                </c:pt>
                <c:pt idx="346">
                  <c:v>4.2460999999999999E-2</c:v>
                </c:pt>
                <c:pt idx="347">
                  <c:v>4.41176E-2</c:v>
                </c:pt>
                <c:pt idx="348">
                  <c:v>4.4827599999999995E-2</c:v>
                </c:pt>
                <c:pt idx="349">
                  <c:v>4.6471600000000002E-2</c:v>
                </c:pt>
                <c:pt idx="350">
                  <c:v>4.8926999999999998E-2</c:v>
                </c:pt>
                <c:pt idx="351">
                  <c:v>5.0341300000000005E-2</c:v>
                </c:pt>
                <c:pt idx="352">
                  <c:v>5.2766E-2</c:v>
                </c:pt>
                <c:pt idx="353">
                  <c:v>5.1694899999999995E-2</c:v>
                </c:pt>
                <c:pt idx="354">
                  <c:v>5.0632900000000002E-2</c:v>
                </c:pt>
                <c:pt idx="355">
                  <c:v>4.6218500000000003E-2</c:v>
                </c:pt>
                <c:pt idx="356">
                  <c:v>4.4351500000000002E-2</c:v>
                </c:pt>
                <c:pt idx="357">
                  <c:v>4.5871599999999998E-2</c:v>
                </c:pt>
                <c:pt idx="358">
                  <c:v>4.6550300000000003E-2</c:v>
                </c:pt>
                <c:pt idx="359">
                  <c:v>4.6396E-2</c:v>
                </c:pt>
                <c:pt idx="360">
                  <c:v>5.1980199999999997E-2</c:v>
                </c:pt>
                <c:pt idx="361">
                  <c:v>5.2631600000000001E-2</c:v>
                </c:pt>
                <c:pt idx="362">
                  <c:v>5.2373200000000002E-2</c:v>
                </c:pt>
                <c:pt idx="363">
                  <c:v>4.7116199999999997E-2</c:v>
                </c:pt>
                <c:pt idx="364">
                  <c:v>4.3653999999999998E-2</c:v>
                </c:pt>
                <c:pt idx="365">
                  <c:v>4.67365E-2</c:v>
                </c:pt>
                <c:pt idx="366">
                  <c:v>4.8192800000000001E-2</c:v>
                </c:pt>
                <c:pt idx="367">
                  <c:v>5.7028100000000005E-2</c:v>
                </c:pt>
                <c:pt idx="368">
                  <c:v>6.1698700000000002E-2</c:v>
                </c:pt>
                <c:pt idx="369">
                  <c:v>6.3795900000000003E-2</c:v>
                </c:pt>
                <c:pt idx="370">
                  <c:v>6.1953899999999999E-2</c:v>
                </c:pt>
                <c:pt idx="371">
                  <c:v>6.2549499999999994E-2</c:v>
                </c:pt>
                <c:pt idx="372">
                  <c:v>5.6470599999999996E-2</c:v>
                </c:pt>
                <c:pt idx="373">
                  <c:v>5.3124999999999999E-2</c:v>
                </c:pt>
                <c:pt idx="374">
                  <c:v>4.8211500000000004E-2</c:v>
                </c:pt>
                <c:pt idx="375">
                  <c:v>4.8099299999999998E-2</c:v>
                </c:pt>
                <c:pt idx="376">
                  <c:v>5.03486E-2</c:v>
                </c:pt>
                <c:pt idx="377">
                  <c:v>4.69592E-2</c:v>
                </c:pt>
                <c:pt idx="378">
                  <c:v>4.36782E-2</c:v>
                </c:pt>
                <c:pt idx="379">
                  <c:v>3.7993899999999997E-2</c:v>
                </c:pt>
                <c:pt idx="380">
                  <c:v>3.3962300000000001E-2</c:v>
                </c:pt>
                <c:pt idx="381">
                  <c:v>2.8485800000000002E-2</c:v>
                </c:pt>
                <c:pt idx="382">
                  <c:v>3.0665700000000001E-2</c:v>
                </c:pt>
                <c:pt idx="383">
                  <c:v>2.9806300000000001E-2</c:v>
                </c:pt>
                <c:pt idx="384">
                  <c:v>2.6726100000000003E-2</c:v>
                </c:pt>
                <c:pt idx="385">
                  <c:v>2.81899E-2</c:v>
                </c:pt>
                <c:pt idx="386">
                  <c:v>3.18991E-2</c:v>
                </c:pt>
                <c:pt idx="387">
                  <c:v>3.1828300000000004E-2</c:v>
                </c:pt>
                <c:pt idx="388">
                  <c:v>3.0235999999999999E-2</c:v>
                </c:pt>
                <c:pt idx="389">
                  <c:v>3.01471E-2</c:v>
                </c:pt>
                <c:pt idx="390">
                  <c:v>3.1571200000000001E-2</c:v>
                </c:pt>
                <c:pt idx="391">
                  <c:v>3.0746699999999998E-2</c:v>
                </c:pt>
                <c:pt idx="392">
                  <c:v>2.9927000000000002E-2</c:v>
                </c:pt>
                <c:pt idx="393">
                  <c:v>3.2798799999999996E-2</c:v>
                </c:pt>
                <c:pt idx="394">
                  <c:v>3.1204599999999999E-2</c:v>
                </c:pt>
                <c:pt idx="395">
                  <c:v>2.9667099999999998E-2</c:v>
                </c:pt>
                <c:pt idx="396">
                  <c:v>3.2537999999999997E-2</c:v>
                </c:pt>
                <c:pt idx="397">
                  <c:v>3.2467500000000003E-2</c:v>
                </c:pt>
                <c:pt idx="398">
                  <c:v>3.0194100000000001E-2</c:v>
                </c:pt>
                <c:pt idx="399">
                  <c:v>3.1563800000000003E-2</c:v>
                </c:pt>
                <c:pt idx="400">
                  <c:v>3.2211900000000002E-2</c:v>
                </c:pt>
                <c:pt idx="401">
                  <c:v>2.9978600000000001E-2</c:v>
                </c:pt>
                <c:pt idx="402">
                  <c:v>2.84698E-2</c:v>
                </c:pt>
                <c:pt idx="403">
                  <c:v>2.84091E-2</c:v>
                </c:pt>
                <c:pt idx="404">
                  <c:v>2.7639999999999998E-2</c:v>
                </c:pt>
                <c:pt idx="405">
                  <c:v>2.7522899999999999E-2</c:v>
                </c:pt>
                <c:pt idx="406">
                  <c:v>2.7445499999999998E-2</c:v>
                </c:pt>
                <c:pt idx="407">
                  <c:v>2.8109600000000002E-2</c:v>
                </c:pt>
                <c:pt idx="408">
                  <c:v>2.4509799999999998E-2</c:v>
                </c:pt>
                <c:pt idx="409">
                  <c:v>2.5157200000000001E-2</c:v>
                </c:pt>
                <c:pt idx="410">
                  <c:v>2.6517800000000001E-2</c:v>
                </c:pt>
                <c:pt idx="411">
                  <c:v>2.3643900000000002E-2</c:v>
                </c:pt>
                <c:pt idx="412">
                  <c:v>2.28849E-2</c:v>
                </c:pt>
                <c:pt idx="413">
                  <c:v>2.4948000000000001E-2</c:v>
                </c:pt>
                <c:pt idx="414">
                  <c:v>2.6989599999999999E-2</c:v>
                </c:pt>
                <c:pt idx="415">
                  <c:v>2.90055E-2</c:v>
                </c:pt>
                <c:pt idx="416">
                  <c:v>2.9655200000000003E-2</c:v>
                </c:pt>
                <c:pt idx="417">
                  <c:v>2.6098900000000001E-2</c:v>
                </c:pt>
                <c:pt idx="418">
                  <c:v>2.6027399999999999E-2</c:v>
                </c:pt>
                <c:pt idx="419">
                  <c:v>2.5974000000000001E-2</c:v>
                </c:pt>
                <c:pt idx="420">
                  <c:v>2.87081E-2</c:v>
                </c:pt>
                <c:pt idx="421">
                  <c:v>2.86299E-2</c:v>
                </c:pt>
                <c:pt idx="422">
                  <c:v>2.78722E-2</c:v>
                </c:pt>
                <c:pt idx="423">
                  <c:v>3.125E-2</c:v>
                </c:pt>
                <c:pt idx="424">
                  <c:v>3.11864E-2</c:v>
                </c:pt>
                <c:pt idx="425">
                  <c:v>3.0426000000000002E-2</c:v>
                </c:pt>
                <c:pt idx="426">
                  <c:v>2.8301900000000001E-2</c:v>
                </c:pt>
                <c:pt idx="427">
                  <c:v>2.61745E-2</c:v>
                </c:pt>
                <c:pt idx="428">
                  <c:v>2.5452099999999998E-2</c:v>
                </c:pt>
                <c:pt idx="429">
                  <c:v>2.7443100000000002E-2</c:v>
                </c:pt>
                <c:pt idx="430">
                  <c:v>2.6034700000000001E-2</c:v>
                </c:pt>
                <c:pt idx="431">
                  <c:v>2.5316499999999999E-2</c:v>
                </c:pt>
                <c:pt idx="432">
                  <c:v>2.7907000000000001E-2</c:v>
                </c:pt>
                <c:pt idx="433">
                  <c:v>2.7170299999999998E-2</c:v>
                </c:pt>
                <c:pt idx="434">
                  <c:v>2.8439199999999998E-2</c:v>
                </c:pt>
                <c:pt idx="435">
                  <c:v>2.8326699999999996E-2</c:v>
                </c:pt>
                <c:pt idx="436">
                  <c:v>2.8270900000000002E-2</c:v>
                </c:pt>
                <c:pt idx="437">
                  <c:v>2.8215199999999999E-2</c:v>
                </c:pt>
                <c:pt idx="438">
                  <c:v>2.8833600000000001E-2</c:v>
                </c:pt>
                <c:pt idx="439">
                  <c:v>2.8122999999999999E-2</c:v>
                </c:pt>
                <c:pt idx="440">
                  <c:v>3.0045700000000002E-2</c:v>
                </c:pt>
                <c:pt idx="441">
                  <c:v>3.0618900000000001E-2</c:v>
                </c:pt>
                <c:pt idx="442">
                  <c:v>3.2530900000000001E-2</c:v>
                </c:pt>
                <c:pt idx="443">
                  <c:v>3.3788200000000004E-2</c:v>
                </c:pt>
                <c:pt idx="444">
                  <c:v>3.0381399999999999E-2</c:v>
                </c:pt>
                <c:pt idx="445">
                  <c:v>3.0322599999999998E-2</c:v>
                </c:pt>
                <c:pt idx="446">
                  <c:v>2.7652700000000002E-2</c:v>
                </c:pt>
                <c:pt idx="447">
                  <c:v>2.4343400000000001E-2</c:v>
                </c:pt>
                <c:pt idx="448">
                  <c:v>2.2378499999999999E-2</c:v>
                </c:pt>
                <c:pt idx="449">
                  <c:v>2.23357E-2</c:v>
                </c:pt>
                <c:pt idx="450">
                  <c:v>2.1656100000000001E-2</c:v>
                </c:pt>
                <c:pt idx="451">
                  <c:v>2.2900800000000002E-2</c:v>
                </c:pt>
                <c:pt idx="452">
                  <c:v>2.2193999999999998E-2</c:v>
                </c:pt>
                <c:pt idx="453">
                  <c:v>2.0859700000000002E-2</c:v>
                </c:pt>
                <c:pt idx="454">
                  <c:v>1.89036E-2</c:v>
                </c:pt>
                <c:pt idx="455">
                  <c:v>1.6970499999999999E-2</c:v>
                </c:pt>
                <c:pt idx="456">
                  <c:v>1.6311199999999998E-2</c:v>
                </c:pt>
                <c:pt idx="457">
                  <c:v>1.4402E-2</c:v>
                </c:pt>
                <c:pt idx="458">
                  <c:v>1.37672E-2</c:v>
                </c:pt>
                <c:pt idx="459">
                  <c:v>1.4383999999999999E-2</c:v>
                </c:pt>
                <c:pt idx="460">
                  <c:v>1.6885600000000001E-2</c:v>
                </c:pt>
                <c:pt idx="461">
                  <c:v>1.62297E-2</c:v>
                </c:pt>
                <c:pt idx="462">
                  <c:v>1.74564E-2</c:v>
                </c:pt>
                <c:pt idx="463">
                  <c:v>1.6169199999999998E-2</c:v>
                </c:pt>
                <c:pt idx="464">
                  <c:v>1.4268000000000001E-2</c:v>
                </c:pt>
                <c:pt idx="465">
                  <c:v>1.4860699999999999E-2</c:v>
                </c:pt>
                <c:pt idx="466">
                  <c:v>1.4842299999999999E-2</c:v>
                </c:pt>
                <c:pt idx="467">
                  <c:v>1.6069199999999999E-2</c:v>
                </c:pt>
                <c:pt idx="468">
                  <c:v>1.66667E-2</c:v>
                </c:pt>
                <c:pt idx="469">
                  <c:v>1.66667E-2</c:v>
                </c:pt>
                <c:pt idx="470">
                  <c:v>1.7284000000000001E-2</c:v>
                </c:pt>
                <c:pt idx="471">
                  <c:v>2.28113E-2</c:v>
                </c:pt>
                <c:pt idx="472">
                  <c:v>2.09102E-2</c:v>
                </c:pt>
                <c:pt idx="473">
                  <c:v>1.9656E-2</c:v>
                </c:pt>
                <c:pt idx="474">
                  <c:v>2.1446100000000003E-2</c:v>
                </c:pt>
                <c:pt idx="475">
                  <c:v>2.2643800000000002E-2</c:v>
                </c:pt>
                <c:pt idx="476">
                  <c:v>2.6299700000000002E-2</c:v>
                </c:pt>
                <c:pt idx="477">
                  <c:v>2.56254E-2</c:v>
                </c:pt>
                <c:pt idx="478">
                  <c:v>2.6203500000000001E-2</c:v>
                </c:pt>
                <c:pt idx="479">
                  <c:v>2.6764E-2</c:v>
                </c:pt>
                <c:pt idx="480">
                  <c:v>2.7929599999999999E-2</c:v>
                </c:pt>
                <c:pt idx="481">
                  <c:v>3.2179700000000006E-2</c:v>
                </c:pt>
                <c:pt idx="482">
                  <c:v>3.7621399999999999E-2</c:v>
                </c:pt>
                <c:pt idx="483">
                  <c:v>3.0138600000000001E-2</c:v>
                </c:pt>
                <c:pt idx="484">
                  <c:v>3.13253E-2</c:v>
                </c:pt>
                <c:pt idx="485">
                  <c:v>3.7349399999999998E-2</c:v>
                </c:pt>
                <c:pt idx="486">
                  <c:v>3.5992799999999998E-2</c:v>
                </c:pt>
                <c:pt idx="487">
                  <c:v>3.3512899999999998E-2</c:v>
                </c:pt>
                <c:pt idx="488">
                  <c:v>3.4564999999999999E-2</c:v>
                </c:pt>
                <c:pt idx="489">
                  <c:v>3.4503300000000001E-2</c:v>
                </c:pt>
                <c:pt idx="490">
                  <c:v>3.4441799999999995E-2</c:v>
                </c:pt>
                <c:pt idx="491">
                  <c:v>3.43602E-2</c:v>
                </c:pt>
                <c:pt idx="492">
                  <c:v>3.7212000000000002E-2</c:v>
                </c:pt>
                <c:pt idx="493">
                  <c:v>3.5294100000000002E-2</c:v>
                </c:pt>
                <c:pt idx="494">
                  <c:v>2.98246E-2</c:v>
                </c:pt>
                <c:pt idx="495">
                  <c:v>3.2182599999999999E-2</c:v>
                </c:pt>
                <c:pt idx="496">
                  <c:v>3.5630799999999997E-2</c:v>
                </c:pt>
                <c:pt idx="497">
                  <c:v>3.1939599999999999E-2</c:v>
                </c:pt>
                <c:pt idx="498">
                  <c:v>2.7214800000000001E-2</c:v>
                </c:pt>
                <c:pt idx="499">
                  <c:v>2.7214800000000001E-2</c:v>
                </c:pt>
                <c:pt idx="500">
                  <c:v>2.5921699999999999E-2</c:v>
                </c:pt>
                <c:pt idx="501">
                  <c:v>2.12766E-2</c:v>
                </c:pt>
                <c:pt idx="502">
                  <c:v>1.8943700000000001E-2</c:v>
                </c:pt>
                <c:pt idx="503">
                  <c:v>1.6036700000000001E-2</c:v>
                </c:pt>
                <c:pt idx="504">
                  <c:v>1.1958999999999999E-2</c:v>
                </c:pt>
                <c:pt idx="505">
                  <c:v>1.13636E-2</c:v>
                </c:pt>
                <c:pt idx="506">
                  <c:v>1.3628599999999999E-2</c:v>
                </c:pt>
                <c:pt idx="507">
                  <c:v>1.64399E-2</c:v>
                </c:pt>
                <c:pt idx="508">
                  <c:v>1.2408300000000001E-2</c:v>
                </c:pt>
                <c:pt idx="509">
                  <c:v>1.0692200000000001E-2</c:v>
                </c:pt>
                <c:pt idx="510">
                  <c:v>1.46561E-2</c:v>
                </c:pt>
                <c:pt idx="511">
                  <c:v>1.74746E-2</c:v>
                </c:pt>
                <c:pt idx="512">
                  <c:v>1.516E-2</c:v>
                </c:pt>
                <c:pt idx="513">
                  <c:v>2.0270299999999998E-2</c:v>
                </c:pt>
                <c:pt idx="514">
                  <c:v>2.2535199999999998E-2</c:v>
                </c:pt>
                <c:pt idx="515">
                  <c:v>2.48027E-2</c:v>
                </c:pt>
                <c:pt idx="516">
                  <c:v>2.7574600000000001E-2</c:v>
                </c:pt>
                <c:pt idx="517">
                  <c:v>3.1460700000000001E-2</c:v>
                </c:pt>
                <c:pt idx="518">
                  <c:v>3.0252100000000001E-2</c:v>
                </c:pt>
                <c:pt idx="519">
                  <c:v>2.1751299999999998E-2</c:v>
                </c:pt>
                <c:pt idx="520">
                  <c:v>1.89415E-2</c:v>
                </c:pt>
                <c:pt idx="521">
                  <c:v>1.94878E-2</c:v>
                </c:pt>
                <c:pt idx="522">
                  <c:v>2.0555599999999997E-2</c:v>
                </c:pt>
                <c:pt idx="523">
                  <c:v>2.2160700000000002E-2</c:v>
                </c:pt>
                <c:pt idx="524">
                  <c:v>2.3783200000000001E-2</c:v>
                </c:pt>
                <c:pt idx="525">
                  <c:v>2.0419399999999997E-2</c:v>
                </c:pt>
                <c:pt idx="526">
                  <c:v>1.9283700000000001E-2</c:v>
                </c:pt>
                <c:pt idx="527">
                  <c:v>2.0352000000000002E-2</c:v>
                </c:pt>
                <c:pt idx="528">
                  <c:v>2.02629E-2</c:v>
                </c:pt>
                <c:pt idx="529">
                  <c:v>1.68845E-2</c:v>
                </c:pt>
                <c:pt idx="530">
                  <c:v>1.7400800000000001E-2</c:v>
                </c:pt>
                <c:pt idx="531">
                  <c:v>2.29258E-2</c:v>
                </c:pt>
                <c:pt idx="532">
                  <c:v>2.8977599999999999E-2</c:v>
                </c:pt>
                <c:pt idx="533">
                  <c:v>3.1676700000000002E-2</c:v>
                </c:pt>
                <c:pt idx="534">
                  <c:v>2.93958E-2</c:v>
                </c:pt>
                <c:pt idx="535">
                  <c:v>2.5474299999999998E-2</c:v>
                </c:pt>
                <c:pt idx="536">
                  <c:v>2.53917E-2</c:v>
                </c:pt>
                <c:pt idx="537">
                  <c:v>3.1909100000000003E-2</c:v>
                </c:pt>
                <c:pt idx="538">
                  <c:v>3.6216200000000004E-2</c:v>
                </c:pt>
                <c:pt idx="539">
                  <c:v>3.34232E-2</c:v>
                </c:pt>
                <c:pt idx="540">
                  <c:v>2.8448699999999997E-2</c:v>
                </c:pt>
                <c:pt idx="541">
                  <c:v>3.05303E-2</c:v>
                </c:pt>
                <c:pt idx="542">
                  <c:v>3.2068400000000004E-2</c:v>
                </c:pt>
                <c:pt idx="543">
                  <c:v>3.3617899999999999E-2</c:v>
                </c:pt>
                <c:pt idx="544">
                  <c:v>2.86929E-2</c:v>
                </c:pt>
                <c:pt idx="545">
                  <c:v>2.54103E-2</c:v>
                </c:pt>
                <c:pt idx="546">
                  <c:v>3.06716E-2</c:v>
                </c:pt>
                <c:pt idx="547">
                  <c:v>3.6469299999999996E-2</c:v>
                </c:pt>
                <c:pt idx="548">
                  <c:v>4.7418300000000004E-2</c:v>
                </c:pt>
                <c:pt idx="549">
                  <c:v>4.3501000000000005E-2</c:v>
                </c:pt>
                <c:pt idx="550">
                  <c:v>3.3385499999999999E-2</c:v>
                </c:pt>
                <c:pt idx="551">
                  <c:v>3.3385499999999999E-2</c:v>
                </c:pt>
                <c:pt idx="552">
                  <c:v>4.0187899999999999E-2</c:v>
                </c:pt>
                <c:pt idx="553">
                  <c:v>3.6382500000000005E-2</c:v>
                </c:pt>
                <c:pt idx="554">
                  <c:v>3.41792E-2</c:v>
                </c:pt>
                <c:pt idx="555">
                  <c:v>3.6138400000000001E-2</c:v>
                </c:pt>
                <c:pt idx="556">
                  <c:v>3.9772700000000001E-2</c:v>
                </c:pt>
                <c:pt idx="557">
                  <c:v>4.1817200000000006E-2</c:v>
                </c:pt>
                <c:pt idx="558">
                  <c:v>4.1046699999999998E-2</c:v>
                </c:pt>
                <c:pt idx="559">
                  <c:v>3.9265700000000001E-2</c:v>
                </c:pt>
                <c:pt idx="560">
                  <c:v>2.0120700000000002E-2</c:v>
                </c:pt>
                <c:pt idx="561">
                  <c:v>1.4063300000000001E-2</c:v>
                </c:pt>
                <c:pt idx="562">
                  <c:v>1.9687E-2</c:v>
                </c:pt>
                <c:pt idx="563">
                  <c:v>2.52398E-2</c:v>
                </c:pt>
                <c:pt idx="564">
                  <c:v>2.07577E-2</c:v>
                </c:pt>
                <c:pt idx="565">
                  <c:v>2.4202599999999998E-2</c:v>
                </c:pt>
                <c:pt idx="566">
                  <c:v>2.7982E-2</c:v>
                </c:pt>
                <c:pt idx="567">
                  <c:v>2.5929199999999999E-2</c:v>
                </c:pt>
                <c:pt idx="568">
                  <c:v>2.7098900000000002E-2</c:v>
                </c:pt>
                <c:pt idx="569">
                  <c:v>2.6927699999999999E-2</c:v>
                </c:pt>
                <c:pt idx="570">
                  <c:v>2.3178899999999999E-2</c:v>
                </c:pt>
                <c:pt idx="571">
                  <c:v>1.8974500000000002E-2</c:v>
                </c:pt>
                <c:pt idx="572">
                  <c:v>2.8338299999999997E-2</c:v>
                </c:pt>
                <c:pt idx="573">
                  <c:v>3.6107E-2</c:v>
                </c:pt>
                <c:pt idx="574">
                  <c:v>4.3732699999999999E-2</c:v>
                </c:pt>
                <c:pt idx="575">
                  <c:v>4.1088100000000002E-2</c:v>
                </c:pt>
                <c:pt idx="576">
                  <c:v>4.2946999999999999E-2</c:v>
                </c:pt>
                <c:pt idx="577">
                  <c:v>4.1429600000000004E-2</c:v>
                </c:pt>
                <c:pt idx="578">
                  <c:v>3.9749E-2</c:v>
                </c:pt>
                <c:pt idx="579">
                  <c:v>3.9037599999999999E-2</c:v>
                </c:pt>
                <c:pt idx="580">
                  <c:v>4.08841E-2</c:v>
                </c:pt>
                <c:pt idx="581">
                  <c:v>4.9359699999999999E-2</c:v>
                </c:pt>
                <c:pt idx="582">
                  <c:v>5.4975099999999999E-2</c:v>
                </c:pt>
                <c:pt idx="583">
                  <c:v>5.3080200000000001E-2</c:v>
                </c:pt>
                <c:pt idx="584">
                  <c:v>4.9533199999999999E-2</c:v>
                </c:pt>
                <c:pt idx="585">
                  <c:v>3.7310599999999999E-2</c:v>
                </c:pt>
                <c:pt idx="586">
                  <c:v>1.0999200000000001E-2</c:v>
                </c:pt>
                <c:pt idx="587">
                  <c:v>-2.2230000000000001E-4</c:v>
                </c:pt>
                <c:pt idx="588">
                  <c:v>-1.1359E-3</c:v>
                </c:pt>
                <c:pt idx="589">
                  <c:v>8.460000000000001E-5</c:v>
                </c:pt>
                <c:pt idx="590">
                  <c:v>-4.4647999999999997E-3</c:v>
                </c:pt>
                <c:pt idx="591">
                  <c:v>-5.7632000000000004E-3</c:v>
                </c:pt>
                <c:pt idx="592">
                  <c:v>-1.0157599999999999E-2</c:v>
                </c:pt>
                <c:pt idx="593">
                  <c:v>-1.2291700000000001E-2</c:v>
                </c:pt>
                <c:pt idx="594">
                  <c:v>-1.95876E-2</c:v>
                </c:pt>
                <c:pt idx="595">
                  <c:v>-1.48384E-2</c:v>
                </c:pt>
                <c:pt idx="596">
                  <c:v>-1.3779399999999999E-2</c:v>
                </c:pt>
                <c:pt idx="597">
                  <c:v>-2.2396999999999999E-3</c:v>
                </c:pt>
                <c:pt idx="598">
                  <c:v>1.91459E-2</c:v>
                </c:pt>
                <c:pt idx="599">
                  <c:v>2.8141199999999998E-2</c:v>
                </c:pt>
                <c:pt idx="600">
                  <c:v>2.6211099999999998E-2</c:v>
                </c:pt>
                <c:pt idx="601">
                  <c:v>2.1513399999999998E-2</c:v>
                </c:pt>
                <c:pt idx="602">
                  <c:v>2.2861699999999999E-2</c:v>
                </c:pt>
                <c:pt idx="603">
                  <c:v>2.2067700000000003E-2</c:v>
                </c:pt>
                <c:pt idx="604">
                  <c:v>2.0035500000000001E-2</c:v>
                </c:pt>
                <c:pt idx="605">
                  <c:v>1.1215599999999999E-2</c:v>
                </c:pt>
                <c:pt idx="606">
                  <c:v>1.3407800000000001E-2</c:v>
                </c:pt>
                <c:pt idx="607">
                  <c:v>1.15018E-2</c:v>
                </c:pt>
                <c:pt idx="608">
                  <c:v>1.11831E-2</c:v>
                </c:pt>
                <c:pt idx="609">
                  <c:v>1.1667E-2</c:v>
                </c:pt>
                <c:pt idx="610">
                  <c:v>1.08454E-2</c:v>
                </c:pt>
                <c:pt idx="611">
                  <c:v>1.4377899999999999E-2</c:v>
                </c:pt>
                <c:pt idx="612">
                  <c:v>1.70078E-2</c:v>
                </c:pt>
                <c:pt idx="613">
                  <c:v>2.1248999999999997E-2</c:v>
                </c:pt>
                <c:pt idx="614">
                  <c:v>2.6192400000000001E-2</c:v>
                </c:pt>
                <c:pt idx="615">
                  <c:v>3.0772300000000002E-2</c:v>
                </c:pt>
                <c:pt idx="616">
                  <c:v>3.4589700000000001E-2</c:v>
                </c:pt>
                <c:pt idx="617">
                  <c:v>3.5023200000000004E-2</c:v>
                </c:pt>
                <c:pt idx="618">
                  <c:v>3.5798799999999999E-2</c:v>
                </c:pt>
                <c:pt idx="619">
                  <c:v>3.755E-2</c:v>
                </c:pt>
                <c:pt idx="620">
                  <c:v>3.8126199999999999E-2</c:v>
                </c:pt>
                <c:pt idx="621">
                  <c:v>3.5222699999999996E-2</c:v>
                </c:pt>
                <c:pt idx="622">
                  <c:v>3.4514300000000005E-2</c:v>
                </c:pt>
                <c:pt idx="623">
                  <c:v>3.0620699999999997E-2</c:v>
                </c:pt>
                <c:pt idx="624">
                  <c:v>3.0087700000000002E-2</c:v>
                </c:pt>
                <c:pt idx="625">
                  <c:v>2.8981799999999999E-2</c:v>
                </c:pt>
                <c:pt idx="626">
                  <c:v>2.5828799999999999E-2</c:v>
                </c:pt>
                <c:pt idx="627">
                  <c:v>2.2731599999999998E-2</c:v>
                </c:pt>
                <c:pt idx="628">
                  <c:v>1.73794E-2</c:v>
                </c:pt>
                <c:pt idx="629">
                  <c:v>1.65387E-2</c:v>
                </c:pt>
                <c:pt idx="630">
                  <c:v>1.4175100000000001E-2</c:v>
                </c:pt>
                <c:pt idx="631">
                  <c:v>1.6859300000000001E-2</c:v>
                </c:pt>
                <c:pt idx="632">
                  <c:v>1.9497199999999999E-2</c:v>
                </c:pt>
                <c:pt idx="633">
                  <c:v>2.1556799999999997E-2</c:v>
                </c:pt>
                <c:pt idx="634">
                  <c:v>1.7960199999999999E-2</c:v>
                </c:pt>
                <c:pt idx="635">
                  <c:v>1.7595E-2</c:v>
                </c:pt>
                <c:pt idx="636">
                  <c:v>1.6840599999999997E-2</c:v>
                </c:pt>
                <c:pt idx="637">
                  <c:v>2.0181399999999999E-2</c:v>
                </c:pt>
                <c:pt idx="638">
                  <c:v>1.51875E-2</c:v>
                </c:pt>
                <c:pt idx="639">
                  <c:v>1.1388100000000002E-2</c:v>
                </c:pt>
                <c:pt idx="640">
                  <c:v>1.39039E-2</c:v>
                </c:pt>
                <c:pt idx="641">
                  <c:v>1.71579E-2</c:v>
                </c:pt>
                <c:pt idx="642">
                  <c:v>1.8854699999999999E-2</c:v>
                </c:pt>
                <c:pt idx="643">
                  <c:v>1.53881E-2</c:v>
                </c:pt>
                <c:pt idx="644">
                  <c:v>1.09473E-2</c:v>
                </c:pt>
                <c:pt idx="645">
                  <c:v>8.7679999999999998E-3</c:v>
                </c:pt>
                <c:pt idx="646">
                  <c:v>1.23287E-2</c:v>
                </c:pt>
                <c:pt idx="647">
                  <c:v>1.51284E-2</c:v>
                </c:pt>
                <c:pt idx="648">
                  <c:v>1.55776E-2</c:v>
                </c:pt>
                <c:pt idx="649">
                  <c:v>1.1204700000000001E-2</c:v>
                </c:pt>
                <c:pt idx="650">
                  <c:v>1.61269E-2</c:v>
                </c:pt>
                <c:pt idx="651">
                  <c:v>2.01513E-2</c:v>
                </c:pt>
                <c:pt idx="652">
                  <c:v>2.1669499999999998E-2</c:v>
                </c:pt>
                <c:pt idx="653">
                  <c:v>2.0589800000000002E-2</c:v>
                </c:pt>
                <c:pt idx="654">
                  <c:v>1.97424E-2</c:v>
                </c:pt>
                <c:pt idx="655">
                  <c:v>1.7151E-2</c:v>
                </c:pt>
                <c:pt idx="656">
                  <c:v>1.6840500000000001E-2</c:v>
                </c:pt>
                <c:pt idx="657">
                  <c:v>1.6095399999999999E-2</c:v>
                </c:pt>
                <c:pt idx="658">
                  <c:v>1.23152E-2</c:v>
                </c:pt>
                <c:pt idx="659">
                  <c:v>6.5312E-3</c:v>
                </c:pt>
                <c:pt idx="660">
                  <c:v>-2.2992999999999998E-3</c:v>
                </c:pt>
                <c:pt idx="661">
                  <c:v>-8.7029999999999996E-4</c:v>
                </c:pt>
                <c:pt idx="662">
                  <c:v>-2.2030000000000002E-4</c:v>
                </c:pt>
                <c:pt idx="663">
                  <c:v>-1.0403000000000001E-3</c:v>
                </c:pt>
                <c:pt idx="664">
                  <c:v>3.503E-4</c:v>
                </c:pt>
                <c:pt idx="665">
                  <c:v>1.7957000000000001E-3</c:v>
                </c:pt>
                <c:pt idx="666">
                  <c:v>2.2569000000000001E-3</c:v>
                </c:pt>
                <c:pt idx="667">
                  <c:v>2.4129999999999998E-3</c:v>
                </c:pt>
                <c:pt idx="668">
                  <c:v>8.8400000000000007E-5</c:v>
                </c:pt>
                <c:pt idx="669">
                  <c:v>1.2762000000000001E-3</c:v>
                </c:pt>
                <c:pt idx="670">
                  <c:v>4.3632000000000002E-3</c:v>
                </c:pt>
                <c:pt idx="671">
                  <c:v>6.3871999999999991E-3</c:v>
                </c:pt>
                <c:pt idx="672">
                  <c:v>1.2375000000000001E-2</c:v>
                </c:pt>
                <c:pt idx="673">
                  <c:v>8.4728000000000008E-3</c:v>
                </c:pt>
                <c:pt idx="674">
                  <c:v>8.9161999999999991E-3</c:v>
                </c:pt>
                <c:pt idx="675">
                  <c:v>1.17263E-2</c:v>
                </c:pt>
                <c:pt idx="676">
                  <c:v>1.0784800000000001E-2</c:v>
                </c:pt>
                <c:pt idx="677">
                  <c:v>1.0792900000000001E-2</c:v>
                </c:pt>
                <c:pt idx="678">
                  <c:v>8.6835999999999997E-3</c:v>
                </c:pt>
                <c:pt idx="679">
                  <c:v>1.05532E-2</c:v>
                </c:pt>
                <c:pt idx="680">
                  <c:v>1.5486400000000001E-2</c:v>
                </c:pt>
                <c:pt idx="681">
                  <c:v>1.6859200000000001E-2</c:v>
                </c:pt>
                <c:pt idx="682">
                  <c:v>1.6843300000000002E-2</c:v>
                </c:pt>
                <c:pt idx="683">
                  <c:v>2.0508000000000002E-2</c:v>
                </c:pt>
                <c:pt idx="684">
                  <c:v>2.5103900000000002E-2</c:v>
                </c:pt>
                <c:pt idx="685">
                  <c:v>2.8103600000000003E-2</c:v>
                </c:pt>
                <c:pt idx="686">
                  <c:v>2.4412E-2</c:v>
                </c:pt>
                <c:pt idx="687">
                  <c:v>2.1762199999999999E-2</c:v>
                </c:pt>
                <c:pt idx="688">
                  <c:v>1.8563400000000001E-2</c:v>
                </c:pt>
                <c:pt idx="689">
                  <c:v>1.6405700000000002E-2</c:v>
                </c:pt>
                <c:pt idx="690">
                  <c:v>1.7251099999999998E-2</c:v>
                </c:pt>
                <c:pt idx="691">
                  <c:v>1.9281200000000002E-2</c:v>
                </c:pt>
                <c:pt idx="692">
                  <c:v>2.1805699999999997E-2</c:v>
                </c:pt>
                <c:pt idx="693">
                  <c:v>2.0207600000000003E-2</c:v>
                </c:pt>
                <c:pt idx="694">
                  <c:v>2.1724899999999998E-2</c:v>
                </c:pt>
                <c:pt idx="695">
                  <c:v>2.12993E-2</c:v>
                </c:pt>
                <c:pt idx="696">
                  <c:v>2.15132E-2</c:v>
                </c:pt>
                <c:pt idx="697">
                  <c:v>2.2634699999999997E-2</c:v>
                </c:pt>
                <c:pt idx="698">
                  <c:v>2.33095E-2</c:v>
                </c:pt>
                <c:pt idx="699">
                  <c:v>2.4709999999999999E-2</c:v>
                </c:pt>
                <c:pt idx="700">
                  <c:v>2.7819199999999999E-2</c:v>
                </c:pt>
                <c:pt idx="701">
                  <c:v>2.80755E-2</c:v>
                </c:pt>
                <c:pt idx="702">
                  <c:v>2.8541199999999999E-2</c:v>
                </c:pt>
                <c:pt idx="703">
                  <c:v>2.64292E-2</c:v>
                </c:pt>
                <c:pt idx="704">
                  <c:v>2.3320599999999997E-2</c:v>
                </c:pt>
                <c:pt idx="705">
                  <c:v>2.4920300000000003E-2</c:v>
                </c:pt>
                <c:pt idx="706">
                  <c:v>2.1473300000000001E-2</c:v>
                </c:pt>
                <c:pt idx="707">
                  <c:v>2.0023800000000001E-2</c:v>
                </c:pt>
                <c:pt idx="708">
                  <c:v>1.5506800000000001E-2</c:v>
                </c:pt>
                <c:pt idx="709">
                  <c:v>1.52006E-2</c:v>
                </c:pt>
                <c:pt idx="710">
                  <c:v>1.85314E-2</c:v>
                </c:pt>
                <c:pt idx="711">
                  <c:v>1.9917899999999999E-2</c:v>
                </c:pt>
                <c:pt idx="712">
                  <c:v>1.7935199999999998E-2</c:v>
                </c:pt>
                <c:pt idx="713">
                  <c:v>1.6496799999999999E-2</c:v>
                </c:pt>
                <c:pt idx="714">
                  <c:v>1.77976E-2</c:v>
                </c:pt>
                <c:pt idx="715">
                  <c:v>1.7467799999999999E-2</c:v>
                </c:pt>
                <c:pt idx="716">
                  <c:v>1.71662E-2</c:v>
                </c:pt>
                <c:pt idx="717">
                  <c:v>1.7691800000000001E-2</c:v>
                </c:pt>
                <c:pt idx="718">
                  <c:v>2.0621999999999998E-2</c:v>
                </c:pt>
                <c:pt idx="719">
                  <c:v>2.3139900000000001E-2</c:v>
                </c:pt>
                <c:pt idx="720">
                  <c:v>2.5004200000000001E-2</c:v>
                </c:pt>
                <c:pt idx="721">
                  <c:v>2.3393199999999999E-2</c:v>
                </c:pt>
                <c:pt idx="722">
                  <c:v>1.54287E-2</c:v>
                </c:pt>
                <c:pt idx="723">
                  <c:v>3.4520000000000002E-3</c:v>
                </c:pt>
                <c:pt idx="724">
                  <c:v>2.2640999999999998E-3</c:v>
                </c:pt>
                <c:pt idx="725">
                  <c:v>7.1602000000000002E-3</c:v>
                </c:pt>
                <c:pt idx="726">
                  <c:v>1.01414E-2</c:v>
                </c:pt>
                <c:pt idx="727">
                  <c:v>1.30907E-2</c:v>
                </c:pt>
                <c:pt idx="728">
                  <c:v>1.3714800000000001E-2</c:v>
                </c:pt>
                <c:pt idx="729">
                  <c:v>1.18253E-2</c:v>
                </c:pt>
                <c:pt idx="730">
                  <c:v>1.16756E-2</c:v>
                </c:pt>
                <c:pt idx="731">
                  <c:v>1.32204E-2</c:v>
                </c:pt>
                <c:pt idx="732">
                  <c:v>1.39478E-2</c:v>
                </c:pt>
                <c:pt idx="733">
                  <c:v>1.69336E-2</c:v>
                </c:pt>
                <c:pt idx="734">
                  <c:v>2.6305200000000001E-2</c:v>
                </c:pt>
                <c:pt idx="735">
                  <c:v>4.1305500000000002E-2</c:v>
                </c:pt>
                <c:pt idx="736">
                  <c:v>4.9150300000000001E-2</c:v>
                </c:pt>
                <c:pt idx="737">
                  <c:v>5.2816099999999998E-2</c:v>
                </c:pt>
                <c:pt idx="738">
                  <c:v>5.22151E-2</c:v>
                </c:pt>
                <c:pt idx="739">
                  <c:v>5.1882900000000003E-2</c:v>
                </c:pt>
                <c:pt idx="740">
                  <c:v>5.3836300000000004E-2</c:v>
                </c:pt>
                <c:pt idx="741">
                  <c:v>6.2377500000000002E-2</c:v>
                </c:pt>
                <c:pt idx="742">
                  <c:v>6.8623900000000002E-2</c:v>
                </c:pt>
                <c:pt idx="743">
                  <c:v>7.1944599999999997E-2</c:v>
                </c:pt>
                <c:pt idx="744">
                  <c:v>7.5952800000000001E-2</c:v>
                </c:pt>
                <c:pt idx="745">
                  <c:v>7.9548500000000008E-2</c:v>
                </c:pt>
                <c:pt idx="746">
                  <c:v>8.5152199999999997E-2</c:v>
                </c:pt>
                <c:pt idx="747">
                  <c:v>8.2277699999999995E-2</c:v>
                </c:pt>
                <c:pt idx="748">
                  <c:v>8.502330000000001E-2</c:v>
                </c:pt>
                <c:pt idx="749">
                  <c:v>8.9329900000000004E-2</c:v>
                </c:pt>
                <c:pt idx="750">
                  <c:v>8.4131800000000007E-2</c:v>
                </c:pt>
                <c:pt idx="751">
                  <c:v>8.2273599999999988E-2</c:v>
                </c:pt>
                <c:pt idx="752">
                  <c:v>8.2148499999999999E-2</c:v>
                </c:pt>
                <c:pt idx="753">
                  <c:v>7.7624899999999997E-2</c:v>
                </c:pt>
                <c:pt idx="754">
                  <c:v>7.13535E-2</c:v>
                </c:pt>
                <c:pt idx="755">
                  <c:v>6.4449400000000004E-2</c:v>
                </c:pt>
                <c:pt idx="756">
                  <c:v>6.3471600000000003E-2</c:v>
                </c:pt>
                <c:pt idx="757">
                  <c:v>5.9864399999999998E-2</c:v>
                </c:pt>
                <c:pt idx="758">
                  <c:v>4.9869199999999995E-2</c:v>
                </c:pt>
                <c:pt idx="759">
                  <c:v>4.9571899999999995E-2</c:v>
                </c:pt>
                <c:pt idx="760">
                  <c:v>4.1288400000000003E-2</c:v>
                </c:pt>
                <c:pt idx="761">
                  <c:v>3.092E-2</c:v>
                </c:pt>
                <c:pt idx="762">
                  <c:v>3.2990800000000001E-2</c:v>
                </c:pt>
                <c:pt idx="763">
                  <c:v>3.7074999999999997E-2</c:v>
                </c:pt>
                <c:pt idx="764">
                  <c:v>3.6899000000000001E-2</c:v>
                </c:pt>
                <c:pt idx="765">
                  <c:v>3.2323600000000001E-2</c:v>
                </c:pt>
                <c:pt idx="766">
                  <c:v>3.1209199999999999E-2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40-4F97-B9E2-8A8060677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500159"/>
        <c:axId val="1971248672"/>
      </c:areaChart>
      <c:lineChart>
        <c:grouping val="standard"/>
        <c:varyColors val="0"/>
        <c:ser>
          <c:idx val="1"/>
          <c:order val="1"/>
          <c:tx>
            <c:v>Fed Target</c:v>
          </c:tx>
          <c:spPr>
            <a:ln w="285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Inflation!$A$5:$A$771</c:f>
              <c:numCache>
                <c:formatCode>[$-409]mmm\-yy;@</c:formatCode>
                <c:ptCount val="767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23408</c:v>
                </c:pt>
                <c:pt idx="50">
                  <c:v>23437</c:v>
                </c:pt>
                <c:pt idx="51">
                  <c:v>23468</c:v>
                </c:pt>
                <c:pt idx="52">
                  <c:v>23498</c:v>
                </c:pt>
                <c:pt idx="53">
                  <c:v>23529</c:v>
                </c:pt>
                <c:pt idx="54">
                  <c:v>23559</c:v>
                </c:pt>
                <c:pt idx="55">
                  <c:v>23590</c:v>
                </c:pt>
                <c:pt idx="56">
                  <c:v>23621</c:v>
                </c:pt>
                <c:pt idx="57">
                  <c:v>23651</c:v>
                </c:pt>
                <c:pt idx="58">
                  <c:v>23682</c:v>
                </c:pt>
                <c:pt idx="59">
                  <c:v>23712</c:v>
                </c:pt>
                <c:pt idx="60">
                  <c:v>23743</c:v>
                </c:pt>
                <c:pt idx="61">
                  <c:v>23774</c:v>
                </c:pt>
                <c:pt idx="62">
                  <c:v>23802</c:v>
                </c:pt>
                <c:pt idx="63">
                  <c:v>23833</c:v>
                </c:pt>
                <c:pt idx="64">
                  <c:v>23863</c:v>
                </c:pt>
                <c:pt idx="65">
                  <c:v>23894</c:v>
                </c:pt>
                <c:pt idx="66">
                  <c:v>23924</c:v>
                </c:pt>
                <c:pt idx="67">
                  <c:v>23955</c:v>
                </c:pt>
                <c:pt idx="68">
                  <c:v>23986</c:v>
                </c:pt>
                <c:pt idx="69">
                  <c:v>24016</c:v>
                </c:pt>
                <c:pt idx="70">
                  <c:v>24047</c:v>
                </c:pt>
                <c:pt idx="71">
                  <c:v>24077</c:v>
                </c:pt>
                <c:pt idx="72">
                  <c:v>24108</c:v>
                </c:pt>
                <c:pt idx="73">
                  <c:v>24139</c:v>
                </c:pt>
                <c:pt idx="74">
                  <c:v>24167</c:v>
                </c:pt>
                <c:pt idx="75">
                  <c:v>24198</c:v>
                </c:pt>
                <c:pt idx="76">
                  <c:v>24228</c:v>
                </c:pt>
                <c:pt idx="77">
                  <c:v>24259</c:v>
                </c:pt>
                <c:pt idx="78">
                  <c:v>24289</c:v>
                </c:pt>
                <c:pt idx="79">
                  <c:v>24320</c:v>
                </c:pt>
                <c:pt idx="80">
                  <c:v>24351</c:v>
                </c:pt>
                <c:pt idx="81">
                  <c:v>24381</c:v>
                </c:pt>
                <c:pt idx="82">
                  <c:v>24412</c:v>
                </c:pt>
                <c:pt idx="83">
                  <c:v>24442</c:v>
                </c:pt>
                <c:pt idx="84">
                  <c:v>24473</c:v>
                </c:pt>
                <c:pt idx="85">
                  <c:v>24504</c:v>
                </c:pt>
                <c:pt idx="86">
                  <c:v>24532</c:v>
                </c:pt>
                <c:pt idx="87">
                  <c:v>24563</c:v>
                </c:pt>
                <c:pt idx="88">
                  <c:v>24593</c:v>
                </c:pt>
                <c:pt idx="89">
                  <c:v>24624</c:v>
                </c:pt>
                <c:pt idx="90">
                  <c:v>24654</c:v>
                </c:pt>
                <c:pt idx="91">
                  <c:v>24685</c:v>
                </c:pt>
                <c:pt idx="92">
                  <c:v>24716</c:v>
                </c:pt>
                <c:pt idx="93">
                  <c:v>24746</c:v>
                </c:pt>
                <c:pt idx="94">
                  <c:v>24777</c:v>
                </c:pt>
                <c:pt idx="95">
                  <c:v>24807</c:v>
                </c:pt>
                <c:pt idx="96">
                  <c:v>24838</c:v>
                </c:pt>
                <c:pt idx="97">
                  <c:v>24869</c:v>
                </c:pt>
                <c:pt idx="98">
                  <c:v>24898</c:v>
                </c:pt>
                <c:pt idx="99">
                  <c:v>24929</c:v>
                </c:pt>
                <c:pt idx="100">
                  <c:v>24959</c:v>
                </c:pt>
                <c:pt idx="101">
                  <c:v>24990</c:v>
                </c:pt>
                <c:pt idx="102">
                  <c:v>25020</c:v>
                </c:pt>
                <c:pt idx="103">
                  <c:v>25051</c:v>
                </c:pt>
                <c:pt idx="104">
                  <c:v>25082</c:v>
                </c:pt>
                <c:pt idx="105">
                  <c:v>25112</c:v>
                </c:pt>
                <c:pt idx="106">
                  <c:v>25143</c:v>
                </c:pt>
                <c:pt idx="107">
                  <c:v>25173</c:v>
                </c:pt>
                <c:pt idx="108">
                  <c:v>25204</c:v>
                </c:pt>
                <c:pt idx="109">
                  <c:v>25235</c:v>
                </c:pt>
                <c:pt idx="110">
                  <c:v>25263</c:v>
                </c:pt>
                <c:pt idx="111">
                  <c:v>25294</c:v>
                </c:pt>
                <c:pt idx="112">
                  <c:v>25324</c:v>
                </c:pt>
                <c:pt idx="113">
                  <c:v>25355</c:v>
                </c:pt>
                <c:pt idx="114">
                  <c:v>25385</c:v>
                </c:pt>
                <c:pt idx="115">
                  <c:v>25416</c:v>
                </c:pt>
                <c:pt idx="116">
                  <c:v>25447</c:v>
                </c:pt>
                <c:pt idx="117">
                  <c:v>25477</c:v>
                </c:pt>
                <c:pt idx="118">
                  <c:v>25508</c:v>
                </c:pt>
                <c:pt idx="119">
                  <c:v>25538</c:v>
                </c:pt>
                <c:pt idx="120">
                  <c:v>25569</c:v>
                </c:pt>
                <c:pt idx="121">
                  <c:v>25600</c:v>
                </c:pt>
                <c:pt idx="122">
                  <c:v>25628</c:v>
                </c:pt>
                <c:pt idx="123">
                  <c:v>25659</c:v>
                </c:pt>
                <c:pt idx="124">
                  <c:v>25689</c:v>
                </c:pt>
                <c:pt idx="125">
                  <c:v>25720</c:v>
                </c:pt>
                <c:pt idx="126">
                  <c:v>25750</c:v>
                </c:pt>
                <c:pt idx="127">
                  <c:v>25781</c:v>
                </c:pt>
                <c:pt idx="128">
                  <c:v>25812</c:v>
                </c:pt>
                <c:pt idx="129">
                  <c:v>25842</c:v>
                </c:pt>
                <c:pt idx="130">
                  <c:v>25873</c:v>
                </c:pt>
                <c:pt idx="131">
                  <c:v>25903</c:v>
                </c:pt>
                <c:pt idx="132">
                  <c:v>25934</c:v>
                </c:pt>
                <c:pt idx="133">
                  <c:v>25965</c:v>
                </c:pt>
                <c:pt idx="134">
                  <c:v>25993</c:v>
                </c:pt>
                <c:pt idx="135">
                  <c:v>26024</c:v>
                </c:pt>
                <c:pt idx="136">
                  <c:v>26054</c:v>
                </c:pt>
                <c:pt idx="137">
                  <c:v>26085</c:v>
                </c:pt>
                <c:pt idx="138">
                  <c:v>26115</c:v>
                </c:pt>
                <c:pt idx="139">
                  <c:v>26146</c:v>
                </c:pt>
                <c:pt idx="140">
                  <c:v>26177</c:v>
                </c:pt>
                <c:pt idx="141">
                  <c:v>26207</c:v>
                </c:pt>
                <c:pt idx="142">
                  <c:v>26238</c:v>
                </c:pt>
                <c:pt idx="143">
                  <c:v>26268</c:v>
                </c:pt>
                <c:pt idx="144">
                  <c:v>26299</c:v>
                </c:pt>
                <c:pt idx="145">
                  <c:v>26330</c:v>
                </c:pt>
                <c:pt idx="146">
                  <c:v>26359</c:v>
                </c:pt>
                <c:pt idx="147">
                  <c:v>26390</c:v>
                </c:pt>
                <c:pt idx="148">
                  <c:v>26420</c:v>
                </c:pt>
                <c:pt idx="149">
                  <c:v>26451</c:v>
                </c:pt>
                <c:pt idx="150">
                  <c:v>26481</c:v>
                </c:pt>
                <c:pt idx="151">
                  <c:v>26512</c:v>
                </c:pt>
                <c:pt idx="152">
                  <c:v>26543</c:v>
                </c:pt>
                <c:pt idx="153">
                  <c:v>26573</c:v>
                </c:pt>
                <c:pt idx="154">
                  <c:v>26604</c:v>
                </c:pt>
                <c:pt idx="155">
                  <c:v>26634</c:v>
                </c:pt>
                <c:pt idx="156">
                  <c:v>26665</c:v>
                </c:pt>
                <c:pt idx="157">
                  <c:v>26696</c:v>
                </c:pt>
                <c:pt idx="158">
                  <c:v>26724</c:v>
                </c:pt>
                <c:pt idx="159">
                  <c:v>26755</c:v>
                </c:pt>
                <c:pt idx="160">
                  <c:v>26785</c:v>
                </c:pt>
                <c:pt idx="161">
                  <c:v>26816</c:v>
                </c:pt>
                <c:pt idx="162">
                  <c:v>26846</c:v>
                </c:pt>
                <c:pt idx="163">
                  <c:v>26877</c:v>
                </c:pt>
                <c:pt idx="164">
                  <c:v>26908</c:v>
                </c:pt>
                <c:pt idx="165">
                  <c:v>26938</c:v>
                </c:pt>
                <c:pt idx="166">
                  <c:v>26969</c:v>
                </c:pt>
                <c:pt idx="167">
                  <c:v>26999</c:v>
                </c:pt>
                <c:pt idx="168">
                  <c:v>27030</c:v>
                </c:pt>
                <c:pt idx="169">
                  <c:v>27061</c:v>
                </c:pt>
                <c:pt idx="170">
                  <c:v>27089</c:v>
                </c:pt>
                <c:pt idx="171">
                  <c:v>27120</c:v>
                </c:pt>
                <c:pt idx="172">
                  <c:v>27150</c:v>
                </c:pt>
                <c:pt idx="173">
                  <c:v>27181</c:v>
                </c:pt>
                <c:pt idx="174">
                  <c:v>27211</c:v>
                </c:pt>
                <c:pt idx="175">
                  <c:v>27242</c:v>
                </c:pt>
                <c:pt idx="176">
                  <c:v>27273</c:v>
                </c:pt>
                <c:pt idx="177">
                  <c:v>27303</c:v>
                </c:pt>
                <c:pt idx="178">
                  <c:v>27334</c:v>
                </c:pt>
                <c:pt idx="179">
                  <c:v>27364</c:v>
                </c:pt>
                <c:pt idx="180">
                  <c:v>27395</c:v>
                </c:pt>
                <c:pt idx="181">
                  <c:v>27426</c:v>
                </c:pt>
                <c:pt idx="182">
                  <c:v>27454</c:v>
                </c:pt>
                <c:pt idx="183">
                  <c:v>27485</c:v>
                </c:pt>
                <c:pt idx="184">
                  <c:v>27515</c:v>
                </c:pt>
                <c:pt idx="185">
                  <c:v>27546</c:v>
                </c:pt>
                <c:pt idx="186">
                  <c:v>27576</c:v>
                </c:pt>
                <c:pt idx="187">
                  <c:v>27607</c:v>
                </c:pt>
                <c:pt idx="188">
                  <c:v>27638</c:v>
                </c:pt>
                <c:pt idx="189">
                  <c:v>27668</c:v>
                </c:pt>
                <c:pt idx="190">
                  <c:v>27699</c:v>
                </c:pt>
                <c:pt idx="191">
                  <c:v>27729</c:v>
                </c:pt>
                <c:pt idx="192">
                  <c:v>27760</c:v>
                </c:pt>
                <c:pt idx="193">
                  <c:v>27791</c:v>
                </c:pt>
                <c:pt idx="194">
                  <c:v>27820</c:v>
                </c:pt>
                <c:pt idx="195">
                  <c:v>27851</c:v>
                </c:pt>
                <c:pt idx="196">
                  <c:v>27881</c:v>
                </c:pt>
                <c:pt idx="197">
                  <c:v>27912</c:v>
                </c:pt>
                <c:pt idx="198">
                  <c:v>27942</c:v>
                </c:pt>
                <c:pt idx="199">
                  <c:v>27973</c:v>
                </c:pt>
                <c:pt idx="200">
                  <c:v>28004</c:v>
                </c:pt>
                <c:pt idx="201">
                  <c:v>28034</c:v>
                </c:pt>
                <c:pt idx="202">
                  <c:v>28065</c:v>
                </c:pt>
                <c:pt idx="203">
                  <c:v>28095</c:v>
                </c:pt>
                <c:pt idx="204">
                  <c:v>28126</c:v>
                </c:pt>
                <c:pt idx="205">
                  <c:v>28157</c:v>
                </c:pt>
                <c:pt idx="206">
                  <c:v>28185</c:v>
                </c:pt>
                <c:pt idx="207">
                  <c:v>28216</c:v>
                </c:pt>
                <c:pt idx="208">
                  <c:v>28246</c:v>
                </c:pt>
                <c:pt idx="209">
                  <c:v>28277</c:v>
                </c:pt>
                <c:pt idx="210">
                  <c:v>28307</c:v>
                </c:pt>
                <c:pt idx="211">
                  <c:v>28338</c:v>
                </c:pt>
                <c:pt idx="212">
                  <c:v>28369</c:v>
                </c:pt>
                <c:pt idx="213">
                  <c:v>28399</c:v>
                </c:pt>
                <c:pt idx="214">
                  <c:v>28430</c:v>
                </c:pt>
                <c:pt idx="215">
                  <c:v>28460</c:v>
                </c:pt>
                <c:pt idx="216">
                  <c:v>28491</c:v>
                </c:pt>
                <c:pt idx="217">
                  <c:v>28522</c:v>
                </c:pt>
                <c:pt idx="218">
                  <c:v>28550</c:v>
                </c:pt>
                <c:pt idx="219">
                  <c:v>28581</c:v>
                </c:pt>
                <c:pt idx="220">
                  <c:v>28611</c:v>
                </c:pt>
                <c:pt idx="221">
                  <c:v>28642</c:v>
                </c:pt>
                <c:pt idx="222">
                  <c:v>28672</c:v>
                </c:pt>
                <c:pt idx="223">
                  <c:v>28703</c:v>
                </c:pt>
                <c:pt idx="224">
                  <c:v>28734</c:v>
                </c:pt>
                <c:pt idx="225">
                  <c:v>28764</c:v>
                </c:pt>
                <c:pt idx="226">
                  <c:v>28795</c:v>
                </c:pt>
                <c:pt idx="227">
                  <c:v>28825</c:v>
                </c:pt>
                <c:pt idx="228">
                  <c:v>28856</c:v>
                </c:pt>
                <c:pt idx="229">
                  <c:v>28887</c:v>
                </c:pt>
                <c:pt idx="230">
                  <c:v>28915</c:v>
                </c:pt>
                <c:pt idx="231">
                  <c:v>28946</c:v>
                </c:pt>
                <c:pt idx="232">
                  <c:v>28976</c:v>
                </c:pt>
                <c:pt idx="233">
                  <c:v>29007</c:v>
                </c:pt>
                <c:pt idx="234">
                  <c:v>29037</c:v>
                </c:pt>
                <c:pt idx="235">
                  <c:v>29068</c:v>
                </c:pt>
                <c:pt idx="236">
                  <c:v>29099</c:v>
                </c:pt>
                <c:pt idx="237">
                  <c:v>29129</c:v>
                </c:pt>
                <c:pt idx="238">
                  <c:v>29160</c:v>
                </c:pt>
                <c:pt idx="239">
                  <c:v>29190</c:v>
                </c:pt>
                <c:pt idx="240">
                  <c:v>29221</c:v>
                </c:pt>
                <c:pt idx="241">
                  <c:v>29252</c:v>
                </c:pt>
                <c:pt idx="242">
                  <c:v>29281</c:v>
                </c:pt>
                <c:pt idx="243">
                  <c:v>29312</c:v>
                </c:pt>
                <c:pt idx="244">
                  <c:v>29342</c:v>
                </c:pt>
                <c:pt idx="245">
                  <c:v>29373</c:v>
                </c:pt>
                <c:pt idx="246">
                  <c:v>29403</c:v>
                </c:pt>
                <c:pt idx="247">
                  <c:v>29434</c:v>
                </c:pt>
                <c:pt idx="248">
                  <c:v>29465</c:v>
                </c:pt>
                <c:pt idx="249">
                  <c:v>29495</c:v>
                </c:pt>
                <c:pt idx="250">
                  <c:v>29526</c:v>
                </c:pt>
                <c:pt idx="251">
                  <c:v>29556</c:v>
                </c:pt>
                <c:pt idx="252">
                  <c:v>29587</c:v>
                </c:pt>
                <c:pt idx="253">
                  <c:v>29618</c:v>
                </c:pt>
                <c:pt idx="254">
                  <c:v>29646</c:v>
                </c:pt>
                <c:pt idx="255">
                  <c:v>29677</c:v>
                </c:pt>
                <c:pt idx="256">
                  <c:v>29707</c:v>
                </c:pt>
                <c:pt idx="257">
                  <c:v>29738</c:v>
                </c:pt>
                <c:pt idx="258">
                  <c:v>29768</c:v>
                </c:pt>
                <c:pt idx="259">
                  <c:v>29799</c:v>
                </c:pt>
                <c:pt idx="260">
                  <c:v>29830</c:v>
                </c:pt>
                <c:pt idx="261">
                  <c:v>29860</c:v>
                </c:pt>
                <c:pt idx="262">
                  <c:v>29891</c:v>
                </c:pt>
                <c:pt idx="263">
                  <c:v>29921</c:v>
                </c:pt>
                <c:pt idx="264">
                  <c:v>29952</c:v>
                </c:pt>
                <c:pt idx="265">
                  <c:v>29983</c:v>
                </c:pt>
                <c:pt idx="266">
                  <c:v>30011</c:v>
                </c:pt>
                <c:pt idx="267">
                  <c:v>30042</c:v>
                </c:pt>
                <c:pt idx="268">
                  <c:v>30072</c:v>
                </c:pt>
                <c:pt idx="269">
                  <c:v>30103</c:v>
                </c:pt>
                <c:pt idx="270">
                  <c:v>30133</c:v>
                </c:pt>
                <c:pt idx="271">
                  <c:v>30164</c:v>
                </c:pt>
                <c:pt idx="272">
                  <c:v>30195</c:v>
                </c:pt>
                <c:pt idx="273">
                  <c:v>30225</c:v>
                </c:pt>
                <c:pt idx="274">
                  <c:v>30256</c:v>
                </c:pt>
                <c:pt idx="275">
                  <c:v>30286</c:v>
                </c:pt>
                <c:pt idx="276">
                  <c:v>30317</c:v>
                </c:pt>
                <c:pt idx="277">
                  <c:v>30348</c:v>
                </c:pt>
                <c:pt idx="278">
                  <c:v>30376</c:v>
                </c:pt>
                <c:pt idx="279">
                  <c:v>30407</c:v>
                </c:pt>
                <c:pt idx="280">
                  <c:v>30437</c:v>
                </c:pt>
                <c:pt idx="281">
                  <c:v>30468</c:v>
                </c:pt>
                <c:pt idx="282">
                  <c:v>30498</c:v>
                </c:pt>
                <c:pt idx="283">
                  <c:v>30529</c:v>
                </c:pt>
                <c:pt idx="284">
                  <c:v>30560</c:v>
                </c:pt>
                <c:pt idx="285">
                  <c:v>30590</c:v>
                </c:pt>
                <c:pt idx="286">
                  <c:v>30621</c:v>
                </c:pt>
                <c:pt idx="287">
                  <c:v>30651</c:v>
                </c:pt>
                <c:pt idx="288">
                  <c:v>30682</c:v>
                </c:pt>
                <c:pt idx="289">
                  <c:v>30713</c:v>
                </c:pt>
                <c:pt idx="290">
                  <c:v>30742</c:v>
                </c:pt>
                <c:pt idx="291">
                  <c:v>30773</c:v>
                </c:pt>
                <c:pt idx="292">
                  <c:v>30803</c:v>
                </c:pt>
                <c:pt idx="293">
                  <c:v>30834</c:v>
                </c:pt>
                <c:pt idx="294">
                  <c:v>30864</c:v>
                </c:pt>
                <c:pt idx="295">
                  <c:v>30895</c:v>
                </c:pt>
                <c:pt idx="296">
                  <c:v>30926</c:v>
                </c:pt>
                <c:pt idx="297">
                  <c:v>30956</c:v>
                </c:pt>
                <c:pt idx="298">
                  <c:v>30987</c:v>
                </c:pt>
                <c:pt idx="299">
                  <c:v>31017</c:v>
                </c:pt>
                <c:pt idx="300">
                  <c:v>31048</c:v>
                </c:pt>
                <c:pt idx="301">
                  <c:v>31079</c:v>
                </c:pt>
                <c:pt idx="302">
                  <c:v>31107</c:v>
                </c:pt>
                <c:pt idx="303">
                  <c:v>31138</c:v>
                </c:pt>
                <c:pt idx="304">
                  <c:v>31168</c:v>
                </c:pt>
                <c:pt idx="305">
                  <c:v>31199</c:v>
                </c:pt>
                <c:pt idx="306">
                  <c:v>31229</c:v>
                </c:pt>
                <c:pt idx="307">
                  <c:v>31260</c:v>
                </c:pt>
                <c:pt idx="308">
                  <c:v>31291</c:v>
                </c:pt>
                <c:pt idx="309">
                  <c:v>31321</c:v>
                </c:pt>
                <c:pt idx="310">
                  <c:v>31352</c:v>
                </c:pt>
                <c:pt idx="311">
                  <c:v>31382</c:v>
                </c:pt>
                <c:pt idx="312">
                  <c:v>31413</c:v>
                </c:pt>
                <c:pt idx="313">
                  <c:v>31444</c:v>
                </c:pt>
                <c:pt idx="314">
                  <c:v>31472</c:v>
                </c:pt>
                <c:pt idx="315">
                  <c:v>31503</c:v>
                </c:pt>
                <c:pt idx="316">
                  <c:v>31533</c:v>
                </c:pt>
                <c:pt idx="317">
                  <c:v>31564</c:v>
                </c:pt>
                <c:pt idx="318">
                  <c:v>31594</c:v>
                </c:pt>
                <c:pt idx="319">
                  <c:v>31625</c:v>
                </c:pt>
                <c:pt idx="320">
                  <c:v>31656</c:v>
                </c:pt>
                <c:pt idx="321">
                  <c:v>31686</c:v>
                </c:pt>
                <c:pt idx="322">
                  <c:v>31717</c:v>
                </c:pt>
                <c:pt idx="323">
                  <c:v>31747</c:v>
                </c:pt>
                <c:pt idx="324">
                  <c:v>31778</c:v>
                </c:pt>
                <c:pt idx="325">
                  <c:v>31809</c:v>
                </c:pt>
                <c:pt idx="326">
                  <c:v>31837</c:v>
                </c:pt>
                <c:pt idx="327">
                  <c:v>31868</c:v>
                </c:pt>
                <c:pt idx="328">
                  <c:v>31898</c:v>
                </c:pt>
                <c:pt idx="329">
                  <c:v>31929</c:v>
                </c:pt>
                <c:pt idx="330">
                  <c:v>31959</c:v>
                </c:pt>
                <c:pt idx="331">
                  <c:v>31990</c:v>
                </c:pt>
                <c:pt idx="332">
                  <c:v>32021</c:v>
                </c:pt>
                <c:pt idx="333">
                  <c:v>32051</c:v>
                </c:pt>
                <c:pt idx="334">
                  <c:v>32082</c:v>
                </c:pt>
                <c:pt idx="335">
                  <c:v>32112</c:v>
                </c:pt>
                <c:pt idx="336">
                  <c:v>32143</c:v>
                </c:pt>
                <c:pt idx="337">
                  <c:v>32174</c:v>
                </c:pt>
                <c:pt idx="338">
                  <c:v>32203</c:v>
                </c:pt>
                <c:pt idx="339">
                  <c:v>32234</c:v>
                </c:pt>
                <c:pt idx="340">
                  <c:v>32264</c:v>
                </c:pt>
                <c:pt idx="341">
                  <c:v>32295</c:v>
                </c:pt>
                <c:pt idx="342">
                  <c:v>32325</c:v>
                </c:pt>
                <c:pt idx="343">
                  <c:v>32356</c:v>
                </c:pt>
                <c:pt idx="344">
                  <c:v>32387</c:v>
                </c:pt>
                <c:pt idx="345">
                  <c:v>32417</c:v>
                </c:pt>
                <c:pt idx="346">
                  <c:v>32448</c:v>
                </c:pt>
                <c:pt idx="347">
                  <c:v>32478</c:v>
                </c:pt>
                <c:pt idx="348">
                  <c:v>32509</c:v>
                </c:pt>
                <c:pt idx="349">
                  <c:v>32540</c:v>
                </c:pt>
                <c:pt idx="350">
                  <c:v>32568</c:v>
                </c:pt>
                <c:pt idx="351">
                  <c:v>32599</c:v>
                </c:pt>
                <c:pt idx="352">
                  <c:v>32629</c:v>
                </c:pt>
                <c:pt idx="353">
                  <c:v>32660</c:v>
                </c:pt>
                <c:pt idx="354">
                  <c:v>32690</c:v>
                </c:pt>
                <c:pt idx="355">
                  <c:v>32721</c:v>
                </c:pt>
                <c:pt idx="356">
                  <c:v>32752</c:v>
                </c:pt>
                <c:pt idx="357">
                  <c:v>32782</c:v>
                </c:pt>
                <c:pt idx="358">
                  <c:v>32813</c:v>
                </c:pt>
                <c:pt idx="359">
                  <c:v>32843</c:v>
                </c:pt>
                <c:pt idx="360">
                  <c:v>32874</c:v>
                </c:pt>
                <c:pt idx="361">
                  <c:v>32905</c:v>
                </c:pt>
                <c:pt idx="362">
                  <c:v>32933</c:v>
                </c:pt>
                <c:pt idx="363">
                  <c:v>32964</c:v>
                </c:pt>
                <c:pt idx="364">
                  <c:v>32994</c:v>
                </c:pt>
                <c:pt idx="365">
                  <c:v>33025</c:v>
                </c:pt>
                <c:pt idx="366">
                  <c:v>33055</c:v>
                </c:pt>
                <c:pt idx="367">
                  <c:v>33086</c:v>
                </c:pt>
                <c:pt idx="368">
                  <c:v>33117</c:v>
                </c:pt>
                <c:pt idx="369">
                  <c:v>33147</c:v>
                </c:pt>
                <c:pt idx="370">
                  <c:v>33178</c:v>
                </c:pt>
                <c:pt idx="371">
                  <c:v>33208</c:v>
                </c:pt>
                <c:pt idx="372">
                  <c:v>33239</c:v>
                </c:pt>
                <c:pt idx="373">
                  <c:v>33270</c:v>
                </c:pt>
                <c:pt idx="374">
                  <c:v>33298</c:v>
                </c:pt>
                <c:pt idx="375">
                  <c:v>33329</c:v>
                </c:pt>
                <c:pt idx="376">
                  <c:v>33359</c:v>
                </c:pt>
                <c:pt idx="377">
                  <c:v>33390</c:v>
                </c:pt>
                <c:pt idx="378">
                  <c:v>33420</c:v>
                </c:pt>
                <c:pt idx="379">
                  <c:v>33451</c:v>
                </c:pt>
                <c:pt idx="380">
                  <c:v>33482</c:v>
                </c:pt>
                <c:pt idx="381">
                  <c:v>33512</c:v>
                </c:pt>
                <c:pt idx="382">
                  <c:v>33543</c:v>
                </c:pt>
                <c:pt idx="383">
                  <c:v>33573</c:v>
                </c:pt>
                <c:pt idx="384">
                  <c:v>33604</c:v>
                </c:pt>
                <c:pt idx="385">
                  <c:v>33635</c:v>
                </c:pt>
                <c:pt idx="386">
                  <c:v>33664</c:v>
                </c:pt>
                <c:pt idx="387">
                  <c:v>33695</c:v>
                </c:pt>
                <c:pt idx="388">
                  <c:v>33725</c:v>
                </c:pt>
                <c:pt idx="389">
                  <c:v>33756</c:v>
                </c:pt>
                <c:pt idx="390">
                  <c:v>33786</c:v>
                </c:pt>
                <c:pt idx="391">
                  <c:v>33817</c:v>
                </c:pt>
                <c:pt idx="392">
                  <c:v>33848</c:v>
                </c:pt>
                <c:pt idx="393">
                  <c:v>33878</c:v>
                </c:pt>
                <c:pt idx="394">
                  <c:v>33909</c:v>
                </c:pt>
                <c:pt idx="395">
                  <c:v>33939</c:v>
                </c:pt>
                <c:pt idx="396">
                  <c:v>33970</c:v>
                </c:pt>
                <c:pt idx="397">
                  <c:v>34001</c:v>
                </c:pt>
                <c:pt idx="398">
                  <c:v>34029</c:v>
                </c:pt>
                <c:pt idx="399">
                  <c:v>34060</c:v>
                </c:pt>
                <c:pt idx="400">
                  <c:v>34090</c:v>
                </c:pt>
                <c:pt idx="401">
                  <c:v>34121</c:v>
                </c:pt>
                <c:pt idx="402">
                  <c:v>34151</c:v>
                </c:pt>
                <c:pt idx="403">
                  <c:v>34182</c:v>
                </c:pt>
                <c:pt idx="404">
                  <c:v>34213</c:v>
                </c:pt>
                <c:pt idx="405">
                  <c:v>34243</c:v>
                </c:pt>
                <c:pt idx="406">
                  <c:v>34274</c:v>
                </c:pt>
                <c:pt idx="407">
                  <c:v>34304</c:v>
                </c:pt>
                <c:pt idx="408">
                  <c:v>34335</c:v>
                </c:pt>
                <c:pt idx="409">
                  <c:v>34366</c:v>
                </c:pt>
                <c:pt idx="410">
                  <c:v>34394</c:v>
                </c:pt>
                <c:pt idx="411">
                  <c:v>34425</c:v>
                </c:pt>
                <c:pt idx="412">
                  <c:v>34455</c:v>
                </c:pt>
                <c:pt idx="413">
                  <c:v>34486</c:v>
                </c:pt>
                <c:pt idx="414">
                  <c:v>34516</c:v>
                </c:pt>
                <c:pt idx="415">
                  <c:v>34547</c:v>
                </c:pt>
                <c:pt idx="416">
                  <c:v>34578</c:v>
                </c:pt>
                <c:pt idx="417">
                  <c:v>34608</c:v>
                </c:pt>
                <c:pt idx="418">
                  <c:v>34639</c:v>
                </c:pt>
                <c:pt idx="419">
                  <c:v>34669</c:v>
                </c:pt>
                <c:pt idx="420">
                  <c:v>34700</c:v>
                </c:pt>
                <c:pt idx="421">
                  <c:v>34731</c:v>
                </c:pt>
                <c:pt idx="422">
                  <c:v>34759</c:v>
                </c:pt>
                <c:pt idx="423">
                  <c:v>34790</c:v>
                </c:pt>
                <c:pt idx="424">
                  <c:v>34820</c:v>
                </c:pt>
                <c:pt idx="425">
                  <c:v>34851</c:v>
                </c:pt>
                <c:pt idx="426">
                  <c:v>34881</c:v>
                </c:pt>
                <c:pt idx="427">
                  <c:v>34912</c:v>
                </c:pt>
                <c:pt idx="428">
                  <c:v>34943</c:v>
                </c:pt>
                <c:pt idx="429">
                  <c:v>34973</c:v>
                </c:pt>
                <c:pt idx="430">
                  <c:v>35004</c:v>
                </c:pt>
                <c:pt idx="431">
                  <c:v>35034</c:v>
                </c:pt>
                <c:pt idx="432">
                  <c:v>35065</c:v>
                </c:pt>
                <c:pt idx="433">
                  <c:v>35096</c:v>
                </c:pt>
                <c:pt idx="434">
                  <c:v>35125</c:v>
                </c:pt>
                <c:pt idx="435">
                  <c:v>35156</c:v>
                </c:pt>
                <c:pt idx="436">
                  <c:v>35186</c:v>
                </c:pt>
                <c:pt idx="437">
                  <c:v>35217</c:v>
                </c:pt>
                <c:pt idx="438">
                  <c:v>35247</c:v>
                </c:pt>
                <c:pt idx="439">
                  <c:v>35278</c:v>
                </c:pt>
                <c:pt idx="440">
                  <c:v>35309</c:v>
                </c:pt>
                <c:pt idx="441">
                  <c:v>35339</c:v>
                </c:pt>
                <c:pt idx="442">
                  <c:v>35370</c:v>
                </c:pt>
                <c:pt idx="443">
                  <c:v>35400</c:v>
                </c:pt>
                <c:pt idx="444">
                  <c:v>35431</c:v>
                </c:pt>
                <c:pt idx="445">
                  <c:v>35462</c:v>
                </c:pt>
                <c:pt idx="446">
                  <c:v>35490</c:v>
                </c:pt>
                <c:pt idx="447">
                  <c:v>35521</c:v>
                </c:pt>
                <c:pt idx="448">
                  <c:v>35551</c:v>
                </c:pt>
                <c:pt idx="449">
                  <c:v>35582</c:v>
                </c:pt>
                <c:pt idx="450">
                  <c:v>35612</c:v>
                </c:pt>
                <c:pt idx="451">
                  <c:v>35643</c:v>
                </c:pt>
                <c:pt idx="452">
                  <c:v>35674</c:v>
                </c:pt>
                <c:pt idx="453">
                  <c:v>35704</c:v>
                </c:pt>
                <c:pt idx="454">
                  <c:v>35735</c:v>
                </c:pt>
                <c:pt idx="455">
                  <c:v>35765</c:v>
                </c:pt>
                <c:pt idx="456">
                  <c:v>35796</c:v>
                </c:pt>
                <c:pt idx="457">
                  <c:v>35827</c:v>
                </c:pt>
                <c:pt idx="458">
                  <c:v>35855</c:v>
                </c:pt>
                <c:pt idx="459">
                  <c:v>35886</c:v>
                </c:pt>
                <c:pt idx="460">
                  <c:v>35916</c:v>
                </c:pt>
                <c:pt idx="461">
                  <c:v>35947</c:v>
                </c:pt>
                <c:pt idx="462">
                  <c:v>35977</c:v>
                </c:pt>
                <c:pt idx="463">
                  <c:v>36008</c:v>
                </c:pt>
                <c:pt idx="464">
                  <c:v>36039</c:v>
                </c:pt>
                <c:pt idx="465">
                  <c:v>36069</c:v>
                </c:pt>
                <c:pt idx="466">
                  <c:v>36100</c:v>
                </c:pt>
                <c:pt idx="467">
                  <c:v>36130</c:v>
                </c:pt>
                <c:pt idx="468">
                  <c:v>36161</c:v>
                </c:pt>
                <c:pt idx="469">
                  <c:v>36192</c:v>
                </c:pt>
                <c:pt idx="470">
                  <c:v>36220</c:v>
                </c:pt>
                <c:pt idx="471">
                  <c:v>36251</c:v>
                </c:pt>
                <c:pt idx="472">
                  <c:v>36281</c:v>
                </c:pt>
                <c:pt idx="473">
                  <c:v>36312</c:v>
                </c:pt>
                <c:pt idx="474">
                  <c:v>36342</c:v>
                </c:pt>
                <c:pt idx="475">
                  <c:v>36373</c:v>
                </c:pt>
                <c:pt idx="476">
                  <c:v>36404</c:v>
                </c:pt>
                <c:pt idx="477">
                  <c:v>36434</c:v>
                </c:pt>
                <c:pt idx="478">
                  <c:v>36465</c:v>
                </c:pt>
                <c:pt idx="479">
                  <c:v>36495</c:v>
                </c:pt>
                <c:pt idx="480">
                  <c:v>36526</c:v>
                </c:pt>
                <c:pt idx="481">
                  <c:v>36557</c:v>
                </c:pt>
                <c:pt idx="482">
                  <c:v>36586</c:v>
                </c:pt>
                <c:pt idx="483">
                  <c:v>36617</c:v>
                </c:pt>
                <c:pt idx="484">
                  <c:v>36647</c:v>
                </c:pt>
                <c:pt idx="485">
                  <c:v>36678</c:v>
                </c:pt>
                <c:pt idx="486">
                  <c:v>36708</c:v>
                </c:pt>
                <c:pt idx="487">
                  <c:v>36739</c:v>
                </c:pt>
                <c:pt idx="488">
                  <c:v>36770</c:v>
                </c:pt>
                <c:pt idx="489">
                  <c:v>36800</c:v>
                </c:pt>
                <c:pt idx="490">
                  <c:v>36831</c:v>
                </c:pt>
                <c:pt idx="491">
                  <c:v>36861</c:v>
                </c:pt>
                <c:pt idx="492">
                  <c:v>36892</c:v>
                </c:pt>
                <c:pt idx="493">
                  <c:v>36923</c:v>
                </c:pt>
                <c:pt idx="494">
                  <c:v>36951</c:v>
                </c:pt>
                <c:pt idx="495">
                  <c:v>36982</c:v>
                </c:pt>
                <c:pt idx="496">
                  <c:v>37012</c:v>
                </c:pt>
                <c:pt idx="497">
                  <c:v>37043</c:v>
                </c:pt>
                <c:pt idx="498">
                  <c:v>37073</c:v>
                </c:pt>
                <c:pt idx="499">
                  <c:v>37104</c:v>
                </c:pt>
                <c:pt idx="500">
                  <c:v>37135</c:v>
                </c:pt>
                <c:pt idx="501">
                  <c:v>37165</c:v>
                </c:pt>
                <c:pt idx="502">
                  <c:v>37196</c:v>
                </c:pt>
                <c:pt idx="503">
                  <c:v>37226</c:v>
                </c:pt>
                <c:pt idx="504">
                  <c:v>37257</c:v>
                </c:pt>
                <c:pt idx="505">
                  <c:v>37288</c:v>
                </c:pt>
                <c:pt idx="506">
                  <c:v>37316</c:v>
                </c:pt>
                <c:pt idx="507">
                  <c:v>37347</c:v>
                </c:pt>
                <c:pt idx="508">
                  <c:v>37377</c:v>
                </c:pt>
                <c:pt idx="509">
                  <c:v>37408</c:v>
                </c:pt>
                <c:pt idx="510">
                  <c:v>37438</c:v>
                </c:pt>
                <c:pt idx="511">
                  <c:v>37469</c:v>
                </c:pt>
                <c:pt idx="512">
                  <c:v>37500</c:v>
                </c:pt>
                <c:pt idx="513">
                  <c:v>37530</c:v>
                </c:pt>
                <c:pt idx="514">
                  <c:v>37561</c:v>
                </c:pt>
                <c:pt idx="515">
                  <c:v>37591</c:v>
                </c:pt>
                <c:pt idx="516">
                  <c:v>37622</c:v>
                </c:pt>
                <c:pt idx="517">
                  <c:v>37653</c:v>
                </c:pt>
                <c:pt idx="518">
                  <c:v>37681</c:v>
                </c:pt>
                <c:pt idx="519">
                  <c:v>37712</c:v>
                </c:pt>
                <c:pt idx="520">
                  <c:v>37742</c:v>
                </c:pt>
                <c:pt idx="521">
                  <c:v>37773</c:v>
                </c:pt>
                <c:pt idx="522">
                  <c:v>37803</c:v>
                </c:pt>
                <c:pt idx="523">
                  <c:v>37834</c:v>
                </c:pt>
                <c:pt idx="524">
                  <c:v>37865</c:v>
                </c:pt>
                <c:pt idx="525">
                  <c:v>37895</c:v>
                </c:pt>
                <c:pt idx="526">
                  <c:v>37926</c:v>
                </c:pt>
                <c:pt idx="527">
                  <c:v>37956</c:v>
                </c:pt>
                <c:pt idx="528">
                  <c:v>37987</c:v>
                </c:pt>
                <c:pt idx="529">
                  <c:v>38018</c:v>
                </c:pt>
                <c:pt idx="530">
                  <c:v>38047</c:v>
                </c:pt>
                <c:pt idx="531">
                  <c:v>38078</c:v>
                </c:pt>
                <c:pt idx="532">
                  <c:v>38108</c:v>
                </c:pt>
                <c:pt idx="533">
                  <c:v>38139</c:v>
                </c:pt>
                <c:pt idx="534">
                  <c:v>38169</c:v>
                </c:pt>
                <c:pt idx="535">
                  <c:v>38200</c:v>
                </c:pt>
                <c:pt idx="536">
                  <c:v>38231</c:v>
                </c:pt>
                <c:pt idx="537">
                  <c:v>38261</c:v>
                </c:pt>
                <c:pt idx="538">
                  <c:v>38292</c:v>
                </c:pt>
                <c:pt idx="539">
                  <c:v>38322</c:v>
                </c:pt>
                <c:pt idx="540">
                  <c:v>38353</c:v>
                </c:pt>
                <c:pt idx="541">
                  <c:v>38384</c:v>
                </c:pt>
                <c:pt idx="542">
                  <c:v>38412</c:v>
                </c:pt>
                <c:pt idx="543">
                  <c:v>38443</c:v>
                </c:pt>
                <c:pt idx="544">
                  <c:v>38473</c:v>
                </c:pt>
                <c:pt idx="545">
                  <c:v>38504</c:v>
                </c:pt>
                <c:pt idx="546">
                  <c:v>38534</c:v>
                </c:pt>
                <c:pt idx="547">
                  <c:v>38565</c:v>
                </c:pt>
                <c:pt idx="548">
                  <c:v>38596</c:v>
                </c:pt>
                <c:pt idx="549">
                  <c:v>38626</c:v>
                </c:pt>
                <c:pt idx="550">
                  <c:v>38657</c:v>
                </c:pt>
                <c:pt idx="551">
                  <c:v>38687</c:v>
                </c:pt>
                <c:pt idx="552">
                  <c:v>38718</c:v>
                </c:pt>
                <c:pt idx="553">
                  <c:v>38749</c:v>
                </c:pt>
                <c:pt idx="554">
                  <c:v>38777</c:v>
                </c:pt>
                <c:pt idx="555">
                  <c:v>38808</c:v>
                </c:pt>
                <c:pt idx="556">
                  <c:v>38838</c:v>
                </c:pt>
                <c:pt idx="557">
                  <c:v>38869</c:v>
                </c:pt>
                <c:pt idx="558">
                  <c:v>38899</c:v>
                </c:pt>
                <c:pt idx="559">
                  <c:v>38930</c:v>
                </c:pt>
                <c:pt idx="560">
                  <c:v>38961</c:v>
                </c:pt>
                <c:pt idx="561">
                  <c:v>38991</c:v>
                </c:pt>
                <c:pt idx="562">
                  <c:v>39022</c:v>
                </c:pt>
                <c:pt idx="563">
                  <c:v>39052</c:v>
                </c:pt>
                <c:pt idx="564">
                  <c:v>39083</c:v>
                </c:pt>
                <c:pt idx="565">
                  <c:v>39114</c:v>
                </c:pt>
                <c:pt idx="566">
                  <c:v>39142</c:v>
                </c:pt>
                <c:pt idx="567">
                  <c:v>39173</c:v>
                </c:pt>
                <c:pt idx="568">
                  <c:v>39203</c:v>
                </c:pt>
                <c:pt idx="569">
                  <c:v>39234</c:v>
                </c:pt>
                <c:pt idx="570">
                  <c:v>39264</c:v>
                </c:pt>
                <c:pt idx="571">
                  <c:v>39295</c:v>
                </c:pt>
                <c:pt idx="572">
                  <c:v>39326</c:v>
                </c:pt>
                <c:pt idx="573">
                  <c:v>39356</c:v>
                </c:pt>
                <c:pt idx="574">
                  <c:v>39387</c:v>
                </c:pt>
                <c:pt idx="575">
                  <c:v>39417</c:v>
                </c:pt>
                <c:pt idx="576">
                  <c:v>39448</c:v>
                </c:pt>
                <c:pt idx="577">
                  <c:v>39479</c:v>
                </c:pt>
                <c:pt idx="578">
                  <c:v>39508</c:v>
                </c:pt>
                <c:pt idx="579">
                  <c:v>39539</c:v>
                </c:pt>
                <c:pt idx="580">
                  <c:v>39569</c:v>
                </c:pt>
                <c:pt idx="581">
                  <c:v>39600</c:v>
                </c:pt>
                <c:pt idx="582">
                  <c:v>39630</c:v>
                </c:pt>
                <c:pt idx="583">
                  <c:v>39661</c:v>
                </c:pt>
                <c:pt idx="584">
                  <c:v>39692</c:v>
                </c:pt>
                <c:pt idx="585">
                  <c:v>39722</c:v>
                </c:pt>
                <c:pt idx="586">
                  <c:v>39753</c:v>
                </c:pt>
                <c:pt idx="587">
                  <c:v>39783</c:v>
                </c:pt>
                <c:pt idx="588">
                  <c:v>39814</c:v>
                </c:pt>
                <c:pt idx="589">
                  <c:v>39845</c:v>
                </c:pt>
                <c:pt idx="590">
                  <c:v>39873</c:v>
                </c:pt>
                <c:pt idx="591">
                  <c:v>39904</c:v>
                </c:pt>
                <c:pt idx="592">
                  <c:v>39934</c:v>
                </c:pt>
                <c:pt idx="593">
                  <c:v>39965</c:v>
                </c:pt>
                <c:pt idx="594">
                  <c:v>39995</c:v>
                </c:pt>
                <c:pt idx="595">
                  <c:v>40026</c:v>
                </c:pt>
                <c:pt idx="596">
                  <c:v>40057</c:v>
                </c:pt>
                <c:pt idx="597">
                  <c:v>40087</c:v>
                </c:pt>
                <c:pt idx="598">
                  <c:v>40118</c:v>
                </c:pt>
                <c:pt idx="599">
                  <c:v>40148</c:v>
                </c:pt>
                <c:pt idx="600">
                  <c:v>40179</c:v>
                </c:pt>
                <c:pt idx="601">
                  <c:v>40210</c:v>
                </c:pt>
                <c:pt idx="602">
                  <c:v>40238</c:v>
                </c:pt>
                <c:pt idx="603">
                  <c:v>40269</c:v>
                </c:pt>
                <c:pt idx="604">
                  <c:v>40299</c:v>
                </c:pt>
                <c:pt idx="605">
                  <c:v>40330</c:v>
                </c:pt>
                <c:pt idx="606">
                  <c:v>40360</c:v>
                </c:pt>
                <c:pt idx="607">
                  <c:v>40391</c:v>
                </c:pt>
                <c:pt idx="608">
                  <c:v>40422</c:v>
                </c:pt>
                <c:pt idx="609">
                  <c:v>40452</c:v>
                </c:pt>
                <c:pt idx="610">
                  <c:v>40483</c:v>
                </c:pt>
                <c:pt idx="611">
                  <c:v>40513</c:v>
                </c:pt>
                <c:pt idx="612">
                  <c:v>40544</c:v>
                </c:pt>
                <c:pt idx="613">
                  <c:v>40575</c:v>
                </c:pt>
                <c:pt idx="614">
                  <c:v>40603</c:v>
                </c:pt>
                <c:pt idx="615">
                  <c:v>40634</c:v>
                </c:pt>
                <c:pt idx="616">
                  <c:v>40664</c:v>
                </c:pt>
                <c:pt idx="617">
                  <c:v>40695</c:v>
                </c:pt>
                <c:pt idx="618">
                  <c:v>40725</c:v>
                </c:pt>
                <c:pt idx="619">
                  <c:v>40756</c:v>
                </c:pt>
                <c:pt idx="620">
                  <c:v>40787</c:v>
                </c:pt>
                <c:pt idx="621">
                  <c:v>40817</c:v>
                </c:pt>
                <c:pt idx="622">
                  <c:v>40848</c:v>
                </c:pt>
                <c:pt idx="623">
                  <c:v>40878</c:v>
                </c:pt>
                <c:pt idx="624">
                  <c:v>40909</c:v>
                </c:pt>
                <c:pt idx="625">
                  <c:v>40940</c:v>
                </c:pt>
                <c:pt idx="626">
                  <c:v>40969</c:v>
                </c:pt>
                <c:pt idx="627">
                  <c:v>41000</c:v>
                </c:pt>
                <c:pt idx="628">
                  <c:v>41030</c:v>
                </c:pt>
                <c:pt idx="629">
                  <c:v>41061</c:v>
                </c:pt>
                <c:pt idx="630">
                  <c:v>41091</c:v>
                </c:pt>
                <c:pt idx="631">
                  <c:v>41122</c:v>
                </c:pt>
                <c:pt idx="632">
                  <c:v>41153</c:v>
                </c:pt>
                <c:pt idx="633">
                  <c:v>41183</c:v>
                </c:pt>
                <c:pt idx="634">
                  <c:v>41214</c:v>
                </c:pt>
                <c:pt idx="635">
                  <c:v>41244</c:v>
                </c:pt>
                <c:pt idx="636">
                  <c:v>41275</c:v>
                </c:pt>
                <c:pt idx="637">
                  <c:v>41306</c:v>
                </c:pt>
                <c:pt idx="638">
                  <c:v>41334</c:v>
                </c:pt>
                <c:pt idx="639">
                  <c:v>41365</c:v>
                </c:pt>
                <c:pt idx="640">
                  <c:v>41395</c:v>
                </c:pt>
                <c:pt idx="641">
                  <c:v>41426</c:v>
                </c:pt>
                <c:pt idx="642">
                  <c:v>41456</c:v>
                </c:pt>
                <c:pt idx="643">
                  <c:v>41487</c:v>
                </c:pt>
                <c:pt idx="644">
                  <c:v>41518</c:v>
                </c:pt>
                <c:pt idx="645">
                  <c:v>41548</c:v>
                </c:pt>
                <c:pt idx="646">
                  <c:v>41579</c:v>
                </c:pt>
                <c:pt idx="647">
                  <c:v>41609</c:v>
                </c:pt>
                <c:pt idx="648">
                  <c:v>41640</c:v>
                </c:pt>
                <c:pt idx="649">
                  <c:v>41671</c:v>
                </c:pt>
                <c:pt idx="650">
                  <c:v>41699</c:v>
                </c:pt>
                <c:pt idx="651">
                  <c:v>41730</c:v>
                </c:pt>
                <c:pt idx="652">
                  <c:v>41760</c:v>
                </c:pt>
                <c:pt idx="653">
                  <c:v>41791</c:v>
                </c:pt>
                <c:pt idx="654">
                  <c:v>41821</c:v>
                </c:pt>
                <c:pt idx="655">
                  <c:v>41852</c:v>
                </c:pt>
                <c:pt idx="656">
                  <c:v>41883</c:v>
                </c:pt>
                <c:pt idx="657">
                  <c:v>41913</c:v>
                </c:pt>
                <c:pt idx="658">
                  <c:v>41944</c:v>
                </c:pt>
                <c:pt idx="659">
                  <c:v>41974</c:v>
                </c:pt>
                <c:pt idx="660">
                  <c:v>42005</c:v>
                </c:pt>
                <c:pt idx="661">
                  <c:v>42036</c:v>
                </c:pt>
                <c:pt idx="662">
                  <c:v>42064</c:v>
                </c:pt>
                <c:pt idx="663">
                  <c:v>42095</c:v>
                </c:pt>
                <c:pt idx="664">
                  <c:v>42125</c:v>
                </c:pt>
                <c:pt idx="665">
                  <c:v>42156</c:v>
                </c:pt>
                <c:pt idx="666">
                  <c:v>42186</c:v>
                </c:pt>
                <c:pt idx="667">
                  <c:v>42217</c:v>
                </c:pt>
                <c:pt idx="668">
                  <c:v>42248</c:v>
                </c:pt>
                <c:pt idx="669">
                  <c:v>42278</c:v>
                </c:pt>
                <c:pt idx="670">
                  <c:v>42309</c:v>
                </c:pt>
                <c:pt idx="671">
                  <c:v>42339</c:v>
                </c:pt>
                <c:pt idx="672">
                  <c:v>42370</c:v>
                </c:pt>
                <c:pt idx="673">
                  <c:v>42401</c:v>
                </c:pt>
                <c:pt idx="674">
                  <c:v>42430</c:v>
                </c:pt>
                <c:pt idx="675">
                  <c:v>42461</c:v>
                </c:pt>
                <c:pt idx="676">
                  <c:v>42491</c:v>
                </c:pt>
                <c:pt idx="677">
                  <c:v>42522</c:v>
                </c:pt>
                <c:pt idx="678">
                  <c:v>42552</c:v>
                </c:pt>
                <c:pt idx="679">
                  <c:v>42583</c:v>
                </c:pt>
                <c:pt idx="680">
                  <c:v>42614</c:v>
                </c:pt>
                <c:pt idx="681">
                  <c:v>42644</c:v>
                </c:pt>
                <c:pt idx="682">
                  <c:v>42675</c:v>
                </c:pt>
                <c:pt idx="683">
                  <c:v>42705</c:v>
                </c:pt>
                <c:pt idx="684">
                  <c:v>42736</c:v>
                </c:pt>
                <c:pt idx="685">
                  <c:v>42767</c:v>
                </c:pt>
                <c:pt idx="686">
                  <c:v>42795</c:v>
                </c:pt>
                <c:pt idx="687">
                  <c:v>42826</c:v>
                </c:pt>
                <c:pt idx="688">
                  <c:v>42856</c:v>
                </c:pt>
                <c:pt idx="689">
                  <c:v>42887</c:v>
                </c:pt>
                <c:pt idx="690">
                  <c:v>42917</c:v>
                </c:pt>
                <c:pt idx="691">
                  <c:v>42948</c:v>
                </c:pt>
                <c:pt idx="692">
                  <c:v>42979</c:v>
                </c:pt>
                <c:pt idx="693">
                  <c:v>43009</c:v>
                </c:pt>
                <c:pt idx="694">
                  <c:v>43040</c:v>
                </c:pt>
                <c:pt idx="695">
                  <c:v>43070</c:v>
                </c:pt>
                <c:pt idx="696">
                  <c:v>43101</c:v>
                </c:pt>
                <c:pt idx="697">
                  <c:v>43132</c:v>
                </c:pt>
                <c:pt idx="698">
                  <c:v>43160</c:v>
                </c:pt>
                <c:pt idx="699">
                  <c:v>43191</c:v>
                </c:pt>
                <c:pt idx="700">
                  <c:v>43221</c:v>
                </c:pt>
                <c:pt idx="701">
                  <c:v>43252</c:v>
                </c:pt>
                <c:pt idx="702">
                  <c:v>43282</c:v>
                </c:pt>
                <c:pt idx="703">
                  <c:v>43313</c:v>
                </c:pt>
                <c:pt idx="704">
                  <c:v>43344</c:v>
                </c:pt>
                <c:pt idx="705">
                  <c:v>43374</c:v>
                </c:pt>
                <c:pt idx="706">
                  <c:v>43405</c:v>
                </c:pt>
                <c:pt idx="707">
                  <c:v>43435</c:v>
                </c:pt>
                <c:pt idx="708">
                  <c:v>43466</c:v>
                </c:pt>
                <c:pt idx="709">
                  <c:v>43497</c:v>
                </c:pt>
                <c:pt idx="710">
                  <c:v>43525</c:v>
                </c:pt>
                <c:pt idx="711">
                  <c:v>43556</c:v>
                </c:pt>
                <c:pt idx="712">
                  <c:v>43586</c:v>
                </c:pt>
                <c:pt idx="713">
                  <c:v>43617</c:v>
                </c:pt>
                <c:pt idx="714">
                  <c:v>43647</c:v>
                </c:pt>
                <c:pt idx="715">
                  <c:v>43678</c:v>
                </c:pt>
                <c:pt idx="716">
                  <c:v>43709</c:v>
                </c:pt>
                <c:pt idx="717">
                  <c:v>43739</c:v>
                </c:pt>
                <c:pt idx="718">
                  <c:v>43770</c:v>
                </c:pt>
                <c:pt idx="719">
                  <c:v>43800</c:v>
                </c:pt>
                <c:pt idx="720">
                  <c:v>43831</c:v>
                </c:pt>
                <c:pt idx="721">
                  <c:v>43862</c:v>
                </c:pt>
                <c:pt idx="722">
                  <c:v>43891</c:v>
                </c:pt>
                <c:pt idx="723">
                  <c:v>43922</c:v>
                </c:pt>
                <c:pt idx="724">
                  <c:v>43952</c:v>
                </c:pt>
                <c:pt idx="725">
                  <c:v>43983</c:v>
                </c:pt>
                <c:pt idx="726">
                  <c:v>44013</c:v>
                </c:pt>
                <c:pt idx="727">
                  <c:v>44044</c:v>
                </c:pt>
                <c:pt idx="728">
                  <c:v>44075</c:v>
                </c:pt>
                <c:pt idx="729">
                  <c:v>44105</c:v>
                </c:pt>
                <c:pt idx="730">
                  <c:v>44136</c:v>
                </c:pt>
                <c:pt idx="731">
                  <c:v>44166</c:v>
                </c:pt>
                <c:pt idx="732">
                  <c:v>44197</c:v>
                </c:pt>
                <c:pt idx="733">
                  <c:v>44228</c:v>
                </c:pt>
                <c:pt idx="734">
                  <c:v>44256</c:v>
                </c:pt>
                <c:pt idx="735">
                  <c:v>44287</c:v>
                </c:pt>
                <c:pt idx="736">
                  <c:v>44317</c:v>
                </c:pt>
                <c:pt idx="737">
                  <c:v>44348</c:v>
                </c:pt>
                <c:pt idx="738">
                  <c:v>44378</c:v>
                </c:pt>
                <c:pt idx="739">
                  <c:v>44409</c:v>
                </c:pt>
                <c:pt idx="740">
                  <c:v>44440</c:v>
                </c:pt>
                <c:pt idx="741">
                  <c:v>44470</c:v>
                </c:pt>
                <c:pt idx="742">
                  <c:v>44501</c:v>
                </c:pt>
                <c:pt idx="743">
                  <c:v>44531</c:v>
                </c:pt>
                <c:pt idx="744">
                  <c:v>44562</c:v>
                </c:pt>
                <c:pt idx="745">
                  <c:v>44593</c:v>
                </c:pt>
                <c:pt idx="746">
                  <c:v>44621</c:v>
                </c:pt>
                <c:pt idx="747">
                  <c:v>44652</c:v>
                </c:pt>
                <c:pt idx="748">
                  <c:v>44682</c:v>
                </c:pt>
                <c:pt idx="749">
                  <c:v>44713</c:v>
                </c:pt>
                <c:pt idx="750">
                  <c:v>44743</c:v>
                </c:pt>
                <c:pt idx="751">
                  <c:v>44774</c:v>
                </c:pt>
                <c:pt idx="752">
                  <c:v>44805</c:v>
                </c:pt>
                <c:pt idx="753">
                  <c:v>44835</c:v>
                </c:pt>
                <c:pt idx="754">
                  <c:v>44866</c:v>
                </c:pt>
                <c:pt idx="755">
                  <c:v>44896</c:v>
                </c:pt>
                <c:pt idx="756">
                  <c:v>44927</c:v>
                </c:pt>
                <c:pt idx="757">
                  <c:v>44958</c:v>
                </c:pt>
                <c:pt idx="758">
                  <c:v>44986</c:v>
                </c:pt>
                <c:pt idx="759">
                  <c:v>45017</c:v>
                </c:pt>
                <c:pt idx="760">
                  <c:v>45047</c:v>
                </c:pt>
                <c:pt idx="761">
                  <c:v>45078</c:v>
                </c:pt>
                <c:pt idx="762">
                  <c:v>45108</c:v>
                </c:pt>
                <c:pt idx="763">
                  <c:v>45139</c:v>
                </c:pt>
                <c:pt idx="764">
                  <c:v>45170</c:v>
                </c:pt>
                <c:pt idx="765">
                  <c:v>45200</c:v>
                </c:pt>
                <c:pt idx="766">
                  <c:v>45231</c:v>
                </c:pt>
              </c:numCache>
            </c:numRef>
          </c:cat>
          <c:val>
            <c:numRef>
              <c:f>Inflation!$C$5:$C$771</c:f>
              <c:numCache>
                <c:formatCode>0%</c:formatCode>
                <c:ptCount val="76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0.02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0.02</c:v>
                </c:pt>
                <c:pt idx="185">
                  <c:v>0.02</c:v>
                </c:pt>
                <c:pt idx="186">
                  <c:v>0.02</c:v>
                </c:pt>
                <c:pt idx="187">
                  <c:v>0.02</c:v>
                </c:pt>
                <c:pt idx="188">
                  <c:v>0.02</c:v>
                </c:pt>
                <c:pt idx="189">
                  <c:v>0.02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0.02</c:v>
                </c:pt>
                <c:pt idx="201">
                  <c:v>0.02</c:v>
                </c:pt>
                <c:pt idx="202">
                  <c:v>0.02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0.02</c:v>
                </c:pt>
                <c:pt idx="211">
                  <c:v>0.02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0.02</c:v>
                </c:pt>
                <c:pt idx="224">
                  <c:v>0.02</c:v>
                </c:pt>
                <c:pt idx="225">
                  <c:v>0.02</c:v>
                </c:pt>
                <c:pt idx="226">
                  <c:v>0.02</c:v>
                </c:pt>
                <c:pt idx="227">
                  <c:v>0.02</c:v>
                </c:pt>
                <c:pt idx="228">
                  <c:v>0.02</c:v>
                </c:pt>
                <c:pt idx="229">
                  <c:v>0.02</c:v>
                </c:pt>
                <c:pt idx="230">
                  <c:v>0.02</c:v>
                </c:pt>
                <c:pt idx="231">
                  <c:v>0.02</c:v>
                </c:pt>
                <c:pt idx="232">
                  <c:v>0.02</c:v>
                </c:pt>
                <c:pt idx="233">
                  <c:v>0.02</c:v>
                </c:pt>
                <c:pt idx="234">
                  <c:v>0.02</c:v>
                </c:pt>
                <c:pt idx="235">
                  <c:v>0.02</c:v>
                </c:pt>
                <c:pt idx="236">
                  <c:v>0.02</c:v>
                </c:pt>
                <c:pt idx="237">
                  <c:v>0.02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0.02</c:v>
                </c:pt>
                <c:pt idx="242">
                  <c:v>0.02</c:v>
                </c:pt>
                <c:pt idx="243">
                  <c:v>0.02</c:v>
                </c:pt>
                <c:pt idx="244">
                  <c:v>0.02</c:v>
                </c:pt>
                <c:pt idx="245">
                  <c:v>0.02</c:v>
                </c:pt>
                <c:pt idx="246">
                  <c:v>0.02</c:v>
                </c:pt>
                <c:pt idx="247">
                  <c:v>0.02</c:v>
                </c:pt>
                <c:pt idx="248">
                  <c:v>0.02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  <c:pt idx="293">
                  <c:v>0.02</c:v>
                </c:pt>
                <c:pt idx="294">
                  <c:v>0.02</c:v>
                </c:pt>
                <c:pt idx="295">
                  <c:v>0.02</c:v>
                </c:pt>
                <c:pt idx="296">
                  <c:v>0.02</c:v>
                </c:pt>
                <c:pt idx="297">
                  <c:v>0.02</c:v>
                </c:pt>
                <c:pt idx="298">
                  <c:v>0.02</c:v>
                </c:pt>
                <c:pt idx="299">
                  <c:v>0.02</c:v>
                </c:pt>
                <c:pt idx="300">
                  <c:v>0.02</c:v>
                </c:pt>
                <c:pt idx="301">
                  <c:v>0.02</c:v>
                </c:pt>
                <c:pt idx="302">
                  <c:v>0.02</c:v>
                </c:pt>
                <c:pt idx="303">
                  <c:v>0.02</c:v>
                </c:pt>
                <c:pt idx="304">
                  <c:v>0.02</c:v>
                </c:pt>
                <c:pt idx="305">
                  <c:v>0.02</c:v>
                </c:pt>
                <c:pt idx="306">
                  <c:v>0.02</c:v>
                </c:pt>
                <c:pt idx="307">
                  <c:v>0.02</c:v>
                </c:pt>
                <c:pt idx="308">
                  <c:v>0.02</c:v>
                </c:pt>
                <c:pt idx="309">
                  <c:v>0.02</c:v>
                </c:pt>
                <c:pt idx="310">
                  <c:v>0.02</c:v>
                </c:pt>
                <c:pt idx="311">
                  <c:v>0.02</c:v>
                </c:pt>
                <c:pt idx="312">
                  <c:v>0.02</c:v>
                </c:pt>
                <c:pt idx="313">
                  <c:v>0.02</c:v>
                </c:pt>
                <c:pt idx="314">
                  <c:v>0.02</c:v>
                </c:pt>
                <c:pt idx="315">
                  <c:v>0.02</c:v>
                </c:pt>
                <c:pt idx="316">
                  <c:v>0.02</c:v>
                </c:pt>
                <c:pt idx="317">
                  <c:v>0.02</c:v>
                </c:pt>
                <c:pt idx="318">
                  <c:v>0.02</c:v>
                </c:pt>
                <c:pt idx="319">
                  <c:v>0.02</c:v>
                </c:pt>
                <c:pt idx="320">
                  <c:v>0.02</c:v>
                </c:pt>
                <c:pt idx="321">
                  <c:v>0.02</c:v>
                </c:pt>
                <c:pt idx="322">
                  <c:v>0.02</c:v>
                </c:pt>
                <c:pt idx="323">
                  <c:v>0.02</c:v>
                </c:pt>
                <c:pt idx="324">
                  <c:v>0.02</c:v>
                </c:pt>
                <c:pt idx="325">
                  <c:v>0.02</c:v>
                </c:pt>
                <c:pt idx="326">
                  <c:v>0.02</c:v>
                </c:pt>
                <c:pt idx="327">
                  <c:v>0.02</c:v>
                </c:pt>
                <c:pt idx="328">
                  <c:v>0.02</c:v>
                </c:pt>
                <c:pt idx="329">
                  <c:v>0.02</c:v>
                </c:pt>
                <c:pt idx="330">
                  <c:v>0.02</c:v>
                </c:pt>
                <c:pt idx="331">
                  <c:v>0.02</c:v>
                </c:pt>
                <c:pt idx="332">
                  <c:v>0.02</c:v>
                </c:pt>
                <c:pt idx="333">
                  <c:v>0.02</c:v>
                </c:pt>
                <c:pt idx="334">
                  <c:v>0.02</c:v>
                </c:pt>
                <c:pt idx="335">
                  <c:v>0.02</c:v>
                </c:pt>
                <c:pt idx="336">
                  <c:v>0.02</c:v>
                </c:pt>
                <c:pt idx="337">
                  <c:v>0.02</c:v>
                </c:pt>
                <c:pt idx="338">
                  <c:v>0.02</c:v>
                </c:pt>
                <c:pt idx="339">
                  <c:v>0.02</c:v>
                </c:pt>
                <c:pt idx="340">
                  <c:v>0.02</c:v>
                </c:pt>
                <c:pt idx="341">
                  <c:v>0.02</c:v>
                </c:pt>
                <c:pt idx="342">
                  <c:v>0.02</c:v>
                </c:pt>
                <c:pt idx="343">
                  <c:v>0.02</c:v>
                </c:pt>
                <c:pt idx="344">
                  <c:v>0.02</c:v>
                </c:pt>
                <c:pt idx="345">
                  <c:v>0.02</c:v>
                </c:pt>
                <c:pt idx="346">
                  <c:v>0.02</c:v>
                </c:pt>
                <c:pt idx="347">
                  <c:v>0.02</c:v>
                </c:pt>
                <c:pt idx="348">
                  <c:v>0.02</c:v>
                </c:pt>
                <c:pt idx="349">
                  <c:v>0.02</c:v>
                </c:pt>
                <c:pt idx="350">
                  <c:v>0.02</c:v>
                </c:pt>
                <c:pt idx="351">
                  <c:v>0.02</c:v>
                </c:pt>
                <c:pt idx="352">
                  <c:v>0.02</c:v>
                </c:pt>
                <c:pt idx="353">
                  <c:v>0.02</c:v>
                </c:pt>
                <c:pt idx="354">
                  <c:v>0.02</c:v>
                </c:pt>
                <c:pt idx="355">
                  <c:v>0.02</c:v>
                </c:pt>
                <c:pt idx="356">
                  <c:v>0.02</c:v>
                </c:pt>
                <c:pt idx="357">
                  <c:v>0.02</c:v>
                </c:pt>
                <c:pt idx="358">
                  <c:v>0.02</c:v>
                </c:pt>
                <c:pt idx="359">
                  <c:v>0.02</c:v>
                </c:pt>
                <c:pt idx="360">
                  <c:v>0.02</c:v>
                </c:pt>
                <c:pt idx="361">
                  <c:v>0.02</c:v>
                </c:pt>
                <c:pt idx="362">
                  <c:v>0.02</c:v>
                </c:pt>
                <c:pt idx="363">
                  <c:v>0.02</c:v>
                </c:pt>
                <c:pt idx="364">
                  <c:v>0.02</c:v>
                </c:pt>
                <c:pt idx="365">
                  <c:v>0.02</c:v>
                </c:pt>
                <c:pt idx="366">
                  <c:v>0.02</c:v>
                </c:pt>
                <c:pt idx="367">
                  <c:v>0.02</c:v>
                </c:pt>
                <c:pt idx="368">
                  <c:v>0.02</c:v>
                </c:pt>
                <c:pt idx="369">
                  <c:v>0.02</c:v>
                </c:pt>
                <c:pt idx="370">
                  <c:v>0.02</c:v>
                </c:pt>
                <c:pt idx="371">
                  <c:v>0.02</c:v>
                </c:pt>
                <c:pt idx="372">
                  <c:v>0.02</c:v>
                </c:pt>
                <c:pt idx="373">
                  <c:v>0.02</c:v>
                </c:pt>
                <c:pt idx="374">
                  <c:v>0.02</c:v>
                </c:pt>
                <c:pt idx="375">
                  <c:v>0.02</c:v>
                </c:pt>
                <c:pt idx="376">
                  <c:v>0.02</c:v>
                </c:pt>
                <c:pt idx="377">
                  <c:v>0.02</c:v>
                </c:pt>
                <c:pt idx="378">
                  <c:v>0.02</c:v>
                </c:pt>
                <c:pt idx="379">
                  <c:v>0.02</c:v>
                </c:pt>
                <c:pt idx="380">
                  <c:v>0.02</c:v>
                </c:pt>
                <c:pt idx="381">
                  <c:v>0.02</c:v>
                </c:pt>
                <c:pt idx="382">
                  <c:v>0.02</c:v>
                </c:pt>
                <c:pt idx="383">
                  <c:v>0.02</c:v>
                </c:pt>
                <c:pt idx="384">
                  <c:v>0.02</c:v>
                </c:pt>
                <c:pt idx="385">
                  <c:v>0.02</c:v>
                </c:pt>
                <c:pt idx="386">
                  <c:v>0.02</c:v>
                </c:pt>
                <c:pt idx="387">
                  <c:v>0.02</c:v>
                </c:pt>
                <c:pt idx="388">
                  <c:v>0.02</c:v>
                </c:pt>
                <c:pt idx="389">
                  <c:v>0.02</c:v>
                </c:pt>
                <c:pt idx="390">
                  <c:v>0.02</c:v>
                </c:pt>
                <c:pt idx="391">
                  <c:v>0.02</c:v>
                </c:pt>
                <c:pt idx="392">
                  <c:v>0.02</c:v>
                </c:pt>
                <c:pt idx="393">
                  <c:v>0.02</c:v>
                </c:pt>
                <c:pt idx="394">
                  <c:v>0.02</c:v>
                </c:pt>
                <c:pt idx="395">
                  <c:v>0.02</c:v>
                </c:pt>
                <c:pt idx="396">
                  <c:v>0.02</c:v>
                </c:pt>
                <c:pt idx="397">
                  <c:v>0.02</c:v>
                </c:pt>
                <c:pt idx="398">
                  <c:v>0.02</c:v>
                </c:pt>
                <c:pt idx="399">
                  <c:v>0.02</c:v>
                </c:pt>
                <c:pt idx="400">
                  <c:v>0.02</c:v>
                </c:pt>
                <c:pt idx="401">
                  <c:v>0.02</c:v>
                </c:pt>
                <c:pt idx="402">
                  <c:v>0.02</c:v>
                </c:pt>
                <c:pt idx="403">
                  <c:v>0.02</c:v>
                </c:pt>
                <c:pt idx="404">
                  <c:v>0.02</c:v>
                </c:pt>
                <c:pt idx="405">
                  <c:v>0.02</c:v>
                </c:pt>
                <c:pt idx="406">
                  <c:v>0.02</c:v>
                </c:pt>
                <c:pt idx="407">
                  <c:v>0.02</c:v>
                </c:pt>
                <c:pt idx="408">
                  <c:v>0.02</c:v>
                </c:pt>
                <c:pt idx="409">
                  <c:v>0.02</c:v>
                </c:pt>
                <c:pt idx="410">
                  <c:v>0.02</c:v>
                </c:pt>
                <c:pt idx="411">
                  <c:v>0.02</c:v>
                </c:pt>
                <c:pt idx="412">
                  <c:v>0.02</c:v>
                </c:pt>
                <c:pt idx="413">
                  <c:v>0.02</c:v>
                </c:pt>
                <c:pt idx="414">
                  <c:v>0.02</c:v>
                </c:pt>
                <c:pt idx="415">
                  <c:v>0.02</c:v>
                </c:pt>
                <c:pt idx="416">
                  <c:v>0.02</c:v>
                </c:pt>
                <c:pt idx="417">
                  <c:v>0.02</c:v>
                </c:pt>
                <c:pt idx="418">
                  <c:v>0.02</c:v>
                </c:pt>
                <c:pt idx="419">
                  <c:v>0.02</c:v>
                </c:pt>
                <c:pt idx="420">
                  <c:v>0.02</c:v>
                </c:pt>
                <c:pt idx="421">
                  <c:v>0.02</c:v>
                </c:pt>
                <c:pt idx="422">
                  <c:v>0.02</c:v>
                </c:pt>
                <c:pt idx="423">
                  <c:v>0.02</c:v>
                </c:pt>
                <c:pt idx="424">
                  <c:v>0.02</c:v>
                </c:pt>
                <c:pt idx="425">
                  <c:v>0.02</c:v>
                </c:pt>
                <c:pt idx="426">
                  <c:v>0.02</c:v>
                </c:pt>
                <c:pt idx="427">
                  <c:v>0.02</c:v>
                </c:pt>
                <c:pt idx="428">
                  <c:v>0.02</c:v>
                </c:pt>
                <c:pt idx="429">
                  <c:v>0.02</c:v>
                </c:pt>
                <c:pt idx="430">
                  <c:v>0.02</c:v>
                </c:pt>
                <c:pt idx="431">
                  <c:v>0.02</c:v>
                </c:pt>
                <c:pt idx="432">
                  <c:v>0.02</c:v>
                </c:pt>
                <c:pt idx="433">
                  <c:v>0.02</c:v>
                </c:pt>
                <c:pt idx="434">
                  <c:v>0.02</c:v>
                </c:pt>
                <c:pt idx="435">
                  <c:v>0.02</c:v>
                </c:pt>
                <c:pt idx="436">
                  <c:v>0.02</c:v>
                </c:pt>
                <c:pt idx="437">
                  <c:v>0.02</c:v>
                </c:pt>
                <c:pt idx="438">
                  <c:v>0.02</c:v>
                </c:pt>
                <c:pt idx="439">
                  <c:v>0.02</c:v>
                </c:pt>
                <c:pt idx="440">
                  <c:v>0.02</c:v>
                </c:pt>
                <c:pt idx="441">
                  <c:v>0.02</c:v>
                </c:pt>
                <c:pt idx="442">
                  <c:v>0.02</c:v>
                </c:pt>
                <c:pt idx="443">
                  <c:v>0.02</c:v>
                </c:pt>
                <c:pt idx="444">
                  <c:v>0.02</c:v>
                </c:pt>
                <c:pt idx="445">
                  <c:v>0.02</c:v>
                </c:pt>
                <c:pt idx="446">
                  <c:v>0.02</c:v>
                </c:pt>
                <c:pt idx="447">
                  <c:v>0.02</c:v>
                </c:pt>
                <c:pt idx="448">
                  <c:v>0.02</c:v>
                </c:pt>
                <c:pt idx="449">
                  <c:v>0.02</c:v>
                </c:pt>
                <c:pt idx="450">
                  <c:v>0.02</c:v>
                </c:pt>
                <c:pt idx="451">
                  <c:v>0.02</c:v>
                </c:pt>
                <c:pt idx="452">
                  <c:v>0.02</c:v>
                </c:pt>
                <c:pt idx="453">
                  <c:v>0.02</c:v>
                </c:pt>
                <c:pt idx="454">
                  <c:v>0.02</c:v>
                </c:pt>
                <c:pt idx="455">
                  <c:v>0.02</c:v>
                </c:pt>
                <c:pt idx="456">
                  <c:v>0.02</c:v>
                </c:pt>
                <c:pt idx="457">
                  <c:v>0.02</c:v>
                </c:pt>
                <c:pt idx="458">
                  <c:v>0.02</c:v>
                </c:pt>
                <c:pt idx="459">
                  <c:v>0.02</c:v>
                </c:pt>
                <c:pt idx="460">
                  <c:v>0.02</c:v>
                </c:pt>
                <c:pt idx="461">
                  <c:v>0.02</c:v>
                </c:pt>
                <c:pt idx="462">
                  <c:v>0.02</c:v>
                </c:pt>
                <c:pt idx="463">
                  <c:v>0.02</c:v>
                </c:pt>
                <c:pt idx="464">
                  <c:v>0.02</c:v>
                </c:pt>
                <c:pt idx="465">
                  <c:v>0.02</c:v>
                </c:pt>
                <c:pt idx="466">
                  <c:v>0.02</c:v>
                </c:pt>
                <c:pt idx="467">
                  <c:v>0.02</c:v>
                </c:pt>
                <c:pt idx="468">
                  <c:v>0.02</c:v>
                </c:pt>
                <c:pt idx="469">
                  <c:v>0.02</c:v>
                </c:pt>
                <c:pt idx="470">
                  <c:v>0.02</c:v>
                </c:pt>
                <c:pt idx="471">
                  <c:v>0.02</c:v>
                </c:pt>
                <c:pt idx="472">
                  <c:v>0.02</c:v>
                </c:pt>
                <c:pt idx="473">
                  <c:v>0.02</c:v>
                </c:pt>
                <c:pt idx="474">
                  <c:v>0.02</c:v>
                </c:pt>
                <c:pt idx="475">
                  <c:v>0.02</c:v>
                </c:pt>
                <c:pt idx="476">
                  <c:v>0.02</c:v>
                </c:pt>
                <c:pt idx="477">
                  <c:v>0.02</c:v>
                </c:pt>
                <c:pt idx="478">
                  <c:v>0.02</c:v>
                </c:pt>
                <c:pt idx="479">
                  <c:v>0.02</c:v>
                </c:pt>
                <c:pt idx="480">
                  <c:v>0.02</c:v>
                </c:pt>
                <c:pt idx="481">
                  <c:v>0.02</c:v>
                </c:pt>
                <c:pt idx="482">
                  <c:v>0.02</c:v>
                </c:pt>
                <c:pt idx="483">
                  <c:v>0.02</c:v>
                </c:pt>
                <c:pt idx="484">
                  <c:v>0.02</c:v>
                </c:pt>
                <c:pt idx="485">
                  <c:v>0.02</c:v>
                </c:pt>
                <c:pt idx="486">
                  <c:v>0.02</c:v>
                </c:pt>
                <c:pt idx="487">
                  <c:v>0.02</c:v>
                </c:pt>
                <c:pt idx="488">
                  <c:v>0.02</c:v>
                </c:pt>
                <c:pt idx="489">
                  <c:v>0.02</c:v>
                </c:pt>
                <c:pt idx="490">
                  <c:v>0.02</c:v>
                </c:pt>
                <c:pt idx="491">
                  <c:v>0.02</c:v>
                </c:pt>
                <c:pt idx="492">
                  <c:v>0.02</c:v>
                </c:pt>
                <c:pt idx="493">
                  <c:v>0.02</c:v>
                </c:pt>
                <c:pt idx="494">
                  <c:v>0.02</c:v>
                </c:pt>
                <c:pt idx="495">
                  <c:v>0.02</c:v>
                </c:pt>
                <c:pt idx="496">
                  <c:v>0.02</c:v>
                </c:pt>
                <c:pt idx="497">
                  <c:v>0.02</c:v>
                </c:pt>
                <c:pt idx="498">
                  <c:v>0.02</c:v>
                </c:pt>
                <c:pt idx="499">
                  <c:v>0.02</c:v>
                </c:pt>
                <c:pt idx="500">
                  <c:v>0.02</c:v>
                </c:pt>
                <c:pt idx="501">
                  <c:v>0.02</c:v>
                </c:pt>
                <c:pt idx="502">
                  <c:v>0.02</c:v>
                </c:pt>
                <c:pt idx="503">
                  <c:v>0.02</c:v>
                </c:pt>
                <c:pt idx="504">
                  <c:v>0.02</c:v>
                </c:pt>
                <c:pt idx="505">
                  <c:v>0.02</c:v>
                </c:pt>
                <c:pt idx="506">
                  <c:v>0.02</c:v>
                </c:pt>
                <c:pt idx="507">
                  <c:v>0.02</c:v>
                </c:pt>
                <c:pt idx="508">
                  <c:v>0.02</c:v>
                </c:pt>
                <c:pt idx="509">
                  <c:v>0.02</c:v>
                </c:pt>
                <c:pt idx="510">
                  <c:v>0.02</c:v>
                </c:pt>
                <c:pt idx="511">
                  <c:v>0.02</c:v>
                </c:pt>
                <c:pt idx="512">
                  <c:v>0.02</c:v>
                </c:pt>
                <c:pt idx="513">
                  <c:v>0.02</c:v>
                </c:pt>
                <c:pt idx="514">
                  <c:v>0.02</c:v>
                </c:pt>
                <c:pt idx="515">
                  <c:v>0.02</c:v>
                </c:pt>
                <c:pt idx="516">
                  <c:v>0.02</c:v>
                </c:pt>
                <c:pt idx="517">
                  <c:v>0.02</c:v>
                </c:pt>
                <c:pt idx="518">
                  <c:v>0.02</c:v>
                </c:pt>
                <c:pt idx="519">
                  <c:v>0.02</c:v>
                </c:pt>
                <c:pt idx="520">
                  <c:v>0.02</c:v>
                </c:pt>
                <c:pt idx="521">
                  <c:v>0.02</c:v>
                </c:pt>
                <c:pt idx="522">
                  <c:v>0.02</c:v>
                </c:pt>
                <c:pt idx="523">
                  <c:v>0.02</c:v>
                </c:pt>
                <c:pt idx="524">
                  <c:v>0.02</c:v>
                </c:pt>
                <c:pt idx="525">
                  <c:v>0.02</c:v>
                </c:pt>
                <c:pt idx="526">
                  <c:v>0.02</c:v>
                </c:pt>
                <c:pt idx="527">
                  <c:v>0.02</c:v>
                </c:pt>
                <c:pt idx="528">
                  <c:v>0.02</c:v>
                </c:pt>
                <c:pt idx="529">
                  <c:v>0.02</c:v>
                </c:pt>
                <c:pt idx="530">
                  <c:v>0.02</c:v>
                </c:pt>
                <c:pt idx="531">
                  <c:v>0.02</c:v>
                </c:pt>
                <c:pt idx="532">
                  <c:v>0.02</c:v>
                </c:pt>
                <c:pt idx="533">
                  <c:v>0.02</c:v>
                </c:pt>
                <c:pt idx="534">
                  <c:v>0.02</c:v>
                </c:pt>
                <c:pt idx="535">
                  <c:v>0.02</c:v>
                </c:pt>
                <c:pt idx="536">
                  <c:v>0.02</c:v>
                </c:pt>
                <c:pt idx="537">
                  <c:v>0.02</c:v>
                </c:pt>
                <c:pt idx="538">
                  <c:v>0.02</c:v>
                </c:pt>
                <c:pt idx="539">
                  <c:v>0.02</c:v>
                </c:pt>
                <c:pt idx="540">
                  <c:v>0.02</c:v>
                </c:pt>
                <c:pt idx="541">
                  <c:v>0.02</c:v>
                </c:pt>
                <c:pt idx="542">
                  <c:v>0.02</c:v>
                </c:pt>
                <c:pt idx="543">
                  <c:v>0.02</c:v>
                </c:pt>
                <c:pt idx="544">
                  <c:v>0.02</c:v>
                </c:pt>
                <c:pt idx="545">
                  <c:v>0.02</c:v>
                </c:pt>
                <c:pt idx="546">
                  <c:v>0.02</c:v>
                </c:pt>
                <c:pt idx="547">
                  <c:v>0.02</c:v>
                </c:pt>
                <c:pt idx="548">
                  <c:v>0.02</c:v>
                </c:pt>
                <c:pt idx="549">
                  <c:v>0.02</c:v>
                </c:pt>
                <c:pt idx="550">
                  <c:v>0.02</c:v>
                </c:pt>
                <c:pt idx="551">
                  <c:v>0.02</c:v>
                </c:pt>
                <c:pt idx="552">
                  <c:v>0.02</c:v>
                </c:pt>
                <c:pt idx="553">
                  <c:v>0.02</c:v>
                </c:pt>
                <c:pt idx="554">
                  <c:v>0.02</c:v>
                </c:pt>
                <c:pt idx="555">
                  <c:v>0.02</c:v>
                </c:pt>
                <c:pt idx="556">
                  <c:v>0.02</c:v>
                </c:pt>
                <c:pt idx="557">
                  <c:v>0.02</c:v>
                </c:pt>
                <c:pt idx="558">
                  <c:v>0.02</c:v>
                </c:pt>
                <c:pt idx="559">
                  <c:v>0.02</c:v>
                </c:pt>
                <c:pt idx="560">
                  <c:v>0.02</c:v>
                </c:pt>
                <c:pt idx="561">
                  <c:v>0.02</c:v>
                </c:pt>
                <c:pt idx="562">
                  <c:v>0.02</c:v>
                </c:pt>
                <c:pt idx="563">
                  <c:v>0.02</c:v>
                </c:pt>
                <c:pt idx="564">
                  <c:v>0.02</c:v>
                </c:pt>
                <c:pt idx="565">
                  <c:v>0.02</c:v>
                </c:pt>
                <c:pt idx="566">
                  <c:v>0.02</c:v>
                </c:pt>
                <c:pt idx="567">
                  <c:v>0.02</c:v>
                </c:pt>
                <c:pt idx="568">
                  <c:v>0.02</c:v>
                </c:pt>
                <c:pt idx="569">
                  <c:v>0.02</c:v>
                </c:pt>
                <c:pt idx="570">
                  <c:v>0.02</c:v>
                </c:pt>
                <c:pt idx="571">
                  <c:v>0.02</c:v>
                </c:pt>
                <c:pt idx="572">
                  <c:v>0.02</c:v>
                </c:pt>
                <c:pt idx="573">
                  <c:v>0.02</c:v>
                </c:pt>
                <c:pt idx="574">
                  <c:v>0.02</c:v>
                </c:pt>
                <c:pt idx="575">
                  <c:v>0.02</c:v>
                </c:pt>
                <c:pt idx="576">
                  <c:v>0.02</c:v>
                </c:pt>
                <c:pt idx="577">
                  <c:v>0.02</c:v>
                </c:pt>
                <c:pt idx="578">
                  <c:v>0.02</c:v>
                </c:pt>
                <c:pt idx="579">
                  <c:v>0.02</c:v>
                </c:pt>
                <c:pt idx="580">
                  <c:v>0.02</c:v>
                </c:pt>
                <c:pt idx="581">
                  <c:v>0.02</c:v>
                </c:pt>
                <c:pt idx="582">
                  <c:v>0.02</c:v>
                </c:pt>
                <c:pt idx="583">
                  <c:v>0.02</c:v>
                </c:pt>
                <c:pt idx="584">
                  <c:v>0.02</c:v>
                </c:pt>
                <c:pt idx="585">
                  <c:v>0.02</c:v>
                </c:pt>
                <c:pt idx="586">
                  <c:v>0.02</c:v>
                </c:pt>
                <c:pt idx="587">
                  <c:v>0.02</c:v>
                </c:pt>
                <c:pt idx="588">
                  <c:v>0.02</c:v>
                </c:pt>
                <c:pt idx="589">
                  <c:v>0.02</c:v>
                </c:pt>
                <c:pt idx="590">
                  <c:v>0.02</c:v>
                </c:pt>
                <c:pt idx="591">
                  <c:v>0.02</c:v>
                </c:pt>
                <c:pt idx="592">
                  <c:v>0.02</c:v>
                </c:pt>
                <c:pt idx="593">
                  <c:v>0.02</c:v>
                </c:pt>
                <c:pt idx="594">
                  <c:v>0.02</c:v>
                </c:pt>
                <c:pt idx="595">
                  <c:v>0.02</c:v>
                </c:pt>
                <c:pt idx="596">
                  <c:v>0.02</c:v>
                </c:pt>
                <c:pt idx="597">
                  <c:v>0.02</c:v>
                </c:pt>
                <c:pt idx="598">
                  <c:v>0.02</c:v>
                </c:pt>
                <c:pt idx="599">
                  <c:v>0.02</c:v>
                </c:pt>
                <c:pt idx="600">
                  <c:v>0.02</c:v>
                </c:pt>
                <c:pt idx="601">
                  <c:v>0.02</c:v>
                </c:pt>
                <c:pt idx="602">
                  <c:v>0.02</c:v>
                </c:pt>
                <c:pt idx="603">
                  <c:v>0.02</c:v>
                </c:pt>
                <c:pt idx="604">
                  <c:v>0.02</c:v>
                </c:pt>
                <c:pt idx="605">
                  <c:v>0.02</c:v>
                </c:pt>
                <c:pt idx="606">
                  <c:v>0.02</c:v>
                </c:pt>
                <c:pt idx="607">
                  <c:v>0.02</c:v>
                </c:pt>
                <c:pt idx="608">
                  <c:v>0.02</c:v>
                </c:pt>
                <c:pt idx="609">
                  <c:v>0.02</c:v>
                </c:pt>
                <c:pt idx="610">
                  <c:v>0.02</c:v>
                </c:pt>
                <c:pt idx="611">
                  <c:v>0.02</c:v>
                </c:pt>
                <c:pt idx="612">
                  <c:v>0.02</c:v>
                </c:pt>
                <c:pt idx="613">
                  <c:v>0.02</c:v>
                </c:pt>
                <c:pt idx="614">
                  <c:v>0.02</c:v>
                </c:pt>
                <c:pt idx="615">
                  <c:v>0.02</c:v>
                </c:pt>
                <c:pt idx="616">
                  <c:v>0.02</c:v>
                </c:pt>
                <c:pt idx="617">
                  <c:v>0.02</c:v>
                </c:pt>
                <c:pt idx="618">
                  <c:v>0.02</c:v>
                </c:pt>
                <c:pt idx="619">
                  <c:v>0.02</c:v>
                </c:pt>
                <c:pt idx="620">
                  <c:v>0.02</c:v>
                </c:pt>
                <c:pt idx="621">
                  <c:v>0.02</c:v>
                </c:pt>
                <c:pt idx="622">
                  <c:v>0.02</c:v>
                </c:pt>
                <c:pt idx="623">
                  <c:v>0.02</c:v>
                </c:pt>
                <c:pt idx="624">
                  <c:v>0.02</c:v>
                </c:pt>
                <c:pt idx="625">
                  <c:v>0.02</c:v>
                </c:pt>
                <c:pt idx="626">
                  <c:v>0.02</c:v>
                </c:pt>
                <c:pt idx="627">
                  <c:v>0.02</c:v>
                </c:pt>
                <c:pt idx="628">
                  <c:v>0.02</c:v>
                </c:pt>
                <c:pt idx="629">
                  <c:v>0.02</c:v>
                </c:pt>
                <c:pt idx="630">
                  <c:v>0.02</c:v>
                </c:pt>
                <c:pt idx="631">
                  <c:v>0.02</c:v>
                </c:pt>
                <c:pt idx="632">
                  <c:v>0.02</c:v>
                </c:pt>
                <c:pt idx="633">
                  <c:v>0.02</c:v>
                </c:pt>
                <c:pt idx="634">
                  <c:v>0.02</c:v>
                </c:pt>
                <c:pt idx="635">
                  <c:v>0.02</c:v>
                </c:pt>
                <c:pt idx="636">
                  <c:v>0.02</c:v>
                </c:pt>
                <c:pt idx="637">
                  <c:v>0.02</c:v>
                </c:pt>
                <c:pt idx="638">
                  <c:v>0.02</c:v>
                </c:pt>
                <c:pt idx="639">
                  <c:v>0.02</c:v>
                </c:pt>
                <c:pt idx="640">
                  <c:v>0.02</c:v>
                </c:pt>
                <c:pt idx="641">
                  <c:v>0.02</c:v>
                </c:pt>
                <c:pt idx="642">
                  <c:v>0.02</c:v>
                </c:pt>
                <c:pt idx="643">
                  <c:v>0.02</c:v>
                </c:pt>
                <c:pt idx="644">
                  <c:v>0.02</c:v>
                </c:pt>
                <c:pt idx="645">
                  <c:v>0.02</c:v>
                </c:pt>
                <c:pt idx="646">
                  <c:v>0.02</c:v>
                </c:pt>
                <c:pt idx="647">
                  <c:v>0.02</c:v>
                </c:pt>
                <c:pt idx="648">
                  <c:v>0.02</c:v>
                </c:pt>
                <c:pt idx="649">
                  <c:v>0.02</c:v>
                </c:pt>
                <c:pt idx="650">
                  <c:v>0.02</c:v>
                </c:pt>
                <c:pt idx="651">
                  <c:v>0.02</c:v>
                </c:pt>
                <c:pt idx="652">
                  <c:v>0.02</c:v>
                </c:pt>
                <c:pt idx="653">
                  <c:v>0.02</c:v>
                </c:pt>
                <c:pt idx="654">
                  <c:v>0.02</c:v>
                </c:pt>
                <c:pt idx="655">
                  <c:v>0.02</c:v>
                </c:pt>
                <c:pt idx="656">
                  <c:v>0.02</c:v>
                </c:pt>
                <c:pt idx="657">
                  <c:v>0.02</c:v>
                </c:pt>
                <c:pt idx="658">
                  <c:v>0.02</c:v>
                </c:pt>
                <c:pt idx="659">
                  <c:v>0.02</c:v>
                </c:pt>
                <c:pt idx="660">
                  <c:v>0.02</c:v>
                </c:pt>
                <c:pt idx="661">
                  <c:v>0.02</c:v>
                </c:pt>
                <c:pt idx="662">
                  <c:v>0.02</c:v>
                </c:pt>
                <c:pt idx="663">
                  <c:v>0.02</c:v>
                </c:pt>
                <c:pt idx="664">
                  <c:v>0.02</c:v>
                </c:pt>
                <c:pt idx="665">
                  <c:v>0.02</c:v>
                </c:pt>
                <c:pt idx="666">
                  <c:v>0.02</c:v>
                </c:pt>
                <c:pt idx="667">
                  <c:v>0.02</c:v>
                </c:pt>
                <c:pt idx="668">
                  <c:v>0.02</c:v>
                </c:pt>
                <c:pt idx="669">
                  <c:v>0.02</c:v>
                </c:pt>
                <c:pt idx="670">
                  <c:v>0.02</c:v>
                </c:pt>
                <c:pt idx="671">
                  <c:v>0.02</c:v>
                </c:pt>
                <c:pt idx="672">
                  <c:v>0.02</c:v>
                </c:pt>
                <c:pt idx="673">
                  <c:v>0.02</c:v>
                </c:pt>
                <c:pt idx="674">
                  <c:v>0.02</c:v>
                </c:pt>
                <c:pt idx="675">
                  <c:v>0.02</c:v>
                </c:pt>
                <c:pt idx="676">
                  <c:v>0.02</c:v>
                </c:pt>
                <c:pt idx="677">
                  <c:v>0.02</c:v>
                </c:pt>
                <c:pt idx="678">
                  <c:v>0.02</c:v>
                </c:pt>
                <c:pt idx="679">
                  <c:v>0.02</c:v>
                </c:pt>
                <c:pt idx="680">
                  <c:v>0.02</c:v>
                </c:pt>
                <c:pt idx="681">
                  <c:v>0.02</c:v>
                </c:pt>
                <c:pt idx="682">
                  <c:v>0.02</c:v>
                </c:pt>
                <c:pt idx="683">
                  <c:v>0.02</c:v>
                </c:pt>
                <c:pt idx="684">
                  <c:v>0.02</c:v>
                </c:pt>
                <c:pt idx="685">
                  <c:v>0.02</c:v>
                </c:pt>
                <c:pt idx="686">
                  <c:v>0.02</c:v>
                </c:pt>
                <c:pt idx="687">
                  <c:v>0.02</c:v>
                </c:pt>
                <c:pt idx="688">
                  <c:v>0.02</c:v>
                </c:pt>
                <c:pt idx="689">
                  <c:v>0.02</c:v>
                </c:pt>
                <c:pt idx="690">
                  <c:v>0.02</c:v>
                </c:pt>
                <c:pt idx="691">
                  <c:v>0.02</c:v>
                </c:pt>
                <c:pt idx="692">
                  <c:v>0.02</c:v>
                </c:pt>
                <c:pt idx="693">
                  <c:v>0.02</c:v>
                </c:pt>
                <c:pt idx="694">
                  <c:v>0.02</c:v>
                </c:pt>
                <c:pt idx="695">
                  <c:v>0.02</c:v>
                </c:pt>
                <c:pt idx="696">
                  <c:v>0.02</c:v>
                </c:pt>
                <c:pt idx="697">
                  <c:v>0.02</c:v>
                </c:pt>
                <c:pt idx="698">
                  <c:v>0.02</c:v>
                </c:pt>
                <c:pt idx="699">
                  <c:v>0.02</c:v>
                </c:pt>
                <c:pt idx="700">
                  <c:v>0.02</c:v>
                </c:pt>
                <c:pt idx="701">
                  <c:v>0.02</c:v>
                </c:pt>
                <c:pt idx="702">
                  <c:v>0.02</c:v>
                </c:pt>
                <c:pt idx="703">
                  <c:v>0.02</c:v>
                </c:pt>
                <c:pt idx="704">
                  <c:v>0.02</c:v>
                </c:pt>
                <c:pt idx="705">
                  <c:v>0.02</c:v>
                </c:pt>
                <c:pt idx="706">
                  <c:v>0.02</c:v>
                </c:pt>
                <c:pt idx="707">
                  <c:v>0.02</c:v>
                </c:pt>
                <c:pt idx="708">
                  <c:v>0.02</c:v>
                </c:pt>
                <c:pt idx="709">
                  <c:v>0.02</c:v>
                </c:pt>
                <c:pt idx="710">
                  <c:v>0.02</c:v>
                </c:pt>
                <c:pt idx="711">
                  <c:v>0.02</c:v>
                </c:pt>
                <c:pt idx="712">
                  <c:v>0.02</c:v>
                </c:pt>
                <c:pt idx="713">
                  <c:v>0.02</c:v>
                </c:pt>
                <c:pt idx="714">
                  <c:v>0.02</c:v>
                </c:pt>
                <c:pt idx="715">
                  <c:v>0.02</c:v>
                </c:pt>
                <c:pt idx="716">
                  <c:v>0.02</c:v>
                </c:pt>
                <c:pt idx="717">
                  <c:v>0.02</c:v>
                </c:pt>
                <c:pt idx="718">
                  <c:v>0.02</c:v>
                </c:pt>
                <c:pt idx="719">
                  <c:v>0.02</c:v>
                </c:pt>
                <c:pt idx="720">
                  <c:v>0.02</c:v>
                </c:pt>
                <c:pt idx="721">
                  <c:v>0.02</c:v>
                </c:pt>
                <c:pt idx="722">
                  <c:v>0.02</c:v>
                </c:pt>
                <c:pt idx="723">
                  <c:v>0.02</c:v>
                </c:pt>
                <c:pt idx="724">
                  <c:v>0.02</c:v>
                </c:pt>
                <c:pt idx="725">
                  <c:v>0.02</c:v>
                </c:pt>
                <c:pt idx="726">
                  <c:v>0.02</c:v>
                </c:pt>
                <c:pt idx="727">
                  <c:v>0.02</c:v>
                </c:pt>
                <c:pt idx="728">
                  <c:v>0.02</c:v>
                </c:pt>
                <c:pt idx="729">
                  <c:v>0.02</c:v>
                </c:pt>
                <c:pt idx="730">
                  <c:v>0.02</c:v>
                </c:pt>
                <c:pt idx="731">
                  <c:v>0.02</c:v>
                </c:pt>
                <c:pt idx="732">
                  <c:v>0.02</c:v>
                </c:pt>
                <c:pt idx="733">
                  <c:v>0.02</c:v>
                </c:pt>
                <c:pt idx="734">
                  <c:v>0.02</c:v>
                </c:pt>
                <c:pt idx="735">
                  <c:v>0.02</c:v>
                </c:pt>
                <c:pt idx="736">
                  <c:v>0.02</c:v>
                </c:pt>
                <c:pt idx="737">
                  <c:v>0.02</c:v>
                </c:pt>
                <c:pt idx="738">
                  <c:v>0.02</c:v>
                </c:pt>
                <c:pt idx="739">
                  <c:v>0.02</c:v>
                </c:pt>
                <c:pt idx="740">
                  <c:v>0.02</c:v>
                </c:pt>
                <c:pt idx="741">
                  <c:v>0.02</c:v>
                </c:pt>
                <c:pt idx="742">
                  <c:v>0.02</c:v>
                </c:pt>
                <c:pt idx="743">
                  <c:v>0.02</c:v>
                </c:pt>
                <c:pt idx="744">
                  <c:v>0.02</c:v>
                </c:pt>
                <c:pt idx="745">
                  <c:v>0.02</c:v>
                </c:pt>
                <c:pt idx="746">
                  <c:v>0.02</c:v>
                </c:pt>
                <c:pt idx="747">
                  <c:v>0.02</c:v>
                </c:pt>
                <c:pt idx="748">
                  <c:v>0.02</c:v>
                </c:pt>
                <c:pt idx="749">
                  <c:v>0.02</c:v>
                </c:pt>
                <c:pt idx="750">
                  <c:v>0.02</c:v>
                </c:pt>
                <c:pt idx="751">
                  <c:v>0.02</c:v>
                </c:pt>
                <c:pt idx="752">
                  <c:v>0.02</c:v>
                </c:pt>
                <c:pt idx="753">
                  <c:v>0.02</c:v>
                </c:pt>
                <c:pt idx="754">
                  <c:v>0.02</c:v>
                </c:pt>
                <c:pt idx="755">
                  <c:v>0.02</c:v>
                </c:pt>
                <c:pt idx="756">
                  <c:v>0.02</c:v>
                </c:pt>
                <c:pt idx="757">
                  <c:v>0.02</c:v>
                </c:pt>
                <c:pt idx="758">
                  <c:v>0.02</c:v>
                </c:pt>
                <c:pt idx="759">
                  <c:v>0.02</c:v>
                </c:pt>
                <c:pt idx="760">
                  <c:v>0.02</c:v>
                </c:pt>
                <c:pt idx="761">
                  <c:v>0.02</c:v>
                </c:pt>
                <c:pt idx="762">
                  <c:v>0.02</c:v>
                </c:pt>
                <c:pt idx="763">
                  <c:v>0.02</c:v>
                </c:pt>
                <c:pt idx="764">
                  <c:v>0.02</c:v>
                </c:pt>
                <c:pt idx="765">
                  <c:v>0.02</c:v>
                </c:pt>
                <c:pt idx="76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40-4F97-B9E2-8A8060677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500159"/>
        <c:axId val="1971248672"/>
      </c:lineChart>
      <c:dateAx>
        <c:axId val="1169500159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248672"/>
        <c:crosses val="autoZero"/>
        <c:auto val="1"/>
        <c:lblOffset val="100"/>
        <c:baseTimeUnit val="months"/>
      </c:dateAx>
      <c:valAx>
        <c:axId val="197124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9500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507707873028602"/>
          <c:y val="0.19258340226082163"/>
          <c:w val="0.17816982457786479"/>
          <c:h val="7.3860628618693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Payments Made Through Each Model</a:t>
            </a:r>
          </a:p>
        </c:rich>
      </c:tx>
      <c:layout>
        <c:manualLayout>
          <c:xMode val="edge"/>
          <c:yMode val="edge"/>
          <c:x val="0.26083824208901391"/>
          <c:y val="3.1718709457756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Category 1: Fee-for-service with no link to quality</c:v>
                </c:pt>
              </c:strCache>
            </c:strRef>
          </c:tx>
          <c:spPr>
            <a:solidFill>
              <a:srgbClr val="5180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Sheet1!$E$4:$E$9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Sheet1!$F$4:$F$9</c:f>
              <c:numCache>
                <c:formatCode>0.0%</c:formatCode>
                <c:ptCount val="6"/>
                <c:pt idx="0">
                  <c:v>0.41</c:v>
                </c:pt>
                <c:pt idx="1">
                  <c:v>0.39100000000000001</c:v>
                </c:pt>
                <c:pt idx="2">
                  <c:v>0.39300000000000002</c:v>
                </c:pt>
                <c:pt idx="3">
                  <c:v>0.39300000000000002</c:v>
                </c:pt>
                <c:pt idx="4">
                  <c:v>0.40500000000000003</c:v>
                </c:pt>
                <c:pt idx="5">
                  <c:v>0.40600000000000003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3-44A5-B5F5-2A2386BFB8A3}"/>
            </c:ext>
          </c:extLst>
        </c:ser>
        <c:ser>
          <c:idx val="1"/>
          <c:order val="1"/>
          <c:tx>
            <c:strRef>
              <c:f>Sheet1!$G$3</c:f>
              <c:strCache>
                <c:ptCount val="1"/>
                <c:pt idx="0">
                  <c:v>Category 2: Fee-for-service linked to quality</c:v>
                </c:pt>
              </c:strCache>
            </c:strRef>
          </c:tx>
          <c:spPr>
            <a:solidFill>
              <a:srgbClr val="006F9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Sheet1!$E$4:$E$9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Sheet1!$G$4:$G$9</c:f>
              <c:numCache>
                <c:formatCode>0.0%</c:formatCode>
                <c:ptCount val="6"/>
                <c:pt idx="0">
                  <c:v>0.254</c:v>
                </c:pt>
                <c:pt idx="1">
                  <c:v>0.251</c:v>
                </c:pt>
                <c:pt idx="2">
                  <c:v>0.22500000000000001</c:v>
                </c:pt>
                <c:pt idx="3">
                  <c:v>0.19800000000000001</c:v>
                </c:pt>
                <c:pt idx="4">
                  <c:v>0.19500000000000001</c:v>
                </c:pt>
                <c:pt idx="5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D3-44A5-B5F5-2A2386BFB8A3}"/>
            </c:ext>
          </c:extLst>
        </c:ser>
        <c:ser>
          <c:idx val="2"/>
          <c:order val="2"/>
          <c:tx>
            <c:strRef>
              <c:f>Sheet1!$H$3</c:f>
              <c:strCache>
                <c:ptCount val="1"/>
                <c:pt idx="0">
                  <c:v>Category 3: APMs built on fee-for-service architecture.</c:v>
                </c:pt>
              </c:strCache>
            </c:strRef>
          </c:tx>
          <c:spPr>
            <a:solidFill>
              <a:srgbClr val="00435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Sheet1!$E$4:$E$9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Sheet1!$H$4:$H$9</c:f>
              <c:numCache>
                <c:formatCode>0.0%</c:formatCode>
                <c:ptCount val="6"/>
                <c:pt idx="0">
                  <c:v>0.29799999999999999</c:v>
                </c:pt>
                <c:pt idx="1">
                  <c:v>0.307</c:v>
                </c:pt>
                <c:pt idx="2">
                  <c:v>0.318</c:v>
                </c:pt>
                <c:pt idx="3">
                  <c:v>0.34200000000000003</c:v>
                </c:pt>
                <c:pt idx="4">
                  <c:v>0.32600000000000001</c:v>
                </c:pt>
                <c:pt idx="5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D3-44A5-B5F5-2A2386BFB8A3}"/>
            </c:ext>
          </c:extLst>
        </c:ser>
        <c:ser>
          <c:idx val="3"/>
          <c:order val="3"/>
          <c:tx>
            <c:strRef>
              <c:f>Sheet1!$I$3</c:f>
              <c:strCache>
                <c:ptCount val="1"/>
                <c:pt idx="0">
                  <c:v>Category 4:Population-based payment</c:v>
                </c:pt>
              </c:strCache>
            </c:strRef>
          </c:tx>
          <c:spPr>
            <a:solidFill>
              <a:srgbClr val="CB4B2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Sheet1!$E$4:$E$9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Sheet1!$I$4:$I$9</c:f>
              <c:numCache>
                <c:formatCode>0.0%</c:formatCode>
                <c:ptCount val="6"/>
                <c:pt idx="0">
                  <c:v>3.7999999999999999E-2</c:v>
                </c:pt>
                <c:pt idx="1">
                  <c:v>5.0999999999999997E-2</c:v>
                </c:pt>
                <c:pt idx="2">
                  <c:v>6.4000000000000001E-2</c:v>
                </c:pt>
                <c:pt idx="3">
                  <c:v>6.7000000000000004E-2</c:v>
                </c:pt>
                <c:pt idx="4">
                  <c:v>7.3999999999999996E-2</c:v>
                </c:pt>
                <c:pt idx="5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D3-44A5-B5F5-2A2386BFB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789758879"/>
        <c:axId val="1837147391"/>
      </c:barChart>
      <c:catAx>
        <c:axId val="1789758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147391"/>
        <c:crosses val="autoZero"/>
        <c:auto val="1"/>
        <c:lblAlgn val="ctr"/>
        <c:lblOffset val="100"/>
        <c:noMultiLvlLbl val="0"/>
      </c:catAx>
      <c:valAx>
        <c:axId val="1837147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9758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365837170218721"/>
          <c:w val="0.98651368491054137"/>
          <c:h val="0.21067471751243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2"/>
          </a:solidFill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Has the move towards VBC initiatives in Medicare/Medicaid improved the quality of care for your patients?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CBFF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C8-4975-8C53-809C08327803}"/>
              </c:ext>
            </c:extLst>
          </c:dPt>
          <c:dPt>
            <c:idx val="1"/>
            <c:bubble3D val="0"/>
            <c:spPr>
              <a:solidFill>
                <a:srgbClr val="0043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C8-4975-8C53-809C083278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'[2024 HAS slides data.xlsx]Sheet8'!$G$12:$G$13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'[2024 HAS slides data.xlsx]Sheet8'!$H$12:$H$13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C8-4975-8C53-809C0832780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70CBFF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91-44D4-8508-0DDE55E5A79B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91-44D4-8508-0DDE55E5A79B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91-44D4-8508-0DDE55E5A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'[2024 HAS slides data.xlsx]Sheet9'!$E$8:$F$8</c:f>
              <c:strCache>
                <c:ptCount val="1"/>
                <c:pt idx="0">
                  <c:v>% C-suite who see improved health equity at a top-10 goal for 2024</c:v>
                </c:pt>
              </c:strCache>
            </c:strRef>
          </c:cat>
          <c:val>
            <c:numRef>
              <c:f>'[2024 HAS slides data.xlsx]Sheet9'!$E$9:$F$9</c:f>
              <c:numCache>
                <c:formatCode>0%</c:formatCode>
                <c:ptCount val="2"/>
                <c:pt idx="0">
                  <c:v>0.83</c:v>
                </c:pt>
                <c:pt idx="1">
                  <c:v>0.17000000000000004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91-44D4-8508-0DDE55E5A7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4.8857452401149977E-2"/>
          <c:y val="3.7729977871666258E-2"/>
          <c:w val="0.89999988696880284"/>
          <c:h val="0.11157717195748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rgbClr val="F487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EB-47C4-839B-9B6A25406AD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EB-47C4-839B-9B6A25406AD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9EB-47C4-839B-9B6A25406AD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EB-47C4-839B-9B6A25406A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[1]Sheet9!$E$11:$F$11</c:f>
              <c:strCache>
                <c:ptCount val="1"/>
                <c:pt idx="0">
                  <c:v>Top health equity challenges:
Budget and resource allocation constraints</c:v>
                </c:pt>
              </c:strCache>
            </c:strRef>
          </c:cat>
          <c:val>
            <c:numRef>
              <c:f>[1]Sheet9!$E$12:$F$12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EB-47C4-839B-9B6A25406AD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How much time and </a:t>
            </a:r>
            <a:r>
              <a:rPr lang="en-US" dirty="0" err="1">
                <a:solidFill>
                  <a:schemeClr val="bg1"/>
                </a:solidFill>
              </a:rPr>
              <a:t>abiliy</a:t>
            </a:r>
            <a:r>
              <a:rPr lang="en-US" dirty="0">
                <a:solidFill>
                  <a:schemeClr val="bg1"/>
                </a:solidFill>
              </a:rPr>
              <a:t> do you, as a physician, CURRENTLY have to effectively address </a:t>
            </a:r>
            <a:r>
              <a:rPr lang="en-US" dirty="0" err="1">
                <a:solidFill>
                  <a:schemeClr val="bg1"/>
                </a:solidFill>
              </a:rPr>
              <a:t>yout</a:t>
            </a:r>
            <a:r>
              <a:rPr lang="en-US" dirty="0">
                <a:solidFill>
                  <a:schemeClr val="bg1"/>
                </a:solidFill>
              </a:rPr>
              <a:t> patients' SDOH? </a:t>
            </a:r>
          </a:p>
        </c:rich>
      </c:tx>
      <c:layout>
        <c:manualLayout>
          <c:xMode val="edge"/>
          <c:yMode val="edge"/>
          <c:x val="0.12910432463408983"/>
          <c:y val="0.17554920996167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'[2024 HAS slides data.xlsx]Sheet10'!$E$27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'[2024 HAS slides data.xlsx]Sheet10'!$F$26</c:f>
              <c:numCache>
                <c:formatCode>General</c:formatCode>
                <c:ptCount val="1"/>
              </c:numCache>
            </c:numRef>
          </c:cat>
          <c:val>
            <c:numRef>
              <c:f>'[2024 HAS slides data.xlsx]Sheet10'!$F$27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A-4B08-8FA7-F0FAFB31581E}"/>
            </c:ext>
          </c:extLst>
        </c:ser>
        <c:ser>
          <c:idx val="1"/>
          <c:order val="1"/>
          <c:tx>
            <c:strRef>
              <c:f>'[2024 HAS slides data.xlsx]Sheet10'!$E$28</c:f>
              <c:strCache>
                <c:ptCount val="1"/>
                <c:pt idx="0">
                  <c:v>Very Litte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'[2024 HAS slides data.xlsx]Sheet10'!$F$26</c:f>
              <c:numCache>
                <c:formatCode>General</c:formatCode>
                <c:ptCount val="1"/>
              </c:numCache>
            </c:numRef>
          </c:cat>
          <c:val>
            <c:numRef>
              <c:f>'[2024 HAS slides data.xlsx]Sheet10'!$F$28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4A-4B08-8FA7-F0FAFB31581E}"/>
            </c:ext>
          </c:extLst>
        </c:ser>
        <c:ser>
          <c:idx val="2"/>
          <c:order val="2"/>
          <c:tx>
            <c:strRef>
              <c:f>'[2024 HAS slides data.xlsx]Sheet10'!$E$29</c:f>
              <c:strCache>
                <c:ptCount val="1"/>
                <c:pt idx="0">
                  <c:v>Little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'[2024 HAS slides data.xlsx]Sheet10'!$F$26</c:f>
              <c:numCache>
                <c:formatCode>General</c:formatCode>
                <c:ptCount val="1"/>
              </c:numCache>
            </c:numRef>
          </c:cat>
          <c:val>
            <c:numRef>
              <c:f>'[2024 HAS slides data.xlsx]Sheet10'!$F$29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4A-4B08-8FA7-F0FAFB31581E}"/>
            </c:ext>
          </c:extLst>
        </c:ser>
        <c:ser>
          <c:idx val="3"/>
          <c:order val="3"/>
          <c:tx>
            <c:strRef>
              <c:f>'[2024 HAS slides data.xlsx]Sheet10'!$E$30</c:f>
              <c:strCache>
                <c:ptCount val="1"/>
                <c:pt idx="0">
                  <c:v>Some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'[2024 HAS slides data.xlsx]Sheet10'!$F$26</c:f>
              <c:numCache>
                <c:formatCode>General</c:formatCode>
                <c:ptCount val="1"/>
              </c:numCache>
            </c:numRef>
          </c:cat>
          <c:val>
            <c:numRef>
              <c:f>'[2024 HAS slides data.xlsx]Sheet10'!$F$30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4A-4B08-8FA7-F0FAFB31581E}"/>
            </c:ext>
          </c:extLst>
        </c:ser>
        <c:ser>
          <c:idx val="4"/>
          <c:order val="4"/>
          <c:tx>
            <c:strRef>
              <c:f>'[2024 HAS slides data.xlsx]Sheet10'!$E$31</c:f>
              <c:strCache>
                <c:ptCount val="1"/>
                <c:pt idx="0">
                  <c:v>A Good Deal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'[2024 HAS slides data.xlsx]Sheet10'!$F$26</c:f>
              <c:numCache>
                <c:formatCode>General</c:formatCode>
                <c:ptCount val="1"/>
              </c:numCache>
            </c:numRef>
          </c:cat>
          <c:val>
            <c:numRef>
              <c:f>'[2024 HAS slides data.xlsx]Sheet10'!$F$31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4A-4B08-8FA7-F0FAFB31581E}"/>
            </c:ext>
          </c:extLst>
        </c:ser>
        <c:ser>
          <c:idx val="5"/>
          <c:order val="5"/>
          <c:tx>
            <c:strRef>
              <c:f>'[2024 HAS slides data.xlsx]Sheet10'!$E$32</c:f>
              <c:strCache>
                <c:ptCount val="1"/>
                <c:pt idx="0">
                  <c:v>A Great Deal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'[2024 HAS slides data.xlsx]Sheet10'!$F$26</c:f>
              <c:numCache>
                <c:formatCode>General</c:formatCode>
                <c:ptCount val="1"/>
              </c:numCache>
            </c:numRef>
          </c:cat>
          <c:val>
            <c:numRef>
              <c:f>'[2024 HAS slides data.xlsx]Sheet10'!$F$32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4A-4B08-8FA7-F0FAFB3158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38532912"/>
        <c:axId val="23640623"/>
      </c:barChart>
      <c:catAx>
        <c:axId val="1538532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0623"/>
        <c:crosses val="autoZero"/>
        <c:auto val="1"/>
        <c:lblAlgn val="ctr"/>
        <c:lblOffset val="100"/>
        <c:noMultiLvlLbl val="0"/>
      </c:catAx>
      <c:valAx>
        <c:axId val="2364062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3853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556996069650638"/>
          <c:y val="0.43043533707053533"/>
          <c:w val="0.71197218209070767"/>
          <c:h val="0.12978736117031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Most Common Reasons Consumers Choose to Defer Care</a:t>
            </a:r>
          </a:p>
        </c:rich>
      </c:tx>
      <c:layout>
        <c:manualLayout>
          <c:xMode val="edge"/>
          <c:yMode val="edge"/>
          <c:x val="0.14334758310242809"/>
          <c:y val="3.8000181665660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'[2024 HAS slides data.xlsx]Sheet12'!$H$11</c:f>
              <c:strCache>
                <c:ptCount val="1"/>
                <c:pt idx="0">
                  <c:v>Most Common Reasons Consumers choose to defer care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HAS slides data.xlsx]Sheet12'!$G$12:$G$14</c:f>
              <c:strCache>
                <c:ptCount val="3"/>
                <c:pt idx="0">
                  <c:v>High Costs Of Healthcare Services</c:v>
                </c:pt>
                <c:pt idx="1">
                  <c:v>Higher Costs of Living Overall</c:v>
                </c:pt>
                <c:pt idx="2">
                  <c:v>Lack of Medical Insurance</c:v>
                </c:pt>
              </c:strCache>
            </c:strRef>
          </c:cat>
          <c:val>
            <c:numRef>
              <c:f>'[2024 HAS slides data.xlsx]Sheet12'!$H$12:$H$14</c:f>
              <c:numCache>
                <c:formatCode>0%</c:formatCode>
                <c:ptCount val="3"/>
                <c:pt idx="0">
                  <c:v>0.46</c:v>
                </c:pt>
                <c:pt idx="1">
                  <c:v>0.43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8-42F1-935F-FB30CE9369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5"/>
        <c:axId val="29487327"/>
        <c:axId val="949741359"/>
      </c:barChart>
      <c:catAx>
        <c:axId val="2948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741359"/>
        <c:crosses val="autoZero"/>
        <c:auto val="1"/>
        <c:lblAlgn val="ctr"/>
        <c:lblOffset val="100"/>
        <c:noMultiLvlLbl val="0"/>
      </c:catAx>
      <c:valAx>
        <c:axId val="9497413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48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Ability To Meet Demand For Patient Access </a:t>
            </a:r>
          </a:p>
        </c:rich>
      </c:tx>
      <c:layout>
        <c:manualLayout>
          <c:xMode val="edge"/>
          <c:yMode val="edge"/>
          <c:x val="0.15205248488880221"/>
          <c:y val="5.9586799455230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'[2024 HAS slides data.xlsx]Sheet17'!$J$11</c:f>
              <c:strCache>
                <c:ptCount val="1"/>
                <c:pt idx="0">
                  <c:v>Ability to meet demand for patient access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B8-4019-8A43-31CEC5C6FE9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B8-4019-8A43-31CEC5C6FE92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B8-4019-8A43-31CEC5C6FE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'[2024 HAS slides data.xlsx]Sheet17'!$I$12:$I$14</c:f>
              <c:strCache>
                <c:ptCount val="3"/>
                <c:pt idx="0">
                  <c:v>Struggling To Meet Demand</c:v>
                </c:pt>
                <c:pt idx="1">
                  <c:v>Able To Meet Demand</c:v>
                </c:pt>
                <c:pt idx="2">
                  <c:v>Dealing With Idle Capacity</c:v>
                </c:pt>
              </c:strCache>
            </c:strRef>
          </c:cat>
          <c:val>
            <c:numRef>
              <c:f>'[2024 HAS slides data.xlsx]Sheet17'!$J$12:$J$14</c:f>
              <c:numCache>
                <c:formatCode>0%</c:formatCode>
                <c:ptCount val="3"/>
                <c:pt idx="0">
                  <c:v>0.63</c:v>
                </c:pt>
                <c:pt idx="1">
                  <c:v>0.27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B8-4019-8A43-31CEC5C6FE9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724385516189342"/>
          <c:y val="0.20587239211782235"/>
          <c:w val="0.73637950611903147"/>
          <c:h val="0.16049685239236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% of Organizations Pursing Outsourced Solutions</a:t>
            </a:r>
          </a:p>
        </c:rich>
      </c:tx>
      <c:layout>
        <c:manualLayout>
          <c:xMode val="edge"/>
          <c:yMode val="edge"/>
          <c:x val="0.14427975079379954"/>
          <c:y val="3.1209087988125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'[2024 HAS slides data.xlsx]Sheet17'!$S$11</c:f>
              <c:strCache>
                <c:ptCount val="1"/>
                <c:pt idx="0">
                  <c:v>Organizations pursing Outsourced Solutions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'[2024 HAS slides data.xlsx]Sheet17'!$R$12:$R$20</c:f>
              <c:strCache>
                <c:ptCount val="9"/>
                <c:pt idx="0">
                  <c:v>Supply Chain</c:v>
                </c:pt>
                <c:pt idx="1">
                  <c:v>Other</c:v>
                </c:pt>
                <c:pt idx="2">
                  <c:v>Call Center</c:v>
                </c:pt>
                <c:pt idx="3">
                  <c:v>Food and Nutrition</c:v>
                </c:pt>
                <c:pt idx="4">
                  <c:v>None </c:v>
                </c:pt>
                <c:pt idx="5">
                  <c:v>Environmental</c:v>
                </c:pt>
                <c:pt idx="6">
                  <c:v>Revenue Cycle</c:v>
                </c:pt>
                <c:pt idx="7">
                  <c:v>IT</c:v>
                </c:pt>
                <c:pt idx="8">
                  <c:v>Clinical Staff</c:v>
                </c:pt>
              </c:strCache>
            </c:strRef>
          </c:cat>
          <c:val>
            <c:numRef>
              <c:f>'[2024 HAS slides data.xlsx]Sheet17'!$S$12:$S$20</c:f>
              <c:numCache>
                <c:formatCode>0%</c:formatCode>
                <c:ptCount val="9"/>
                <c:pt idx="0">
                  <c:v>7.0000000000000007E-2</c:v>
                </c:pt>
                <c:pt idx="1">
                  <c:v>0.09</c:v>
                </c:pt>
                <c:pt idx="2">
                  <c:v>0.16</c:v>
                </c:pt>
                <c:pt idx="3">
                  <c:v>0.16</c:v>
                </c:pt>
                <c:pt idx="4">
                  <c:v>0.21</c:v>
                </c:pt>
                <c:pt idx="5">
                  <c:v>0.23</c:v>
                </c:pt>
                <c:pt idx="6">
                  <c:v>0.32</c:v>
                </c:pt>
                <c:pt idx="7">
                  <c:v>0.34</c:v>
                </c:pt>
                <c:pt idx="8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60-4ED8-A65F-22ECF883B5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"/>
        <c:overlap val="-25"/>
        <c:axId val="1538533392"/>
        <c:axId val="23637647"/>
      </c:barChart>
      <c:catAx>
        <c:axId val="1538533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37647"/>
        <c:crosses val="autoZero"/>
        <c:auto val="1"/>
        <c:lblAlgn val="ctr"/>
        <c:lblOffset val="100"/>
        <c:noMultiLvlLbl val="0"/>
      </c:catAx>
      <c:valAx>
        <c:axId val="2363764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3853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Health expenditures as percent of annual GDP</a:t>
            </a:r>
          </a:p>
        </c:rich>
      </c:tx>
      <c:layout>
        <c:manualLayout>
          <c:xMode val="edge"/>
          <c:yMode val="edge"/>
          <c:x val="0.32686181574165823"/>
          <c:y val="5.4570634381476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'data-gUtSb'!$B$1</c:f>
              <c:strCache>
                <c:ptCount val="1"/>
                <c:pt idx="0">
                  <c:v>Comparable high income country 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2"/>
              <c:layout>
                <c:manualLayout>
                  <c:x val="-1.5707994565281251E-3"/>
                  <c:y val="-5.9910351470917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02-485A-B320-015BB478A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'data-gUtSb'!$A$2:$A$54</c:f>
              <c:numCache>
                <c:formatCode>m/d/yyyy</c:formatCode>
                <c:ptCount val="53"/>
                <c:pt idx="0">
                  <c:v>25933</c:v>
                </c:pt>
                <c:pt idx="1">
                  <c:v>26298</c:v>
                </c:pt>
                <c:pt idx="2">
                  <c:v>26664</c:v>
                </c:pt>
                <c:pt idx="3">
                  <c:v>27029</c:v>
                </c:pt>
                <c:pt idx="4">
                  <c:v>27394</c:v>
                </c:pt>
                <c:pt idx="5">
                  <c:v>27759</c:v>
                </c:pt>
                <c:pt idx="6">
                  <c:v>28125</c:v>
                </c:pt>
                <c:pt idx="7">
                  <c:v>28490</c:v>
                </c:pt>
                <c:pt idx="8">
                  <c:v>28855</c:v>
                </c:pt>
                <c:pt idx="9">
                  <c:v>29220</c:v>
                </c:pt>
                <c:pt idx="10">
                  <c:v>29586</c:v>
                </c:pt>
                <c:pt idx="11">
                  <c:v>29951</c:v>
                </c:pt>
                <c:pt idx="12">
                  <c:v>30316</c:v>
                </c:pt>
                <c:pt idx="13">
                  <c:v>30681</c:v>
                </c:pt>
                <c:pt idx="14">
                  <c:v>31047</c:v>
                </c:pt>
                <c:pt idx="15">
                  <c:v>31412</c:v>
                </c:pt>
                <c:pt idx="16">
                  <c:v>31777</c:v>
                </c:pt>
                <c:pt idx="17">
                  <c:v>32142</c:v>
                </c:pt>
                <c:pt idx="18">
                  <c:v>32508</c:v>
                </c:pt>
                <c:pt idx="19">
                  <c:v>32873</c:v>
                </c:pt>
                <c:pt idx="20">
                  <c:v>33238</c:v>
                </c:pt>
                <c:pt idx="21">
                  <c:v>33603</c:v>
                </c:pt>
                <c:pt idx="22">
                  <c:v>33969</c:v>
                </c:pt>
                <c:pt idx="23">
                  <c:v>34334</c:v>
                </c:pt>
                <c:pt idx="24">
                  <c:v>34699</c:v>
                </c:pt>
                <c:pt idx="25">
                  <c:v>35064</c:v>
                </c:pt>
                <c:pt idx="26">
                  <c:v>35430</c:v>
                </c:pt>
                <c:pt idx="27">
                  <c:v>35795</c:v>
                </c:pt>
                <c:pt idx="28">
                  <c:v>36160</c:v>
                </c:pt>
                <c:pt idx="29">
                  <c:v>36525</c:v>
                </c:pt>
                <c:pt idx="30">
                  <c:v>36891</c:v>
                </c:pt>
                <c:pt idx="31">
                  <c:v>37256</c:v>
                </c:pt>
                <c:pt idx="32">
                  <c:v>37621</c:v>
                </c:pt>
                <c:pt idx="33">
                  <c:v>37986</c:v>
                </c:pt>
                <c:pt idx="34">
                  <c:v>38352</c:v>
                </c:pt>
                <c:pt idx="35">
                  <c:v>38717</c:v>
                </c:pt>
                <c:pt idx="36">
                  <c:v>39082</c:v>
                </c:pt>
                <c:pt idx="37">
                  <c:v>39447</c:v>
                </c:pt>
                <c:pt idx="38">
                  <c:v>39813</c:v>
                </c:pt>
                <c:pt idx="39">
                  <c:v>40178</c:v>
                </c:pt>
                <c:pt idx="40">
                  <c:v>40543</c:v>
                </c:pt>
                <c:pt idx="41">
                  <c:v>40908</c:v>
                </c:pt>
                <c:pt idx="42">
                  <c:v>41274</c:v>
                </c:pt>
                <c:pt idx="43">
                  <c:v>41639</c:v>
                </c:pt>
                <c:pt idx="44">
                  <c:v>42004</c:v>
                </c:pt>
                <c:pt idx="45">
                  <c:v>42369</c:v>
                </c:pt>
                <c:pt idx="46">
                  <c:v>42735</c:v>
                </c:pt>
                <c:pt idx="47">
                  <c:v>43100</c:v>
                </c:pt>
                <c:pt idx="48">
                  <c:v>43465</c:v>
                </c:pt>
                <c:pt idx="49">
                  <c:v>43830</c:v>
                </c:pt>
                <c:pt idx="50">
                  <c:v>44196</c:v>
                </c:pt>
                <c:pt idx="51">
                  <c:v>44561</c:v>
                </c:pt>
                <c:pt idx="52">
                  <c:v>44926</c:v>
                </c:pt>
              </c:numCache>
            </c:numRef>
          </c:cat>
          <c:val>
            <c:numRef>
              <c:f>'data-gUtSb'!$B$2:$B$54</c:f>
              <c:numCache>
                <c:formatCode>General</c:formatCode>
                <c:ptCount val="53"/>
                <c:pt idx="0">
                  <c:v>4.92</c:v>
                </c:pt>
                <c:pt idx="1">
                  <c:v>5.0199999999999996</c:v>
                </c:pt>
                <c:pt idx="2">
                  <c:v>5.14</c:v>
                </c:pt>
                <c:pt idx="3">
                  <c:v>5.17</c:v>
                </c:pt>
                <c:pt idx="4">
                  <c:v>5.48</c:v>
                </c:pt>
                <c:pt idx="5">
                  <c:v>6.13</c:v>
                </c:pt>
                <c:pt idx="6">
                  <c:v>6.22</c:v>
                </c:pt>
                <c:pt idx="7">
                  <c:v>6.37</c:v>
                </c:pt>
                <c:pt idx="8">
                  <c:v>6.44</c:v>
                </c:pt>
                <c:pt idx="9">
                  <c:v>6.42</c:v>
                </c:pt>
                <c:pt idx="10">
                  <c:v>6.57</c:v>
                </c:pt>
                <c:pt idx="11">
                  <c:v>6.6</c:v>
                </c:pt>
                <c:pt idx="12">
                  <c:v>6.75</c:v>
                </c:pt>
                <c:pt idx="13">
                  <c:v>6.81</c:v>
                </c:pt>
                <c:pt idx="14">
                  <c:v>6.7</c:v>
                </c:pt>
                <c:pt idx="15">
                  <c:v>6.84</c:v>
                </c:pt>
                <c:pt idx="16">
                  <c:v>6.81</c:v>
                </c:pt>
                <c:pt idx="17">
                  <c:v>6.88</c:v>
                </c:pt>
                <c:pt idx="18">
                  <c:v>6.85</c:v>
                </c:pt>
                <c:pt idx="19">
                  <c:v>6.82</c:v>
                </c:pt>
                <c:pt idx="20">
                  <c:v>7.11</c:v>
                </c:pt>
                <c:pt idx="21">
                  <c:v>7.3</c:v>
                </c:pt>
                <c:pt idx="22">
                  <c:v>7.69</c:v>
                </c:pt>
                <c:pt idx="23">
                  <c:v>7.85</c:v>
                </c:pt>
                <c:pt idx="24">
                  <c:v>7.85</c:v>
                </c:pt>
                <c:pt idx="25">
                  <c:v>7.83</c:v>
                </c:pt>
                <c:pt idx="26">
                  <c:v>7.9</c:v>
                </c:pt>
                <c:pt idx="27">
                  <c:v>7.99</c:v>
                </c:pt>
                <c:pt idx="28">
                  <c:v>8.16</c:v>
                </c:pt>
                <c:pt idx="29">
                  <c:v>8.24</c:v>
                </c:pt>
                <c:pt idx="30">
                  <c:v>8.26</c:v>
                </c:pt>
                <c:pt idx="31">
                  <c:v>8.49</c:v>
                </c:pt>
                <c:pt idx="32">
                  <c:v>8.7799999999999994</c:v>
                </c:pt>
                <c:pt idx="33">
                  <c:v>9.01</c:v>
                </c:pt>
                <c:pt idx="34">
                  <c:v>9.07</c:v>
                </c:pt>
                <c:pt idx="35">
                  <c:v>9.06</c:v>
                </c:pt>
                <c:pt idx="36">
                  <c:v>9.0399999999999991</c:v>
                </c:pt>
                <c:pt idx="37">
                  <c:v>9.0399999999999991</c:v>
                </c:pt>
                <c:pt idx="38">
                  <c:v>9.27</c:v>
                </c:pt>
                <c:pt idx="39">
                  <c:v>9.99</c:v>
                </c:pt>
                <c:pt idx="40">
                  <c:v>9.91</c:v>
                </c:pt>
                <c:pt idx="41">
                  <c:v>10.199999999999999</c:v>
                </c:pt>
                <c:pt idx="42">
                  <c:v>10.36</c:v>
                </c:pt>
                <c:pt idx="43">
                  <c:v>10.44</c:v>
                </c:pt>
                <c:pt idx="44">
                  <c:v>10.56</c:v>
                </c:pt>
                <c:pt idx="45">
                  <c:v>10.65</c:v>
                </c:pt>
                <c:pt idx="46">
                  <c:v>10.68</c:v>
                </c:pt>
                <c:pt idx="47">
                  <c:v>10.64</c:v>
                </c:pt>
                <c:pt idx="48">
                  <c:v>10.64</c:v>
                </c:pt>
                <c:pt idx="49">
                  <c:v>10.75</c:v>
                </c:pt>
                <c:pt idx="50">
                  <c:v>11.69</c:v>
                </c:pt>
                <c:pt idx="51">
                  <c:v>11.76</c:v>
                </c:pt>
                <c:pt idx="52">
                  <c:v>11.17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02-485A-B320-015BB478A5F8}"/>
            </c:ext>
          </c:extLst>
        </c:ser>
        <c:ser>
          <c:idx val="1"/>
          <c:order val="1"/>
          <c:tx>
            <c:strRef>
              <c:f>'data-gUtSb'!$C$1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52"/>
              <c:layout>
                <c:manualLayout>
                  <c:x val="-7.8539972826406259E-3"/>
                  <c:y val="-4.1937246029642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02-485A-B320-015BB478A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'data-gUtSb'!$A$2:$A$54</c:f>
              <c:numCache>
                <c:formatCode>m/d/yyyy</c:formatCode>
                <c:ptCount val="53"/>
                <c:pt idx="0">
                  <c:v>25933</c:v>
                </c:pt>
                <c:pt idx="1">
                  <c:v>26298</c:v>
                </c:pt>
                <c:pt idx="2">
                  <c:v>26664</c:v>
                </c:pt>
                <c:pt idx="3">
                  <c:v>27029</c:v>
                </c:pt>
                <c:pt idx="4">
                  <c:v>27394</c:v>
                </c:pt>
                <c:pt idx="5">
                  <c:v>27759</c:v>
                </c:pt>
                <c:pt idx="6">
                  <c:v>28125</c:v>
                </c:pt>
                <c:pt idx="7">
                  <c:v>28490</c:v>
                </c:pt>
                <c:pt idx="8">
                  <c:v>28855</c:v>
                </c:pt>
                <c:pt idx="9">
                  <c:v>29220</c:v>
                </c:pt>
                <c:pt idx="10">
                  <c:v>29586</c:v>
                </c:pt>
                <c:pt idx="11">
                  <c:v>29951</c:v>
                </c:pt>
                <c:pt idx="12">
                  <c:v>30316</c:v>
                </c:pt>
                <c:pt idx="13">
                  <c:v>30681</c:v>
                </c:pt>
                <c:pt idx="14">
                  <c:v>31047</c:v>
                </c:pt>
                <c:pt idx="15">
                  <c:v>31412</c:v>
                </c:pt>
                <c:pt idx="16">
                  <c:v>31777</c:v>
                </c:pt>
                <c:pt idx="17">
                  <c:v>32142</c:v>
                </c:pt>
                <c:pt idx="18">
                  <c:v>32508</c:v>
                </c:pt>
                <c:pt idx="19">
                  <c:v>32873</c:v>
                </c:pt>
                <c:pt idx="20">
                  <c:v>33238</c:v>
                </c:pt>
                <c:pt idx="21">
                  <c:v>33603</c:v>
                </c:pt>
                <c:pt idx="22">
                  <c:v>33969</c:v>
                </c:pt>
                <c:pt idx="23">
                  <c:v>34334</c:v>
                </c:pt>
                <c:pt idx="24">
                  <c:v>34699</c:v>
                </c:pt>
                <c:pt idx="25">
                  <c:v>35064</c:v>
                </c:pt>
                <c:pt idx="26">
                  <c:v>35430</c:v>
                </c:pt>
                <c:pt idx="27">
                  <c:v>35795</c:v>
                </c:pt>
                <c:pt idx="28">
                  <c:v>36160</c:v>
                </c:pt>
                <c:pt idx="29">
                  <c:v>36525</c:v>
                </c:pt>
                <c:pt idx="30">
                  <c:v>36891</c:v>
                </c:pt>
                <c:pt idx="31">
                  <c:v>37256</c:v>
                </c:pt>
                <c:pt idx="32">
                  <c:v>37621</c:v>
                </c:pt>
                <c:pt idx="33">
                  <c:v>37986</c:v>
                </c:pt>
                <c:pt idx="34">
                  <c:v>38352</c:v>
                </c:pt>
                <c:pt idx="35">
                  <c:v>38717</c:v>
                </c:pt>
                <c:pt idx="36">
                  <c:v>39082</c:v>
                </c:pt>
                <c:pt idx="37">
                  <c:v>39447</c:v>
                </c:pt>
                <c:pt idx="38">
                  <c:v>39813</c:v>
                </c:pt>
                <c:pt idx="39">
                  <c:v>40178</c:v>
                </c:pt>
                <c:pt idx="40">
                  <c:v>40543</c:v>
                </c:pt>
                <c:pt idx="41">
                  <c:v>40908</c:v>
                </c:pt>
                <c:pt idx="42">
                  <c:v>41274</c:v>
                </c:pt>
                <c:pt idx="43">
                  <c:v>41639</c:v>
                </c:pt>
                <c:pt idx="44">
                  <c:v>42004</c:v>
                </c:pt>
                <c:pt idx="45">
                  <c:v>42369</c:v>
                </c:pt>
                <c:pt idx="46">
                  <c:v>42735</c:v>
                </c:pt>
                <c:pt idx="47">
                  <c:v>43100</c:v>
                </c:pt>
                <c:pt idx="48">
                  <c:v>43465</c:v>
                </c:pt>
                <c:pt idx="49">
                  <c:v>43830</c:v>
                </c:pt>
                <c:pt idx="50">
                  <c:v>44196</c:v>
                </c:pt>
                <c:pt idx="51">
                  <c:v>44561</c:v>
                </c:pt>
                <c:pt idx="52">
                  <c:v>44926</c:v>
                </c:pt>
              </c:numCache>
            </c:numRef>
          </c:cat>
          <c:val>
            <c:numRef>
              <c:f>'data-gUtSb'!$C$2:$C$54</c:f>
              <c:numCache>
                <c:formatCode>General</c:formatCode>
                <c:ptCount val="53"/>
                <c:pt idx="0">
                  <c:v>6.2</c:v>
                </c:pt>
                <c:pt idx="1">
                  <c:v>6.4</c:v>
                </c:pt>
                <c:pt idx="2">
                  <c:v>6.5</c:v>
                </c:pt>
                <c:pt idx="3">
                  <c:v>6.5</c:v>
                </c:pt>
                <c:pt idx="4">
                  <c:v>6.9</c:v>
                </c:pt>
                <c:pt idx="5">
                  <c:v>7.2</c:v>
                </c:pt>
                <c:pt idx="6">
                  <c:v>7.4</c:v>
                </c:pt>
                <c:pt idx="7">
                  <c:v>7.7</c:v>
                </c:pt>
                <c:pt idx="8">
                  <c:v>7.7</c:v>
                </c:pt>
                <c:pt idx="9">
                  <c:v>7.8</c:v>
                </c:pt>
                <c:pt idx="10">
                  <c:v>8.1999999999999993</c:v>
                </c:pt>
                <c:pt idx="11">
                  <c:v>8.5</c:v>
                </c:pt>
                <c:pt idx="12">
                  <c:v>9.1999999999999993</c:v>
                </c:pt>
                <c:pt idx="13">
                  <c:v>9.3000000000000007</c:v>
                </c:pt>
                <c:pt idx="14">
                  <c:v>9.3000000000000007</c:v>
                </c:pt>
                <c:pt idx="15">
                  <c:v>9.5</c:v>
                </c:pt>
                <c:pt idx="16">
                  <c:v>9.6999999999999993</c:v>
                </c:pt>
                <c:pt idx="17">
                  <c:v>9.9</c:v>
                </c:pt>
                <c:pt idx="18">
                  <c:v>10.3</c:v>
                </c:pt>
                <c:pt idx="19">
                  <c:v>10.6</c:v>
                </c:pt>
                <c:pt idx="20">
                  <c:v>11.2</c:v>
                </c:pt>
                <c:pt idx="21">
                  <c:v>11.9</c:v>
                </c:pt>
                <c:pt idx="22">
                  <c:v>12.2</c:v>
                </c:pt>
                <c:pt idx="23">
                  <c:v>12.5</c:v>
                </c:pt>
                <c:pt idx="24">
                  <c:v>12.4</c:v>
                </c:pt>
                <c:pt idx="25">
                  <c:v>12.5</c:v>
                </c:pt>
                <c:pt idx="26">
                  <c:v>12.5</c:v>
                </c:pt>
                <c:pt idx="27">
                  <c:v>12.4</c:v>
                </c:pt>
                <c:pt idx="28">
                  <c:v>12.4</c:v>
                </c:pt>
                <c:pt idx="29">
                  <c:v>12.3</c:v>
                </c:pt>
                <c:pt idx="30">
                  <c:v>12.5</c:v>
                </c:pt>
                <c:pt idx="31">
                  <c:v>13.2</c:v>
                </c:pt>
                <c:pt idx="32">
                  <c:v>14</c:v>
                </c:pt>
                <c:pt idx="33">
                  <c:v>14.5</c:v>
                </c:pt>
                <c:pt idx="34">
                  <c:v>14.6</c:v>
                </c:pt>
                <c:pt idx="35">
                  <c:v>14.6</c:v>
                </c:pt>
                <c:pt idx="36">
                  <c:v>14.7</c:v>
                </c:pt>
                <c:pt idx="37">
                  <c:v>14.9</c:v>
                </c:pt>
                <c:pt idx="38">
                  <c:v>15.2</c:v>
                </c:pt>
                <c:pt idx="39">
                  <c:v>16.2</c:v>
                </c:pt>
                <c:pt idx="40">
                  <c:v>16.2</c:v>
                </c:pt>
                <c:pt idx="41">
                  <c:v>16.100000000000001</c:v>
                </c:pt>
                <c:pt idx="42">
                  <c:v>16.100000000000001</c:v>
                </c:pt>
                <c:pt idx="43">
                  <c:v>16</c:v>
                </c:pt>
                <c:pt idx="44">
                  <c:v>16.2</c:v>
                </c:pt>
                <c:pt idx="45">
                  <c:v>16.5</c:v>
                </c:pt>
                <c:pt idx="46">
                  <c:v>16.8</c:v>
                </c:pt>
                <c:pt idx="47">
                  <c:v>16.8</c:v>
                </c:pt>
                <c:pt idx="48">
                  <c:v>16.600000000000001</c:v>
                </c:pt>
                <c:pt idx="49">
                  <c:v>16.7</c:v>
                </c:pt>
                <c:pt idx="50">
                  <c:v>18.8</c:v>
                </c:pt>
                <c:pt idx="51">
                  <c:v>17.399999999999999</c:v>
                </c:pt>
                <c:pt idx="52">
                  <c:v>16.600000000000001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02-485A-B320-015BB478A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4305040"/>
        <c:axId val="939488879"/>
      </c:lineChart>
      <c:dateAx>
        <c:axId val="1794305040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488879"/>
        <c:crosses val="autoZero"/>
        <c:auto val="1"/>
        <c:lblOffset val="100"/>
        <c:baseTimeUnit val="years"/>
      </c:dateAx>
      <c:valAx>
        <c:axId val="939488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430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93246708725826"/>
          <c:y val="0.82159914302619519"/>
          <c:w val="0.47732984573056547"/>
          <c:h val="0.102001968839738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2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Hospital Median Operating Margin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'[2024 HAS slides data.xlsx]KF flash report'!$B$1</c:f>
              <c:strCache>
                <c:ptCount val="1"/>
                <c:pt idx="0">
                  <c:v>Operating Margin Index YTD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DDD-4D81-B7F8-5DD8B7A30D9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DDD-4D81-B7F8-5DD8B7A30D9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DDD-4D81-B7F8-5DD8B7A30D9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7DDD-4D81-B7F8-5DD8B7A30D9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DDD-4D81-B7F8-5DD8B7A30D9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7DDD-4D81-B7F8-5DD8B7A30D9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DDD-4D81-B7F8-5DD8B7A30D9B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7DDD-4D81-B7F8-5DD8B7A30D9B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DDD-4D81-B7F8-5DD8B7A30D9B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7DDD-4D81-B7F8-5DD8B7A30D9B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DDD-4D81-B7F8-5DD8B7A30D9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DD-4D81-B7F8-5DD8B7A30D9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DDD-4D81-B7F8-5DD8B7A30D9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DD-4D81-B7F8-5DD8B7A30D9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DDD-4D81-B7F8-5DD8B7A30D9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DD-4D81-B7F8-5DD8B7A30D9B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DDD-4D81-B7F8-5DD8B7A30D9B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DDD-4D81-B7F8-5DD8B7A30D9B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DDD-4D81-B7F8-5DD8B7A30D9B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DDD-4D81-B7F8-5DD8B7A30D9B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DDD-4D81-B7F8-5DD8B7A30D9B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DDD-4D81-B7F8-5DD8B7A30D9B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DDD-4D81-B7F8-5DD8B7A30D9B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DDD-4D81-B7F8-5DD8B7A30D9B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DDD-4D81-B7F8-5DD8B7A30D9B}"/>
              </c:ext>
            </c:extLst>
          </c:dPt>
          <c:dPt>
            <c:idx val="25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7DDD-4D81-B7F8-5DD8B7A30D9B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DDD-4D81-B7F8-5DD8B7A30D9B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7DDD-4D81-B7F8-5DD8B7A30D9B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DDD-4D81-B7F8-5DD8B7A30D9B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7DDD-4D81-B7F8-5DD8B7A30D9B}"/>
              </c:ext>
            </c:extLst>
          </c:dPt>
          <c:dPt>
            <c:idx val="3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DDD-4D81-B7F8-5DD8B7A30D9B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7DDD-4D81-B7F8-5DD8B7A30D9B}"/>
              </c:ext>
            </c:extLst>
          </c:dPt>
          <c:dPt>
            <c:idx val="3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DDD-4D81-B7F8-5DD8B7A30D9B}"/>
              </c:ext>
            </c:extLst>
          </c:dPt>
          <c:dPt>
            <c:idx val="3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7DDD-4D81-B7F8-5DD8B7A30D9B}"/>
              </c:ext>
            </c:extLst>
          </c:dPt>
          <c:dPt>
            <c:idx val="3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DDD-4D81-B7F8-5DD8B7A30D9B}"/>
              </c:ext>
            </c:extLst>
          </c:dPt>
          <c:dPt>
            <c:idx val="35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7DDD-4D81-B7F8-5DD8B7A30D9B}"/>
              </c:ext>
            </c:extLst>
          </c:dPt>
          <c:dPt>
            <c:idx val="3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DDD-4D81-B7F8-5DD8B7A30D9B}"/>
              </c:ext>
            </c:extLst>
          </c:dPt>
          <c:cat>
            <c:numRef>
              <c:f>'[2024 HAS slides data.xlsx]KF flash report'!$A$2:$A$38</c:f>
              <c:numCache>
                <c:formatCode>mmm\-yy</c:formatCode>
                <c:ptCount val="37"/>
                <c:pt idx="0">
                  <c:v>45323</c:v>
                </c:pt>
                <c:pt idx="1">
                  <c:v>45292</c:v>
                </c:pt>
                <c:pt idx="2">
                  <c:v>45261</c:v>
                </c:pt>
                <c:pt idx="3">
                  <c:v>45231</c:v>
                </c:pt>
                <c:pt idx="4">
                  <c:v>45200</c:v>
                </c:pt>
                <c:pt idx="5">
                  <c:v>45170</c:v>
                </c:pt>
                <c:pt idx="6">
                  <c:v>45139</c:v>
                </c:pt>
                <c:pt idx="7">
                  <c:v>45108</c:v>
                </c:pt>
                <c:pt idx="8">
                  <c:v>45078</c:v>
                </c:pt>
                <c:pt idx="9">
                  <c:v>45047</c:v>
                </c:pt>
                <c:pt idx="10">
                  <c:v>45017</c:v>
                </c:pt>
                <c:pt idx="11">
                  <c:v>44986</c:v>
                </c:pt>
                <c:pt idx="12">
                  <c:v>44958</c:v>
                </c:pt>
                <c:pt idx="13">
                  <c:v>44927</c:v>
                </c:pt>
                <c:pt idx="14">
                  <c:v>44896</c:v>
                </c:pt>
                <c:pt idx="15">
                  <c:v>44866</c:v>
                </c:pt>
                <c:pt idx="16">
                  <c:v>44835</c:v>
                </c:pt>
                <c:pt idx="17">
                  <c:v>44805</c:v>
                </c:pt>
                <c:pt idx="18">
                  <c:v>44774</c:v>
                </c:pt>
                <c:pt idx="19">
                  <c:v>44743</c:v>
                </c:pt>
                <c:pt idx="20">
                  <c:v>44713</c:v>
                </c:pt>
                <c:pt idx="21">
                  <c:v>44682</c:v>
                </c:pt>
                <c:pt idx="22">
                  <c:v>44652</c:v>
                </c:pt>
                <c:pt idx="23">
                  <c:v>44621</c:v>
                </c:pt>
                <c:pt idx="24">
                  <c:v>44593</c:v>
                </c:pt>
                <c:pt idx="25">
                  <c:v>44562</c:v>
                </c:pt>
                <c:pt idx="26">
                  <c:v>44531</c:v>
                </c:pt>
                <c:pt idx="27">
                  <c:v>44501</c:v>
                </c:pt>
                <c:pt idx="28">
                  <c:v>44470</c:v>
                </c:pt>
                <c:pt idx="29">
                  <c:v>44440</c:v>
                </c:pt>
                <c:pt idx="30">
                  <c:v>44409</c:v>
                </c:pt>
                <c:pt idx="31">
                  <c:v>44378</c:v>
                </c:pt>
                <c:pt idx="32">
                  <c:v>44348</c:v>
                </c:pt>
                <c:pt idx="33">
                  <c:v>44317</c:v>
                </c:pt>
                <c:pt idx="34">
                  <c:v>44287</c:v>
                </c:pt>
                <c:pt idx="35">
                  <c:v>44256</c:v>
                </c:pt>
                <c:pt idx="36">
                  <c:v>44228</c:v>
                </c:pt>
              </c:numCache>
            </c:numRef>
          </c:cat>
          <c:val>
            <c:numRef>
              <c:f>'[2024 HAS slides data.xlsx]KF flash report'!$B$2:$B$38</c:f>
              <c:numCache>
                <c:formatCode>0.0%</c:formatCode>
                <c:ptCount val="37"/>
                <c:pt idx="0">
                  <c:v>4.9000000000000002E-2</c:v>
                </c:pt>
                <c:pt idx="1">
                  <c:v>4.7E-2</c:v>
                </c:pt>
                <c:pt idx="2">
                  <c:v>1.7999999999999999E-2</c:v>
                </c:pt>
                <c:pt idx="3">
                  <c:v>1.9E-2</c:v>
                </c:pt>
                <c:pt idx="4">
                  <c:v>1.4999999999999999E-2</c:v>
                </c:pt>
                <c:pt idx="5">
                  <c:v>1.4E-2</c:v>
                </c:pt>
                <c:pt idx="6">
                  <c:v>1.7999999999999999E-2</c:v>
                </c:pt>
                <c:pt idx="7">
                  <c:v>1.4999999999999999E-2</c:v>
                </c:pt>
                <c:pt idx="8">
                  <c:v>1.9E-2</c:v>
                </c:pt>
                <c:pt idx="9">
                  <c:v>1.2999999999999999E-2</c:v>
                </c:pt>
                <c:pt idx="10">
                  <c:v>8.9999999999999993E-3</c:v>
                </c:pt>
                <c:pt idx="11">
                  <c:v>8.9999999999999993E-3</c:v>
                </c:pt>
                <c:pt idx="12">
                  <c:v>-8.0000000000000002E-3</c:v>
                </c:pt>
                <c:pt idx="13">
                  <c:v>-5.0000000000000001E-3</c:v>
                </c:pt>
                <c:pt idx="14">
                  <c:v>-3.0000000000000001E-3</c:v>
                </c:pt>
                <c:pt idx="15">
                  <c:v>-8.9999999999999993E-3</c:v>
                </c:pt>
                <c:pt idx="16">
                  <c:v>-8.0000000000000002E-3</c:v>
                </c:pt>
                <c:pt idx="17">
                  <c:v>-8.0000000000000002E-3</c:v>
                </c:pt>
                <c:pt idx="18">
                  <c:v>-8.9999999999999993E-3</c:v>
                </c:pt>
                <c:pt idx="19">
                  <c:v>-1.2999999999999999E-2</c:v>
                </c:pt>
                <c:pt idx="20">
                  <c:v>-1.2E-2</c:v>
                </c:pt>
                <c:pt idx="21">
                  <c:v>-2.1999999999999999E-2</c:v>
                </c:pt>
                <c:pt idx="22">
                  <c:v>-0.03</c:v>
                </c:pt>
                <c:pt idx="23">
                  <c:v>-2.1000000000000001E-2</c:v>
                </c:pt>
                <c:pt idx="24">
                  <c:v>-3.5999999999999997E-2</c:v>
                </c:pt>
                <c:pt idx="25">
                  <c:v>-3.4000000000000002E-2</c:v>
                </c:pt>
                <c:pt idx="26">
                  <c:v>4.2999999999999997E-2</c:v>
                </c:pt>
                <c:pt idx="27">
                  <c:v>4.2999999999999997E-2</c:v>
                </c:pt>
                <c:pt idx="28">
                  <c:v>4.4999999999999998E-2</c:v>
                </c:pt>
                <c:pt idx="29">
                  <c:v>0.05</c:v>
                </c:pt>
                <c:pt idx="30">
                  <c:v>4.5999999999999999E-2</c:v>
                </c:pt>
                <c:pt idx="31">
                  <c:v>4.8000000000000001E-2</c:v>
                </c:pt>
                <c:pt idx="32">
                  <c:v>4.9000000000000002E-2</c:v>
                </c:pt>
                <c:pt idx="33">
                  <c:v>3.2000000000000001E-2</c:v>
                </c:pt>
                <c:pt idx="34">
                  <c:v>3.2000000000000001E-2</c:v>
                </c:pt>
                <c:pt idx="35">
                  <c:v>2.1000000000000001E-2</c:v>
                </c:pt>
                <c:pt idx="3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D-4D81-B7F8-5DD8B7A30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1965186784"/>
        <c:axId val="2077753936"/>
      </c:barChart>
      <c:dateAx>
        <c:axId val="19651867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753936"/>
        <c:crosses val="autoZero"/>
        <c:auto val="1"/>
        <c:lblOffset val="100"/>
        <c:baseTimeUnit val="months"/>
      </c:dateAx>
      <c:valAx>
        <c:axId val="207775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18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1"/>
                </a:solidFill>
              </a:rPr>
              <a:t>How much do you trust that the leaders of my organization are making decision that are good for patients</a:t>
            </a:r>
          </a:p>
        </c:rich>
      </c:tx>
      <c:layout>
        <c:manualLayout>
          <c:xMode val="edge"/>
          <c:yMode val="edge"/>
          <c:x val="0.10273865462183743"/>
          <c:y val="6.5880639887987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'[2024 HAS slides data.xlsx]Sheet13'!$J$18</c:f>
              <c:strCache>
                <c:ptCount val="1"/>
                <c:pt idx="0">
                  <c:v>How much do you trust that the leaders of my organization are making decision that are good for patients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C4-493C-9A4C-EE01B8E21667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C4-493C-9A4C-EE01B8E21667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C4-493C-9A4C-EE01B8E21667}"/>
              </c:ext>
            </c:extLst>
          </c:dPt>
          <c:dLbls>
            <c:dLbl>
              <c:idx val="0"/>
              <c:layout>
                <c:manualLayout>
                  <c:x val="-0.20878927677476003"/>
                  <c:y val="0.186640010681640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C4-493C-9A4C-EE01B8E21667}"/>
                </c:ext>
              </c:extLst>
            </c:dLbl>
            <c:dLbl>
              <c:idx val="1"/>
              <c:layout>
                <c:manualLayout>
                  <c:x val="-0.21591493317372509"/>
                  <c:y val="-0.138346411726708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C4-493C-9A4C-EE01B8E21667}"/>
                </c:ext>
              </c:extLst>
            </c:dLbl>
            <c:dLbl>
              <c:idx val="2"/>
              <c:layout>
                <c:manualLayout>
                  <c:x val="0.20732011957955643"/>
                  <c:y val="-3.32154804392463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C4-493C-9A4C-EE01B8E21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'[2024 HAS slides data.xlsx]Sheet13'!$I$19:$I$21</c:f>
              <c:strCache>
                <c:ptCount val="3"/>
                <c:pt idx="0">
                  <c:v>Very Little or No Trust</c:v>
                </c:pt>
                <c:pt idx="1">
                  <c:v>Marginal Trust</c:v>
                </c:pt>
                <c:pt idx="2">
                  <c:v>A lot or A Great Deal Of Trust</c:v>
                </c:pt>
              </c:strCache>
            </c:strRef>
          </c:cat>
          <c:val>
            <c:numRef>
              <c:f>'[2024 HAS slides data.xlsx]Sheet13'!$J$19:$J$21</c:f>
              <c:numCache>
                <c:formatCode>0%</c:formatCode>
                <c:ptCount val="3"/>
                <c:pt idx="0">
                  <c:v>0.23</c:v>
                </c:pt>
                <c:pt idx="1">
                  <c:v>0.24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C4-493C-9A4C-EE01B8E2166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none" spc="0" normalizeH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pPr>
            <a:r>
              <a:rPr lang="en-US" b="1" dirty="0">
                <a:solidFill>
                  <a:schemeClr val="tx2"/>
                </a:solidFill>
              </a:rPr>
              <a:t>Maturity </a:t>
            </a:r>
            <a:r>
              <a:rPr lang="en-US" b="1" dirty="0" err="1">
                <a:solidFill>
                  <a:schemeClr val="tx2"/>
                </a:solidFill>
              </a:rPr>
              <a:t>Distibution</a:t>
            </a:r>
            <a:r>
              <a:rPr lang="en-US" b="1" dirty="0">
                <a:solidFill>
                  <a:schemeClr val="tx2"/>
                </a:solidFill>
              </a:rPr>
              <a:t> By Industries</a:t>
            </a:r>
          </a:p>
        </c:rich>
      </c:tx>
      <c:layout>
        <c:manualLayout>
          <c:xMode val="edge"/>
          <c:yMode val="edge"/>
          <c:x val="0.30366640054044097"/>
          <c:y val="6.4034043926345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none" spc="0" normalizeH="0" baseline="0">
              <a:solidFill>
                <a:schemeClr val="tx2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573184135394445"/>
          <c:y val="7.2236920200183824E-2"/>
          <c:w val="0.90018971748896648"/>
          <c:h val="0.54843357890521238"/>
        </c:manualLayout>
      </c:layout>
      <c:stockChart>
        <c:ser>
          <c:idx val="0"/>
          <c:order val="0"/>
          <c:tx>
            <c:strRef>
              <c:f>'[2024 HAS slides data.xlsx]Sheet2'!$H$9</c:f>
              <c:strCache>
                <c:ptCount val="1"/>
                <c:pt idx="0">
                  <c:v>25th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[1]Sheet2!$G$10:$G$28</c:f>
              <c:strCache>
                <c:ptCount val="19"/>
                <c:pt idx="0">
                  <c:v>Healthcare Providers (2.48)</c:v>
                </c:pt>
                <c:pt idx="1">
                  <c:v>Casual Dinning (2.81)</c:v>
                </c:pt>
                <c:pt idx="2">
                  <c:v>Insurance (2.83)</c:v>
                </c:pt>
                <c:pt idx="3">
                  <c:v>Specialty Retail (2.89)</c:v>
                </c:pt>
                <c:pt idx="4">
                  <c:v>Healthcare Insurance (2.96)</c:v>
                </c:pt>
                <c:pt idx="5">
                  <c:v>Utilities &amp; Telecom (3.03)</c:v>
                </c:pt>
                <c:pt idx="6">
                  <c:v>Manufacturing (3.22)</c:v>
                </c:pt>
                <c:pt idx="7">
                  <c:v>Automotive (3.23)</c:v>
                </c:pt>
                <c:pt idx="8">
                  <c:v>Airlines (3.25)</c:v>
                </c:pt>
                <c:pt idx="9">
                  <c:v>Out &amp; Gas (3.25)</c:v>
                </c:pt>
                <c:pt idx="10">
                  <c:v>Grocery (3.29)</c:v>
                </c:pt>
                <c:pt idx="11">
                  <c:v>Food &amp; Beverage (3.33)</c:v>
                </c:pt>
                <c:pt idx="12">
                  <c:v>Travel &amp; Hospitality (3.36)</c:v>
                </c:pt>
                <c:pt idx="13">
                  <c:v>CPG (3.43)</c:v>
                </c:pt>
                <c:pt idx="14">
                  <c:v>General Retail (3.56)</c:v>
                </c:pt>
                <c:pt idx="15">
                  <c:v>Pharma &amp; Medical Devices (3.58)</c:v>
                </c:pt>
                <c:pt idx="16">
                  <c:v>Consumer Grands (3.62)</c:v>
                </c:pt>
                <c:pt idx="17">
                  <c:v>Financial Services (3.85)</c:v>
                </c:pt>
                <c:pt idx="18">
                  <c:v>Digital Native (4.56)</c:v>
                </c:pt>
              </c:strCache>
            </c:strRef>
          </c:cat>
          <c:val>
            <c:numRef>
              <c:f>[1]Sheet2!$H$10:$H$28</c:f>
              <c:numCache>
                <c:formatCode>0.00</c:formatCode>
                <c:ptCount val="19"/>
                <c:pt idx="0">
                  <c:v>1.92</c:v>
                </c:pt>
                <c:pt idx="1">
                  <c:v>2.36</c:v>
                </c:pt>
                <c:pt idx="2">
                  <c:v>2.2999999999999998</c:v>
                </c:pt>
                <c:pt idx="3">
                  <c:v>2.5099999999999998</c:v>
                </c:pt>
                <c:pt idx="4">
                  <c:v>1.73</c:v>
                </c:pt>
                <c:pt idx="5">
                  <c:v>2.97</c:v>
                </c:pt>
                <c:pt idx="6">
                  <c:v>1.95</c:v>
                </c:pt>
                <c:pt idx="7">
                  <c:v>2.79</c:v>
                </c:pt>
                <c:pt idx="8">
                  <c:v>2.89</c:v>
                </c:pt>
                <c:pt idx="9">
                  <c:v>3.19</c:v>
                </c:pt>
                <c:pt idx="10">
                  <c:v>2.82</c:v>
                </c:pt>
                <c:pt idx="11">
                  <c:v>3.19</c:v>
                </c:pt>
                <c:pt idx="12">
                  <c:v>2.93</c:v>
                </c:pt>
                <c:pt idx="13">
                  <c:v>3.31</c:v>
                </c:pt>
                <c:pt idx="14">
                  <c:v>3.31</c:v>
                </c:pt>
                <c:pt idx="15">
                  <c:v>2.91</c:v>
                </c:pt>
                <c:pt idx="16">
                  <c:v>3.19</c:v>
                </c:pt>
                <c:pt idx="17">
                  <c:v>3.61</c:v>
                </c:pt>
                <c:pt idx="18">
                  <c:v>4.07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82-491B-AF90-36FE7C5D36FE}"/>
            </c:ext>
          </c:extLst>
        </c:ser>
        <c:ser>
          <c:idx val="1"/>
          <c:order val="1"/>
          <c:tx>
            <c:strRef>
              <c:f>'[2024 HAS slides data.xlsx]Sheet2'!$I$9</c:f>
              <c:strCache>
                <c:ptCount val="1"/>
                <c:pt idx="0">
                  <c:v>75th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[1]Sheet2!$G$10:$G$28</c:f>
              <c:strCache>
                <c:ptCount val="19"/>
                <c:pt idx="0">
                  <c:v>Healthcare Providers (2.48)</c:v>
                </c:pt>
                <c:pt idx="1">
                  <c:v>Casual Dinning (2.81)</c:v>
                </c:pt>
                <c:pt idx="2">
                  <c:v>Insurance (2.83)</c:v>
                </c:pt>
                <c:pt idx="3">
                  <c:v>Specialty Retail (2.89)</c:v>
                </c:pt>
                <c:pt idx="4">
                  <c:v>Healthcare Insurance (2.96)</c:v>
                </c:pt>
                <c:pt idx="5">
                  <c:v>Utilities &amp; Telecom (3.03)</c:v>
                </c:pt>
                <c:pt idx="6">
                  <c:v>Manufacturing (3.22)</c:v>
                </c:pt>
                <c:pt idx="7">
                  <c:v>Automotive (3.23)</c:v>
                </c:pt>
                <c:pt idx="8">
                  <c:v>Airlines (3.25)</c:v>
                </c:pt>
                <c:pt idx="9">
                  <c:v>Out &amp; Gas (3.25)</c:v>
                </c:pt>
                <c:pt idx="10">
                  <c:v>Grocery (3.29)</c:v>
                </c:pt>
                <c:pt idx="11">
                  <c:v>Food &amp; Beverage (3.33)</c:v>
                </c:pt>
                <c:pt idx="12">
                  <c:v>Travel &amp; Hospitality (3.36)</c:v>
                </c:pt>
                <c:pt idx="13">
                  <c:v>CPG (3.43)</c:v>
                </c:pt>
                <c:pt idx="14">
                  <c:v>General Retail (3.56)</c:v>
                </c:pt>
                <c:pt idx="15">
                  <c:v>Pharma &amp; Medical Devices (3.58)</c:v>
                </c:pt>
                <c:pt idx="16">
                  <c:v>Consumer Grands (3.62)</c:v>
                </c:pt>
                <c:pt idx="17">
                  <c:v>Financial Services (3.85)</c:v>
                </c:pt>
                <c:pt idx="18">
                  <c:v>Digital Native (4.56)</c:v>
                </c:pt>
              </c:strCache>
            </c:strRef>
          </c:cat>
          <c:val>
            <c:numRef>
              <c:f>[1]Sheet2!$I$10:$I$28</c:f>
              <c:numCache>
                <c:formatCode>0.00</c:formatCode>
                <c:ptCount val="19"/>
                <c:pt idx="0">
                  <c:v>3.21</c:v>
                </c:pt>
                <c:pt idx="1">
                  <c:v>3.31</c:v>
                </c:pt>
                <c:pt idx="2">
                  <c:v>3.6</c:v>
                </c:pt>
                <c:pt idx="3">
                  <c:v>3.12</c:v>
                </c:pt>
                <c:pt idx="4">
                  <c:v>3.75</c:v>
                </c:pt>
                <c:pt idx="5">
                  <c:v>3.08</c:v>
                </c:pt>
                <c:pt idx="6">
                  <c:v>4.0599999999999996</c:v>
                </c:pt>
                <c:pt idx="7">
                  <c:v>3.74</c:v>
                </c:pt>
                <c:pt idx="8">
                  <c:v>3.61</c:v>
                </c:pt>
                <c:pt idx="9">
                  <c:v>3.3</c:v>
                </c:pt>
                <c:pt idx="10">
                  <c:v>4.05</c:v>
                </c:pt>
                <c:pt idx="11">
                  <c:v>3.71</c:v>
                </c:pt>
                <c:pt idx="12">
                  <c:v>3.67</c:v>
                </c:pt>
                <c:pt idx="13">
                  <c:v>4.05</c:v>
                </c:pt>
                <c:pt idx="14">
                  <c:v>3.71</c:v>
                </c:pt>
                <c:pt idx="15">
                  <c:v>3.96</c:v>
                </c:pt>
                <c:pt idx="16">
                  <c:v>4.05</c:v>
                </c:pt>
                <c:pt idx="17">
                  <c:v>3.96</c:v>
                </c:pt>
                <c:pt idx="18">
                  <c:v>4.9400000000000004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82-491B-AF90-36FE7C5D36FE}"/>
            </c:ext>
          </c:extLst>
        </c:ser>
        <c:ser>
          <c:idx val="2"/>
          <c:order val="2"/>
          <c:tx>
            <c:strRef>
              <c:f>'[2024 HAS slides data.xlsx]Sheet2'!$J$9</c:f>
              <c:strCache>
                <c:ptCount val="1"/>
                <c:pt idx="0">
                  <c:v>Mean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cat>
            <c:strRef>
              <c:f>[1]Sheet2!$G$10:$G$28</c:f>
              <c:strCache>
                <c:ptCount val="19"/>
                <c:pt idx="0">
                  <c:v>Healthcare Providers (2.48)</c:v>
                </c:pt>
                <c:pt idx="1">
                  <c:v>Casual Dinning (2.81)</c:v>
                </c:pt>
                <c:pt idx="2">
                  <c:v>Insurance (2.83)</c:v>
                </c:pt>
                <c:pt idx="3">
                  <c:v>Specialty Retail (2.89)</c:v>
                </c:pt>
                <c:pt idx="4">
                  <c:v>Healthcare Insurance (2.96)</c:v>
                </c:pt>
                <c:pt idx="5">
                  <c:v>Utilities &amp; Telecom (3.03)</c:v>
                </c:pt>
                <c:pt idx="6">
                  <c:v>Manufacturing (3.22)</c:v>
                </c:pt>
                <c:pt idx="7">
                  <c:v>Automotive (3.23)</c:v>
                </c:pt>
                <c:pt idx="8">
                  <c:v>Airlines (3.25)</c:v>
                </c:pt>
                <c:pt idx="9">
                  <c:v>Out &amp; Gas (3.25)</c:v>
                </c:pt>
                <c:pt idx="10">
                  <c:v>Grocery (3.29)</c:v>
                </c:pt>
                <c:pt idx="11">
                  <c:v>Food &amp; Beverage (3.33)</c:v>
                </c:pt>
                <c:pt idx="12">
                  <c:v>Travel &amp; Hospitality (3.36)</c:v>
                </c:pt>
                <c:pt idx="13">
                  <c:v>CPG (3.43)</c:v>
                </c:pt>
                <c:pt idx="14">
                  <c:v>General Retail (3.56)</c:v>
                </c:pt>
                <c:pt idx="15">
                  <c:v>Pharma &amp; Medical Devices (3.58)</c:v>
                </c:pt>
                <c:pt idx="16">
                  <c:v>Consumer Grands (3.62)</c:v>
                </c:pt>
                <c:pt idx="17">
                  <c:v>Financial Services (3.85)</c:v>
                </c:pt>
                <c:pt idx="18">
                  <c:v>Digital Native (4.56)</c:v>
                </c:pt>
              </c:strCache>
            </c:strRef>
          </c:cat>
          <c:val>
            <c:numRef>
              <c:f>[1]Sheet2!$J$10:$J$28</c:f>
              <c:numCache>
                <c:formatCode>0.00</c:formatCode>
                <c:ptCount val="19"/>
                <c:pt idx="0">
                  <c:v>2.48</c:v>
                </c:pt>
                <c:pt idx="1">
                  <c:v>2.81</c:v>
                </c:pt>
                <c:pt idx="2">
                  <c:v>2.83</c:v>
                </c:pt>
                <c:pt idx="3">
                  <c:v>2.89</c:v>
                </c:pt>
                <c:pt idx="4">
                  <c:v>2.96</c:v>
                </c:pt>
                <c:pt idx="5">
                  <c:v>3.03</c:v>
                </c:pt>
                <c:pt idx="6">
                  <c:v>3.22</c:v>
                </c:pt>
                <c:pt idx="7">
                  <c:v>3.23</c:v>
                </c:pt>
                <c:pt idx="8">
                  <c:v>3.25</c:v>
                </c:pt>
                <c:pt idx="9">
                  <c:v>3.25</c:v>
                </c:pt>
                <c:pt idx="10">
                  <c:v>3.29</c:v>
                </c:pt>
                <c:pt idx="11">
                  <c:v>3.33</c:v>
                </c:pt>
                <c:pt idx="12">
                  <c:v>3.36</c:v>
                </c:pt>
                <c:pt idx="13">
                  <c:v>3.43</c:v>
                </c:pt>
                <c:pt idx="14">
                  <c:v>3.56</c:v>
                </c:pt>
                <c:pt idx="15">
                  <c:v>3.58</c:v>
                </c:pt>
                <c:pt idx="16">
                  <c:v>3.62</c:v>
                </c:pt>
                <c:pt idx="17">
                  <c:v>3.85</c:v>
                </c:pt>
                <c:pt idx="18">
                  <c:v>4.5599999999999996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82-491B-AF90-36FE7C5D3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1747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axId val="19019743"/>
        <c:axId val="23631199"/>
      </c:stockChart>
      <c:catAx>
        <c:axId val="1901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35000"/>
                <a:lumOff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31199"/>
        <c:crosses val="autoZero"/>
        <c:auto val="1"/>
        <c:lblAlgn val="ctr"/>
        <c:lblOffset val="100"/>
        <c:noMultiLvlLbl val="0"/>
      </c:catAx>
      <c:valAx>
        <c:axId val="23631199"/>
        <c:scaling>
          <c:orientation val="minMax"/>
          <c:max val="5"/>
          <c:min val="1"/>
        </c:scaling>
        <c:delete val="1"/>
        <c:axPos val="l"/>
        <c:numFmt formatCode="0" sourceLinked="0"/>
        <c:majorTickMark val="none"/>
        <c:minorTickMark val="none"/>
        <c:tickLblPos val="nextTo"/>
        <c:crossAx val="19019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2"/>
                </a:solidFill>
              </a:rPr>
              <a:t>Principle</a:t>
            </a:r>
            <a:r>
              <a:rPr lang="en-US" sz="1800" b="1" baseline="0" dirty="0">
                <a:solidFill>
                  <a:schemeClr val="tx2"/>
                </a:solidFill>
              </a:rPr>
              <a:t> Challenge To Becoming </a:t>
            </a:r>
          </a:p>
          <a:p>
            <a:pPr>
              <a:defRPr/>
            </a:pPr>
            <a:r>
              <a:rPr lang="en-US" sz="1800" b="1" baseline="0" dirty="0">
                <a:solidFill>
                  <a:schemeClr val="tx2"/>
                </a:solidFill>
              </a:rPr>
              <a:t>Data-Driven</a:t>
            </a:r>
            <a:endParaRPr lang="en-US" sz="1800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7640716991199493"/>
          <c:y val="7.2569541079067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43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0A-45CE-9A6B-4ECA97418E7D}"/>
              </c:ext>
            </c:extLst>
          </c:dPt>
          <c:dPt>
            <c:idx val="1"/>
            <c:bubble3D val="0"/>
            <c:spPr>
              <a:solidFill>
                <a:srgbClr val="70CBFF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0A-45CE-9A6B-4ECA97418E7D}"/>
              </c:ext>
            </c:extLst>
          </c:dPt>
          <c:dLbls>
            <c:dLbl>
              <c:idx val="0"/>
              <c:layout>
                <c:manualLayout>
                  <c:x val="-0.17769071908906781"/>
                  <c:y val="-0.215472306751675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4A1385F-CE64-44CF-B020-D4EF299580CF}" type="CATEGORYNAME">
                      <a:rPr lang="en-US" sz="120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200" baseline="0" dirty="0"/>
                      <a:t>, </a:t>
                    </a:r>
                    <a:fld id="{A3E0004B-7A76-46BF-8501-AA96FAA2263B}" type="VALUE">
                      <a:rPr lang="en-US" sz="1200" baseline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40A-45CE-9A6B-4ECA97418E7D}"/>
                </c:ext>
              </c:extLst>
            </c:dLbl>
            <c:dLbl>
              <c:idx val="1"/>
              <c:layout>
                <c:manualLayout>
                  <c:x val="0.11297707682228343"/>
                  <c:y val="0.193680511584545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1D61DF-95AA-4EFF-9C02-FD69FB46C637}" type="CATEGORYNAME">
                      <a:rPr lang="en-US" sz="120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200" baseline="0" dirty="0"/>
                      <a:t>, </a:t>
                    </a:r>
                    <a:br>
                      <a:rPr lang="en-US" sz="1200" baseline="0" dirty="0"/>
                    </a:br>
                    <a:fld id="{A2CFF3D8-0F4D-4B51-AF53-21A596F40905}" type="VALUE">
                      <a:rPr lang="en-US" sz="1200" baseline="0" smtClean="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40A-45CE-9A6B-4ECA97418E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'[2024 HAS slides data.xlsx]Sheet6'!$J$7:$J$8</c:f>
              <c:strCache>
                <c:ptCount val="2"/>
                <c:pt idx="0">
                  <c:v>Culture | People | Processes</c:v>
                </c:pt>
                <c:pt idx="1">
                  <c:v>Technology Limitations</c:v>
                </c:pt>
              </c:strCache>
            </c:strRef>
          </c:cat>
          <c:val>
            <c:numRef>
              <c:f>'[2024 HAS slides data.xlsx]Sheet6'!$K$7:$K$8</c:f>
              <c:numCache>
                <c:formatCode>0.00%</c:formatCode>
                <c:ptCount val="2"/>
                <c:pt idx="0">
                  <c:v>0.79800000000000004</c:v>
                </c:pt>
                <c:pt idx="1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0A-45CE-9A6B-4ECA97418E7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Healthcare Provider IT Spending Broken Out By Purpose</a:t>
            </a:r>
          </a:p>
        </c:rich>
      </c:tx>
      <c:layout>
        <c:manualLayout>
          <c:xMode val="edge"/>
          <c:yMode val="edge"/>
          <c:x val="0.12567923877577292"/>
          <c:y val="1.235202793308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Sheet5!$F$8</c:f>
              <c:strCache>
                <c:ptCount val="1"/>
                <c:pt idx="0">
                  <c:v>Maintain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Sheet5!$E$9:$E$14</c:f>
              <c:numCache>
                <c:formatCode>yyyy</c:formatCode>
                <c:ptCount val="6"/>
                <c:pt idx="0">
                  <c:v>43101</c:v>
                </c:pt>
                <c:pt idx="1">
                  <c:v>43466</c:v>
                </c:pt>
                <c:pt idx="2">
                  <c:v>43831</c:v>
                </c:pt>
                <c:pt idx="3">
                  <c:v>44197</c:v>
                </c:pt>
                <c:pt idx="4">
                  <c:v>44562</c:v>
                </c:pt>
                <c:pt idx="5">
                  <c:v>44927</c:v>
                </c:pt>
              </c:numCache>
            </c:numRef>
          </c:cat>
          <c:val>
            <c:numRef>
              <c:f>Sheet5!$F$9:$F$14</c:f>
              <c:numCache>
                <c:formatCode>0%</c:formatCode>
                <c:ptCount val="6"/>
                <c:pt idx="0">
                  <c:v>0.77</c:v>
                </c:pt>
                <c:pt idx="1">
                  <c:v>0.77</c:v>
                </c:pt>
                <c:pt idx="2">
                  <c:v>0.78</c:v>
                </c:pt>
                <c:pt idx="3">
                  <c:v>0.78</c:v>
                </c:pt>
                <c:pt idx="4">
                  <c:v>0.77</c:v>
                </c:pt>
                <c:pt idx="5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5-4A78-9FC0-9195CE177A4C}"/>
            </c:ext>
          </c:extLst>
        </c:ser>
        <c:ser>
          <c:idx val="1"/>
          <c:order val="1"/>
          <c:tx>
            <c:strRef>
              <c:f>Sheet5!$G$8</c:f>
              <c:strCache>
                <c:ptCount val="1"/>
                <c:pt idx="0">
                  <c:v>Grow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Sheet5!$E$9:$E$14</c:f>
              <c:numCache>
                <c:formatCode>yyyy</c:formatCode>
                <c:ptCount val="6"/>
                <c:pt idx="0">
                  <c:v>43101</c:v>
                </c:pt>
                <c:pt idx="1">
                  <c:v>43466</c:v>
                </c:pt>
                <c:pt idx="2">
                  <c:v>43831</c:v>
                </c:pt>
                <c:pt idx="3">
                  <c:v>44197</c:v>
                </c:pt>
                <c:pt idx="4">
                  <c:v>44562</c:v>
                </c:pt>
                <c:pt idx="5">
                  <c:v>44927</c:v>
                </c:pt>
              </c:numCache>
            </c:numRef>
          </c:cat>
          <c:val>
            <c:numRef>
              <c:f>Sheet5!$G$9:$G$14</c:f>
              <c:numCache>
                <c:formatCode>0%</c:formatCode>
                <c:ptCount val="6"/>
                <c:pt idx="0">
                  <c:v>0.13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0.12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E5-4A78-9FC0-9195CE177A4C}"/>
            </c:ext>
          </c:extLst>
        </c:ser>
        <c:ser>
          <c:idx val="2"/>
          <c:order val="2"/>
          <c:tx>
            <c:strRef>
              <c:f>Sheet5!$H$8</c:f>
              <c:strCache>
                <c:ptCount val="1"/>
                <c:pt idx="0">
                  <c:v>Transform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Sheet5!$E$9:$E$14</c:f>
              <c:numCache>
                <c:formatCode>yyyy</c:formatCode>
                <c:ptCount val="6"/>
                <c:pt idx="0">
                  <c:v>43101</c:v>
                </c:pt>
                <c:pt idx="1">
                  <c:v>43466</c:v>
                </c:pt>
                <c:pt idx="2">
                  <c:v>43831</c:v>
                </c:pt>
                <c:pt idx="3">
                  <c:v>44197</c:v>
                </c:pt>
                <c:pt idx="4">
                  <c:v>44562</c:v>
                </c:pt>
                <c:pt idx="5">
                  <c:v>44927</c:v>
                </c:pt>
              </c:numCache>
            </c:numRef>
          </c:cat>
          <c:val>
            <c:numRef>
              <c:f>Sheet5!$H$9:$H$14</c:f>
              <c:numCache>
                <c:formatCode>0%</c:formatCode>
                <c:ptCount val="6"/>
                <c:pt idx="0">
                  <c:v>0.1</c:v>
                </c:pt>
                <c:pt idx="1">
                  <c:v>0.11</c:v>
                </c:pt>
                <c:pt idx="2">
                  <c:v>0.08</c:v>
                </c:pt>
                <c:pt idx="3">
                  <c:v>0.08</c:v>
                </c:pt>
                <c:pt idx="4">
                  <c:v>0.11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E5-4A78-9FC0-9195CE177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6925023"/>
        <c:axId val="23627231"/>
      </c:barChart>
      <c:dateAx>
        <c:axId val="16925023"/>
        <c:scaling>
          <c:orientation val="minMax"/>
        </c:scaling>
        <c:delete val="0"/>
        <c:axPos val="l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27231"/>
        <c:crosses val="autoZero"/>
        <c:auto val="1"/>
        <c:lblOffset val="100"/>
        <c:baseTimeUnit val="years"/>
      </c:dateAx>
      <c:valAx>
        <c:axId val="23627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25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5C690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77-4E97-B4CE-F3ECE6ADC432}"/>
              </c:ext>
            </c:extLst>
          </c:dPt>
          <c:dPt>
            <c:idx val="1"/>
            <c:bubble3D val="0"/>
            <c:spPr>
              <a:solidFill>
                <a:srgbClr val="70CB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77-4E97-B4CE-F3ECE6ADC432}"/>
              </c:ext>
            </c:extLst>
          </c:dPt>
          <c:dPt>
            <c:idx val="2"/>
            <c:bubble3D val="0"/>
            <c:spPr>
              <a:solidFill>
                <a:srgbClr val="70CBFF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77-4E97-B4CE-F3ECE6ADC4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77-4E97-B4CE-F3ECE6ADC432}"/>
              </c:ext>
            </c:extLst>
          </c:dPt>
          <c:dLbls>
            <c:dLbl>
              <c:idx val="0"/>
              <c:layout>
                <c:manualLayout>
                  <c:x val="-5.3854553964268088E-2"/>
                  <c:y val="-0.3177940714052518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426F54-F38C-4EEE-8DC7-A090BCCF8C32}" type="CATEGORYNAME">
                      <a:rPr lang="en-US">
                        <a:solidFill>
                          <a:schemeClr val="tx2"/>
                        </a:solidFill>
                      </a:rPr>
                      <a:pPr>
                        <a:defRPr>
                          <a:solidFill>
                            <a:schemeClr val="tx2"/>
                          </a:solidFill>
                        </a:defRPr>
                      </a:pPr>
                      <a:t>[CATEGORY NAME]</a:t>
                    </a:fld>
                    <a:r>
                      <a:rPr lang="en-US">
                        <a:solidFill>
                          <a:schemeClr val="tx2"/>
                        </a:solidFill>
                      </a:rPr>
                      <a:t>
</a:t>
                    </a:r>
                    <a:fld id="{E6CF62AF-DA2C-4D8F-AC3F-E7A4131EA000}" type="PERCENTAGE">
                      <a:rPr lang="en-US">
                        <a:solidFill>
                          <a:schemeClr val="tx2"/>
                        </a:solidFill>
                      </a:rPr>
                      <a:pPr>
                        <a:defRPr>
                          <a:solidFill>
                            <a:schemeClr val="tx2"/>
                          </a:solidFill>
                        </a:defRPr>
                      </a:pPr>
                      <a:t>[PERCENTAGE]</a:t>
                    </a:fld>
                    <a:endParaRPr lang="en-US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63048992039662"/>
                      <c:h val="0.295102120878265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977-4E97-B4CE-F3ECE6ADC432}"/>
                </c:ext>
              </c:extLst>
            </c:dLbl>
            <c:dLbl>
              <c:idx val="1"/>
              <c:layout>
                <c:manualLayout>
                  <c:x val="2.6288017226201222E-3"/>
                  <c:y val="6.826782633452535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5CFB42-29C0-4FF5-896D-19C1F473BFBD}" type="CATEGORYNAME">
                      <a:rPr lang="en-US" smtClean="0">
                        <a:solidFill>
                          <a:schemeClr val="tx2"/>
                        </a:solidFill>
                      </a:rPr>
                      <a:pPr>
                        <a:defRPr>
                          <a:solidFill>
                            <a:schemeClr val="tx2"/>
                          </a:solidFill>
                        </a:defRPr>
                      </a:pPr>
                      <a:t>[CATEGORY NAME]</a:t>
                    </a:fld>
                    <a:r>
                      <a:rPr lang="en-US" dirty="0">
                        <a:solidFill>
                          <a:schemeClr val="tx2"/>
                        </a:solidFill>
                      </a:rPr>
                      <a:t>
</a:t>
                    </a:r>
                    <a:fld id="{3C13EA85-A00C-4985-B23A-9DE1179B061E}" type="PERCENTAGE">
                      <a:rPr lang="en-US" smtClean="0">
                        <a:solidFill>
                          <a:schemeClr val="tx2"/>
                        </a:solidFill>
                      </a:rPr>
                      <a:pPr>
                        <a:defRPr>
                          <a:solidFill>
                            <a:schemeClr val="tx2"/>
                          </a:solidFill>
                        </a:defRPr>
                      </a:pPr>
                      <a:t>[PERCENTAGE]</a:t>
                    </a:fld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53349316963025"/>
                      <c:h val="0.323547466217288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977-4E97-B4CE-F3ECE6ADC432}"/>
                </c:ext>
              </c:extLst>
            </c:dLbl>
            <c:dLbl>
              <c:idx val="2"/>
              <c:layout>
                <c:manualLayout>
                  <c:x val="0.20397581123886668"/>
                  <c:y val="9.69724796087390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77-4E97-B4CE-F3ECE6ADC4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'Define Pop Health Q6'!$AG$6:$AG$8</c:f>
              <c:strCache>
                <c:ptCount val="3"/>
                <c:pt idx="0">
                  <c:v>Defined population</c:v>
                </c:pt>
                <c:pt idx="1">
                  <c:v>3 definitions with 2 mentions </c:v>
                </c:pt>
                <c:pt idx="2">
                  <c:v>Unique definition</c:v>
                </c:pt>
              </c:strCache>
            </c:strRef>
          </c:cat>
          <c:val>
            <c:numRef>
              <c:f>'Define Pop Health Q6'!$AH$6:$AH$8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77-4E97-B4CE-F3ECE6ADC43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8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Top 5 Definition Element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'[Consolidated Sample Population Health Final Data- 5.24.23.xlsx]Define Pop Health Q6'!$G$79</c:f>
              <c:strCache>
                <c:ptCount val="1"/>
                <c:pt idx="0">
                  <c:v>69</c:v>
                </c:pt>
              </c:strCache>
            </c:strRef>
          </c:tx>
          <c:spPr>
            <a:solidFill>
              <a:srgbClr val="F4874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'[Consolidated Sample Population Health Final Data- 5.24.23.xlsx]Define Pop Health Q6'!$E$93:$E$97</c:f>
              <c:strCache>
                <c:ptCount val="5"/>
                <c:pt idx="0">
                  <c:v>Care / Interventions</c:v>
                </c:pt>
                <c:pt idx="1">
                  <c:v>Cost</c:v>
                </c:pt>
                <c:pt idx="2">
                  <c:v>Health</c:v>
                </c:pt>
                <c:pt idx="3">
                  <c:v>Quality / Outcome</c:v>
                </c:pt>
                <c:pt idx="4">
                  <c:v>Population</c:v>
                </c:pt>
              </c:strCache>
            </c:strRef>
          </c:cat>
          <c:val>
            <c:numRef>
              <c:f>'[Consolidated Sample Population Health Final Data- 5.24.23.xlsx]Define Pop Health Q6'!$G$93:$G$97</c:f>
              <c:numCache>
                <c:formatCode>0%</c:formatCode>
                <c:ptCount val="5"/>
                <c:pt idx="0">
                  <c:v>0.17391304347826086</c:v>
                </c:pt>
                <c:pt idx="1">
                  <c:v>0.2608695652173913</c:v>
                </c:pt>
                <c:pt idx="2">
                  <c:v>0.30434782608695654</c:v>
                </c:pt>
                <c:pt idx="3">
                  <c:v>0.36231884057971014</c:v>
                </c:pt>
                <c:pt idx="4">
                  <c:v>0.40579710144927539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0-4123-8B7D-31F4C044CD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5"/>
        <c:axId val="155747551"/>
        <c:axId val="155747071"/>
      </c:barChart>
      <c:catAx>
        <c:axId val="1557475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47071"/>
        <c:crosses val="autoZero"/>
        <c:auto val="1"/>
        <c:lblAlgn val="ctr"/>
        <c:lblOffset val="100"/>
        <c:noMultiLvlLbl val="0"/>
      </c:catAx>
      <c:valAx>
        <c:axId val="15574707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5747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10000"/>
        </a:schemeClr>
      </a:solidFill>
      <a:ln w="28575">
        <a:solidFill>
          <a:schemeClr val="phClr"/>
        </a:solidFill>
      </a:ln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10000"/>
        </a:schemeClr>
      </a:solidFill>
      <a:ln w="28575">
        <a:solidFill>
          <a:schemeClr val="phClr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2857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25400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2857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0.45768</cdr:x>
      <cdr:y>0.39504</cdr:y>
    </cdr:from>
    <cdr:to>
      <cdr:x>0.64974</cdr:x>
      <cdr:y>0.48815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03E09A6-06F4-4DC2-2346-2C6B12B57689}"/>
            </a:ext>
          </a:extLst>
        </cdr:cNvPr>
        <cdr:cNvSpPr txBox="1"/>
      </cdr:nvSpPr>
      <cdr:spPr>
        <a:xfrm xmlns:a="http://schemas.openxmlformats.org/drawingml/2006/main">
          <a:off x="4506135" y="1146248"/>
          <a:ext cx="1890972" cy="270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dirty="0">
              <a:solidFill>
                <a:schemeClr val="bg1"/>
              </a:solidFill>
            </a:rPr>
            <a:t>Buying gets </a:t>
          </a:r>
          <a:r>
            <a:rPr lang="en-US" sz="1050" b="1" dirty="0">
              <a:solidFill>
                <a:schemeClr val="bg1"/>
              </a:solidFill>
            </a:rPr>
            <a:t>more</a:t>
          </a:r>
          <a:r>
            <a:rPr lang="en-US" sz="1050" dirty="0">
              <a:solidFill>
                <a:schemeClr val="bg1"/>
              </a:solidFill>
            </a:rPr>
            <a:t> expensive</a:t>
          </a:r>
        </a:p>
      </cdr:txBody>
    </cdr:sp>
  </cdr:relSizeAnchor>
  <cdr:relSizeAnchor xmlns:cdr="http://schemas.openxmlformats.org/drawingml/2006/chartDrawing">
    <cdr:from>
      <cdr:x>0.51036</cdr:x>
      <cdr:y>0.74536</cdr:y>
    </cdr:from>
    <cdr:to>
      <cdr:x>0.70001</cdr:x>
      <cdr:y>0.83365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F58A180-CF2C-BA45-0475-FA4EB6D2216B}"/>
            </a:ext>
          </a:extLst>
        </cdr:cNvPr>
        <cdr:cNvSpPr txBox="1"/>
      </cdr:nvSpPr>
      <cdr:spPr>
        <a:xfrm xmlns:a="http://schemas.openxmlformats.org/drawingml/2006/main">
          <a:off x="5024854" y="2162737"/>
          <a:ext cx="1867276" cy="256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dirty="0">
              <a:solidFill>
                <a:schemeClr val="bg1"/>
              </a:solidFill>
            </a:rPr>
            <a:t>Buying gets </a:t>
          </a:r>
          <a:r>
            <a:rPr lang="en-US" sz="1050" b="1" dirty="0">
              <a:solidFill>
                <a:schemeClr val="bg1"/>
              </a:solidFill>
            </a:rPr>
            <a:t>less</a:t>
          </a:r>
          <a:r>
            <a:rPr lang="en-US" sz="1050" dirty="0">
              <a:solidFill>
                <a:schemeClr val="bg1"/>
              </a:solidFill>
            </a:rPr>
            <a:t> expensive</a:t>
          </a:r>
        </a:p>
      </cdr:txBody>
    </cdr:sp>
  </cdr:relSizeAnchor>
  <cdr:relSizeAnchor xmlns:cdr="http://schemas.openxmlformats.org/drawingml/2006/chartDrawing">
    <cdr:from>
      <cdr:x>0.68315</cdr:x>
      <cdr:y>0.74542</cdr:y>
    </cdr:from>
    <cdr:to>
      <cdr:x>0.69673</cdr:x>
      <cdr:y>0.81899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DB06FC7E-2E61-CC25-62D2-991C1DDF7F78}"/>
            </a:ext>
          </a:extLst>
        </cdr:cNvPr>
        <cdr:cNvCxnSpPr/>
      </cdr:nvCxnSpPr>
      <cdr:spPr>
        <a:xfrm xmlns:a="http://schemas.openxmlformats.org/drawingml/2006/main">
          <a:off x="6726038" y="2162918"/>
          <a:ext cx="133734" cy="21345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0.10385</cdr:x>
      <cdr:y>0.3243</cdr:y>
    </cdr:from>
    <cdr:to>
      <cdr:x>0.22372</cdr:x>
      <cdr:y>0.57279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9F0DF58A-F3A1-DAEF-3906-774B88866CA1}"/>
            </a:ext>
          </a:extLst>
        </cdr:cNvPr>
        <cdr:cNvCxnSpPr/>
      </cdr:nvCxnSpPr>
      <cdr:spPr>
        <a:xfrm xmlns:a="http://schemas.openxmlformats.org/drawingml/2006/main" flipV="1">
          <a:off x="1022498" y="940981"/>
          <a:ext cx="1180214" cy="72101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0.032</cdr:x>
      <cdr:y>0.28639</cdr:y>
    </cdr:from>
    <cdr:to>
      <cdr:x>0.20357</cdr:x>
      <cdr:y>0.39816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CFCB5FBB-137A-2858-A7A2-3D8D59A6F77C}"/>
            </a:ext>
          </a:extLst>
        </cdr:cNvPr>
        <cdr:cNvSpPr txBox="1"/>
      </cdr:nvSpPr>
      <cdr:spPr>
        <a:xfrm xmlns:a="http://schemas.openxmlformats.org/drawingml/2006/main">
          <a:off x="315092" y="830996"/>
          <a:ext cx="1689158" cy="324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dirty="0">
              <a:solidFill>
                <a:schemeClr val="bg1"/>
              </a:solidFill>
            </a:rPr>
            <a:t>Buying gets </a:t>
          </a:r>
          <a:r>
            <a:rPr lang="en-US" sz="1050" b="1" dirty="0">
              <a:solidFill>
                <a:schemeClr val="bg1"/>
              </a:solidFill>
            </a:rPr>
            <a:t>WAY</a:t>
          </a:r>
          <a:r>
            <a:rPr lang="en-US" sz="1050" dirty="0">
              <a:solidFill>
                <a:schemeClr val="bg1"/>
              </a:solidFill>
            </a:rPr>
            <a:t> </a:t>
          </a:r>
          <a:r>
            <a:rPr lang="en-US" sz="1050" b="1" dirty="0">
              <a:solidFill>
                <a:schemeClr val="bg1"/>
              </a:solidFill>
            </a:rPr>
            <a:t>more</a:t>
          </a:r>
          <a:r>
            <a:rPr lang="en-US" sz="1050" dirty="0">
              <a:solidFill>
                <a:schemeClr val="bg1"/>
              </a:solidFill>
            </a:rPr>
            <a:t> expensive</a:t>
          </a:r>
        </a:p>
      </cdr:txBody>
    </cdr:sp>
  </cdr:relSizeAnchor>
  <cdr:relSizeAnchor xmlns:cdr="http://schemas.openxmlformats.org/drawingml/2006/chartDrawing">
    <cdr:from>
      <cdr:x>0.4618</cdr:x>
      <cdr:y>0.50166</cdr:y>
    </cdr:from>
    <cdr:to>
      <cdr:x>0.65569</cdr:x>
      <cdr:y>0.50166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30213F90-8BF2-2A0C-BC78-91658F30756F}"/>
            </a:ext>
          </a:extLst>
        </cdr:cNvPr>
        <cdr:cNvCxnSpPr/>
      </cdr:nvCxnSpPr>
      <cdr:spPr>
        <a:xfrm xmlns:a="http://schemas.openxmlformats.org/drawingml/2006/main">
          <a:off x="4546756" y="1455618"/>
          <a:ext cx="1908979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C6451-BD99-403B-B864-9D52B5DC791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1C1D5-1B46-441D-9B5C-BA43369CB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9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94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96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49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4A04E-AB70-AB51-B35D-3D9658BE8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0A8A60-88B4-0664-A938-01F278065B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B43E63-841F-65C6-C40D-249B3E8C0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390BC-FF50-D36F-B422-370F02EA60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07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84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03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5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1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2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8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69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82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23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72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9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DB1FF-8C68-4037-BB9F-7ADD96B912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026" y="4998891"/>
            <a:ext cx="9670598" cy="667048"/>
          </a:xfrm>
        </p:spPr>
        <p:txBody>
          <a:bodyPr anchor="ctr" anchorCtr="0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715494C-351A-478C-AA18-BB42CA846C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330" y="5718753"/>
            <a:ext cx="9670598" cy="269875"/>
          </a:xfrm>
        </p:spPr>
        <p:txBody>
          <a:bodyPr anchor="ctr"/>
          <a:lstStyle>
            <a:lvl1pPr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C73628-476D-4DCE-A003-8D7DB11CE620}"/>
              </a:ext>
            </a:extLst>
          </p:cNvPr>
          <p:cNvSpPr txBox="1"/>
          <p:nvPr userDrawn="1"/>
        </p:nvSpPr>
        <p:spPr>
          <a:xfrm>
            <a:off x="581330" y="6550877"/>
            <a:ext cx="2232287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© 2024 Health Catalyst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165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oter - One Colum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CFC1-7B8E-4B2D-8293-0875D3155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sz="4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03293-FB80-4604-B9AE-CA1A28CF21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038226"/>
            <a:ext cx="10515600" cy="46386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64E88F-307A-DB40-B2B8-A6ACEE9F6D5C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B2A32C-99E1-19FC-2170-1EDC074C5F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E21FC4-AEF7-0958-E898-1725533E04EA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8" name="Picture 7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12B226E4-5AAB-AD6E-4DD5-901D0F35BA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723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- Two Colum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CFC1-7B8E-4B2D-8293-0875D3155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4652"/>
            <a:ext cx="10515600" cy="473074"/>
          </a:xfrm>
        </p:spPr>
        <p:txBody>
          <a:bodyPr/>
          <a:lstStyle>
            <a:lvl1pPr>
              <a:defRPr lang="en-US" sz="4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03293-FB80-4604-B9AE-CA1A28CF21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047751"/>
            <a:ext cx="5111496" cy="46291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B2A2F3-7DF0-4B58-BEFC-12E19B817DB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41313" y="1047751"/>
            <a:ext cx="5112488" cy="46291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C7BFC4-2615-B752-5789-67ABC4927F71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F31E3ED-C85A-8BAF-F060-51C7B8B693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EE455F-7FA6-34FA-76DC-CEAA704F8D29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7" name="Picture 6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A2E3FED0-6347-364E-D308-54CB516207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447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- One Column, Sub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CFC1-7B8E-4B2D-8293-0875D3155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475488"/>
          </a:xfrm>
        </p:spPr>
        <p:txBody>
          <a:bodyPr/>
          <a:lstStyle>
            <a:lvl1pPr>
              <a:defRPr lang="en-US" sz="4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03293-FB80-4604-B9AE-CA1A28CF21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19453"/>
            <a:ext cx="10515600" cy="41574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06B5201-290D-4D38-9B69-33AD01FFD9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926235"/>
            <a:ext cx="10515600" cy="393192"/>
          </a:xfrm>
        </p:spPr>
        <p:txBody>
          <a:bodyPr rIns="0" anchor="ctr">
            <a:noAutofit/>
          </a:bodyPr>
          <a:lstStyle>
            <a:lvl1pPr>
              <a:defRPr lang="en-US" sz="2200" b="1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81C98C-9083-A428-28E2-1CAC1FC03179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7042F1-211E-1AD2-3130-D664AA8BB0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03A8DE-DEBF-1385-1C28-9BF138788739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7" name="Picture 6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D9E36C5A-9C6B-0252-269C-484C05A911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89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 - One Column,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3BDE4F-103E-4F94-8A20-05F557660BF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519453"/>
            <a:ext cx="10515599" cy="41574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7CAAAC83-8BA4-4341-9EFF-7F1FADBDD3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930802"/>
            <a:ext cx="10515600" cy="390203"/>
          </a:xfrm>
        </p:spPr>
        <p:txBody>
          <a:bodyPr rIns="0" anchor="ctr">
            <a:noAutofit/>
          </a:bodyPr>
          <a:lstStyle>
            <a:lvl1pPr>
              <a:defRPr lang="en-US" sz="2200" b="1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5D7607-424F-4E61-B3A3-55E7CC644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10515600" cy="473074"/>
          </a:xfrm>
        </p:spPr>
        <p:txBody>
          <a:bodyPr/>
          <a:lstStyle>
            <a:lvl1pPr>
              <a:defRPr lang="en-US" sz="4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Slide 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56221D-665A-89DF-A0D1-04497F21E3F8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2E98F08-0F10-011A-B3A2-7E2356DAB5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BE5810-531D-D9F5-2D52-CFC3CA276039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5" name="Picture 4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668B7F45-0266-B120-60CF-66F8618E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96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 - Two Colum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A5D7607-424F-4E61-B3A3-55E7CC644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8675" y="987879"/>
            <a:ext cx="9939705" cy="475488"/>
          </a:xfrm>
        </p:spPr>
        <p:txBody>
          <a:bodyPr/>
          <a:lstStyle>
            <a:lvl1pPr>
              <a:defRPr lang="en-US" sz="4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A4B8C3-5BED-4AE1-B61D-1427C4C8411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36256" y="2166120"/>
            <a:ext cx="4846320" cy="35103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8BF4F10-37A5-4F4A-BD09-C291F8F254B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23619" y="2166596"/>
            <a:ext cx="4846320" cy="35103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CE124EBA-F971-04E3-C644-8E74006DF6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676" y="1568141"/>
            <a:ext cx="9939704" cy="393192"/>
          </a:xfrm>
        </p:spPr>
        <p:txBody>
          <a:bodyPr>
            <a:noAutofit/>
          </a:bodyPr>
          <a:lstStyle>
            <a:lvl1pPr>
              <a:defRPr lang="en-US" sz="2200" b="1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DC329B-643C-93A0-C990-FDD28D876690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222C2BF-44AC-9955-0B4C-4C708926DC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088D08-A3A4-90B8-D655-A6F2517E616C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6" name="Picture 5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F8515AEF-2069-DA4A-D83E-A1BB115C44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30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 - One Colum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2E6C684-2E7B-44C2-8A23-395F65CE5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3620" y="987879"/>
            <a:ext cx="9939704" cy="475488"/>
          </a:xfrm>
        </p:spPr>
        <p:txBody>
          <a:bodyPr/>
          <a:lstStyle>
            <a:lvl1pPr>
              <a:defRPr lang="en-US" sz="4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15373DB-0E2B-4643-B2C0-7A2465EE66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23620" y="1673850"/>
            <a:ext cx="9939704" cy="400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689083-74D4-E614-30C8-227266BF6585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3CE5507-5E1C-650B-6193-DBA0AB2734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B21729-3A5F-87B5-E826-ACD45C78BD2D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5" name="Picture 4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65429199-CCE2-3564-0937-1C56D0599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563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63218E-1E25-48BA-8BD4-C9C57223E5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9865" y="777016"/>
            <a:ext cx="10432269" cy="488138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2835E0-7FCA-C33D-104B-F96C63A3F7B0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C753963-74ED-AF98-3672-3CA669AFB5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58F151-E56A-2979-C41B-E47CE37A8388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5" name="Picture 4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91526758-20A6-861B-8828-791CB14EE8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79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Pictur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4C614BF-252B-49CA-B6BF-1FBAE9A30F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0472" y="786541"/>
            <a:ext cx="5079651" cy="488138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E21B81A-67DB-C416-4873-338F2409A7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0890" y="786541"/>
            <a:ext cx="5079651" cy="488138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7D5D50-1101-B65D-E4B7-36EE3EB614BA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7C16068-36CA-E4B1-3470-C05F9FC05B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890DA4-FCCE-DE52-729A-B3E1AA91B9CA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5" name="Picture 4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CE4C6E90-5DB5-8D5D-F0BA-737EA7940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780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DBB741-4F65-4FAB-B65A-D22C244384F7}"/>
              </a:ext>
            </a:extLst>
          </p:cNvPr>
          <p:cNvSpPr txBox="1"/>
          <p:nvPr userDrawn="1"/>
        </p:nvSpPr>
        <p:spPr>
          <a:xfrm>
            <a:off x="3652100" y="2219915"/>
            <a:ext cx="4741962" cy="6238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kern="1200">
                <a:solidFill>
                  <a:schemeClr val="bg2"/>
                </a:solidFill>
                <a:latin typeface="+mn-lt"/>
                <a:ea typeface="+mj-ea"/>
                <a:cs typeface="+mj-cs"/>
              </a:rPr>
              <a:t>Questions?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5528DE2-BABB-4789-9513-D03096388E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2100" y="3225018"/>
            <a:ext cx="4741961" cy="3986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18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en-US"/>
              <a:t>Presenter Name and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6FF597-D3AF-4163-A50F-5AE588BDBA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2100" y="3653231"/>
            <a:ext cx="4741962" cy="3986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1800" b="0" i="1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en-US"/>
              <a:t>Presenter Email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A2779A-F700-434D-1FCA-E5B50AE9F05F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DA8463A-B76D-B3CD-BADB-C02F7A63F5E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706402-5EAF-4CD9-3D68-F42B089AC2E7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5" name="Picture 4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F0FF634B-E3FF-567B-BF3B-3450782C6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135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5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Present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DB1FF-8C68-4037-BB9F-7ADD96B912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026" y="4998891"/>
            <a:ext cx="9670598" cy="667048"/>
          </a:xfrm>
        </p:spPr>
        <p:txBody>
          <a:bodyPr anchor="ctr" anchorCtr="0">
            <a:no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715494C-351A-478C-AA18-BB42CA846C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331" y="5769553"/>
            <a:ext cx="4668850" cy="555047"/>
          </a:xfrm>
        </p:spPr>
        <p:txBody>
          <a:bodyPr anchor="t"/>
          <a:lstStyle>
            <a:lvl1pPr>
              <a:def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C73628-476D-4DCE-A003-8D7DB11CE620}"/>
              </a:ext>
            </a:extLst>
          </p:cNvPr>
          <p:cNvSpPr txBox="1"/>
          <p:nvPr userDrawn="1"/>
        </p:nvSpPr>
        <p:spPr>
          <a:xfrm>
            <a:off x="581330" y="6550877"/>
            <a:ext cx="2232287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© 2024 Health Catalyst Inc. All Rights Reserved.</a:t>
            </a: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492DE474-7BA0-3C90-3591-05FADD4C6B22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80" y="4391568"/>
            <a:ext cx="1766100" cy="2482761"/>
          </a:xfrm>
          <a:prstGeom prst="rect">
            <a:avLst/>
          </a:prstGeom>
        </p:spPr>
      </p:pic>
      <p:grpSp>
        <p:nvGrpSpPr>
          <p:cNvPr id="8" name="object 3">
            <a:extLst>
              <a:ext uri="{FF2B5EF4-FFF2-40B4-BE49-F238E27FC236}">
                <a16:creationId xmlns:a16="http://schemas.microsoft.com/office/drawing/2014/main" id="{4E92FAFB-CADF-5B45-F681-DC0D52E7749F}"/>
              </a:ext>
            </a:extLst>
          </p:cNvPr>
          <p:cNvGrpSpPr>
            <a:grpSpLocks/>
          </p:cNvGrpSpPr>
          <p:nvPr userDrawn="1"/>
        </p:nvGrpSpPr>
        <p:grpSpPr>
          <a:xfrm>
            <a:off x="-19050" y="-19050"/>
            <a:ext cx="4210088" cy="4690872"/>
            <a:chOff x="0" y="0"/>
            <a:chExt cx="4210088" cy="4692510"/>
          </a:xfrm>
        </p:grpSpPr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76FA81B5-B0E4-F7BF-BB0F-74FE969039B4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10088" cy="4692510"/>
            </a:xfrm>
            <a:prstGeom prst="rect">
              <a:avLst/>
            </a:prstGeom>
          </p:spPr>
        </p:pic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6A948BAC-23BA-D10C-26BE-898C8E998D37}"/>
                </a:ext>
              </a:extLst>
            </p:cNvPr>
            <p:cNvSpPr/>
            <p:nvPr/>
          </p:nvSpPr>
          <p:spPr>
            <a:xfrm>
              <a:off x="393349" y="0"/>
              <a:ext cx="802640" cy="802640"/>
            </a:xfrm>
            <a:custGeom>
              <a:avLst/>
              <a:gdLst/>
              <a:ahLst/>
              <a:cxnLst/>
              <a:rect l="l" t="t" r="r" b="b"/>
              <a:pathLst>
                <a:path w="802640" h="802640">
                  <a:moveTo>
                    <a:pt x="0" y="802518"/>
                  </a:moveTo>
                  <a:lnTo>
                    <a:pt x="802518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6D3DB80E-C501-21DC-FEB0-F20B9C5026C1}"/>
                </a:ext>
              </a:extLst>
            </p:cNvPr>
            <p:cNvSpPr/>
            <p:nvPr/>
          </p:nvSpPr>
          <p:spPr>
            <a:xfrm>
              <a:off x="0" y="452582"/>
              <a:ext cx="1053465" cy="1053465"/>
            </a:xfrm>
            <a:custGeom>
              <a:avLst/>
              <a:gdLst/>
              <a:ahLst/>
              <a:cxnLst/>
              <a:rect l="l" t="t" r="r" b="b"/>
              <a:pathLst>
                <a:path w="1053465" h="1053465">
                  <a:moveTo>
                    <a:pt x="0" y="1052906"/>
                  </a:moveTo>
                  <a:lnTo>
                    <a:pt x="1052906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35C87C4-0F46-35B5-AC27-F1B9341E6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3040" y="5772145"/>
            <a:ext cx="4672584" cy="552455"/>
          </a:xfrm>
        </p:spPr>
        <p:txBody>
          <a:bodyPr anchor="t"/>
          <a:lstStyle>
            <a:lvl1pPr>
              <a:def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7399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e, electric blue, aqua, azure&#10;&#10;Description automatically generated">
            <a:extLst>
              <a:ext uri="{FF2B5EF4-FFF2-40B4-BE49-F238E27FC236}">
                <a16:creationId xmlns:a16="http://schemas.microsoft.com/office/drawing/2014/main" id="{D818C231-03FD-4752-9979-2C75A8476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blue rectangle&#10;&#10;Description automatically generated with low confidence">
            <a:extLst>
              <a:ext uri="{FF2B5EF4-FFF2-40B4-BE49-F238E27FC236}">
                <a16:creationId xmlns:a16="http://schemas.microsoft.com/office/drawing/2014/main" id="{538232ED-D791-3ABC-BEE4-26C5ED3B76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29200"/>
            <a:ext cx="12192000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E84ABE-D3FA-7E4A-4F22-2156A4DD2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45691"/>
            <a:ext cx="6830568" cy="2633472"/>
          </a:xfrm>
        </p:spPr>
        <p:txBody>
          <a:bodyPr/>
          <a:lstStyle>
            <a:lvl1pPr>
              <a:defRPr lang="en-US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6A2B1-9F95-DCA6-8F03-DD53684458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13989" y="6247435"/>
            <a:ext cx="72081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1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ption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6F8AA1-0947-4343-A98B-118DD52CE3A4}"/>
              </a:ext>
            </a:extLst>
          </p:cNvPr>
          <p:cNvSpPr txBox="1"/>
          <p:nvPr userDrawn="1"/>
        </p:nvSpPr>
        <p:spPr>
          <a:xfrm>
            <a:off x="-8792" y="2169378"/>
            <a:ext cx="5090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F4FC52-D242-451C-A653-CE8CB8F612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6326" y="1776413"/>
            <a:ext cx="5764624" cy="3960999"/>
          </a:xfrm>
        </p:spPr>
        <p:txBody>
          <a:bodyPr/>
          <a:lstStyle>
            <a:lvl2pPr>
              <a:defRPr/>
            </a:lvl2pPr>
            <a:lvl3pPr marL="548640" indent="0">
              <a:buNone/>
              <a:defRPr/>
            </a:lvl3pPr>
          </a:lstStyle>
          <a:p>
            <a:pPr lvl="1"/>
            <a:r>
              <a:rPr lang="en-US"/>
              <a:t>Click to add text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602FBD-6CC7-AEDE-0BCB-F7D4D6F1A116}"/>
              </a:ext>
            </a:extLst>
          </p:cNvPr>
          <p:cNvGrpSpPr/>
          <p:nvPr userDrawn="1"/>
        </p:nvGrpSpPr>
        <p:grpSpPr>
          <a:xfrm>
            <a:off x="725020" y="6001879"/>
            <a:ext cx="10741959" cy="410792"/>
            <a:chOff x="725020" y="6001879"/>
            <a:chExt cx="10741959" cy="41079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2E7F0E1-5AEC-A58F-658A-5F20249E0A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A258AB-6A98-C97C-DF08-4BEC3EDB62ED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20" name="Picture 19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16797C8E-F7F8-0580-3DE4-7CD76F888D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436" y="6119777"/>
              <a:ext cx="1412087" cy="292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153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27FA-517A-4399-96BF-99DA692D2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914" y="2357437"/>
            <a:ext cx="5202086" cy="1952626"/>
          </a:xfrm>
        </p:spPr>
        <p:txBody>
          <a:bodyPr>
            <a:noAutofit/>
          </a:bodyPr>
          <a:lstStyle>
            <a:lvl1pPr>
              <a:defRPr lang="en-US" sz="4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Section Title Page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CF0455-FF2C-8631-9DDF-7F946FF36CB8}"/>
              </a:ext>
            </a:extLst>
          </p:cNvPr>
          <p:cNvGrpSpPr/>
          <p:nvPr userDrawn="1"/>
        </p:nvGrpSpPr>
        <p:grpSpPr>
          <a:xfrm>
            <a:off x="725020" y="6001879"/>
            <a:ext cx="10741959" cy="410792"/>
            <a:chOff x="725020" y="6001879"/>
            <a:chExt cx="10741959" cy="41079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3B2BFA-B984-1C34-88AD-DF6248B5BB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B4877D-8D92-90E8-4640-A976E18788DC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14" name="Picture 13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92CF7C3B-E13D-A81B-4092-6FBC69A6A0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436" y="6119777"/>
              <a:ext cx="1412087" cy="292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627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76B0B407-2C7D-46EF-9A64-D7DA3F2EB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4175" y="2800350"/>
            <a:ext cx="8372474" cy="60536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lang="en-US" sz="4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Section Title Page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BF48D1-89CF-2904-1835-5ACE115CF141}"/>
              </a:ext>
            </a:extLst>
          </p:cNvPr>
          <p:cNvGrpSpPr/>
          <p:nvPr userDrawn="1"/>
        </p:nvGrpSpPr>
        <p:grpSpPr>
          <a:xfrm>
            <a:off x="725020" y="6001879"/>
            <a:ext cx="10741959" cy="410792"/>
            <a:chOff x="725020" y="6001879"/>
            <a:chExt cx="10741959" cy="41079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0F03481-7A7F-8E64-DE84-8160A6A1F4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1ED7C67-08F3-4C47-A5D8-B3BD6400E471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20000"/>
                      <a:lumOff val="80000"/>
                    </a:schemeClr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5" name="Picture 4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BF0D42DD-34BC-2949-CECB-3BBE676C2F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436" y="6119777"/>
              <a:ext cx="1412087" cy="292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97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P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76B0B407-2C7D-46EF-9A64-D7DA3F2EB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975" y="2530007"/>
            <a:ext cx="6496050" cy="62382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lang="en-US" sz="4400" b="1" kern="1200" dirty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Section Title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C3923-9C39-924B-4096-7682A1E9CF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75" y="3200400"/>
            <a:ext cx="6496050" cy="457200"/>
          </a:xfrm>
        </p:spPr>
        <p:txBody>
          <a:bodyPr anchor="ctr"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5064A8-104A-93B4-5C69-D0FFC6668FD9}"/>
              </a:ext>
            </a:extLst>
          </p:cNvPr>
          <p:cNvGrpSpPr/>
          <p:nvPr userDrawn="1"/>
        </p:nvGrpSpPr>
        <p:grpSpPr>
          <a:xfrm>
            <a:off x="725020" y="6001879"/>
            <a:ext cx="10741959" cy="410792"/>
            <a:chOff x="725020" y="6001879"/>
            <a:chExt cx="10741959" cy="41079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B57694-C7E1-59E5-F571-5E66298B0E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F4BAB2-439A-6EA1-3A14-1855FA255A27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13" name="Picture 12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07B9B132-E862-499E-355D-0334FDE446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436" y="6119777"/>
              <a:ext cx="1412087" cy="292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06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F4FC52-D242-451C-A653-CE8CB8F612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6326" y="622301"/>
            <a:ext cx="5764624" cy="4851399"/>
          </a:xfrm>
        </p:spPr>
        <p:txBody>
          <a:bodyPr/>
          <a:lstStyle>
            <a:lvl2pPr>
              <a:defRPr/>
            </a:lvl2pPr>
            <a:lvl3pPr marL="548640" indent="0">
              <a:buNone/>
              <a:defRPr/>
            </a:lvl3pPr>
          </a:lstStyle>
          <a:p>
            <a:pPr lvl="1"/>
            <a:r>
              <a:rPr lang="en-US"/>
              <a:t>Click to add text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1519958C-1FE9-0D6D-ED6E-E84C68B6B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7394" y="2197100"/>
            <a:ext cx="3445042" cy="59848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BC85169D-A30A-55C6-6E29-EAB7957AA6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7394" y="2830513"/>
            <a:ext cx="3445042" cy="59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40A625-9828-C054-922E-0505F945CB33}"/>
              </a:ext>
            </a:extLst>
          </p:cNvPr>
          <p:cNvGrpSpPr/>
          <p:nvPr userDrawn="1"/>
        </p:nvGrpSpPr>
        <p:grpSpPr>
          <a:xfrm>
            <a:off x="725020" y="6001879"/>
            <a:ext cx="10741959" cy="410792"/>
            <a:chOff x="725020" y="6001879"/>
            <a:chExt cx="10741959" cy="41079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6AE6C8B-408C-A1F3-E195-9310E19CDDB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65B5E7-663B-8743-877C-A5F6CE4E44BE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13" name="Picture 12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86A90C9B-8A4A-4087-9383-0BFE40CC09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436" y="6119777"/>
              <a:ext cx="1412087" cy="292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40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Half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F4FC52-D242-451C-A653-CE8CB8F612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6326" y="622301"/>
            <a:ext cx="5764624" cy="4851399"/>
          </a:xfrm>
        </p:spPr>
        <p:txBody>
          <a:bodyPr/>
          <a:lstStyle>
            <a:lvl2pPr>
              <a:defRPr/>
            </a:lvl2pPr>
            <a:lvl3pPr marL="548640" indent="0">
              <a:buNone/>
              <a:defRPr/>
            </a:lvl3pPr>
          </a:lstStyle>
          <a:p>
            <a:pPr lvl="1"/>
            <a:r>
              <a:rPr lang="en-US"/>
              <a:t>Click to add text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1519958C-1FE9-0D6D-ED6E-E84C68B6B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7394" y="2197100"/>
            <a:ext cx="3445042" cy="59848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BC85169D-A30A-55C6-6E29-EAB7957AA6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7394" y="2830513"/>
            <a:ext cx="3445042" cy="59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C7AA1C-6687-8D0B-1161-9C15351850E4}"/>
              </a:ext>
            </a:extLst>
          </p:cNvPr>
          <p:cNvGrpSpPr/>
          <p:nvPr userDrawn="1"/>
        </p:nvGrpSpPr>
        <p:grpSpPr>
          <a:xfrm>
            <a:off x="725020" y="6001879"/>
            <a:ext cx="10741959" cy="410792"/>
            <a:chOff x="725020" y="6001879"/>
            <a:chExt cx="10741959" cy="41079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1CDED18-0A3B-3ED5-F301-7D6DB12DAB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D3C4AA-C612-5B55-4C6B-492A794DCE9F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13" name="Picture 12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21632E4D-FBC0-7CDB-530A-75D145278F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436" y="6119777"/>
              <a:ext cx="1412087" cy="292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397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- 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08B1DE-A9D6-4987-A413-214807CCF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2975" y="336550"/>
            <a:ext cx="6858000" cy="475488"/>
          </a:xfrm>
        </p:spPr>
        <p:txBody>
          <a:bodyPr/>
          <a:lstStyle>
            <a:lvl1pPr>
              <a:defRPr lang="en-US" sz="4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Slide 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B90342-4C25-6104-8B22-85C88F79D0EE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6094A37-55FC-6D5B-55A1-340952E6D4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4C604A-B651-2F1E-F8DC-4CE5C137A448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12" name="Picture 11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DFF73291-91C1-DCB0-149A-EB689E15A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37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69679C-BB49-44EC-93E8-8F8E3D61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30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Slide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1AEFB-AD39-488B-8722-06385FFFF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5555"/>
            <a:ext cx="10515600" cy="508140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58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92" r:id="rId3"/>
    <p:sldLayoutId id="2147483664" r:id="rId4"/>
    <p:sldLayoutId id="2147483661" r:id="rId5"/>
    <p:sldLayoutId id="2147483696" r:id="rId6"/>
    <p:sldLayoutId id="2147483694" r:id="rId7"/>
    <p:sldLayoutId id="2147483695" r:id="rId8"/>
    <p:sldLayoutId id="2147483691" r:id="rId9"/>
    <p:sldLayoutId id="2147483650" r:id="rId10"/>
    <p:sldLayoutId id="2147483666" r:id="rId11"/>
    <p:sldLayoutId id="2147483665" r:id="rId12"/>
    <p:sldLayoutId id="2147483660" r:id="rId13"/>
    <p:sldLayoutId id="2147483677" r:id="rId14"/>
    <p:sldLayoutId id="2147483685" r:id="rId15"/>
    <p:sldLayoutId id="2147483689" r:id="rId16"/>
    <p:sldLayoutId id="2147483688" r:id="rId17"/>
    <p:sldLayoutId id="2147483654" r:id="rId18"/>
    <p:sldLayoutId id="2147483655" r:id="rId19"/>
    <p:sldLayoutId id="2147483697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dirty="0">
          <a:solidFill>
            <a:schemeClr val="bg2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Font typeface="Calibri" panose="020F050202020403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cwebinars@healthcatalyst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C031-C8F6-3B5B-99CA-C5484E100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026" y="4477313"/>
            <a:ext cx="9670598" cy="667048"/>
          </a:xfrm>
        </p:spPr>
        <p:txBody>
          <a:bodyPr/>
          <a:lstStyle/>
          <a:p>
            <a:r>
              <a:rPr lang="en-US" dirty="0"/>
              <a:t>Looking Ahead: Market Trends Impacting Key Healthcare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012F3-BD4C-0D4E-6005-B7238EA5E8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331" y="5539366"/>
            <a:ext cx="4742108" cy="269875"/>
          </a:xfrm>
        </p:spPr>
        <p:txBody>
          <a:bodyPr/>
          <a:lstStyle/>
          <a:p>
            <a:r>
              <a:rPr lang="en-US" dirty="0"/>
              <a:t>Tim Zenger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140FE78-3291-3F01-557D-4E5DB3C7E142}"/>
              </a:ext>
            </a:extLst>
          </p:cNvPr>
          <p:cNvSpPr txBox="1">
            <a:spLocks/>
          </p:cNvSpPr>
          <p:nvPr/>
        </p:nvSpPr>
        <p:spPr>
          <a:xfrm>
            <a:off x="5513516" y="5539365"/>
            <a:ext cx="4742108" cy="26987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Leslie Falk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A3B0E6-13CA-7AB2-E5E7-9A15CF161FA6}"/>
              </a:ext>
            </a:extLst>
          </p:cNvPr>
          <p:cNvSpPr txBox="1">
            <a:spLocks/>
          </p:cNvSpPr>
          <p:nvPr/>
        </p:nvSpPr>
        <p:spPr>
          <a:xfrm>
            <a:off x="581331" y="5846721"/>
            <a:ext cx="4742108" cy="26987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Market Insights, VP, Health Catalyst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3C90E9-7111-9A7C-62A5-283B272C3434}"/>
              </a:ext>
            </a:extLst>
          </p:cNvPr>
          <p:cNvSpPr txBox="1">
            <a:spLocks/>
          </p:cNvSpPr>
          <p:nvPr/>
        </p:nvSpPr>
        <p:spPr>
          <a:xfrm>
            <a:off x="5513516" y="5846721"/>
            <a:ext cx="4742108" cy="26987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Chief Client Success Officer, Health Catalyst</a:t>
            </a:r>
          </a:p>
        </p:txBody>
      </p:sp>
    </p:spTree>
    <p:extLst>
      <p:ext uri="{BB962C8B-B14F-4D97-AF65-F5344CB8AC3E}">
        <p14:creationId xmlns:p14="http://schemas.microsoft.com/office/powerpoint/2010/main" val="891678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951C-190B-0A3A-29A7-485DF99E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65126"/>
            <a:ext cx="10839450" cy="473074"/>
          </a:xfrm>
        </p:spPr>
        <p:txBody>
          <a:bodyPr/>
          <a:lstStyle/>
          <a:p>
            <a:r>
              <a:rPr lang="en-US" sz="3900" dirty="0"/>
              <a:t>Needing More Data Isn’t The Problem Anymore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EF534-FA4B-CB19-0DD7-FE32BCA4A272}"/>
              </a:ext>
            </a:extLst>
          </p:cNvPr>
          <p:cNvSpPr/>
          <p:nvPr/>
        </p:nvSpPr>
        <p:spPr>
          <a:xfrm>
            <a:off x="9998015" y="1989590"/>
            <a:ext cx="2193985" cy="4021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solidFill>
                  <a:schemeClr val="tx1"/>
                </a:solidFill>
              </a:rPr>
              <a:t>Key Insights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Many improvement teams can’t articulate the questions they’re trying to answer.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Data volume does not equal data value.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General mistrust is a common barrier to data and analytics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B8DD3CEF-28F2-8ACF-9631-0190581E46BF}"/>
              </a:ext>
            </a:extLst>
          </p:cNvPr>
          <p:cNvSpPr txBox="1"/>
          <p:nvPr/>
        </p:nvSpPr>
        <p:spPr>
          <a:xfrm>
            <a:off x="4850674" y="6153605"/>
            <a:ext cx="2490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Source: World Economic Forum, Elsevier, ZS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C8AA14-D9ED-F747-ABC4-12E1A6A3F7D2}"/>
              </a:ext>
            </a:extLst>
          </p:cNvPr>
          <p:cNvSpPr/>
          <p:nvPr/>
        </p:nvSpPr>
        <p:spPr>
          <a:xfrm>
            <a:off x="657225" y="1288966"/>
            <a:ext cx="1023103" cy="10231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Graphic 4" descr="Garbage outline">
            <a:extLst>
              <a:ext uri="{FF2B5EF4-FFF2-40B4-BE49-F238E27FC236}">
                <a16:creationId xmlns:a16="http://schemas.microsoft.com/office/drawing/2014/main" id="{FEF8040B-1958-BD31-09A5-80D2CEFEE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2524" y="1434265"/>
            <a:ext cx="732503" cy="732503"/>
          </a:xfrm>
          <a:prstGeom prst="rect">
            <a:avLst/>
          </a:prstGeom>
        </p:spPr>
      </p:pic>
      <p:sp>
        <p:nvSpPr>
          <p:cNvPr id="6" name="TextBox 24">
            <a:extLst>
              <a:ext uri="{FF2B5EF4-FFF2-40B4-BE49-F238E27FC236}">
                <a16:creationId xmlns:a16="http://schemas.microsoft.com/office/drawing/2014/main" id="{329E39DD-9497-17A8-5B50-F11C1BC108B5}"/>
              </a:ext>
            </a:extLst>
          </p:cNvPr>
          <p:cNvSpPr txBox="1"/>
          <p:nvPr/>
        </p:nvSpPr>
        <p:spPr>
          <a:xfrm>
            <a:off x="1825627" y="1094481"/>
            <a:ext cx="5126590" cy="13666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97% </a:t>
            </a: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data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hospitals produce goes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unused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26C4FA-C72B-6E76-D66D-A9CF02CE4EBE}"/>
              </a:ext>
            </a:extLst>
          </p:cNvPr>
          <p:cNvSpPr/>
          <p:nvPr/>
        </p:nvSpPr>
        <p:spPr>
          <a:xfrm>
            <a:off x="657225" y="2876349"/>
            <a:ext cx="1023103" cy="102310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Graphic 8" descr="Question Mark outline">
            <a:extLst>
              <a:ext uri="{FF2B5EF4-FFF2-40B4-BE49-F238E27FC236}">
                <a16:creationId xmlns:a16="http://schemas.microsoft.com/office/drawing/2014/main" id="{1596D93A-CA02-6E73-8CA3-31F51D296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02524" y="3021648"/>
            <a:ext cx="732503" cy="732503"/>
          </a:xfrm>
          <a:prstGeom prst="rect">
            <a:avLst/>
          </a:prstGeom>
        </p:spPr>
      </p:pic>
      <p:sp>
        <p:nvSpPr>
          <p:cNvPr id="9" name="TextBox 24">
            <a:extLst>
              <a:ext uri="{FF2B5EF4-FFF2-40B4-BE49-F238E27FC236}">
                <a16:creationId xmlns:a16="http://schemas.microsoft.com/office/drawing/2014/main" id="{34072B2B-757D-65CB-222F-021A9AAF4AE3}"/>
              </a:ext>
            </a:extLst>
          </p:cNvPr>
          <p:cNvSpPr txBox="1"/>
          <p:nvPr/>
        </p:nvSpPr>
        <p:spPr>
          <a:xfrm>
            <a:off x="1825627" y="2681864"/>
            <a:ext cx="5126590" cy="13666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71%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clinicians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/>
              </a:rPr>
              <a:t>don’t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know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to do with data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1AC300-9F70-E36A-8E40-FD795784C506}"/>
              </a:ext>
            </a:extLst>
          </p:cNvPr>
          <p:cNvSpPr/>
          <p:nvPr/>
        </p:nvSpPr>
        <p:spPr>
          <a:xfrm>
            <a:off x="657225" y="4474593"/>
            <a:ext cx="1023103" cy="102310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Graphic 12" descr="Wave outline">
            <a:extLst>
              <a:ext uri="{FF2B5EF4-FFF2-40B4-BE49-F238E27FC236}">
                <a16:creationId xmlns:a16="http://schemas.microsoft.com/office/drawing/2014/main" id="{03EE6992-CA98-71F9-D8DD-821DEC10C6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02524" y="4619892"/>
            <a:ext cx="732503" cy="732503"/>
          </a:xfrm>
          <a:prstGeom prst="rect">
            <a:avLst/>
          </a:prstGeom>
        </p:spPr>
      </p:pic>
      <p:sp>
        <p:nvSpPr>
          <p:cNvPr id="13" name="TextBox 24">
            <a:extLst>
              <a:ext uri="{FF2B5EF4-FFF2-40B4-BE49-F238E27FC236}">
                <a16:creationId xmlns:a16="http://schemas.microsoft.com/office/drawing/2014/main" id="{F5F6BA55-47B9-F199-007D-69FACC76E1E4}"/>
              </a:ext>
            </a:extLst>
          </p:cNvPr>
          <p:cNvSpPr txBox="1"/>
          <p:nvPr/>
        </p:nvSpPr>
        <p:spPr>
          <a:xfrm>
            <a:off x="1825627" y="4280108"/>
            <a:ext cx="5126590" cy="13666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defRPr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/>
              </a:rPr>
              <a:t>69% </a:t>
            </a:r>
            <a:r>
              <a:rPr lang="en-US" sz="2000" dirty="0">
                <a:solidFill>
                  <a:schemeClr val="bg2"/>
                </a:solidFill>
                <a:latin typeface="Calibri" panose="020F0502020204030204"/>
              </a:rPr>
              <a:t>of clinicians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feel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overwhelmed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the amount of patient data</a:t>
            </a:r>
          </a:p>
        </p:txBody>
      </p:sp>
    </p:spTree>
    <p:extLst>
      <p:ext uri="{BB962C8B-B14F-4D97-AF65-F5344CB8AC3E}">
        <p14:creationId xmlns:p14="http://schemas.microsoft.com/office/powerpoint/2010/main" val="2128859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AECEDB4-BBB2-D5C1-E41B-8C1AA5BF2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416430"/>
              </p:ext>
            </p:extLst>
          </p:nvPr>
        </p:nvGraphicFramePr>
        <p:xfrm>
          <a:off x="797232" y="783081"/>
          <a:ext cx="6350370" cy="555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37951C-190B-0A3A-29A7-485DF99E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65126"/>
            <a:ext cx="10839450" cy="473074"/>
          </a:xfrm>
        </p:spPr>
        <p:txBody>
          <a:bodyPr/>
          <a:lstStyle/>
          <a:p>
            <a:r>
              <a:rPr lang="en-US" sz="3800" dirty="0"/>
              <a:t>How Does Healthcare’s Analytics Maturity Compare?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EF534-FA4B-CB19-0DD7-FE32BCA4A272}"/>
              </a:ext>
            </a:extLst>
          </p:cNvPr>
          <p:cNvSpPr/>
          <p:nvPr/>
        </p:nvSpPr>
        <p:spPr>
          <a:xfrm>
            <a:off x="9998015" y="1989590"/>
            <a:ext cx="2193985" cy="4021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solidFill>
                  <a:schemeClr val="tx1"/>
                </a:solidFill>
              </a:rPr>
              <a:t>Key Insights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Healthcare persistently has a low analytic maturity.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Analytically mature organizations perform better on 3, 5, and 10-year revenue and margin performance.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E4B6BCA-EE04-8CF8-DCFF-47C16F1AA895}"/>
              </a:ext>
            </a:extLst>
          </p:cNvPr>
          <p:cNvSpPr txBox="1"/>
          <p:nvPr/>
        </p:nvSpPr>
        <p:spPr>
          <a:xfrm>
            <a:off x="2886892" y="6138369"/>
            <a:ext cx="64182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Source: International Institute for Analytics, IMO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83574E7-373D-C15B-369E-58391163D905}"/>
              </a:ext>
            </a:extLst>
          </p:cNvPr>
          <p:cNvSpPr>
            <a:spLocks noGrp="1"/>
          </p:cNvSpPr>
          <p:nvPr/>
        </p:nvSpPr>
        <p:spPr>
          <a:xfrm>
            <a:off x="7024755" y="1630805"/>
            <a:ext cx="2615104" cy="422740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3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1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70BB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70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provider leaders have lost revenue due to inefficient data use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70B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170B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6E421FC6-02C2-126B-6EC1-38792001481C}"/>
              </a:ext>
            </a:extLst>
          </p:cNvPr>
          <p:cNvSpPr txBox="1"/>
          <p:nvPr/>
        </p:nvSpPr>
        <p:spPr>
          <a:xfrm>
            <a:off x="797232" y="4062947"/>
            <a:ext cx="1669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Maturity 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D3CD2F5E-353B-76DD-A1CB-8320E05CE25F}"/>
              </a:ext>
            </a:extLst>
          </p:cNvPr>
          <p:cNvSpPr txBox="1"/>
          <p:nvPr/>
        </p:nvSpPr>
        <p:spPr>
          <a:xfrm>
            <a:off x="797232" y="1117655"/>
            <a:ext cx="1669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Maturity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D3C2F7-AE8D-0AC0-F183-B83E60344C5E}"/>
              </a:ext>
            </a:extLst>
          </p:cNvPr>
          <p:cNvCxnSpPr/>
          <p:nvPr/>
        </p:nvCxnSpPr>
        <p:spPr>
          <a:xfrm>
            <a:off x="1254432" y="1495461"/>
            <a:ext cx="0" cy="2488019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4AB50C3-D1CC-2D1A-2A80-FA2DB6D0F0B8}"/>
              </a:ext>
            </a:extLst>
          </p:cNvPr>
          <p:cNvSpPr txBox="1"/>
          <p:nvPr/>
        </p:nvSpPr>
        <p:spPr>
          <a:xfrm>
            <a:off x="2146173" y="1143465"/>
            <a:ext cx="3282696" cy="3139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cap="none" spc="0" normalizeH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pPr>
            <a:r>
              <a:rPr kumimoji="0" lang="en-US" sz="144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</a:rPr>
              <a:t>Maturity Distribution By Industries</a:t>
            </a:r>
          </a:p>
        </p:txBody>
      </p:sp>
    </p:spTree>
    <p:extLst>
      <p:ext uri="{BB962C8B-B14F-4D97-AF65-F5344CB8AC3E}">
        <p14:creationId xmlns:p14="http://schemas.microsoft.com/office/powerpoint/2010/main" val="26996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BA2616-FFC0-76E7-3981-6230E2352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90565" y="2196068"/>
            <a:ext cx="3642953" cy="1867375"/>
          </a:xfrm>
        </p:spPr>
        <p:txBody>
          <a:bodyPr/>
          <a:lstStyle/>
          <a:p>
            <a:pPr marL="548640" lvl="1" indent="-274320">
              <a:buFont typeface="+mj-lt"/>
              <a:buAutoNum type="arabicPeriod"/>
            </a:pPr>
            <a:r>
              <a:rPr lang="en-US" sz="2400" dirty="0"/>
              <a:t>People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sz="2400" dirty="0"/>
              <a:t>Processes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sz="2400" dirty="0"/>
              <a:t>Culture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sz="2400" dirty="0"/>
              <a:t>Technology</a:t>
            </a:r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1D7A32-2D58-B09A-81FC-0FE2AE636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344" y="3129755"/>
            <a:ext cx="4438932" cy="598487"/>
          </a:xfrm>
        </p:spPr>
        <p:txBody>
          <a:bodyPr/>
          <a:lstStyle/>
          <a:p>
            <a:r>
              <a:rPr lang="en-US" u="sng" dirty="0"/>
              <a:t>Poll Question</a:t>
            </a:r>
            <a:br>
              <a:rPr lang="en-US" u="sng" dirty="0"/>
            </a:br>
            <a:r>
              <a:rPr lang="en-US" sz="4000" b="0" dirty="0"/>
              <a:t>What is the principle challenge your organization faces in becoming </a:t>
            </a:r>
            <a:br>
              <a:rPr lang="en-US" sz="4000" b="0" dirty="0"/>
            </a:br>
            <a:r>
              <a:rPr lang="en-US" sz="4000" b="0" dirty="0"/>
              <a:t>data-driven</a:t>
            </a:r>
            <a:r>
              <a:rPr lang="en-US" sz="2800" b="0" dirty="0"/>
              <a:t>?</a:t>
            </a:r>
            <a:br>
              <a:rPr lang="en-US" sz="2800" b="0" dirty="0"/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2999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951C-190B-0A3A-29A7-485DF99E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65126"/>
            <a:ext cx="10839450" cy="473074"/>
          </a:xfrm>
        </p:spPr>
        <p:txBody>
          <a:bodyPr/>
          <a:lstStyle/>
          <a:p>
            <a:r>
              <a:rPr lang="en-US" sz="3900" dirty="0"/>
              <a:t>Technology Alone Is Not The Solution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EF534-FA4B-CB19-0DD7-FE32BCA4A272}"/>
              </a:ext>
            </a:extLst>
          </p:cNvPr>
          <p:cNvSpPr/>
          <p:nvPr/>
        </p:nvSpPr>
        <p:spPr>
          <a:xfrm>
            <a:off x="9998015" y="1989590"/>
            <a:ext cx="2193985" cy="4021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solidFill>
                  <a:schemeClr val="tx1"/>
                </a:solidFill>
              </a:rPr>
              <a:t>Key Insights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People and process are critical for improvement efforts. 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Lack of available,  skilled resources encourages the  need to seek business process optimization and managed services.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3225A34-5413-73C3-22F7-75433B1319A1}"/>
              </a:ext>
            </a:extLst>
          </p:cNvPr>
          <p:cNvSpPr txBox="1"/>
          <p:nvPr/>
        </p:nvSpPr>
        <p:spPr>
          <a:xfrm>
            <a:off x="3029649" y="6175314"/>
            <a:ext cx="60946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Source: New Vantage Partners, Sage Growth Partners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9915B9A-9117-5CDB-2E95-F91188D9A0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739833"/>
              </p:ext>
            </p:extLst>
          </p:nvPr>
        </p:nvGraphicFramePr>
        <p:xfrm>
          <a:off x="-1041896" y="1577613"/>
          <a:ext cx="6538884" cy="3858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6F7365A-CE78-4EF7-ACB0-32ACF61D1470}"/>
              </a:ext>
            </a:extLst>
          </p:cNvPr>
          <p:cNvGrpSpPr/>
          <p:nvPr/>
        </p:nvGrpSpPr>
        <p:grpSpPr>
          <a:xfrm>
            <a:off x="5006778" y="1857340"/>
            <a:ext cx="4223495" cy="2427343"/>
            <a:chOff x="4446685" y="1818972"/>
            <a:chExt cx="4223495" cy="24273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D073D4-EBC7-224D-DC59-74B5BE1F54C0}"/>
                </a:ext>
              </a:extLst>
            </p:cNvPr>
            <p:cNvSpPr txBox="1"/>
            <p:nvPr/>
          </p:nvSpPr>
          <p:spPr>
            <a:xfrm>
              <a:off x="4675100" y="1818972"/>
              <a:ext cx="3648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Data-Ingestion Challenges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024556-EC8F-F579-3A67-4F36C270F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4166" y="2638579"/>
              <a:ext cx="528740" cy="6591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72DFF4-A971-B5A3-097C-792753358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9935" y="2648529"/>
              <a:ext cx="738788" cy="65911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90ACCD-30BC-AB9B-47A3-90D024B4C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77774" y="2648528"/>
              <a:ext cx="688087" cy="65911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99A413-1423-91B6-89E9-4679C0F2B78A}"/>
                </a:ext>
              </a:extLst>
            </p:cNvPr>
            <p:cNvSpPr txBox="1"/>
            <p:nvPr/>
          </p:nvSpPr>
          <p:spPr>
            <a:xfrm>
              <a:off x="4446685" y="3353763"/>
              <a:ext cx="118370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170BB"/>
                  </a:solidFill>
                  <a:effectLst/>
                  <a:uLnTx/>
                  <a:uFillTx/>
                </a:rPr>
                <a:t>68%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Lack of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human capital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CBB4BF-5896-A1AC-9CEF-2823E07C9172}"/>
                </a:ext>
              </a:extLst>
            </p:cNvPr>
            <p:cNvSpPr txBox="1"/>
            <p:nvPr/>
          </p:nvSpPr>
          <p:spPr>
            <a:xfrm>
              <a:off x="5907477" y="3348378"/>
              <a:ext cx="118370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170BB"/>
                  </a:solidFill>
                  <a:effectLst/>
                  <a:uLnTx/>
                  <a:uFillTx/>
                </a:rPr>
                <a:t>52%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Lack of financial capital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5CE498-6703-DEAE-A0F3-712B52904F1E}"/>
                </a:ext>
              </a:extLst>
            </p:cNvPr>
            <p:cNvSpPr txBox="1"/>
            <p:nvPr/>
          </p:nvSpPr>
          <p:spPr>
            <a:xfrm>
              <a:off x="7373453" y="3348378"/>
              <a:ext cx="129672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170BB"/>
                  </a:solidFill>
                  <a:effectLst/>
                  <a:uLnTx/>
                  <a:uFillTx/>
                </a:rPr>
                <a:t>44%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Lack of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technical capital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88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7EF534-FA4B-CB19-0DD7-FE32BCA4A272}"/>
              </a:ext>
            </a:extLst>
          </p:cNvPr>
          <p:cNvSpPr/>
          <p:nvPr/>
        </p:nvSpPr>
        <p:spPr>
          <a:xfrm>
            <a:off x="9998015" y="1989590"/>
            <a:ext cx="2193985" cy="4021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solidFill>
                  <a:schemeClr val="tx1"/>
                </a:solidFill>
              </a:rPr>
              <a:t>Key Insights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Maintenance does not allow for transformation.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Automation and AI can help reduce maintenance costs, enabling transformation. 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Do we know the ideal spend and category mix?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1694EF-E429-56FA-4973-37155AD0143C}"/>
              </a:ext>
            </a:extLst>
          </p:cNvPr>
          <p:cNvSpPr txBox="1">
            <a:spLocks/>
          </p:cNvSpPr>
          <p:nvPr/>
        </p:nvSpPr>
        <p:spPr>
          <a:xfrm>
            <a:off x="809625" y="610289"/>
            <a:ext cx="10839450" cy="4730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z="3900" dirty="0"/>
              <a:t>What Level Of Investment Is Required To Transform Your Business?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3D53AFA-C2F7-4E9F-2B70-98BC47A9FBE8}"/>
              </a:ext>
            </a:extLst>
          </p:cNvPr>
          <p:cNvSpPr txBox="1"/>
          <p:nvPr/>
        </p:nvSpPr>
        <p:spPr>
          <a:xfrm>
            <a:off x="5213542" y="6139989"/>
            <a:ext cx="20316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Source: Gartner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615F69E-575A-F4C3-A648-0795C1E99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340138"/>
              </p:ext>
            </p:extLst>
          </p:nvPr>
        </p:nvGraphicFramePr>
        <p:xfrm>
          <a:off x="809625" y="1564960"/>
          <a:ext cx="8147407" cy="430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256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951C-190B-0A3A-29A7-485DF99E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65126"/>
            <a:ext cx="10839450" cy="473074"/>
          </a:xfrm>
        </p:spPr>
        <p:txBody>
          <a:bodyPr/>
          <a:lstStyle/>
          <a:p>
            <a:r>
              <a:rPr lang="en-US" sz="3900" dirty="0"/>
              <a:t>AI: A Trend Or Fad?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EF534-FA4B-CB19-0DD7-FE32BCA4A272}"/>
              </a:ext>
            </a:extLst>
          </p:cNvPr>
          <p:cNvSpPr/>
          <p:nvPr/>
        </p:nvSpPr>
        <p:spPr>
          <a:xfrm>
            <a:off x="9998015" y="1989590"/>
            <a:ext cx="2193985" cy="4021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solidFill>
                  <a:schemeClr val="tx1"/>
                </a:solidFill>
              </a:rPr>
              <a:t>Key Insights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Trend or fad? Who cares, it can make a difference. 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Lack of strategic investment in AI may put you behind. 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AI is not a panacea; we need to use the guiding question, “What is the cost to the patient of being wrong?”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2BEA5816-5340-EEF0-23B0-E37FE2D4BBFF}"/>
              </a:ext>
            </a:extLst>
          </p:cNvPr>
          <p:cNvSpPr txBox="1"/>
          <p:nvPr/>
        </p:nvSpPr>
        <p:spPr>
          <a:xfrm>
            <a:off x="8336028" y="2413337"/>
            <a:ext cx="15365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For every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$1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companies invest in AI, they are realizing an average of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$3.5 </a:t>
            </a:r>
            <a:r>
              <a:rPr lang="en-US" dirty="0">
                <a:solidFill>
                  <a:schemeClr val="bg1"/>
                </a:solidFill>
              </a:rPr>
              <a:t>in return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A3EE4B5-47AF-1F09-58FC-473B29BCCA8D}"/>
              </a:ext>
            </a:extLst>
          </p:cNvPr>
          <p:cNvSpPr txBox="1"/>
          <p:nvPr/>
        </p:nvSpPr>
        <p:spPr>
          <a:xfrm>
            <a:off x="5061142" y="6156842"/>
            <a:ext cx="20316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Source: HIMSS, IDC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B63B2-5738-465E-BFDB-D50F1B4FF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30" y="1220602"/>
            <a:ext cx="7833098" cy="45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22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0946-7AA3-907F-EC3A-5D7BEB3F4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Value-Based Care</a:t>
            </a:r>
          </a:p>
        </p:txBody>
      </p:sp>
    </p:spTree>
    <p:extLst>
      <p:ext uri="{BB962C8B-B14F-4D97-AF65-F5344CB8AC3E}">
        <p14:creationId xmlns:p14="http://schemas.microsoft.com/office/powerpoint/2010/main" val="1260438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951C-190B-0A3A-29A7-485DF99E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623740"/>
            <a:ext cx="10962120" cy="473074"/>
          </a:xfrm>
        </p:spPr>
        <p:txBody>
          <a:bodyPr/>
          <a:lstStyle/>
          <a:p>
            <a:r>
              <a:rPr lang="en-US" sz="3800" dirty="0"/>
              <a:t>87% Had A Unique Population Health Definition, But Some Common Elements Exist…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EF534-FA4B-CB19-0DD7-FE32BCA4A272}"/>
              </a:ext>
            </a:extLst>
          </p:cNvPr>
          <p:cNvSpPr/>
          <p:nvPr/>
        </p:nvSpPr>
        <p:spPr>
          <a:xfrm>
            <a:off x="9998015" y="1989590"/>
            <a:ext cx="2193985" cy="4021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solidFill>
                  <a:schemeClr val="tx1"/>
                </a:solidFill>
              </a:rPr>
              <a:t>Key Insights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It’s less about the definition, but more about a central goal.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Is your unit aligned toward a central goal? 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The measure of success is important. 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CAA3C08-EF3E-639D-3505-F30814BB4B83}"/>
              </a:ext>
            </a:extLst>
          </p:cNvPr>
          <p:cNvSpPr txBox="1"/>
          <p:nvPr/>
        </p:nvSpPr>
        <p:spPr>
          <a:xfrm>
            <a:off x="4857307" y="6126538"/>
            <a:ext cx="24773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Source: Health Catalyst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B60F666-7247-0217-1298-00170E6DC0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254587"/>
              </p:ext>
            </p:extLst>
          </p:nvPr>
        </p:nvGraphicFramePr>
        <p:xfrm>
          <a:off x="-721337" y="2243402"/>
          <a:ext cx="5072273" cy="299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25EF96-EBE2-0DB3-FE74-262CFA8445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737323"/>
              </p:ext>
            </p:extLst>
          </p:nvPr>
        </p:nvGraphicFramePr>
        <p:xfrm>
          <a:off x="4540481" y="1709810"/>
          <a:ext cx="5078444" cy="405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6526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951C-190B-0A3A-29A7-485DF99E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65126"/>
            <a:ext cx="10839450" cy="473074"/>
          </a:xfrm>
        </p:spPr>
        <p:txBody>
          <a:bodyPr/>
          <a:lstStyle/>
          <a:p>
            <a:r>
              <a:rPr lang="en-US" sz="3900" dirty="0"/>
              <a:t>Move To VBC Slower Than Expected Or Predicted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EF534-FA4B-CB19-0DD7-FE32BCA4A272}"/>
              </a:ext>
            </a:extLst>
          </p:cNvPr>
          <p:cNvSpPr/>
          <p:nvPr/>
        </p:nvSpPr>
        <p:spPr>
          <a:xfrm>
            <a:off x="9998015" y="1989590"/>
            <a:ext cx="2193985" cy="4021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solidFill>
                  <a:schemeClr val="tx1"/>
                </a:solidFill>
              </a:rPr>
              <a:t>Key Insights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Misaligned incentives continues to be a major issue.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How do we accelerate adoption? 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Is it even feasible given healthcare’s financial structure?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tx1"/>
              </a:solidFill>
            </a:endParaRPr>
          </a:p>
          <a:p>
            <a:pPr>
              <a:buClr>
                <a:schemeClr val="bg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C397ABE-5914-8C1B-9BFB-EF1B46FACA13}"/>
              </a:ext>
            </a:extLst>
          </p:cNvPr>
          <p:cNvSpPr txBox="1"/>
          <p:nvPr/>
        </p:nvSpPr>
        <p:spPr>
          <a:xfrm>
            <a:off x="3029649" y="6156842"/>
            <a:ext cx="60946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Source: HCPLAN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77DC0-889B-BB9C-6FD1-BA57FAFE2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1568719"/>
            <a:ext cx="2657436" cy="2657436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206094E-24C2-62B1-BE3D-2BD058D201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844547"/>
              </p:ext>
            </p:extLst>
          </p:nvPr>
        </p:nvGraphicFramePr>
        <p:xfrm>
          <a:off x="3558679" y="899518"/>
          <a:ext cx="6195317" cy="505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6294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B27B0-7E36-B823-B17A-AD34B889D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4D6A-C173-2923-E266-D94FC545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65126"/>
            <a:ext cx="10839450" cy="473074"/>
          </a:xfrm>
        </p:spPr>
        <p:txBody>
          <a:bodyPr/>
          <a:lstStyle/>
          <a:p>
            <a:r>
              <a:rPr lang="en-US" sz="3900" dirty="0"/>
              <a:t>Is VBC Sustainable In Improving Outcomes?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4E9221-81E3-2C3A-E26D-BA4A80943EE2}"/>
              </a:ext>
            </a:extLst>
          </p:cNvPr>
          <p:cNvSpPr/>
          <p:nvPr/>
        </p:nvSpPr>
        <p:spPr>
          <a:xfrm>
            <a:off x="9998015" y="1989590"/>
            <a:ext cx="2193985" cy="4021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solidFill>
                  <a:schemeClr val="tx1"/>
                </a:solidFill>
              </a:rPr>
              <a:t>Key Insights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Should we even be focused on VBC when most models have lost money and aren’t increasing value?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Is healthy competition—like retail—the answer?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Will individual state initiatives lead to solutions or are they a Trojan horse?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90% of models aren’t showing the benefit.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13EFB60-95D3-715D-EE10-35A2648799D8}"/>
              </a:ext>
            </a:extLst>
          </p:cNvPr>
          <p:cNvSpPr txBox="1"/>
          <p:nvPr/>
        </p:nvSpPr>
        <p:spPr>
          <a:xfrm>
            <a:off x="553458" y="5443180"/>
            <a:ext cx="364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CMS Innovation Center Has Launched 54 Models, 1M providers, 26M patients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03A56-5931-0520-8944-26B30A318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3"/>
          <a:stretch/>
        </p:blipFill>
        <p:spPr>
          <a:xfrm>
            <a:off x="553458" y="1067456"/>
            <a:ext cx="3642884" cy="4367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9D5423-BE8B-E78D-13CA-61A8C2EE8351}"/>
              </a:ext>
            </a:extLst>
          </p:cNvPr>
          <p:cNvSpPr txBox="1"/>
          <p:nvPr/>
        </p:nvSpPr>
        <p:spPr>
          <a:xfrm>
            <a:off x="3029649" y="6150203"/>
            <a:ext cx="60946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Source: CMS, MGMA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1045C3C-1B46-0893-9A49-BC21A55169E3}"/>
              </a:ext>
            </a:extLst>
          </p:cNvPr>
          <p:cNvGraphicFramePr>
            <a:graphicFrameLocks/>
          </p:cNvGraphicFramePr>
          <p:nvPr/>
        </p:nvGraphicFramePr>
        <p:xfrm>
          <a:off x="5030994" y="1054768"/>
          <a:ext cx="3787363" cy="474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703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CF8FEC-0FE7-9872-BA2E-F0FC427059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b="1" dirty="0"/>
              <a:t>Key Healthcare Issues: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dirty="0"/>
              <a:t>Economics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dirty="0"/>
              <a:t>Data, analytics, and AI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dirty="0"/>
              <a:t>Value-based care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dirty="0"/>
              <a:t>Health equity</a:t>
            </a:r>
          </a:p>
        </p:txBody>
      </p:sp>
    </p:spTree>
    <p:extLst>
      <p:ext uri="{BB962C8B-B14F-4D97-AF65-F5344CB8AC3E}">
        <p14:creationId xmlns:p14="http://schemas.microsoft.com/office/powerpoint/2010/main" val="894585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C1C0E-5D07-5881-5F84-22D4505D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Equity</a:t>
            </a:r>
          </a:p>
        </p:txBody>
      </p:sp>
    </p:spTree>
    <p:extLst>
      <p:ext uri="{BB962C8B-B14F-4D97-AF65-F5344CB8AC3E}">
        <p14:creationId xmlns:p14="http://schemas.microsoft.com/office/powerpoint/2010/main" val="1403355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951C-190B-0A3A-29A7-485DF99E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65126"/>
            <a:ext cx="10839450" cy="473074"/>
          </a:xfrm>
        </p:spPr>
        <p:txBody>
          <a:bodyPr/>
          <a:lstStyle/>
          <a:p>
            <a:r>
              <a:rPr lang="en-US" sz="3900" dirty="0"/>
              <a:t>Health Equity: A Priority, But Lacks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EF534-FA4B-CB19-0DD7-FE32BCA4A272}"/>
              </a:ext>
            </a:extLst>
          </p:cNvPr>
          <p:cNvSpPr/>
          <p:nvPr/>
        </p:nvSpPr>
        <p:spPr>
          <a:xfrm>
            <a:off x="9998015" y="1989590"/>
            <a:ext cx="2193985" cy="4021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solidFill>
                  <a:schemeClr val="tx1"/>
                </a:solidFill>
              </a:rPr>
              <a:t>Key Insights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Prioritization and allocated resources don’t match.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Why the discrepancy? Right thing to do, ROI, regulatory?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Inequities have an impact irrespective of costs and outcomes.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3B4E733-1FEF-5368-0294-722068F384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351368"/>
              </p:ext>
            </p:extLst>
          </p:nvPr>
        </p:nvGraphicFramePr>
        <p:xfrm>
          <a:off x="462771" y="1161771"/>
          <a:ext cx="4114800" cy="453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F8558C2-EE79-CBEE-B318-25C7A06F4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495665"/>
              </p:ext>
            </p:extLst>
          </p:nvPr>
        </p:nvGraphicFramePr>
        <p:xfrm>
          <a:off x="4829059" y="1253472"/>
          <a:ext cx="4518919" cy="431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5">
            <a:extLst>
              <a:ext uri="{FF2B5EF4-FFF2-40B4-BE49-F238E27FC236}">
                <a16:creationId xmlns:a16="http://schemas.microsoft.com/office/drawing/2014/main" id="{B0055544-DCAE-BC7B-57E4-93CF9C404FD2}"/>
              </a:ext>
            </a:extLst>
          </p:cNvPr>
          <p:cNvSpPr txBox="1"/>
          <p:nvPr/>
        </p:nvSpPr>
        <p:spPr>
          <a:xfrm>
            <a:off x="4727434" y="6169253"/>
            <a:ext cx="2699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Source: Deloitte</a:t>
            </a:r>
          </a:p>
        </p:txBody>
      </p:sp>
    </p:spTree>
    <p:extLst>
      <p:ext uri="{BB962C8B-B14F-4D97-AF65-F5344CB8AC3E}">
        <p14:creationId xmlns:p14="http://schemas.microsoft.com/office/powerpoint/2010/main" val="50663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951C-190B-0A3A-29A7-485DF99E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610289"/>
            <a:ext cx="11029950" cy="473074"/>
          </a:xfrm>
        </p:spPr>
        <p:txBody>
          <a:bodyPr/>
          <a:lstStyle/>
          <a:p>
            <a:r>
              <a:rPr lang="en-US" sz="3700" dirty="0"/>
              <a:t>How Much Can Providers And Their Organizations Move The Needle On Patient Outcomes And Personal Health?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EF534-FA4B-CB19-0DD7-FE32BCA4A272}"/>
              </a:ext>
            </a:extLst>
          </p:cNvPr>
          <p:cNvSpPr/>
          <p:nvPr/>
        </p:nvSpPr>
        <p:spPr>
          <a:xfrm>
            <a:off x="9998015" y="1989590"/>
            <a:ext cx="2193985" cy="4021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solidFill>
                  <a:schemeClr val="tx1"/>
                </a:solidFill>
              </a:rPr>
              <a:t>Key Insights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80% of the patient’s health is outside of traditional care.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Providers ideal is to focus on the 100% not just 20%.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Structural issues and incentives influence and drive these results. 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ocial Determinants of Health - NOAH Health Centers">
            <a:extLst>
              <a:ext uri="{FF2B5EF4-FFF2-40B4-BE49-F238E27FC236}">
                <a16:creationId xmlns:a16="http://schemas.microsoft.com/office/drawing/2014/main" id="{ACF7B194-3453-83AE-518E-A5A8F9319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"/>
          <a:stretch/>
        </p:blipFill>
        <p:spPr bwMode="auto">
          <a:xfrm>
            <a:off x="3517212" y="1683892"/>
            <a:ext cx="3481174" cy="23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6F3B9D5-CA24-A472-F460-ADE4A8AE9C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28193"/>
              </p:ext>
            </p:extLst>
          </p:nvPr>
        </p:nvGraphicFramePr>
        <p:xfrm>
          <a:off x="1177119" y="3864883"/>
          <a:ext cx="8161361" cy="224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1C3ED7-7E02-C55F-9856-E4486A69921B}"/>
              </a:ext>
            </a:extLst>
          </p:cNvPr>
          <p:cNvSpPr txBox="1"/>
          <p:nvPr/>
        </p:nvSpPr>
        <p:spPr>
          <a:xfrm>
            <a:off x="4062483" y="6139989"/>
            <a:ext cx="4067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Source: The Physicians Foundation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04C75-9B0B-E11B-1E45-E7C2AA212EF6}"/>
              </a:ext>
            </a:extLst>
          </p:cNvPr>
          <p:cNvSpPr txBox="1"/>
          <p:nvPr/>
        </p:nvSpPr>
        <p:spPr>
          <a:xfrm>
            <a:off x="2108610" y="4214101"/>
            <a:ext cx="6298377" cy="60939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0" i="0" u="none" strike="noStrike" kern="1200" spc="0" baseline="0">
                <a:solidFill>
                  <a:srgbClr val="121314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68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How much time do you, as a physician, CURRENTLY have to effectively address your patients' SDOH? </a:t>
            </a:r>
          </a:p>
        </p:txBody>
      </p:sp>
    </p:spTree>
    <p:extLst>
      <p:ext uri="{BB962C8B-B14F-4D97-AF65-F5344CB8AC3E}">
        <p14:creationId xmlns:p14="http://schemas.microsoft.com/office/powerpoint/2010/main" val="2836923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951C-190B-0A3A-29A7-485DF99E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65126"/>
            <a:ext cx="10839450" cy="473074"/>
          </a:xfrm>
        </p:spPr>
        <p:txBody>
          <a:bodyPr/>
          <a:lstStyle/>
          <a:p>
            <a:r>
              <a:rPr lang="en-US" sz="3900" dirty="0"/>
              <a:t>Avoid and Defer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EF534-FA4B-CB19-0DD7-FE32BCA4A272}"/>
              </a:ext>
            </a:extLst>
          </p:cNvPr>
          <p:cNvSpPr/>
          <p:nvPr/>
        </p:nvSpPr>
        <p:spPr>
          <a:xfrm>
            <a:off x="9998015" y="1989590"/>
            <a:ext cx="2193985" cy="4021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solidFill>
                  <a:schemeClr val="tx1"/>
                </a:solidFill>
              </a:rPr>
              <a:t>Key Insights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When will wellness become the focus for patients and providers instead of sick care.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While cost isn’t the only barrier to focusing on wellness, it is the largest factor.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AEDA434A-2EE6-572A-FC35-8D32D356EEE6}"/>
              </a:ext>
            </a:extLst>
          </p:cNvPr>
          <p:cNvSpPr txBox="1"/>
          <p:nvPr/>
        </p:nvSpPr>
        <p:spPr>
          <a:xfrm>
            <a:off x="4648200" y="6153378"/>
            <a:ext cx="289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Source: Qualtrics, Parsley Health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F9545E-6F55-D184-0890-C2E464526566}"/>
              </a:ext>
            </a:extLst>
          </p:cNvPr>
          <p:cNvGrpSpPr/>
          <p:nvPr/>
        </p:nvGrpSpPr>
        <p:grpSpPr>
          <a:xfrm>
            <a:off x="5066109" y="2522490"/>
            <a:ext cx="4685047" cy="1813019"/>
            <a:chOff x="4827144" y="2607005"/>
            <a:chExt cx="4876800" cy="18872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2B6099-FEA0-7C80-6019-50BBF2AD53E3}"/>
                </a:ext>
              </a:extLst>
            </p:cNvPr>
            <p:cNvGrpSpPr/>
            <p:nvPr/>
          </p:nvGrpSpPr>
          <p:grpSpPr>
            <a:xfrm>
              <a:off x="4827144" y="3579829"/>
              <a:ext cx="4876800" cy="914400"/>
              <a:chOff x="4895850" y="5037582"/>
              <a:chExt cx="4876800" cy="914400"/>
            </a:xfrm>
          </p:grpSpPr>
          <p:pic>
            <p:nvPicPr>
              <p:cNvPr id="8" name="Graphic 8" descr="Woman with solid fill">
                <a:extLst>
                  <a:ext uri="{FF2B5EF4-FFF2-40B4-BE49-F238E27FC236}">
                    <a16:creationId xmlns:a16="http://schemas.microsoft.com/office/drawing/2014/main" id="{63D69D15-6DA7-B3C2-8FF5-3C0ECF6A2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895850" y="503758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" name="Graphic 13" descr="Woman with solid fill">
                <a:extLst>
                  <a:ext uri="{FF2B5EF4-FFF2-40B4-BE49-F238E27FC236}">
                    <a16:creationId xmlns:a16="http://schemas.microsoft.com/office/drawing/2014/main" id="{C4B588BD-22C4-CFA5-8EC0-E5BFFDC8B2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336117" y="503758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1" name="Graphic 14" descr="Woman with solid fill">
                <a:extLst>
                  <a:ext uri="{FF2B5EF4-FFF2-40B4-BE49-F238E27FC236}">
                    <a16:creationId xmlns:a16="http://schemas.microsoft.com/office/drawing/2014/main" id="{565A1BA1-BB56-0702-6D4C-C7F87427C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76384" y="503758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" name="Graphic 15" descr="Woman with solid fill">
                <a:extLst>
                  <a:ext uri="{FF2B5EF4-FFF2-40B4-BE49-F238E27FC236}">
                    <a16:creationId xmlns:a16="http://schemas.microsoft.com/office/drawing/2014/main" id="{7749BB4F-C9BC-38B4-A157-9D12F71F27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216651" y="503758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3" name="Graphic 16" descr="Woman with solid fill">
                <a:extLst>
                  <a:ext uri="{FF2B5EF4-FFF2-40B4-BE49-F238E27FC236}">
                    <a16:creationId xmlns:a16="http://schemas.microsoft.com/office/drawing/2014/main" id="{9CB6CB0F-32F5-D7B1-1A3A-0320D448A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56918" y="503758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4" name="Graphic 17" descr="Woman with solid fill">
                <a:extLst>
                  <a:ext uri="{FF2B5EF4-FFF2-40B4-BE49-F238E27FC236}">
                    <a16:creationId xmlns:a16="http://schemas.microsoft.com/office/drawing/2014/main" id="{1A1EB0EB-9361-A392-90A1-03A886858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097185" y="503758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" name="Graphic 18" descr="Woman with solid fill">
                <a:extLst>
                  <a:ext uri="{FF2B5EF4-FFF2-40B4-BE49-F238E27FC236}">
                    <a16:creationId xmlns:a16="http://schemas.microsoft.com/office/drawing/2014/main" id="{970D10FD-CBAB-606A-1635-4714C8538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537452" y="503758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6" name="Graphic 19" descr="Woman with solid fill">
                <a:extLst>
                  <a:ext uri="{FF2B5EF4-FFF2-40B4-BE49-F238E27FC236}">
                    <a16:creationId xmlns:a16="http://schemas.microsoft.com/office/drawing/2014/main" id="{D1CF963F-B835-68C1-A23A-01FB6332D0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77719" y="503758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7" name="Graphic 20" descr="Woman with solid fill">
                <a:extLst>
                  <a:ext uri="{FF2B5EF4-FFF2-40B4-BE49-F238E27FC236}">
                    <a16:creationId xmlns:a16="http://schemas.microsoft.com/office/drawing/2014/main" id="{A71B4A89-AC06-1C4E-E337-69372DF6ED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417986" y="503758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8" name="Graphic 21" descr="Woman with solid fill">
                <a:extLst>
                  <a:ext uri="{FF2B5EF4-FFF2-40B4-BE49-F238E27FC236}">
                    <a16:creationId xmlns:a16="http://schemas.microsoft.com/office/drawing/2014/main" id="{B715F2F5-9848-7360-27AB-4DAEE70E5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858250" y="503758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7" name="TextBox 36">
              <a:extLst>
                <a:ext uri="{FF2B5EF4-FFF2-40B4-BE49-F238E27FC236}">
                  <a16:creationId xmlns:a16="http://schemas.microsoft.com/office/drawing/2014/main" id="{B68B7E8C-1D61-E1E6-7F97-3187FD76B02D}"/>
                </a:ext>
              </a:extLst>
            </p:cNvPr>
            <p:cNvSpPr txBox="1"/>
            <p:nvPr/>
          </p:nvSpPr>
          <p:spPr>
            <a:xfrm>
              <a:off x="5127342" y="2607005"/>
              <a:ext cx="4271858" cy="961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8 out of 10 full-time employed, insured women delay care until symptoms worsen or impact their daily lives</a:t>
              </a:r>
            </a:p>
          </p:txBody>
        </p: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61F624-0C91-5173-BF20-4CD604FEB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13549"/>
              </p:ext>
            </p:extLst>
          </p:nvPr>
        </p:nvGraphicFramePr>
        <p:xfrm>
          <a:off x="497744" y="1089537"/>
          <a:ext cx="4475862" cy="467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84497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951C-190B-0A3A-29A7-485DF99E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3074"/>
          </a:xfrm>
        </p:spPr>
        <p:txBody>
          <a:bodyPr/>
          <a:lstStyle/>
          <a:p>
            <a:r>
              <a:rPr lang="en-US" dirty="0"/>
              <a:t>Patient Access: Still A Difficult Problem To Solve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EF534-FA4B-CB19-0DD7-FE32BCA4A272}"/>
              </a:ext>
            </a:extLst>
          </p:cNvPr>
          <p:cNvSpPr/>
          <p:nvPr/>
        </p:nvSpPr>
        <p:spPr>
          <a:xfrm>
            <a:off x="9998015" y="1989590"/>
            <a:ext cx="2193985" cy="4021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solidFill>
                  <a:schemeClr val="tx1"/>
                </a:solidFill>
              </a:rPr>
              <a:t>Key Insights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We are struggling to meet patients’ demand for access.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Is there an opportunity to consider managed services for areas like clinical staff, IT/analytics, and revenue cycle?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83C0BF1-B9ED-F1F4-4A0E-FF1B10E0B0EF}"/>
              </a:ext>
            </a:extLst>
          </p:cNvPr>
          <p:cNvSpPr txBox="1"/>
          <p:nvPr/>
        </p:nvSpPr>
        <p:spPr>
          <a:xfrm>
            <a:off x="3048699" y="6144340"/>
            <a:ext cx="60946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Source: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</a:rPr>
              <a:t>KaufmanHall</a:t>
            </a:r>
            <a:endParaRPr lang="en-US" sz="8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75866BB-EE6D-6EE5-F6DD-6A45B9B1E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641466"/>
              </p:ext>
            </p:extLst>
          </p:nvPr>
        </p:nvGraphicFramePr>
        <p:xfrm>
          <a:off x="180975" y="987403"/>
          <a:ext cx="4359350" cy="468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EFEFB2B-7911-14A0-CE6D-E3E9071A2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093682"/>
              </p:ext>
            </p:extLst>
          </p:nvPr>
        </p:nvGraphicFramePr>
        <p:xfrm>
          <a:off x="4347439" y="987403"/>
          <a:ext cx="5354607" cy="4883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6345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D1D6D0-AD05-8F86-28AD-17F92AFB80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Leslie Falk and Tim Zenger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A7EF6-9574-7770-FAA7-B3DA63801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2100" y="3758162"/>
            <a:ext cx="4741962" cy="398676"/>
          </a:xfrm>
        </p:spPr>
        <p:txBody>
          <a:bodyPr/>
          <a:lstStyle/>
          <a:p>
            <a:r>
              <a:rPr lang="en-US" dirty="0">
                <a:hlinkClick r:id="rId3"/>
              </a:rPr>
              <a:t>hcwebinars@healthcatalyst.com</a:t>
            </a:r>
            <a:endParaRPr lang="en-US" dirty="0"/>
          </a:p>
          <a:p>
            <a:r>
              <a:rPr lang="en-US" sz="1600" i="0" dirty="0"/>
              <a:t>Alora Martin, Webinar Program Manager</a:t>
            </a:r>
            <a:endParaRPr lang="en-US" sz="1600" i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55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BA2616-FFC0-76E7-3981-6230E2352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50386" y="2518102"/>
            <a:ext cx="3583132" cy="1821796"/>
          </a:xfrm>
        </p:spPr>
        <p:txBody>
          <a:bodyPr/>
          <a:lstStyle/>
          <a:p>
            <a:pPr marL="548640" lvl="1" indent="-274320">
              <a:buFont typeface="+mj-lt"/>
              <a:buAutoNum type="arabicPeriod"/>
            </a:pPr>
            <a:r>
              <a:rPr lang="en-US" sz="2400" dirty="0"/>
              <a:t>Economics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sz="2400" dirty="0"/>
              <a:t>Data, analytics, and AI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sz="2400" dirty="0"/>
              <a:t>Value-based care</a:t>
            </a:r>
          </a:p>
          <a:p>
            <a:pPr marL="548640" lvl="1" indent="-274320">
              <a:buFont typeface="+mj-lt"/>
              <a:buAutoNum type="arabicPeriod"/>
            </a:pPr>
            <a:r>
              <a:rPr lang="en-US" sz="2400" dirty="0"/>
              <a:t>Health equity</a:t>
            </a:r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1D7A32-2D58-B09A-81FC-0FE2AE636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008" y="3129756"/>
            <a:ext cx="3445042" cy="598487"/>
          </a:xfrm>
        </p:spPr>
        <p:txBody>
          <a:bodyPr/>
          <a:lstStyle/>
          <a:p>
            <a:r>
              <a:rPr lang="en-US" u="sng" dirty="0"/>
              <a:t>Poll Question</a:t>
            </a:r>
            <a:br>
              <a:rPr lang="en-US" u="sng" dirty="0"/>
            </a:br>
            <a:r>
              <a:rPr lang="en-US" b="0" dirty="0"/>
              <a:t>What area are you most interested in today?</a:t>
            </a:r>
          </a:p>
        </p:txBody>
      </p:sp>
    </p:spTree>
    <p:extLst>
      <p:ext uri="{BB962C8B-B14F-4D97-AF65-F5344CB8AC3E}">
        <p14:creationId xmlns:p14="http://schemas.microsoft.com/office/powerpoint/2010/main" val="87170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7BC-A6D0-0C03-8170-5269D52C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or Noise?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EFB78B-0D08-9915-2B51-6DBF19455E37}"/>
              </a:ext>
            </a:extLst>
          </p:cNvPr>
          <p:cNvSpPr/>
          <p:nvPr/>
        </p:nvSpPr>
        <p:spPr>
          <a:xfrm>
            <a:off x="3893127" y="1226127"/>
            <a:ext cx="4405746" cy="4405746"/>
          </a:xfrm>
          <a:prstGeom prst="ellipse">
            <a:avLst/>
          </a:prstGeom>
          <a:solidFill>
            <a:schemeClr val="bg2"/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solidFill>
                  <a:schemeClr val="tx1"/>
                </a:solidFill>
              </a:rPr>
              <a:t>1.4%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of 87,792</a:t>
            </a:r>
          </a:p>
        </p:txBody>
      </p:sp>
    </p:spTree>
    <p:extLst>
      <p:ext uri="{BB962C8B-B14F-4D97-AF65-F5344CB8AC3E}">
        <p14:creationId xmlns:p14="http://schemas.microsoft.com/office/powerpoint/2010/main" val="356645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824D27-CE68-EB13-B1C3-9A9061AC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</p:txBody>
      </p:sp>
    </p:spTree>
    <p:extLst>
      <p:ext uri="{BB962C8B-B14F-4D97-AF65-F5344CB8AC3E}">
        <p14:creationId xmlns:p14="http://schemas.microsoft.com/office/powerpoint/2010/main" val="232090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951C-190B-0A3A-29A7-485DF99E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65126"/>
            <a:ext cx="10839450" cy="473074"/>
          </a:xfrm>
        </p:spPr>
        <p:txBody>
          <a:bodyPr/>
          <a:lstStyle/>
          <a:p>
            <a:r>
              <a:rPr lang="en-US" sz="3900" dirty="0"/>
              <a:t>Large Macro Trends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7C4957A-5A67-8622-2366-9B7DAB1BA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286176"/>
              </p:ext>
            </p:extLst>
          </p:nvPr>
        </p:nvGraphicFramePr>
        <p:xfrm>
          <a:off x="657225" y="2975482"/>
          <a:ext cx="10060817" cy="290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87EF534-FA4B-CB19-0DD7-FE32BCA4A272}"/>
              </a:ext>
            </a:extLst>
          </p:cNvPr>
          <p:cNvSpPr/>
          <p:nvPr/>
        </p:nvSpPr>
        <p:spPr>
          <a:xfrm>
            <a:off x="9998015" y="1989590"/>
            <a:ext cx="2193985" cy="4021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solidFill>
                  <a:schemeClr val="tx1"/>
                </a:solidFill>
              </a:rPr>
              <a:t>Key Insights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Good news, healthcare as a percentage of GDP has decreased from COVID.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Bad news, healthcare as percentage of GDP is still 17 percent-plus, and likely to increase as GDP contracts.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Costs are constant and likely to rise.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D6380D0-C736-EC56-316E-0D9134C19AFA}"/>
              </a:ext>
            </a:extLst>
          </p:cNvPr>
          <p:cNvSpPr txBox="1"/>
          <p:nvPr/>
        </p:nvSpPr>
        <p:spPr>
          <a:xfrm>
            <a:off x="5014546" y="6150203"/>
            <a:ext cx="21629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Source: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</a:rPr>
              <a:t>Altarum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, Federal Reserve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81C0AC-EF06-C1B0-7C0D-D94085C6B6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515749"/>
              </p:ext>
            </p:extLst>
          </p:nvPr>
        </p:nvGraphicFramePr>
        <p:xfrm>
          <a:off x="596349" y="947633"/>
          <a:ext cx="9054548" cy="232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6565A455-5C55-5BD1-CF57-77ADC13AFBE6}"/>
              </a:ext>
            </a:extLst>
          </p:cNvPr>
          <p:cNvSpPr txBox="1"/>
          <p:nvPr/>
        </p:nvSpPr>
        <p:spPr>
          <a:xfrm>
            <a:off x="8465391" y="3384325"/>
            <a:ext cx="1119520" cy="3119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Buying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stays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expensive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but doesn’t increase as fast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9E40EF-050F-3AD9-7F24-9C2DDFBA905F}"/>
              </a:ext>
            </a:extLst>
          </p:cNvPr>
          <p:cNvCxnSpPr>
            <a:cxnSpLocks/>
          </p:cNvCxnSpPr>
          <p:nvPr/>
        </p:nvCxnSpPr>
        <p:spPr>
          <a:xfrm>
            <a:off x="9495373" y="3882672"/>
            <a:ext cx="155524" cy="566037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0612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ipps Health - Wikipedia">
            <a:extLst>
              <a:ext uri="{FF2B5EF4-FFF2-40B4-BE49-F238E27FC236}">
                <a16:creationId xmlns:a16="http://schemas.microsoft.com/office/drawing/2014/main" id="{3FB909C1-8778-7A25-4BD1-DA07E7539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41" y="3973183"/>
            <a:ext cx="845799" cy="2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37951C-190B-0A3A-29A7-485DF99E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65126"/>
            <a:ext cx="11144250" cy="473074"/>
          </a:xfrm>
        </p:spPr>
        <p:txBody>
          <a:bodyPr/>
          <a:lstStyle/>
          <a:p>
            <a:r>
              <a:rPr lang="en-US" sz="3700" dirty="0"/>
              <a:t>Is Your Business Model Sustainable in This Environment?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EF534-FA4B-CB19-0DD7-FE32BCA4A272}"/>
              </a:ext>
            </a:extLst>
          </p:cNvPr>
          <p:cNvSpPr/>
          <p:nvPr/>
        </p:nvSpPr>
        <p:spPr>
          <a:xfrm>
            <a:off x="9998015" y="1989590"/>
            <a:ext cx="2193985" cy="4021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solidFill>
                  <a:schemeClr val="tx1"/>
                </a:solidFill>
              </a:rPr>
              <a:t>Key Insights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Operating margins have improved as some healthcare costs resources have decreased.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Margins are small and there is no room for error. 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Data/analytics can provide insights into revenue and cost opportunities.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94D1C70-5FD6-F777-F05C-F2E04C875CC3}"/>
              </a:ext>
            </a:extLst>
          </p:cNvPr>
          <p:cNvSpPr txBox="1"/>
          <p:nvPr/>
        </p:nvSpPr>
        <p:spPr>
          <a:xfrm>
            <a:off x="4979439" y="6139635"/>
            <a:ext cx="15368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Source: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</a:rPr>
              <a:t>KaufmannHall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, Beckers</a:t>
            </a:r>
          </a:p>
        </p:txBody>
      </p:sp>
      <p:pic>
        <p:nvPicPr>
          <p:cNvPr id="5" name="Picture 4" descr="Northwell Health - Wikipedia">
            <a:extLst>
              <a:ext uri="{FF2B5EF4-FFF2-40B4-BE49-F238E27FC236}">
                <a16:creationId xmlns:a16="http://schemas.microsoft.com/office/drawing/2014/main" id="{4B530B81-582E-D333-C19F-296CCA3E1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1" y="3895916"/>
            <a:ext cx="845799" cy="45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0B7ACE80-FDF5-D542-1452-F79EB6715A72}"/>
              </a:ext>
            </a:extLst>
          </p:cNvPr>
          <p:cNvSpPr txBox="1"/>
          <p:nvPr/>
        </p:nvSpPr>
        <p:spPr>
          <a:xfrm>
            <a:off x="502290" y="4355467"/>
            <a:ext cx="1032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4"/>
                </a:solidFill>
              </a:rPr>
              <a:t>($11.6M)</a:t>
            </a:r>
          </a:p>
          <a:p>
            <a:r>
              <a:rPr lang="en-US" sz="1100" b="1" dirty="0">
                <a:solidFill>
                  <a:schemeClr val="accent4"/>
                </a:solidFill>
              </a:rPr>
              <a:t>3M</a:t>
            </a:r>
          </a:p>
        </p:txBody>
      </p:sp>
      <p:pic>
        <p:nvPicPr>
          <p:cNvPr id="7" name="Picture 6" descr="Mass General Brigham – EMERGE">
            <a:extLst>
              <a:ext uri="{FF2B5EF4-FFF2-40B4-BE49-F238E27FC236}">
                <a16:creationId xmlns:a16="http://schemas.microsoft.com/office/drawing/2014/main" id="{4FF4F53F-2AFF-99FC-82FE-4F92BF5E6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33" y="3933684"/>
            <a:ext cx="1418877" cy="39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602FC488-CBA5-A5D3-6402-E5D0C7E1D329}"/>
              </a:ext>
            </a:extLst>
          </p:cNvPr>
          <p:cNvSpPr txBox="1"/>
          <p:nvPr/>
        </p:nvSpPr>
        <p:spPr>
          <a:xfrm>
            <a:off x="1671852" y="4350670"/>
            <a:ext cx="1014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4"/>
                </a:solidFill>
              </a:rPr>
              <a:t>($48M)</a:t>
            </a:r>
          </a:p>
          <a:p>
            <a:r>
              <a:rPr lang="en-US" sz="1100" b="1" dirty="0">
                <a:solidFill>
                  <a:schemeClr val="accent4"/>
                </a:solidFill>
              </a:rPr>
              <a:t>12M</a:t>
            </a:r>
          </a:p>
        </p:txBody>
      </p:sp>
      <p:pic>
        <p:nvPicPr>
          <p:cNvPr id="13" name="Picture 12" descr="Cleveland Clinic - Verywell Health">
            <a:extLst>
              <a:ext uri="{FF2B5EF4-FFF2-40B4-BE49-F238E27FC236}">
                <a16:creationId xmlns:a16="http://schemas.microsoft.com/office/drawing/2014/main" id="{5FE7E559-6F1A-67AE-D673-A5ED4B19B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362" y="3727300"/>
            <a:ext cx="1275907" cy="8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D610D666-622D-01F5-6BA1-AE5301B4E98F}"/>
              </a:ext>
            </a:extLst>
          </p:cNvPr>
          <p:cNvSpPr txBox="1"/>
          <p:nvPr/>
        </p:nvSpPr>
        <p:spPr>
          <a:xfrm>
            <a:off x="3123337" y="4338828"/>
            <a:ext cx="1107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4"/>
                </a:solidFill>
              </a:rPr>
              <a:t>($14.9M)</a:t>
            </a:r>
          </a:p>
          <a:p>
            <a:r>
              <a:rPr lang="en-US" sz="1100" b="1" dirty="0">
                <a:solidFill>
                  <a:schemeClr val="accent4"/>
                </a:solidFill>
              </a:rPr>
              <a:t>3M</a:t>
            </a:r>
          </a:p>
        </p:txBody>
      </p:sp>
      <p:pic>
        <p:nvPicPr>
          <p:cNvPr id="15" name="Picture 14" descr="Montefiore is the First NYC Health System to Earn a National Distinction  for Behavioral Health">
            <a:extLst>
              <a:ext uri="{FF2B5EF4-FFF2-40B4-BE49-F238E27FC236}">
                <a16:creationId xmlns:a16="http://schemas.microsoft.com/office/drawing/2014/main" id="{AD63F46A-A087-61C7-78DF-277BE7D5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94" y="3760443"/>
            <a:ext cx="1275907" cy="6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6D2E2E00-B871-8494-2EE2-A7C42F4233C6}"/>
              </a:ext>
            </a:extLst>
          </p:cNvPr>
          <p:cNvSpPr txBox="1"/>
          <p:nvPr/>
        </p:nvSpPr>
        <p:spPr>
          <a:xfrm>
            <a:off x="6358737" y="4331850"/>
            <a:ext cx="1105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4"/>
                </a:solidFill>
              </a:rPr>
              <a:t>($21.1M)</a:t>
            </a:r>
          </a:p>
          <a:p>
            <a:r>
              <a:rPr lang="en-US" sz="1100" b="1" dirty="0">
                <a:solidFill>
                  <a:schemeClr val="accent4"/>
                </a:solidFill>
              </a:rPr>
              <a:t>3M</a:t>
            </a:r>
          </a:p>
        </p:txBody>
      </p:sp>
      <p:pic>
        <p:nvPicPr>
          <p:cNvPr id="17" name="Picture 16" descr="SSM Health continues COVID-19 policies for hospitals and clinics - Monroe  Times">
            <a:extLst>
              <a:ext uri="{FF2B5EF4-FFF2-40B4-BE49-F238E27FC236}">
                <a16:creationId xmlns:a16="http://schemas.microsoft.com/office/drawing/2014/main" id="{E4BDD951-EEEB-61BA-C9A0-E8DBBA31A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10" y="3760443"/>
            <a:ext cx="1084223" cy="46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806FBE4F-4789-DA47-FB94-EC7FFB64B30E}"/>
              </a:ext>
            </a:extLst>
          </p:cNvPr>
          <p:cNvSpPr txBox="1"/>
          <p:nvPr/>
        </p:nvSpPr>
        <p:spPr>
          <a:xfrm>
            <a:off x="4729546" y="4350671"/>
            <a:ext cx="1086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4"/>
                </a:solidFill>
              </a:rPr>
              <a:t>($28.6M)</a:t>
            </a:r>
          </a:p>
          <a:p>
            <a:r>
              <a:rPr lang="en-US" sz="1100" b="1" dirty="0">
                <a:solidFill>
                  <a:schemeClr val="accent4"/>
                </a:solidFill>
              </a:rPr>
              <a:t>9M</a:t>
            </a:r>
          </a:p>
        </p:txBody>
      </p:sp>
      <p:pic>
        <p:nvPicPr>
          <p:cNvPr id="19" name="Picture 18" descr="Central Pennsylvania Food Bank Receives $100,000 from UPMC Pinnacle  Foundation - Central Pennsylvania Food Bank">
            <a:extLst>
              <a:ext uri="{FF2B5EF4-FFF2-40B4-BE49-F238E27FC236}">
                <a16:creationId xmlns:a16="http://schemas.microsoft.com/office/drawing/2014/main" id="{0153411F-C499-9513-E73D-38CD1D61D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659" y="3981954"/>
            <a:ext cx="1075905" cy="26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2">
            <a:extLst>
              <a:ext uri="{FF2B5EF4-FFF2-40B4-BE49-F238E27FC236}">
                <a16:creationId xmlns:a16="http://schemas.microsoft.com/office/drawing/2014/main" id="{A5D3643E-C534-C8AA-9D8E-8415A4972E3A}"/>
              </a:ext>
            </a:extLst>
          </p:cNvPr>
          <p:cNvSpPr txBox="1"/>
          <p:nvPr/>
        </p:nvSpPr>
        <p:spPr>
          <a:xfrm>
            <a:off x="7687213" y="4333228"/>
            <a:ext cx="10759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4"/>
                </a:solidFill>
              </a:rPr>
              <a:t>($177M)</a:t>
            </a:r>
          </a:p>
          <a:p>
            <a:r>
              <a:rPr lang="en-US" sz="1100" b="1" dirty="0">
                <a:solidFill>
                  <a:schemeClr val="accent4"/>
                </a:solidFill>
              </a:rPr>
              <a:t>9M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CA1B30AA-1964-82AF-A773-76422EE96588}"/>
              </a:ext>
            </a:extLst>
          </p:cNvPr>
          <p:cNvSpPr txBox="1"/>
          <p:nvPr/>
        </p:nvSpPr>
        <p:spPr>
          <a:xfrm>
            <a:off x="9046233" y="4248098"/>
            <a:ext cx="1077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4"/>
                </a:solidFill>
              </a:rPr>
              <a:t>($36.6M) </a:t>
            </a:r>
          </a:p>
          <a:p>
            <a:r>
              <a:rPr lang="en-US" sz="1100" b="1" dirty="0">
                <a:solidFill>
                  <a:schemeClr val="accent4"/>
                </a:solidFill>
              </a:rPr>
              <a:t>12M</a:t>
            </a:r>
          </a:p>
        </p:txBody>
      </p:sp>
      <p:pic>
        <p:nvPicPr>
          <p:cNvPr id="23" name="Picture 22" descr="8 Metro Detroit hospitals join Trinity Health Michigan's rebrand">
            <a:extLst>
              <a:ext uri="{FF2B5EF4-FFF2-40B4-BE49-F238E27FC236}">
                <a16:creationId xmlns:a16="http://schemas.microsoft.com/office/drawing/2014/main" id="{64DD42B8-CE9F-EC1A-814D-6DCCC50F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4" y="4892978"/>
            <a:ext cx="970181" cy="3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FF7F2EC3-CAF6-3207-74B5-3A8A2BD130C4}"/>
              </a:ext>
            </a:extLst>
          </p:cNvPr>
          <p:cNvSpPr txBox="1"/>
          <p:nvPr/>
        </p:nvSpPr>
        <p:spPr>
          <a:xfrm>
            <a:off x="505555" y="5274356"/>
            <a:ext cx="746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4"/>
                </a:solidFill>
              </a:rPr>
              <a:t>($58.6M)</a:t>
            </a:r>
          </a:p>
          <a:p>
            <a:r>
              <a:rPr lang="en-US" sz="1100" b="1" dirty="0">
                <a:solidFill>
                  <a:schemeClr val="accent4"/>
                </a:solidFill>
              </a:rPr>
              <a:t>3M</a:t>
            </a:r>
          </a:p>
        </p:txBody>
      </p:sp>
      <p:pic>
        <p:nvPicPr>
          <p:cNvPr id="25" name="Picture 24" descr="UnityPoint Health again named a 'Best Employer'">
            <a:extLst>
              <a:ext uri="{FF2B5EF4-FFF2-40B4-BE49-F238E27FC236}">
                <a16:creationId xmlns:a16="http://schemas.microsoft.com/office/drawing/2014/main" id="{8D4E0758-2083-0577-02AD-3FC04301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406" y="4835902"/>
            <a:ext cx="1086052" cy="47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15">
            <a:extLst>
              <a:ext uri="{FF2B5EF4-FFF2-40B4-BE49-F238E27FC236}">
                <a16:creationId xmlns:a16="http://schemas.microsoft.com/office/drawing/2014/main" id="{3A0D47FE-F12A-CDFF-D2F4-93E796E283D0}"/>
              </a:ext>
            </a:extLst>
          </p:cNvPr>
          <p:cNvSpPr txBox="1"/>
          <p:nvPr/>
        </p:nvSpPr>
        <p:spPr>
          <a:xfrm>
            <a:off x="1674897" y="5374016"/>
            <a:ext cx="990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4"/>
                </a:solidFill>
              </a:rPr>
              <a:t>($16.4)</a:t>
            </a:r>
          </a:p>
          <a:p>
            <a:r>
              <a:rPr lang="en-US" sz="1100" b="1" dirty="0">
                <a:solidFill>
                  <a:schemeClr val="accent4"/>
                </a:solidFill>
              </a:rPr>
              <a:t>3M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B295FFF-A1C7-57F8-0890-01EAE5B03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41" y="4927634"/>
            <a:ext cx="1200947" cy="26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16">
            <a:extLst>
              <a:ext uri="{FF2B5EF4-FFF2-40B4-BE49-F238E27FC236}">
                <a16:creationId xmlns:a16="http://schemas.microsoft.com/office/drawing/2014/main" id="{213EAC8A-4BFF-F486-76B2-388C2B4F9D4B}"/>
              </a:ext>
            </a:extLst>
          </p:cNvPr>
          <p:cNvSpPr txBox="1"/>
          <p:nvPr/>
        </p:nvSpPr>
        <p:spPr>
          <a:xfrm>
            <a:off x="3135365" y="5295110"/>
            <a:ext cx="746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4"/>
                </a:solidFill>
              </a:rPr>
              <a:t>($28.6M)</a:t>
            </a:r>
          </a:p>
          <a:p>
            <a:r>
              <a:rPr lang="en-US" sz="1100" b="1" dirty="0">
                <a:solidFill>
                  <a:schemeClr val="accent4"/>
                </a:solidFill>
              </a:rPr>
              <a:t>3M</a:t>
            </a:r>
          </a:p>
        </p:txBody>
      </p:sp>
      <p:pic>
        <p:nvPicPr>
          <p:cNvPr id="29" name="Picture 28" descr="Geisinger launches virtual chronic disease monitoring system">
            <a:extLst>
              <a:ext uri="{FF2B5EF4-FFF2-40B4-BE49-F238E27FC236}">
                <a16:creationId xmlns:a16="http://schemas.microsoft.com/office/drawing/2014/main" id="{C246BCC4-933B-EE46-58FE-549DBB1F7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11" y="4826740"/>
            <a:ext cx="1100875" cy="5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17">
            <a:extLst>
              <a:ext uri="{FF2B5EF4-FFF2-40B4-BE49-F238E27FC236}">
                <a16:creationId xmlns:a16="http://schemas.microsoft.com/office/drawing/2014/main" id="{272FD84D-5894-79E2-A21A-681588293513}"/>
              </a:ext>
            </a:extLst>
          </p:cNvPr>
          <p:cNvSpPr txBox="1"/>
          <p:nvPr/>
        </p:nvSpPr>
        <p:spPr>
          <a:xfrm>
            <a:off x="4720020" y="5333405"/>
            <a:ext cx="1049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4"/>
                </a:solidFill>
              </a:rPr>
              <a:t>($104.4M)</a:t>
            </a:r>
          </a:p>
          <a:p>
            <a:r>
              <a:rPr lang="en-US" sz="1100" b="1" dirty="0">
                <a:solidFill>
                  <a:schemeClr val="accent4"/>
                </a:solidFill>
              </a:rPr>
              <a:t>9M</a:t>
            </a:r>
          </a:p>
        </p:txBody>
      </p:sp>
      <p:pic>
        <p:nvPicPr>
          <p:cNvPr id="31" name="Picture 30" descr="CommonSpirit Health - Wikipedia">
            <a:extLst>
              <a:ext uri="{FF2B5EF4-FFF2-40B4-BE49-F238E27FC236}">
                <a16:creationId xmlns:a16="http://schemas.microsoft.com/office/drawing/2014/main" id="{8DF44F43-BFC7-2E90-D3DB-809AF265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72" y="4864711"/>
            <a:ext cx="1123326" cy="4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18">
            <a:extLst>
              <a:ext uri="{FF2B5EF4-FFF2-40B4-BE49-F238E27FC236}">
                <a16:creationId xmlns:a16="http://schemas.microsoft.com/office/drawing/2014/main" id="{1B081767-2D65-470E-D328-6BF4FBBA487C}"/>
              </a:ext>
            </a:extLst>
          </p:cNvPr>
          <p:cNvSpPr txBox="1"/>
          <p:nvPr/>
        </p:nvSpPr>
        <p:spPr>
          <a:xfrm>
            <a:off x="7688366" y="5314686"/>
            <a:ext cx="1049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4"/>
                </a:solidFill>
              </a:rPr>
              <a:t>($310M)</a:t>
            </a:r>
          </a:p>
          <a:p>
            <a:r>
              <a:rPr lang="en-US" sz="1100" b="1" dirty="0">
                <a:solidFill>
                  <a:schemeClr val="accent4"/>
                </a:solidFill>
              </a:rPr>
              <a:t>3M</a:t>
            </a:r>
          </a:p>
        </p:txBody>
      </p:sp>
      <p:pic>
        <p:nvPicPr>
          <p:cNvPr id="33" name="Picture 32" descr="Providence Washington Jobs - Jobs">
            <a:extLst>
              <a:ext uri="{FF2B5EF4-FFF2-40B4-BE49-F238E27FC236}">
                <a16:creationId xmlns:a16="http://schemas.microsoft.com/office/drawing/2014/main" id="{C18CEC16-1CFA-EF7B-CA2F-05B8D1CD6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399" y="4892431"/>
            <a:ext cx="776559" cy="40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19">
            <a:extLst>
              <a:ext uri="{FF2B5EF4-FFF2-40B4-BE49-F238E27FC236}">
                <a16:creationId xmlns:a16="http://schemas.microsoft.com/office/drawing/2014/main" id="{3C44DF83-AF94-E767-B5A9-27F372A25948}"/>
              </a:ext>
            </a:extLst>
          </p:cNvPr>
          <p:cNvSpPr txBox="1"/>
          <p:nvPr/>
        </p:nvSpPr>
        <p:spPr>
          <a:xfrm>
            <a:off x="6358737" y="5314686"/>
            <a:ext cx="1049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4"/>
                </a:solidFill>
              </a:rPr>
              <a:t>($291M)</a:t>
            </a:r>
          </a:p>
          <a:p>
            <a:r>
              <a:rPr lang="en-US" sz="1100" b="1" dirty="0">
                <a:solidFill>
                  <a:schemeClr val="accent4"/>
                </a:solidFill>
              </a:rPr>
              <a:t>3M</a:t>
            </a:r>
          </a:p>
        </p:txBody>
      </p:sp>
      <p:pic>
        <p:nvPicPr>
          <p:cNvPr id="35" name="Picture 34" descr="St. Louis health system Ascension to unwind a partnership, AMITA Health,  that operates Chicago hospitals - St. Louis Business Journal">
            <a:extLst>
              <a:ext uri="{FF2B5EF4-FFF2-40B4-BE49-F238E27FC236}">
                <a16:creationId xmlns:a16="http://schemas.microsoft.com/office/drawing/2014/main" id="{62EFE8AF-6D61-0D4C-7633-F6341871E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10" y="4815875"/>
            <a:ext cx="780864" cy="4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20">
            <a:extLst>
              <a:ext uri="{FF2B5EF4-FFF2-40B4-BE49-F238E27FC236}">
                <a16:creationId xmlns:a16="http://schemas.microsoft.com/office/drawing/2014/main" id="{31C49474-1F25-0F91-DFA1-ECE3E44FF14D}"/>
              </a:ext>
            </a:extLst>
          </p:cNvPr>
          <p:cNvSpPr txBox="1"/>
          <p:nvPr/>
        </p:nvSpPr>
        <p:spPr>
          <a:xfrm>
            <a:off x="9038556" y="5295110"/>
            <a:ext cx="1049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accent4"/>
                </a:solidFill>
              </a:rPr>
              <a:t>($3B)</a:t>
            </a:r>
          </a:p>
          <a:p>
            <a:r>
              <a:rPr lang="en-US" sz="1100" b="1" dirty="0">
                <a:solidFill>
                  <a:schemeClr val="accent4"/>
                </a:solidFill>
              </a:rPr>
              <a:t>12M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5FD9C5D-F5EE-9D7E-4523-3609D9607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933459"/>
              </p:ext>
            </p:extLst>
          </p:nvPr>
        </p:nvGraphicFramePr>
        <p:xfrm>
          <a:off x="489584" y="1073887"/>
          <a:ext cx="9302116" cy="253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402812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951C-190B-0A3A-29A7-485DF99E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65126"/>
            <a:ext cx="10839450" cy="473074"/>
          </a:xfrm>
        </p:spPr>
        <p:txBody>
          <a:bodyPr/>
          <a:lstStyle/>
          <a:p>
            <a:r>
              <a:rPr lang="en-US" sz="3900" dirty="0"/>
              <a:t>Healing Hands, Strained Hearts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7EF534-FA4B-CB19-0DD7-FE32BCA4A272}"/>
              </a:ext>
            </a:extLst>
          </p:cNvPr>
          <p:cNvSpPr/>
          <p:nvPr/>
        </p:nvSpPr>
        <p:spPr>
          <a:xfrm>
            <a:off x="9998015" y="1989590"/>
            <a:ext cx="2193985" cy="4021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solidFill>
                  <a:schemeClr val="tx1"/>
                </a:solidFill>
              </a:rPr>
              <a:t>Key Insights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We already see these trends impacting quality of care, costs, and revenue.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Will technology help or contribute to the burden?</a:t>
            </a:r>
          </a:p>
          <a:p>
            <a:pPr marL="182880" indent="-182880">
              <a:lnSpc>
                <a:spcPts val="17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/>
                </a:solidFill>
              </a:rPr>
              <a:t>AI is already available to identify and alleviate areas of burden.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23359B7-602A-BBE5-0BBB-DCDF681A3E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356895"/>
              </p:ext>
            </p:extLst>
          </p:nvPr>
        </p:nvGraphicFramePr>
        <p:xfrm>
          <a:off x="5417691" y="1212112"/>
          <a:ext cx="3790949" cy="443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1">
            <a:extLst>
              <a:ext uri="{FF2B5EF4-FFF2-40B4-BE49-F238E27FC236}">
                <a16:creationId xmlns:a16="http://schemas.microsoft.com/office/drawing/2014/main" id="{3B08D961-9A61-9FAC-5770-78A5B28A8A6A}"/>
              </a:ext>
            </a:extLst>
          </p:cNvPr>
          <p:cNvSpPr txBox="1"/>
          <p:nvPr/>
        </p:nvSpPr>
        <p:spPr>
          <a:xfrm>
            <a:off x="5495973" y="6147605"/>
            <a:ext cx="1161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Source: AMN, </a:t>
            </a:r>
            <a:r>
              <a:rPr lang="en-US" sz="800" dirty="0" err="1">
                <a:solidFill>
                  <a:schemeClr val="tx1">
                    <a:lumMod val="50000"/>
                  </a:schemeClr>
                </a:solidFill>
              </a:rPr>
              <a:t>Jarrard</a:t>
            </a:r>
            <a:endParaRPr lang="en-US" sz="8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53961C4-3A3C-3E2B-284B-EFAA99E71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931282"/>
              </p:ext>
            </p:extLst>
          </p:nvPr>
        </p:nvGraphicFramePr>
        <p:xfrm>
          <a:off x="657226" y="1644607"/>
          <a:ext cx="4339648" cy="28340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9900">
                  <a:extLst>
                    <a:ext uri="{9D8B030D-6E8A-4147-A177-3AD203B41FA5}">
                      <a16:colId xmlns:a16="http://schemas.microsoft.com/office/drawing/2014/main" val="2352432276"/>
                    </a:ext>
                  </a:extLst>
                </a:gridCol>
                <a:gridCol w="1539874">
                  <a:extLst>
                    <a:ext uri="{9D8B030D-6E8A-4147-A177-3AD203B41FA5}">
                      <a16:colId xmlns:a16="http://schemas.microsoft.com/office/drawing/2014/main" val="2312642893"/>
                    </a:ext>
                  </a:extLst>
                </a:gridCol>
                <a:gridCol w="1539874">
                  <a:extLst>
                    <a:ext uri="{9D8B030D-6E8A-4147-A177-3AD203B41FA5}">
                      <a16:colId xmlns:a16="http://schemas.microsoft.com/office/drawing/2014/main" val="1983959787"/>
                    </a:ext>
                  </a:extLst>
                </a:gridCol>
              </a:tblGrid>
              <a:tr h="57874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How would you rate the level of stress you have experienced in your job while working as a nurse?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72263"/>
                  </a:ext>
                </a:extLst>
              </a:tr>
              <a:tr h="335304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2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2"/>
                          </a:solidFill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584114"/>
                  </a:ext>
                </a:extLst>
              </a:tr>
              <a:tr h="335304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2"/>
                          </a:solidFill>
                        </a:rPr>
                        <a:t>A great deal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38%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56%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84422"/>
                  </a:ext>
                </a:extLst>
              </a:tr>
              <a:tr h="335304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2"/>
                          </a:solidFill>
                        </a:rPr>
                        <a:t>A lot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27%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758966"/>
                  </a:ext>
                </a:extLst>
              </a:tr>
              <a:tr h="57874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2"/>
                          </a:solidFill>
                        </a:rPr>
                        <a:t>A moderate amount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22%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15%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993309"/>
                  </a:ext>
                </a:extLst>
              </a:tr>
              <a:tr h="335304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2"/>
                          </a:solidFill>
                        </a:rPr>
                        <a:t>A little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762596"/>
                  </a:ext>
                </a:extLst>
              </a:tr>
              <a:tr h="335304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2"/>
                          </a:solidFill>
                        </a:rPr>
                        <a:t>Not at 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813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77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6228-353E-DA55-8703-F589B193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13" y="2357437"/>
            <a:ext cx="5859311" cy="1952626"/>
          </a:xfrm>
        </p:spPr>
        <p:txBody>
          <a:bodyPr/>
          <a:lstStyle/>
          <a:p>
            <a:r>
              <a:rPr lang="en-US" dirty="0"/>
              <a:t>Data, Analytics, and AI</a:t>
            </a:r>
          </a:p>
        </p:txBody>
      </p:sp>
    </p:spTree>
    <p:extLst>
      <p:ext uri="{BB962C8B-B14F-4D97-AF65-F5344CB8AC3E}">
        <p14:creationId xmlns:p14="http://schemas.microsoft.com/office/powerpoint/2010/main" val="2911303050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Catalyst 2022">
  <a:themeElements>
    <a:clrScheme name="Health Catalyst">
      <a:dk1>
        <a:srgbClr val="FFFFFF"/>
      </a:dk1>
      <a:lt1>
        <a:srgbClr val="121314"/>
      </a:lt1>
      <a:dk2>
        <a:srgbClr val="006F9E"/>
      </a:dk2>
      <a:lt2>
        <a:srgbClr val="004358"/>
      </a:lt2>
      <a:accent1>
        <a:srgbClr val="70CBFF"/>
      </a:accent1>
      <a:accent2>
        <a:srgbClr val="518051"/>
      </a:accent2>
      <a:accent3>
        <a:srgbClr val="85C690"/>
      </a:accent3>
      <a:accent4>
        <a:srgbClr val="CB4B27"/>
      </a:accent4>
      <a:accent5>
        <a:srgbClr val="F48748"/>
      </a:accent5>
      <a:accent6>
        <a:srgbClr val="FFDA3E"/>
      </a:accent6>
      <a:hlink>
        <a:srgbClr val="006F9E"/>
      </a:hlink>
      <a:folHlink>
        <a:srgbClr val="00435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_PowerpointTemplate.potx" id="{9FDB94D8-2C14-4C98-8E91-82E6A0D6D30F}" vid="{8E1D7569-8EE9-4E70-A9F0-7819C8A9FB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AS 24">
    <a:dk1>
      <a:srgbClr val="708090"/>
    </a:dk1>
    <a:lt1>
      <a:srgbClr val="FFFFFF"/>
    </a:lt1>
    <a:dk2>
      <a:srgbClr val="000000"/>
    </a:dk2>
    <a:lt2>
      <a:srgbClr val="FEFFFF"/>
    </a:lt2>
    <a:accent1>
      <a:srgbClr val="AFFF92"/>
    </a:accent1>
    <a:accent2>
      <a:srgbClr val="00ADFE"/>
    </a:accent2>
    <a:accent3>
      <a:srgbClr val="0170BB"/>
    </a:accent3>
    <a:accent4>
      <a:srgbClr val="2758A0"/>
    </a:accent4>
    <a:accent5>
      <a:srgbClr val="FE5B38"/>
    </a:accent5>
    <a:accent6>
      <a:srgbClr val="FF9F36"/>
    </a:accent6>
    <a:hlink>
      <a:srgbClr val="ACF990"/>
    </a:hlink>
    <a:folHlink>
      <a:srgbClr val="FD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HAS 24">
    <a:dk1>
      <a:srgbClr val="708090"/>
    </a:dk1>
    <a:lt1>
      <a:srgbClr val="FFFFFF"/>
    </a:lt1>
    <a:dk2>
      <a:srgbClr val="000000"/>
    </a:dk2>
    <a:lt2>
      <a:srgbClr val="FEFFFF"/>
    </a:lt2>
    <a:accent1>
      <a:srgbClr val="AFFF92"/>
    </a:accent1>
    <a:accent2>
      <a:srgbClr val="00ADFE"/>
    </a:accent2>
    <a:accent3>
      <a:srgbClr val="0170BB"/>
    </a:accent3>
    <a:accent4>
      <a:srgbClr val="2758A0"/>
    </a:accent4>
    <a:accent5>
      <a:srgbClr val="FE5B38"/>
    </a:accent5>
    <a:accent6>
      <a:srgbClr val="FF9F36"/>
    </a:accent6>
    <a:hlink>
      <a:srgbClr val="ACF990"/>
    </a:hlink>
    <a:folHlink>
      <a:srgbClr val="FD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HAS 24">
    <a:dk1>
      <a:srgbClr val="708090"/>
    </a:dk1>
    <a:lt1>
      <a:srgbClr val="FFFFFF"/>
    </a:lt1>
    <a:dk2>
      <a:srgbClr val="000000"/>
    </a:dk2>
    <a:lt2>
      <a:srgbClr val="FEFFFF"/>
    </a:lt2>
    <a:accent1>
      <a:srgbClr val="AFFF92"/>
    </a:accent1>
    <a:accent2>
      <a:srgbClr val="00ADFE"/>
    </a:accent2>
    <a:accent3>
      <a:srgbClr val="0170BB"/>
    </a:accent3>
    <a:accent4>
      <a:srgbClr val="2758A0"/>
    </a:accent4>
    <a:accent5>
      <a:srgbClr val="FE5B38"/>
    </a:accent5>
    <a:accent6>
      <a:srgbClr val="FF9F36"/>
    </a:accent6>
    <a:hlink>
      <a:srgbClr val="ACF990"/>
    </a:hlink>
    <a:folHlink>
      <a:srgbClr val="FD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HAS 24">
    <a:dk1>
      <a:srgbClr val="708090"/>
    </a:dk1>
    <a:lt1>
      <a:srgbClr val="FFFFFF"/>
    </a:lt1>
    <a:dk2>
      <a:srgbClr val="000000"/>
    </a:dk2>
    <a:lt2>
      <a:srgbClr val="FEFFFF"/>
    </a:lt2>
    <a:accent1>
      <a:srgbClr val="AFFF92"/>
    </a:accent1>
    <a:accent2>
      <a:srgbClr val="00ADFE"/>
    </a:accent2>
    <a:accent3>
      <a:srgbClr val="0170BB"/>
    </a:accent3>
    <a:accent4>
      <a:srgbClr val="2758A0"/>
    </a:accent4>
    <a:accent5>
      <a:srgbClr val="FE5B38"/>
    </a:accent5>
    <a:accent6>
      <a:srgbClr val="FF9F36"/>
    </a:accent6>
    <a:hlink>
      <a:srgbClr val="ACF990"/>
    </a:hlink>
    <a:folHlink>
      <a:srgbClr val="FD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HAS 24">
    <a:dk1>
      <a:srgbClr val="708090"/>
    </a:dk1>
    <a:lt1>
      <a:srgbClr val="FFFFFF"/>
    </a:lt1>
    <a:dk2>
      <a:srgbClr val="000000"/>
    </a:dk2>
    <a:lt2>
      <a:srgbClr val="FEFFFF"/>
    </a:lt2>
    <a:accent1>
      <a:srgbClr val="AFFF92"/>
    </a:accent1>
    <a:accent2>
      <a:srgbClr val="00ADFE"/>
    </a:accent2>
    <a:accent3>
      <a:srgbClr val="0170BB"/>
    </a:accent3>
    <a:accent4>
      <a:srgbClr val="2758A0"/>
    </a:accent4>
    <a:accent5>
      <a:srgbClr val="FE5B38"/>
    </a:accent5>
    <a:accent6>
      <a:srgbClr val="FF9F36"/>
    </a:accent6>
    <a:hlink>
      <a:srgbClr val="ACF990"/>
    </a:hlink>
    <a:folHlink>
      <a:srgbClr val="FD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HAS 24">
    <a:dk1>
      <a:srgbClr val="708090"/>
    </a:dk1>
    <a:lt1>
      <a:srgbClr val="FFFFFF"/>
    </a:lt1>
    <a:dk2>
      <a:srgbClr val="000000"/>
    </a:dk2>
    <a:lt2>
      <a:srgbClr val="FEFFFF"/>
    </a:lt2>
    <a:accent1>
      <a:srgbClr val="AFFF92"/>
    </a:accent1>
    <a:accent2>
      <a:srgbClr val="00ADFE"/>
    </a:accent2>
    <a:accent3>
      <a:srgbClr val="0170BB"/>
    </a:accent3>
    <a:accent4>
      <a:srgbClr val="2758A0"/>
    </a:accent4>
    <a:accent5>
      <a:srgbClr val="FE5B38"/>
    </a:accent5>
    <a:accent6>
      <a:srgbClr val="FF9F36"/>
    </a:accent6>
    <a:hlink>
      <a:srgbClr val="ACF990"/>
    </a:hlink>
    <a:folHlink>
      <a:srgbClr val="FD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HAS 24">
    <a:dk1>
      <a:srgbClr val="708090"/>
    </a:dk1>
    <a:lt1>
      <a:srgbClr val="FFFFFF"/>
    </a:lt1>
    <a:dk2>
      <a:srgbClr val="000000"/>
    </a:dk2>
    <a:lt2>
      <a:srgbClr val="FEFFFF"/>
    </a:lt2>
    <a:accent1>
      <a:srgbClr val="AFFF92"/>
    </a:accent1>
    <a:accent2>
      <a:srgbClr val="00ADFE"/>
    </a:accent2>
    <a:accent3>
      <a:srgbClr val="0170BB"/>
    </a:accent3>
    <a:accent4>
      <a:srgbClr val="2758A0"/>
    </a:accent4>
    <a:accent5>
      <a:srgbClr val="FE5B38"/>
    </a:accent5>
    <a:accent6>
      <a:srgbClr val="FF9F36"/>
    </a:accent6>
    <a:hlink>
      <a:srgbClr val="ACF990"/>
    </a:hlink>
    <a:folHlink>
      <a:srgbClr val="FD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HAS 24">
    <a:dk1>
      <a:srgbClr val="708090"/>
    </a:dk1>
    <a:lt1>
      <a:srgbClr val="FFFFFF"/>
    </a:lt1>
    <a:dk2>
      <a:srgbClr val="000000"/>
    </a:dk2>
    <a:lt2>
      <a:srgbClr val="FEFFFF"/>
    </a:lt2>
    <a:accent1>
      <a:srgbClr val="AFFF92"/>
    </a:accent1>
    <a:accent2>
      <a:srgbClr val="00ADFE"/>
    </a:accent2>
    <a:accent3>
      <a:srgbClr val="0170BB"/>
    </a:accent3>
    <a:accent4>
      <a:srgbClr val="2758A0"/>
    </a:accent4>
    <a:accent5>
      <a:srgbClr val="FE5B38"/>
    </a:accent5>
    <a:accent6>
      <a:srgbClr val="FF9F36"/>
    </a:accent6>
    <a:hlink>
      <a:srgbClr val="ACF990"/>
    </a:hlink>
    <a:folHlink>
      <a:srgbClr val="FD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HAS 24">
    <a:dk1>
      <a:srgbClr val="708090"/>
    </a:dk1>
    <a:lt1>
      <a:srgbClr val="FFFFFF"/>
    </a:lt1>
    <a:dk2>
      <a:srgbClr val="000000"/>
    </a:dk2>
    <a:lt2>
      <a:srgbClr val="FEFFFF"/>
    </a:lt2>
    <a:accent1>
      <a:srgbClr val="AFFF92"/>
    </a:accent1>
    <a:accent2>
      <a:srgbClr val="00ADFE"/>
    </a:accent2>
    <a:accent3>
      <a:srgbClr val="0170BB"/>
    </a:accent3>
    <a:accent4>
      <a:srgbClr val="2758A0"/>
    </a:accent4>
    <a:accent5>
      <a:srgbClr val="FE5B38"/>
    </a:accent5>
    <a:accent6>
      <a:srgbClr val="FF9F36"/>
    </a:accent6>
    <a:hlink>
      <a:srgbClr val="ACF990"/>
    </a:hlink>
    <a:folHlink>
      <a:srgbClr val="FDFFF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0904BED9EE6A4EBEA08B74D66D06BA" ma:contentTypeVersion="19" ma:contentTypeDescription="Create a new document." ma:contentTypeScope="" ma:versionID="ccdd89987d51b953c1d46af730d811c5">
  <xsd:schema xmlns:xsd="http://www.w3.org/2001/XMLSchema" xmlns:xs="http://www.w3.org/2001/XMLSchema" xmlns:p="http://schemas.microsoft.com/office/2006/metadata/properties" xmlns:ns2="8286d069-83df-45e5-b93c-ee3d70bd9d21" xmlns:ns3="a83e094e-ceea-485b-8f4e-ffc303f0cb0f" targetNamespace="http://schemas.microsoft.com/office/2006/metadata/properties" ma:root="true" ma:fieldsID="81912cb887c7414c52aec9ca90b28c0c" ns2:_="" ns3:_="">
    <xsd:import namespace="8286d069-83df-45e5-b93c-ee3d70bd9d21"/>
    <xsd:import namespace="a83e094e-ceea-485b-8f4e-ffc303f0cb0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CampaignName" minOccurs="0"/>
                <xsd:element ref="ns2:_dlc_DocId" minOccurs="0"/>
                <xsd:element ref="ns2:_dlc_DocIdUrl" minOccurs="0"/>
                <xsd:element ref="ns2:_dlc_DocIdPersistId" minOccurs="0"/>
                <xsd:element ref="ns3:CampaignYear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Topic" minOccurs="0"/>
                <xsd:element ref="ns3:MediaServiceDateTaken" minOccurs="0"/>
                <xsd:element ref="ns3:MediaLengthInSeconds" minOccurs="0"/>
                <xsd:element ref="ns3:Not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6d069-83df-45e5-b93c-ee3d70bd9d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ffaee065-ec64-436a-947b-7407d772af21}" ma:internalName="TaxCatchAll" ma:showField="CatchAllData" ma:web="8286d069-83df-45e5-b93c-ee3d70bd9d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e094e-ceea-485b-8f4e-ffc303f0cb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CampaignName" ma:index="12" nillable="true" ma:displayName="Campaign Name" ma:format="Dropdown" ma:internalName="CampaignName">
      <xsd:simpleType>
        <xsd:restriction base="dms:Choice">
          <xsd:enumeration value="300 Success Stories"/>
          <xsd:enumeration value="Earthday"/>
          <xsd:enumeration value="HAS"/>
        </xsd:restriction>
      </xsd:simpleType>
    </xsd:element>
    <xsd:element name="CampaignYear" ma:index="16" nillable="true" ma:displayName="Year" ma:format="Dropdown" ma:internalName="CampaignYear">
      <xsd:simpleType>
        <xsd:restriction base="dms:Choice">
          <xsd:enumeration value="2024"/>
          <xsd:enumeration value="2023"/>
          <xsd:enumeration value="2022"/>
          <xsd:enumeration value="2021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057b6c-9172-4390-b02b-072fbfd176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Topic" ma:index="24" nillable="true" ma:displayName="Topic" ma:description="To what does this document refer" ma:format="Dropdown" ma:internalName="Topic">
      <xsd:simpleType>
        <xsd:restriction base="dms:Choice">
          <xsd:enumeration value="Brand Platform"/>
          <xsd:enumeration value="Guide"/>
          <xsd:enumeration value="Meeting"/>
          <xsd:enumeration value="Trademark"/>
        </xsd:restriction>
      </xsd:simpleType>
    </xsd:element>
    <xsd:element name="MediaServiceDateTaken" ma:index="2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Notes" ma:index="2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86d069-83df-45e5-b93c-ee3d70bd9d21" xsi:nil="true"/>
    <lcf76f155ced4ddcb4097134ff3c332f xmlns="a83e094e-ceea-485b-8f4e-ffc303f0cb0f">
      <Terms xmlns="http://schemas.microsoft.com/office/infopath/2007/PartnerControls"/>
    </lcf76f155ced4ddcb4097134ff3c332f>
    <CampaignName xmlns="a83e094e-ceea-485b-8f4e-ffc303f0cb0f" xsi:nil="true"/>
    <Notes xmlns="a83e094e-ceea-485b-8f4e-ffc303f0cb0f" xsi:nil="true"/>
    <CampaignYear xmlns="a83e094e-ceea-485b-8f4e-ffc303f0cb0f" xsi:nil="true"/>
    <Topic xmlns="a83e094e-ceea-485b-8f4e-ffc303f0cb0f" xsi:nil="true"/>
    <_dlc_DocId xmlns="8286d069-83df-45e5-b93c-ee3d70bd9d21">Z2FH2NP54Y66-371130804-3925</_dlc_DocId>
    <_dlc_DocIdUrl xmlns="8286d069-83df-45e5-b93c-ee3d70bd9d21">
      <Url>https://healthcarequalitycatalyst.sharepoint.com/sites/MarketingandCommunications/_layouts/15/DocIdRedir.aspx?ID=Z2FH2NP54Y66-371130804-3925</Url>
      <Description>Z2FH2NP54Y66-371130804-3925</Description>
    </_dlc_DocIdUrl>
    <SharedWithUsers xmlns="8286d069-83df-45e5-b93c-ee3d70bd9d21">
      <UserInfo>
        <DisplayName>Sean Latimer</DisplayName>
        <AccountId>549</AccountId>
        <AccountType/>
      </UserInfo>
      <UserInfo>
        <DisplayName>Jennifer Bishop</DisplayName>
        <AccountId>483</AccountId>
        <AccountType/>
      </UserInfo>
      <UserInfo>
        <DisplayName>Tiffany Nixon</DisplayName>
        <AccountId>150</AccountId>
        <AccountType/>
      </UserInfo>
      <UserInfo>
        <DisplayName>Tamara Stice</DisplayName>
        <AccountId>293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E1DB910-D5C5-46AD-953A-F31A06ED6403}">
  <ds:schemaRefs>
    <ds:schemaRef ds:uri="8286d069-83df-45e5-b93c-ee3d70bd9d21"/>
    <ds:schemaRef ds:uri="a83e094e-ceea-485b-8f4e-ffc303f0cb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1721F82-5CFA-4A05-9F41-C73E8CD1D05A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8286d069-83df-45e5-b93c-ee3d70bd9d21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83e094e-ceea-485b-8f4e-ffc303f0cb0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3A62698-8816-4AA3-9DE6-8454AD089DE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6C3C4DD-FC63-4254-BBE9-A4D4DD9A4C3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HC_Powerpoint_Template (8)</Template>
  <TotalTime>9757</TotalTime>
  <Words>1308</Words>
  <Application>Microsoft Office PowerPoint</Application>
  <PresentationFormat>Widescreen</PresentationFormat>
  <Paragraphs>233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Health Catalyst 2022</vt:lpstr>
      <vt:lpstr>Looking Ahead: Market Trends Impacting Key Healthcare Issues</vt:lpstr>
      <vt:lpstr>PowerPoint Presentation</vt:lpstr>
      <vt:lpstr>Poll Question What area are you most interested in today?</vt:lpstr>
      <vt:lpstr>Signal or Noise? </vt:lpstr>
      <vt:lpstr>Economics</vt:lpstr>
      <vt:lpstr>Large Macro Trends</vt:lpstr>
      <vt:lpstr>Is Your Business Model Sustainable in This Environment?</vt:lpstr>
      <vt:lpstr>Healing Hands, Strained Hearts</vt:lpstr>
      <vt:lpstr>Data, Analytics, and AI</vt:lpstr>
      <vt:lpstr>Needing More Data Isn’t The Problem Anymore</vt:lpstr>
      <vt:lpstr>How Does Healthcare’s Analytics Maturity Compare?</vt:lpstr>
      <vt:lpstr>Poll Question What is the principle challenge your organization faces in becoming  data-driven? </vt:lpstr>
      <vt:lpstr>Technology Alone Is Not The Solution</vt:lpstr>
      <vt:lpstr>PowerPoint Presentation</vt:lpstr>
      <vt:lpstr>AI: A Trend Or Fad?</vt:lpstr>
      <vt:lpstr>Value-Based Care</vt:lpstr>
      <vt:lpstr>87% Had A Unique Population Health Definition, But Some Common Elements Exist…</vt:lpstr>
      <vt:lpstr>Move To VBC Slower Than Expected Or Predicted</vt:lpstr>
      <vt:lpstr>Is VBC Sustainable In Improving Outcomes? </vt:lpstr>
      <vt:lpstr>Health Equity</vt:lpstr>
      <vt:lpstr>Health Equity: A Priority, But Lacks Resources</vt:lpstr>
      <vt:lpstr>How Much Can Providers And Their Organizations Move The Needle On Patient Outcomes And Personal Health?</vt:lpstr>
      <vt:lpstr>Avoid and Defer</vt:lpstr>
      <vt:lpstr>Patient Access: Still A Difficult Problem To Solve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Chantal Augusto</dc:creator>
  <cp:lastModifiedBy>Alora Martin</cp:lastModifiedBy>
  <cp:revision>977</cp:revision>
  <dcterms:created xsi:type="dcterms:W3CDTF">2024-01-12T20:00:25Z</dcterms:created>
  <dcterms:modified xsi:type="dcterms:W3CDTF">2024-04-30T14:01:34Z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0x010100DB0904BED9EE6A4EBEA08B74D66D06BA</vt:lpwstr>
  </property>
  <property fmtid="{D5CDD505-2E9C-101B-9397-08002B2CF9AE}" pid="3" name="MediaServiceImageTags">
    <vt:lpwstr/>
  </property>
  <property fmtid="{D5CDD505-2E9C-101B-9397-08002B2CF9AE}" pid="4" name="_dlc_DocIdItemGuid">
    <vt:lpwstr>6ecf0f44-426b-4032-a9dd-73ca7b16dc28</vt:lpwstr>
  </property>
</Properties>
</file>