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9" r:id="rId5"/>
    <p:sldId id="2147480843" r:id="rId6"/>
    <p:sldId id="338" r:id="rId7"/>
    <p:sldId id="339" r:id="rId8"/>
    <p:sldId id="2147480825" r:id="rId9"/>
    <p:sldId id="2147480844" r:id="rId10"/>
    <p:sldId id="2147480826" r:id="rId11"/>
    <p:sldId id="2147480829" r:id="rId12"/>
    <p:sldId id="2147480811" r:id="rId13"/>
    <p:sldId id="329" r:id="rId14"/>
    <p:sldId id="2147480739" r:id="rId15"/>
    <p:sldId id="2147480815"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1EAF16-2852-4DFF-9879-DC94C17B2106}">
          <p14:sldIdLst>
            <p14:sldId id="259"/>
            <p14:sldId id="2147480843"/>
          </p14:sldIdLst>
        </p14:section>
        <p14:section name="Security" id="{C28AAAED-88A0-4544-8448-C49DA8930EDB}">
          <p14:sldIdLst>
            <p14:sldId id="338"/>
          </p14:sldIdLst>
        </p14:section>
        <p14:section name="Pressure" id="{9DBD2E68-1C66-4AC7-B1D3-ECC10AD970B0}">
          <p14:sldIdLst>
            <p14:sldId id="339"/>
          </p14:sldIdLst>
        </p14:section>
        <p14:section name="AI" id="{BC5DB5CD-1030-4909-A928-B339E8A0846E}">
          <p14:sldIdLst>
            <p14:sldId id="2147480825"/>
            <p14:sldId id="2147480844"/>
            <p14:sldId id="2147480826"/>
            <p14:sldId id="2147480829"/>
            <p14:sldId id="2147480811"/>
            <p14:sldId id="329"/>
          </p14:sldIdLst>
        </p14:section>
        <p14:section name="Platform" id="{33D724D4-B9F1-4C28-8A49-921F6596CC53}">
          <p14:sldIdLst>
            <p14:sldId id="2147480739"/>
            <p14:sldId id="2147480815"/>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2AEE78-B0E2-0A50-33FA-FC35C23985D9}" name="Chantal Augusto" initials="CA" userId="S::chantal.augusto@healthcatalyst.com::025ecd87-3598-4a56-ae90-a0d0aa6c0c6a" providerId="AD"/>
  <p188:author id="{8C12C8F7-FF9F-05C0-0908-4419A6F82947}" name="Katy Demong" initials="KD" userId="S::katy.demong@healthcatalyst.com::9678e063-99fa-4f17-96b7-313e6d0131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FA35E-A392-4B22-A8F3-4CB64AA2FB55}" v="812" dt="2024-04-16T17:35:27.457"/>
    <p1510:client id="{BC7BE917-8C24-36E8-2FA4-136BA576A1A4}" v="34" dt="2024-04-16T15:13:36.473"/>
    <p1510:client id="{E71CBA6E-94AB-6D56-673F-8DFED6DCE190}" v="13" dt="2024-04-16T15:09:35.441"/>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healthcarequalitycatalyst-my.sharepoint.com/personal/tim_zenger_healthcatalyst_com/Documents/Desktop/Old/HIMSS%20Vendor%20Categori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28182533677766E-2"/>
          <c:y val="1.6644730862352648E-2"/>
          <c:w val="0.88651884888696153"/>
          <c:h val="0.84939639508708564"/>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9.9382991454842223E-2"/>
                  <c:y val="-2.272305993377033E-3"/>
                </c:manualLayout>
              </c:layout>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B98C-40AE-A62B-98C84D5AD289}"/>
                </c:ext>
              </c:extLst>
            </c:dLbl>
            <c:dLbl>
              <c:idx val="1"/>
              <c:layout>
                <c:manualLayout>
                  <c:x val="-8.4407472194523533E-2"/>
                  <c:y val="-1.2288059992050496E-2"/>
                </c:manualLayout>
              </c:layout>
              <c:tx>
                <c:rich>
                  <a:bodyPr/>
                  <a:lstStyle/>
                  <a:p>
                    <a:fld id="{883FD079-326C-4638-B17C-FAE9BD4CE5C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98C-40AE-A62B-98C84D5AD289}"/>
                </c:ext>
              </c:extLst>
            </c:dLbl>
            <c:dLbl>
              <c:idx val="2"/>
              <c:tx>
                <c:rich>
                  <a:bodyPr/>
                  <a:lstStyle/>
                  <a:p>
                    <a:fld id="{3FE83DA0-C35A-4F63-8529-E30E22A880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98C-40AE-A62B-98C84D5AD289}"/>
                </c:ext>
              </c:extLst>
            </c:dLbl>
            <c:dLbl>
              <c:idx val="3"/>
              <c:layout>
                <c:manualLayout>
                  <c:x val="-5.4456433673886646E-3"/>
                  <c:y val="9.0892239735082155E-3"/>
                </c:manualLayout>
              </c:layout>
              <c:tx>
                <c:rich>
                  <a:bodyPr/>
                  <a:lstStyle/>
                  <a:p>
                    <a:fld id="{378CC250-923A-45E7-939C-1315FC35306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98C-40AE-A62B-98C84D5AD289}"/>
                </c:ext>
              </c:extLst>
            </c:dLbl>
            <c:dLbl>
              <c:idx val="4"/>
              <c:tx>
                <c:rich>
                  <a:bodyPr/>
                  <a:lstStyle/>
                  <a:p>
                    <a:fld id="{0A96B88A-0BF4-4C16-A869-4E888F0E9D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98C-40AE-A62B-98C84D5AD289}"/>
                </c:ext>
              </c:extLst>
            </c:dLbl>
            <c:dLbl>
              <c:idx val="5"/>
              <c:layout>
                <c:manualLayout>
                  <c:x val="-7.5558194524812952E-2"/>
                  <c:y val="1.022537697019665E-2"/>
                </c:manualLayout>
              </c:layout>
              <c:tx>
                <c:rich>
                  <a:bodyPr/>
                  <a:lstStyle/>
                  <a:p>
                    <a:fld id="{3F2F3BAF-066D-49EC-8E72-A70DBA66689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8.4904440750649776E-2"/>
                      <c:h val="6.4090480004065101E-2"/>
                    </c:manualLayout>
                  </c15:layout>
                  <c15:dlblFieldTable/>
                  <c15:showDataLabelsRange val="1"/>
                </c:ext>
                <c:ext xmlns:c16="http://schemas.microsoft.com/office/drawing/2014/chart" uri="{C3380CC4-5D6E-409C-BE32-E72D297353CC}">
                  <c16:uniqueId val="{00000005-B98C-40AE-A62B-98C84D5AD289}"/>
                </c:ext>
              </c:extLst>
            </c:dLbl>
            <c:dLbl>
              <c:idx val="6"/>
              <c:layout>
                <c:manualLayout>
                  <c:x val="-3.1312449362484535E-2"/>
                  <c:y val="1.5906141953639232E-2"/>
                </c:manualLayout>
              </c:layout>
              <c:tx>
                <c:rich>
                  <a:bodyPr/>
                  <a:lstStyle/>
                  <a:p>
                    <a:fld id="{DBC36699-3955-4278-8E0B-B22BB9AD342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98C-40AE-A62B-98C84D5AD289}"/>
                </c:ext>
              </c:extLst>
            </c:dLbl>
            <c:dLbl>
              <c:idx val="7"/>
              <c:layout>
                <c:manualLayout>
                  <c:x val="-5.3775728252962569E-2"/>
                  <c:y val="-3.3270317099406768E-2"/>
                </c:manualLayout>
              </c:layout>
              <c:tx>
                <c:rich>
                  <a:bodyPr/>
                  <a:lstStyle/>
                  <a:p>
                    <a:fld id="{A3C02519-AFF5-4818-85B2-F0F1108F4337}"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8.8573389370575822E-2"/>
                      <c:h val="0.13767150542598044"/>
                    </c:manualLayout>
                  </c15:layout>
                  <c15:dlblFieldTable/>
                  <c15:showDataLabelsRange val="1"/>
                </c:ext>
                <c:ext xmlns:c16="http://schemas.microsoft.com/office/drawing/2014/chart" uri="{C3380CC4-5D6E-409C-BE32-E72D297353CC}">
                  <c16:uniqueId val="{00000007-B98C-40AE-A62B-98C84D5AD289}"/>
                </c:ext>
              </c:extLst>
            </c:dLbl>
            <c:dLbl>
              <c:idx val="8"/>
              <c:layout>
                <c:manualLayout>
                  <c:x val="-2.7228216836943073E-2"/>
                  <c:y val="-3.1578433203865566E-2"/>
                </c:manualLayout>
              </c:layout>
              <c:tx>
                <c:rich>
                  <a:bodyPr/>
                  <a:lstStyle/>
                  <a:p>
                    <a:fld id="{9A3F2349-0A66-480C-919B-EA088E27C24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98C-40AE-A62B-98C84D5AD289}"/>
                </c:ext>
              </c:extLst>
            </c:dLbl>
            <c:dLbl>
              <c:idx val="9"/>
              <c:tx>
                <c:rich>
                  <a:bodyPr/>
                  <a:lstStyle/>
                  <a:p>
                    <a:fld id="{7F18FC7F-3D50-4F78-A6C1-EAC99F0F6E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98C-40AE-A62B-98C84D5AD289}"/>
                </c:ext>
              </c:extLst>
            </c:dLbl>
            <c:dLbl>
              <c:idx val="10"/>
              <c:tx>
                <c:rich>
                  <a:bodyPr/>
                  <a:lstStyle/>
                  <a:p>
                    <a:fld id="{75565BFA-F20E-4960-BC74-66020618FF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98C-40AE-A62B-98C84D5AD289}"/>
                </c:ext>
              </c:extLst>
            </c:dLbl>
            <c:dLbl>
              <c:idx val="11"/>
              <c:layout>
                <c:manualLayout>
                  <c:x val="-6.943195293420483E-2"/>
                  <c:y val="2.2118507985690893E-2"/>
                </c:manualLayout>
              </c:layout>
              <c:tx>
                <c:rich>
                  <a:bodyPr/>
                  <a:lstStyle/>
                  <a:p>
                    <a:fld id="{6CA0C2B2-7F3F-4AF4-8D34-172794D8AE1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8C-40AE-A62B-98C84D5AD289}"/>
                </c:ext>
              </c:extLst>
            </c:dLbl>
            <c:dLbl>
              <c:idx val="12"/>
              <c:tx>
                <c:rich>
                  <a:bodyPr/>
                  <a:lstStyle/>
                  <a:p>
                    <a:fld id="{3EC17B24-4D2F-4439-8D33-DB9367901F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98C-40AE-A62B-98C84D5AD289}"/>
                </c:ext>
              </c:extLst>
            </c:dLbl>
            <c:dLbl>
              <c:idx val="13"/>
              <c:layout>
                <c:manualLayout>
                  <c:x val="-6.8070542092357684E-3"/>
                  <c:y val="1.3633835960262032E-2"/>
                </c:manualLayout>
              </c:layout>
              <c:tx>
                <c:rich>
                  <a:bodyPr/>
                  <a:lstStyle/>
                  <a:p>
                    <a:fld id="{8EB4EB0B-A550-435C-80EF-995C9B331E3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98C-40AE-A62B-98C84D5AD289}"/>
                </c:ext>
              </c:extLst>
            </c:dLbl>
            <c:dLbl>
              <c:idx val="14"/>
              <c:tx>
                <c:rich>
                  <a:bodyPr/>
                  <a:lstStyle/>
                  <a:p>
                    <a:fld id="{F7AB7698-812C-4AB5-8BF3-9F2ED722A2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98C-40AE-A62B-98C84D5AD289}"/>
                </c:ext>
              </c:extLst>
            </c:dLbl>
            <c:dLbl>
              <c:idx val="15"/>
              <c:tx>
                <c:rich>
                  <a:bodyPr/>
                  <a:lstStyle/>
                  <a:p>
                    <a:fld id="{142511AF-F913-4B7A-A853-3349D7A70CC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98C-40AE-A62B-98C84D5AD289}"/>
                </c:ext>
              </c:extLst>
            </c:dLbl>
            <c:dLbl>
              <c:idx val="16"/>
              <c:layout>
                <c:manualLayout>
                  <c:x val="-5.7179255357580457E-2"/>
                  <c:y val="4.5212358624993648E-2"/>
                </c:manualLayout>
              </c:layout>
              <c:tx>
                <c:rich>
                  <a:bodyPr/>
                  <a:lstStyle/>
                  <a:p>
                    <a:fld id="{744241C6-DC3F-468C-843B-2CC6E1CAA4A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8.8798075758332651E-2"/>
                      <c:h val="8.4541233944458394E-2"/>
                    </c:manualLayout>
                  </c15:layout>
                  <c15:dlblFieldTable/>
                  <c15:showDataLabelsRange val="1"/>
                </c:ext>
                <c:ext xmlns:c16="http://schemas.microsoft.com/office/drawing/2014/chart" uri="{C3380CC4-5D6E-409C-BE32-E72D297353CC}">
                  <c16:uniqueId val="{00000010-B98C-40AE-A62B-98C84D5AD289}"/>
                </c:ext>
              </c:extLst>
            </c:dLbl>
            <c:dLbl>
              <c:idx val="17"/>
              <c:layout>
                <c:manualLayout>
                  <c:x val="-6.8070542092357689E-2"/>
                  <c:y val="-2.7267671920524397E-2"/>
                </c:manualLayout>
              </c:layout>
              <c:tx>
                <c:rich>
                  <a:bodyPr/>
                  <a:lstStyle/>
                  <a:p>
                    <a:fld id="{60D30037-FA42-47E7-9F6F-950F0C85E8D8}"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B98C-40AE-A62B-98C84D5AD289}"/>
                </c:ext>
              </c:extLst>
            </c:dLbl>
            <c:dLbl>
              <c:idx val="18"/>
              <c:layout>
                <c:manualLayout>
                  <c:x val="5.4456433673886646E-3"/>
                  <c:y val="-1.2288059992050496E-2"/>
                </c:manualLayout>
              </c:layout>
              <c:tx>
                <c:rich>
                  <a:bodyPr/>
                  <a:lstStyle/>
                  <a:p>
                    <a:fld id="{6DC45361-132D-4B4F-8746-59671D2F77EC}"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98C-40AE-A62B-98C84D5AD289}"/>
                </c:ext>
              </c:extLst>
            </c:dLbl>
            <c:dLbl>
              <c:idx val="19"/>
              <c:layout>
                <c:manualLayout>
                  <c:x val="-2.1782573469554457E-2"/>
                  <c:y val="-2.8750038468172329E-2"/>
                </c:manualLayout>
              </c:layout>
              <c:tx>
                <c:rich>
                  <a:bodyPr/>
                  <a:lstStyle/>
                  <a:p>
                    <a:fld id="{7028FA95-F19F-47E3-BB8F-28389F9E125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98C-40AE-A62B-98C84D5AD289}"/>
                </c:ext>
              </c:extLst>
            </c:dLbl>
            <c:dLbl>
              <c:idx val="20"/>
              <c:layout>
                <c:manualLayout>
                  <c:x val="-5.8540666199427632E-2"/>
                  <c:y val="3.8024625355785865E-2"/>
                </c:manualLayout>
              </c:layout>
              <c:tx>
                <c:rich>
                  <a:bodyPr/>
                  <a:lstStyle/>
                  <a:p>
                    <a:fld id="{B52A559A-D430-49C0-B4FC-1C1B248384E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9.2044987017286056E-2"/>
                      <c:h val="7.0907397984196208E-2"/>
                    </c:manualLayout>
                  </c15:layout>
                  <c15:dlblFieldTable/>
                  <c15:showDataLabelsRange val="1"/>
                </c:ext>
                <c:ext xmlns:c16="http://schemas.microsoft.com/office/drawing/2014/chart" uri="{C3380CC4-5D6E-409C-BE32-E72D297353CC}">
                  <c16:uniqueId val="{00000014-B98C-40AE-A62B-98C84D5AD289}"/>
                </c:ext>
              </c:extLst>
            </c:dLbl>
            <c:dLbl>
              <c:idx val="21"/>
              <c:tx>
                <c:rich>
                  <a:bodyPr/>
                  <a:lstStyle/>
                  <a:p>
                    <a:fld id="{A3950F80-10A2-4D8D-9FB8-915BC8C23F7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98C-40AE-A62B-98C84D5AD289}"/>
                </c:ext>
              </c:extLst>
            </c:dLbl>
            <c:dLbl>
              <c:idx val="22"/>
              <c:layout>
                <c:manualLayout>
                  <c:x val="-0.12797261913363242"/>
                  <c:y val="-1.2288059992050496E-2"/>
                </c:manualLayout>
              </c:layout>
              <c:tx>
                <c:rich>
                  <a:bodyPr/>
                  <a:lstStyle/>
                  <a:p>
                    <a:fld id="{B824F1E0-E921-4FD8-9E1F-25A18F1B5A31}"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B98C-40AE-A62B-98C84D5AD289}"/>
                </c:ext>
              </c:extLst>
            </c:dLbl>
            <c:dLbl>
              <c:idx val="23"/>
              <c:tx>
                <c:rich>
                  <a:bodyPr/>
                  <a:lstStyle/>
                  <a:p>
                    <a:fld id="{027152F4-01A8-40B3-8681-5AE096CBD99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B98C-40AE-A62B-98C84D5AD289}"/>
                </c:ext>
              </c:extLst>
            </c:dLbl>
            <c:dLbl>
              <c:idx val="24"/>
              <c:layout>
                <c:manualLayout>
                  <c:x val="2.7228216836943072E-3"/>
                  <c:y val="-2.2723059933771163E-3"/>
                </c:manualLayout>
              </c:layout>
              <c:tx>
                <c:rich>
                  <a:bodyPr/>
                  <a:lstStyle/>
                  <a:p>
                    <a:fld id="{076CAA6C-613A-4932-839D-0F9E8603BB6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B98C-40AE-A62B-98C84D5AD289}"/>
                </c:ext>
              </c:extLst>
            </c:dLbl>
            <c:dLbl>
              <c:idx val="25"/>
              <c:tx>
                <c:rich>
                  <a:bodyPr/>
                  <a:lstStyle/>
                  <a:p>
                    <a:fld id="{086E55ED-CBC4-406A-8CF8-37F76AB8781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98C-40AE-A62B-98C84D5AD289}"/>
                </c:ext>
              </c:extLst>
            </c:dLbl>
            <c:dLbl>
              <c:idx val="26"/>
              <c:layout>
                <c:manualLayout>
                  <c:x val="-5.4456433673886143E-3"/>
                  <c:y val="1.4745671990460686E-2"/>
                </c:manualLayout>
              </c:layout>
              <c:tx>
                <c:rich>
                  <a:bodyPr/>
                  <a:lstStyle/>
                  <a:p>
                    <a:fld id="{C039460E-75A9-4746-8397-ACCD707F0FC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B98C-40AE-A62B-98C84D5AD289}"/>
                </c:ext>
              </c:extLst>
            </c:dLbl>
            <c:dLbl>
              <c:idx val="27"/>
              <c:tx>
                <c:rich>
                  <a:bodyPr/>
                  <a:lstStyle/>
                  <a:p>
                    <a:fld id="{A1021BA4-27DE-46C5-AD8F-86319585D7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98C-40AE-A62B-98C84D5AD289}"/>
                </c:ext>
              </c:extLst>
            </c:dLbl>
            <c:dLbl>
              <c:idx val="28"/>
              <c:layout>
                <c:manualLayout>
                  <c:x val="-4.0842325255415106E-3"/>
                  <c:y val="-9.0111398967133268E-17"/>
                </c:manualLayout>
              </c:layout>
              <c:tx>
                <c:rich>
                  <a:bodyPr/>
                  <a:lstStyle/>
                  <a:p>
                    <a:fld id="{D4AF22F6-61CD-43DE-B005-086CD867232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B98C-40AE-A62B-98C84D5AD289}"/>
                </c:ext>
              </c:extLst>
            </c:dLbl>
            <c:dLbl>
              <c:idx val="29"/>
              <c:layout>
                <c:manualLayout>
                  <c:x val="-4.0842325255415106E-3"/>
                  <c:y val="-6.8169179801310991E-3"/>
                </c:manualLayout>
              </c:layout>
              <c:tx>
                <c:rich>
                  <a:bodyPr/>
                  <a:lstStyle/>
                  <a:p>
                    <a:fld id="{15261E57-ECCA-4830-B844-2ACF18AEA245}"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B98C-40AE-A62B-98C84D5AD289}"/>
                </c:ext>
              </c:extLst>
            </c:dLbl>
            <c:dLbl>
              <c:idx val="30"/>
              <c:tx>
                <c:rich>
                  <a:bodyPr/>
                  <a:lstStyle/>
                  <a:p>
                    <a:fld id="{1EA4AA1E-523B-464E-BC5F-1AF03CDA9EA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B98C-40AE-A62B-98C84D5AD289}"/>
                </c:ext>
              </c:extLst>
            </c:dLbl>
            <c:dLbl>
              <c:idx val="31"/>
              <c:layout>
                <c:manualLayout>
                  <c:x val="-0.14567096007764543"/>
                  <c:y val="-4.9152239968202885E-3"/>
                </c:manualLayout>
              </c:layout>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1F-B98C-40AE-A62B-98C84D5AD289}"/>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'[1]2024'!$T$2:$T$33</c:f>
              <c:numCache>
                <c:formatCode>0.0%</c:formatCode>
                <c:ptCount val="32"/>
                <c:pt idx="1">
                  <c:v>-2.3595185237988564E-3</c:v>
                </c:pt>
                <c:pt idx="2">
                  <c:v>5.1389030326483232E-2</c:v>
                </c:pt>
                <c:pt idx="3">
                  <c:v>2.7030082079064752E-2</c:v>
                </c:pt>
                <c:pt idx="4">
                  <c:v>0.17493126132915132</c:v>
                </c:pt>
                <c:pt idx="5">
                  <c:v>1.1723253019409768E-2</c:v>
                </c:pt>
                <c:pt idx="6">
                  <c:v>2.5147472722365734E-2</c:v>
                </c:pt>
                <c:pt idx="7">
                  <c:v>1.2451373755066296E-2</c:v>
                </c:pt>
                <c:pt idx="8">
                  <c:v>9.1539542556874909E-3</c:v>
                </c:pt>
                <c:pt idx="9">
                  <c:v>6.9242754434917203E-2</c:v>
                </c:pt>
                <c:pt idx="10">
                  <c:v>-2.4703150777001553E-2</c:v>
                </c:pt>
                <c:pt idx="11">
                  <c:v>-2.2226934495122794E-2</c:v>
                </c:pt>
                <c:pt idx="12">
                  <c:v>3.6238008920751935E-2</c:v>
                </c:pt>
                <c:pt idx="13">
                  <c:v>4.1840974357929897E-2</c:v>
                </c:pt>
                <c:pt idx="14">
                  <c:v>7.8931342797205636E-2</c:v>
                </c:pt>
                <c:pt idx="15">
                  <c:v>7.4126764292551772E-2</c:v>
                </c:pt>
                <c:pt idx="16">
                  <c:v>1.6451455223120637E-2</c:v>
                </c:pt>
                <c:pt idx="17">
                  <c:v>5.2508197722967886E-2</c:v>
                </c:pt>
                <c:pt idx="18">
                  <c:v>3.7529277582028155E-2</c:v>
                </c:pt>
                <c:pt idx="19">
                  <c:v>2.9837674901729165E-2</c:v>
                </c:pt>
                <c:pt idx="20">
                  <c:v>-6.6233528177763248E-3</c:v>
                </c:pt>
                <c:pt idx="21">
                  <c:v>7.4797857390170891E-2</c:v>
                </c:pt>
                <c:pt idx="22">
                  <c:v>2.9226664494186316E-4</c:v>
                </c:pt>
                <c:pt idx="23">
                  <c:v>1.2072547302389047E-2</c:v>
                </c:pt>
                <c:pt idx="24">
                  <c:v>4.9898164932076015E-2</c:v>
                </c:pt>
                <c:pt idx="25">
                  <c:v>7.4622701073341624E-2</c:v>
                </c:pt>
                <c:pt idx="26">
                  <c:v>2.1259088779812217E-2</c:v>
                </c:pt>
                <c:pt idx="27">
                  <c:v>3.1192081305118233E-2</c:v>
                </c:pt>
                <c:pt idx="28">
                  <c:v>1.8530927310128519E-2</c:v>
                </c:pt>
                <c:pt idx="29">
                  <c:v>3.1239943787042507E-2</c:v>
                </c:pt>
                <c:pt idx="30">
                  <c:v>0.11570398582455854</c:v>
                </c:pt>
              </c:numCache>
            </c:numRef>
          </c:xVal>
          <c:yVal>
            <c:numRef>
              <c:f>'[1]2024'!$U$2:$U$33</c:f>
              <c:numCache>
                <c:formatCode>0.0%</c:formatCode>
                <c:ptCount val="32"/>
                <c:pt idx="1">
                  <c:v>6.621621621621622E-2</c:v>
                </c:pt>
                <c:pt idx="2">
                  <c:v>0.20135135135135135</c:v>
                </c:pt>
                <c:pt idx="3">
                  <c:v>6.621621621621622E-2</c:v>
                </c:pt>
                <c:pt idx="4">
                  <c:v>0.29324324324324325</c:v>
                </c:pt>
                <c:pt idx="5">
                  <c:v>4.8648648648648651E-2</c:v>
                </c:pt>
                <c:pt idx="6">
                  <c:v>6.0810810810810814E-2</c:v>
                </c:pt>
                <c:pt idx="7">
                  <c:v>5.5405405405405408E-2</c:v>
                </c:pt>
                <c:pt idx="8">
                  <c:v>9.0540540540540546E-2</c:v>
                </c:pt>
                <c:pt idx="9">
                  <c:v>0.22297297297297297</c:v>
                </c:pt>
                <c:pt idx="10">
                  <c:v>0.11621621621621622</c:v>
                </c:pt>
                <c:pt idx="11">
                  <c:v>4.0540540540540543E-2</c:v>
                </c:pt>
                <c:pt idx="12">
                  <c:v>0.18243243243243243</c:v>
                </c:pt>
                <c:pt idx="13">
                  <c:v>5.5405405405405408E-2</c:v>
                </c:pt>
                <c:pt idx="14">
                  <c:v>0.17162162162162162</c:v>
                </c:pt>
                <c:pt idx="15">
                  <c:v>0.20675675675675675</c:v>
                </c:pt>
                <c:pt idx="16">
                  <c:v>3.3783783783783786E-2</c:v>
                </c:pt>
                <c:pt idx="17">
                  <c:v>0.22432432432432434</c:v>
                </c:pt>
                <c:pt idx="18">
                  <c:v>7.9729729729729734E-2</c:v>
                </c:pt>
                <c:pt idx="19">
                  <c:v>8.1081081081081086E-2</c:v>
                </c:pt>
                <c:pt idx="20">
                  <c:v>3.783783783783784E-2</c:v>
                </c:pt>
                <c:pt idx="21">
                  <c:v>0.14864864864864866</c:v>
                </c:pt>
                <c:pt idx="22">
                  <c:v>8.2432432432432437E-2</c:v>
                </c:pt>
                <c:pt idx="23">
                  <c:v>0.19594594594594594</c:v>
                </c:pt>
                <c:pt idx="24">
                  <c:v>7.7027027027027031E-2</c:v>
                </c:pt>
                <c:pt idx="25">
                  <c:v>0.23513513513513515</c:v>
                </c:pt>
                <c:pt idx="26">
                  <c:v>3.783783783783784E-2</c:v>
                </c:pt>
                <c:pt idx="27">
                  <c:v>0.12162162162162163</c:v>
                </c:pt>
                <c:pt idx="28">
                  <c:v>4.1891891891891894E-2</c:v>
                </c:pt>
                <c:pt idx="29">
                  <c:v>6.8918918918918923E-2</c:v>
                </c:pt>
                <c:pt idx="30">
                  <c:v>0.21216216216216216</c:v>
                </c:pt>
              </c:numCache>
            </c:numRef>
          </c:yVal>
          <c:smooth val="0"/>
          <c:extLst>
            <c:ext xmlns:c15="http://schemas.microsoft.com/office/drawing/2012/chart" uri="{02D57815-91ED-43cb-92C2-25804820EDAC}">
              <c15:datalabelsRange>
                <c15:f>'[HIMSS Vendor Categories.xlsx]2024'!$S$2:$S$33</c15:f>
                <c15:dlblRangeCache>
                  <c:ptCount val="32"/>
                  <c:pt idx="1">
                    <c:v>Ambulatory</c:v>
                  </c:pt>
                  <c:pt idx="2">
                    <c:v>Analytics</c:v>
                  </c:pt>
                  <c:pt idx="3">
                    <c:v>Ancillary Department</c:v>
                  </c:pt>
                  <c:pt idx="4">
                    <c:v>AI</c:v>
                  </c:pt>
                  <c:pt idx="5">
                    <c:v>Bar Code/RFID</c:v>
                  </c:pt>
                  <c:pt idx="6">
                    <c:v>Business Mgt</c:v>
                  </c:pt>
                  <c:pt idx="7">
                    <c:v>Disaster Recovery</c:v>
                  </c:pt>
                  <c:pt idx="8">
                    <c:v>Clinical Decision Support</c:v>
                  </c:pt>
                  <c:pt idx="9">
                    <c:v>Consulting</c:v>
                  </c:pt>
                  <c:pt idx="10">
                    <c:v>Consumer</c:v>
                  </c:pt>
                  <c:pt idx="11">
                    <c:v>Pandemics</c:v>
                  </c:pt>
                  <c:pt idx="12">
                    <c:v>EHR</c:v>
                  </c:pt>
                  <c:pt idx="13">
                    <c:v>Government</c:v>
                  </c:pt>
                  <c:pt idx="14">
                    <c:v>Hardware</c:v>
                  </c:pt>
                  <c:pt idx="15">
                    <c:v>HIM</c:v>
                  </c:pt>
                  <c:pt idx="16">
                    <c:v>Human Resources</c:v>
                  </c:pt>
                  <c:pt idx="17">
                    <c:v>Interoperability</c:v>
                  </c:pt>
                  <c:pt idx="18">
                    <c:v>Life Sciences</c:v>
                  </c:pt>
                  <c:pt idx="19">
                    <c:v>Network Solutions</c:v>
                  </c:pt>
                  <c:pt idx="20">
                    <c:v>Nursing Applications</c:v>
                  </c:pt>
                  <c:pt idx="21">
                    <c:v>Outsourcing</c:v>
                  </c:pt>
                  <c:pt idx="22">
                    <c:v>Payers/Health Plans</c:v>
                  </c:pt>
                  <c:pt idx="23">
                    <c:v>Population Health</c:v>
                  </c:pt>
                  <c:pt idx="24">
                    <c:v>Precision Health</c:v>
                  </c:pt>
                  <c:pt idx="25">
                    <c:v>Privacy &amp; Security</c:v>
                  </c:pt>
                  <c:pt idx="26">
                    <c:v>Public Health</c:v>
                  </c:pt>
                  <c:pt idx="27">
                    <c:v>RCM</c:v>
                  </c:pt>
                  <c:pt idx="28">
                    <c:v>Supply Chain</c:v>
                  </c:pt>
                  <c:pt idx="29">
                    <c:v>Telecommunications</c:v>
                  </c:pt>
                  <c:pt idx="30">
                    <c:v>Telehealth</c:v>
                  </c:pt>
                </c15:dlblRangeCache>
              </c15:datalabelsRange>
            </c:ext>
            <c:ext xmlns:c16="http://schemas.microsoft.com/office/drawing/2014/chart" uri="{C3380CC4-5D6E-409C-BE32-E72D297353CC}">
              <c16:uniqueId val="{00000020-B98C-40AE-A62B-98C84D5AD289}"/>
            </c:ext>
          </c:extLst>
        </c:ser>
        <c:dLbls>
          <c:showLegendKey val="0"/>
          <c:showVal val="0"/>
          <c:showCatName val="0"/>
          <c:showSerName val="0"/>
          <c:showPercent val="0"/>
          <c:showBubbleSize val="0"/>
        </c:dLbls>
        <c:axId val="655031072"/>
        <c:axId val="655031552"/>
      </c:scatterChart>
      <c:valAx>
        <c:axId val="65503107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en-US" sz="1200" b="1"/>
                  <a:t>5 Year Percentage Change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655031552"/>
        <c:crosses val="autoZero"/>
        <c:crossBetween val="midCat"/>
      </c:valAx>
      <c:valAx>
        <c:axId val="655031552"/>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en-US" sz="1200" b="1"/>
                  <a:t>2024 Vendor Percentage</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low"/>
        <c:spPr>
          <a:noFill/>
          <a:ln w="12700" cap="flat" cmpd="sng" algn="ctr">
            <a:solidFill>
              <a:srgbClr val="C00000"/>
            </a:solidFill>
            <a:prstDash val="sysDash"/>
            <a:round/>
          </a:ln>
          <a:effectLst/>
        </c:spPr>
        <c:txPr>
          <a:bodyPr rot="-600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crossAx val="65503107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3AB64-3F97-4C88-BA95-39CA68C8C194}" type="doc">
      <dgm:prSet loTypeId="urn:microsoft.com/office/officeart/2005/8/layout/radial3" loCatId="cycle" qsTypeId="urn:microsoft.com/office/officeart/2005/8/quickstyle/simple1" qsCatId="simple" csTypeId="urn:microsoft.com/office/officeart/2005/8/colors/accent0_3" csCatId="mainScheme" phldr="1"/>
      <dgm:spPr/>
      <dgm:t>
        <a:bodyPr/>
        <a:lstStyle/>
        <a:p>
          <a:endParaRPr lang="en-US"/>
        </a:p>
      </dgm:t>
    </dgm:pt>
    <dgm:pt modelId="{8D0D9C96-02AB-45E8-8284-E44CE6186F88}">
      <dgm:prSet phldrT="[Text]"/>
      <dgm:spPr/>
      <dgm:t>
        <a:bodyPr/>
        <a:lstStyle/>
        <a:p>
          <a:r>
            <a:rPr lang="en-US" b="1" dirty="0"/>
            <a:t>45% of CEOs believe their current business model won’t be viable in 10 years</a:t>
          </a:r>
        </a:p>
      </dgm:t>
    </dgm:pt>
    <dgm:pt modelId="{60B901E7-16FD-4E18-9DB0-155FEF33F4D9}" type="parTrans" cxnId="{7A7C02B2-0108-469E-94F2-C8E672DBE7DD}">
      <dgm:prSet/>
      <dgm:spPr/>
      <dgm:t>
        <a:bodyPr/>
        <a:lstStyle/>
        <a:p>
          <a:endParaRPr lang="en-US" b="1"/>
        </a:p>
      </dgm:t>
    </dgm:pt>
    <dgm:pt modelId="{85E1A550-10D8-4D5E-849D-45DA2ED3F848}" type="sibTrans" cxnId="{7A7C02B2-0108-469E-94F2-C8E672DBE7DD}">
      <dgm:prSet/>
      <dgm:spPr/>
      <dgm:t>
        <a:bodyPr/>
        <a:lstStyle/>
        <a:p>
          <a:endParaRPr lang="en-US" b="1"/>
        </a:p>
      </dgm:t>
    </dgm:pt>
    <dgm:pt modelId="{8CAF9A76-55B3-4A52-8760-934BD9C8D74A}">
      <dgm:prSet phldrT="[Text]"/>
      <dgm:spPr/>
      <dgm:t>
        <a:bodyPr/>
        <a:lstStyle/>
        <a:p>
          <a:r>
            <a:rPr lang="en-US" b="1"/>
            <a:t>Inflation</a:t>
          </a:r>
        </a:p>
      </dgm:t>
    </dgm:pt>
    <dgm:pt modelId="{4EFB8513-81A9-4C04-A4B2-42A1797E3DD2}" type="parTrans" cxnId="{E5E9AE8C-447C-41DA-BB76-40FA32CD7325}">
      <dgm:prSet/>
      <dgm:spPr/>
      <dgm:t>
        <a:bodyPr/>
        <a:lstStyle/>
        <a:p>
          <a:endParaRPr lang="en-US" b="1"/>
        </a:p>
      </dgm:t>
    </dgm:pt>
    <dgm:pt modelId="{AEF2AB1C-003B-4137-A953-99D82ED4062E}" type="sibTrans" cxnId="{E5E9AE8C-447C-41DA-BB76-40FA32CD7325}">
      <dgm:prSet/>
      <dgm:spPr/>
      <dgm:t>
        <a:bodyPr/>
        <a:lstStyle/>
        <a:p>
          <a:endParaRPr lang="en-US" b="1"/>
        </a:p>
      </dgm:t>
    </dgm:pt>
    <dgm:pt modelId="{293F6D98-11A4-458C-9C9B-4DA2212F7278}">
      <dgm:prSet phldrT="[Text]"/>
      <dgm:spPr/>
      <dgm:t>
        <a:bodyPr/>
        <a:lstStyle/>
        <a:p>
          <a:r>
            <a:rPr lang="en-US" b="1"/>
            <a:t>Patient Access</a:t>
          </a:r>
        </a:p>
      </dgm:t>
    </dgm:pt>
    <dgm:pt modelId="{2F76912C-6DB1-4990-9DB4-D56C0E6CB1D9}" type="parTrans" cxnId="{12A2BDD6-F708-4E48-91D3-1905D2934DE5}">
      <dgm:prSet/>
      <dgm:spPr/>
      <dgm:t>
        <a:bodyPr/>
        <a:lstStyle/>
        <a:p>
          <a:endParaRPr lang="en-US" b="1"/>
        </a:p>
      </dgm:t>
    </dgm:pt>
    <dgm:pt modelId="{9649CE0B-818A-4521-B4AB-1A83351521F4}" type="sibTrans" cxnId="{12A2BDD6-F708-4E48-91D3-1905D2934DE5}">
      <dgm:prSet/>
      <dgm:spPr/>
      <dgm:t>
        <a:bodyPr/>
        <a:lstStyle/>
        <a:p>
          <a:endParaRPr lang="en-US" b="1"/>
        </a:p>
      </dgm:t>
    </dgm:pt>
    <dgm:pt modelId="{43E95D57-4521-4198-81F2-DE606405EC61}">
      <dgm:prSet phldrT="[Text]"/>
      <dgm:spPr/>
      <dgm:t>
        <a:bodyPr/>
        <a:lstStyle/>
        <a:p>
          <a:r>
            <a:rPr lang="en-US" b="1"/>
            <a:t>Covid</a:t>
          </a:r>
        </a:p>
      </dgm:t>
    </dgm:pt>
    <dgm:pt modelId="{D5B9C5E9-7D30-4913-8B17-8AF041C0ACBB}" type="parTrans" cxnId="{BC3FA7A4-5AA3-4337-80C1-35DA7491C638}">
      <dgm:prSet/>
      <dgm:spPr/>
      <dgm:t>
        <a:bodyPr/>
        <a:lstStyle/>
        <a:p>
          <a:endParaRPr lang="en-US" b="1"/>
        </a:p>
      </dgm:t>
    </dgm:pt>
    <dgm:pt modelId="{7A6A2032-50E1-4983-BB40-651D0878E213}" type="sibTrans" cxnId="{BC3FA7A4-5AA3-4337-80C1-35DA7491C638}">
      <dgm:prSet/>
      <dgm:spPr/>
      <dgm:t>
        <a:bodyPr/>
        <a:lstStyle/>
        <a:p>
          <a:endParaRPr lang="en-US" b="1"/>
        </a:p>
      </dgm:t>
    </dgm:pt>
    <dgm:pt modelId="{0F5CC2C1-9D59-4367-BEE1-E9054151064E}">
      <dgm:prSet phldrT="[Text]"/>
      <dgm:spPr/>
      <dgm:t>
        <a:bodyPr/>
        <a:lstStyle/>
        <a:p>
          <a:r>
            <a:rPr lang="en-US" b="1"/>
            <a:t>Employee Safety</a:t>
          </a:r>
        </a:p>
      </dgm:t>
    </dgm:pt>
    <dgm:pt modelId="{C11E6F44-8F51-425E-8EF7-7FBDAE3545EA}" type="parTrans" cxnId="{0F29D3C0-1910-4D8F-B67F-F5F6E96F7095}">
      <dgm:prSet/>
      <dgm:spPr/>
      <dgm:t>
        <a:bodyPr/>
        <a:lstStyle/>
        <a:p>
          <a:endParaRPr lang="en-US" b="1"/>
        </a:p>
      </dgm:t>
    </dgm:pt>
    <dgm:pt modelId="{3F45700E-9932-4359-9E4A-2D5BB25FA4D1}" type="sibTrans" cxnId="{0F29D3C0-1910-4D8F-B67F-F5F6E96F7095}">
      <dgm:prSet/>
      <dgm:spPr/>
      <dgm:t>
        <a:bodyPr/>
        <a:lstStyle/>
        <a:p>
          <a:endParaRPr lang="en-US" b="1"/>
        </a:p>
      </dgm:t>
    </dgm:pt>
    <dgm:pt modelId="{218A61B4-B08E-4055-8FED-79A5AA9AA4CF}">
      <dgm:prSet phldrT="[Text]"/>
      <dgm:spPr/>
      <dgm:t>
        <a:bodyPr/>
        <a:lstStyle/>
        <a:p>
          <a:r>
            <a:rPr lang="en-US" b="1"/>
            <a:t>Inflation</a:t>
          </a:r>
        </a:p>
      </dgm:t>
    </dgm:pt>
    <dgm:pt modelId="{E2CB1DAE-1B1D-4DDF-8144-287B43D61D6E}" type="parTrans" cxnId="{67DF88B4-B31C-4EF7-BC31-9171F477E511}">
      <dgm:prSet/>
      <dgm:spPr/>
      <dgm:t>
        <a:bodyPr/>
        <a:lstStyle/>
        <a:p>
          <a:endParaRPr lang="en-US" b="1"/>
        </a:p>
      </dgm:t>
    </dgm:pt>
    <dgm:pt modelId="{966F4707-9BAF-429A-998F-9B7B48677328}" type="sibTrans" cxnId="{67DF88B4-B31C-4EF7-BC31-9171F477E511}">
      <dgm:prSet/>
      <dgm:spPr/>
      <dgm:t>
        <a:bodyPr/>
        <a:lstStyle/>
        <a:p>
          <a:endParaRPr lang="en-US" b="1"/>
        </a:p>
      </dgm:t>
    </dgm:pt>
    <dgm:pt modelId="{56F35B7B-FBF8-42E4-822D-6ED5480CA884}">
      <dgm:prSet phldrT="[Text]"/>
      <dgm:spPr/>
      <dgm:t>
        <a:bodyPr/>
        <a:lstStyle/>
        <a:p>
          <a:r>
            <a:rPr lang="en-US" b="1"/>
            <a:t>Labor Supply</a:t>
          </a:r>
        </a:p>
      </dgm:t>
    </dgm:pt>
    <dgm:pt modelId="{F9194DD4-2471-494F-959E-4D3A46AA39A3}" type="parTrans" cxnId="{1229F6A9-86C0-41D0-ADC0-5B63CC488B9B}">
      <dgm:prSet/>
      <dgm:spPr/>
      <dgm:t>
        <a:bodyPr/>
        <a:lstStyle/>
        <a:p>
          <a:endParaRPr lang="en-US" b="1"/>
        </a:p>
      </dgm:t>
    </dgm:pt>
    <dgm:pt modelId="{F716CE29-A59F-445F-9702-6DD4ADBB88AC}" type="sibTrans" cxnId="{1229F6A9-86C0-41D0-ADC0-5B63CC488B9B}">
      <dgm:prSet/>
      <dgm:spPr/>
      <dgm:t>
        <a:bodyPr/>
        <a:lstStyle/>
        <a:p>
          <a:endParaRPr lang="en-US" b="1"/>
        </a:p>
      </dgm:t>
    </dgm:pt>
    <dgm:pt modelId="{30FAE8F3-0369-4EA5-AE00-3777B728F956}">
      <dgm:prSet phldrT="[Text]"/>
      <dgm:spPr/>
      <dgm:t>
        <a:bodyPr/>
        <a:lstStyle/>
        <a:p>
          <a:r>
            <a:rPr lang="en-US" b="1"/>
            <a:t>Finances</a:t>
          </a:r>
        </a:p>
      </dgm:t>
    </dgm:pt>
    <dgm:pt modelId="{C2CA3FD4-F1A5-4621-AE6C-55D314C7065B}" type="parTrans" cxnId="{6B40C820-6ED1-4FDB-BD0E-EE51194B6A03}">
      <dgm:prSet/>
      <dgm:spPr/>
      <dgm:t>
        <a:bodyPr/>
        <a:lstStyle/>
        <a:p>
          <a:endParaRPr lang="en-US" b="1"/>
        </a:p>
      </dgm:t>
    </dgm:pt>
    <dgm:pt modelId="{51127C7D-3D2F-4B44-B3AE-3D77667A1A3F}" type="sibTrans" cxnId="{6B40C820-6ED1-4FDB-BD0E-EE51194B6A03}">
      <dgm:prSet/>
      <dgm:spPr/>
      <dgm:t>
        <a:bodyPr/>
        <a:lstStyle/>
        <a:p>
          <a:endParaRPr lang="en-US" b="1"/>
        </a:p>
      </dgm:t>
    </dgm:pt>
    <dgm:pt modelId="{F56F0D21-B8D5-4626-A3C5-73496AA585B6}">
      <dgm:prSet phldrT="[Text]"/>
      <dgm:spPr/>
      <dgm:t>
        <a:bodyPr/>
        <a:lstStyle/>
        <a:p>
          <a:r>
            <a:rPr lang="en-US" b="1"/>
            <a:t>PE Ownership</a:t>
          </a:r>
        </a:p>
      </dgm:t>
    </dgm:pt>
    <dgm:pt modelId="{E00CED57-230F-4EB4-9EF0-66BCEEECE425}" type="parTrans" cxnId="{8322562E-0455-4B05-9597-B036417CE142}">
      <dgm:prSet/>
      <dgm:spPr/>
      <dgm:t>
        <a:bodyPr/>
        <a:lstStyle/>
        <a:p>
          <a:endParaRPr lang="en-US" b="1"/>
        </a:p>
      </dgm:t>
    </dgm:pt>
    <dgm:pt modelId="{9F39EF24-D5FD-47DB-9082-FDA179AF35E5}" type="sibTrans" cxnId="{8322562E-0455-4B05-9597-B036417CE142}">
      <dgm:prSet/>
      <dgm:spPr/>
      <dgm:t>
        <a:bodyPr/>
        <a:lstStyle/>
        <a:p>
          <a:endParaRPr lang="en-US" b="1"/>
        </a:p>
      </dgm:t>
    </dgm:pt>
    <dgm:pt modelId="{8444C7D9-85C8-4B45-B7F2-644A0BBB59DD}">
      <dgm:prSet phldrT="[Text]"/>
      <dgm:spPr/>
      <dgm:t>
        <a:bodyPr/>
        <a:lstStyle/>
        <a:p>
          <a:r>
            <a:rPr lang="en-US" b="1"/>
            <a:t>Reimbursement Levels</a:t>
          </a:r>
        </a:p>
      </dgm:t>
    </dgm:pt>
    <dgm:pt modelId="{2BF33FD4-E1EF-4EC0-9CF0-9EB23A11FD78}" type="parTrans" cxnId="{8E93A1C7-B098-4E5E-8BFB-DF7CE077808F}">
      <dgm:prSet/>
      <dgm:spPr/>
      <dgm:t>
        <a:bodyPr/>
        <a:lstStyle/>
        <a:p>
          <a:endParaRPr lang="en-US" b="1"/>
        </a:p>
      </dgm:t>
    </dgm:pt>
    <dgm:pt modelId="{71E67A21-AB01-499C-BAB0-61551AAAF6BC}" type="sibTrans" cxnId="{8E93A1C7-B098-4E5E-8BFB-DF7CE077808F}">
      <dgm:prSet/>
      <dgm:spPr/>
      <dgm:t>
        <a:bodyPr/>
        <a:lstStyle/>
        <a:p>
          <a:endParaRPr lang="en-US" b="1"/>
        </a:p>
      </dgm:t>
    </dgm:pt>
    <dgm:pt modelId="{D8FFDC87-6005-4685-B03D-A6226A3DF5B5}">
      <dgm:prSet phldrT="[Text]"/>
      <dgm:spPr/>
      <dgm:t>
        <a:bodyPr/>
        <a:lstStyle/>
        <a:p>
          <a:r>
            <a:rPr lang="en-US" b="1"/>
            <a:t>Alternative Care</a:t>
          </a:r>
        </a:p>
      </dgm:t>
    </dgm:pt>
    <dgm:pt modelId="{C6FA5273-4666-4648-9E82-A6C08CE6784B}" type="parTrans" cxnId="{93C94A9F-7D53-476E-AA11-F259A5A3D598}">
      <dgm:prSet/>
      <dgm:spPr/>
      <dgm:t>
        <a:bodyPr/>
        <a:lstStyle/>
        <a:p>
          <a:endParaRPr lang="en-US" b="1"/>
        </a:p>
      </dgm:t>
    </dgm:pt>
    <dgm:pt modelId="{2FB207D2-42F1-41A0-BEE3-2A034612F54C}" type="sibTrans" cxnId="{93C94A9F-7D53-476E-AA11-F259A5A3D598}">
      <dgm:prSet/>
      <dgm:spPr/>
      <dgm:t>
        <a:bodyPr/>
        <a:lstStyle/>
        <a:p>
          <a:endParaRPr lang="en-US" b="1"/>
        </a:p>
      </dgm:t>
    </dgm:pt>
    <dgm:pt modelId="{EA53B485-8057-4EA0-AEEB-FDD078F245EE}">
      <dgm:prSet phldrT="[Text]"/>
      <dgm:spPr/>
      <dgm:t>
        <a:bodyPr/>
        <a:lstStyle/>
        <a:p>
          <a:r>
            <a:rPr lang="en-US" b="1"/>
            <a:t>AI</a:t>
          </a:r>
        </a:p>
      </dgm:t>
    </dgm:pt>
    <dgm:pt modelId="{0C57B631-2F97-4DC6-99BE-74C86BB7FE1D}" type="parTrans" cxnId="{97D03B9C-1BAF-4326-96DC-D443FEA76888}">
      <dgm:prSet/>
      <dgm:spPr/>
      <dgm:t>
        <a:bodyPr/>
        <a:lstStyle/>
        <a:p>
          <a:endParaRPr lang="en-US" b="1"/>
        </a:p>
      </dgm:t>
    </dgm:pt>
    <dgm:pt modelId="{62DA67FB-1E35-49F0-811A-0DE6644BCD2D}" type="sibTrans" cxnId="{97D03B9C-1BAF-4326-96DC-D443FEA76888}">
      <dgm:prSet/>
      <dgm:spPr/>
      <dgm:t>
        <a:bodyPr/>
        <a:lstStyle/>
        <a:p>
          <a:endParaRPr lang="en-US" b="1"/>
        </a:p>
      </dgm:t>
    </dgm:pt>
    <dgm:pt modelId="{482AB6E9-040A-47B2-AB47-253FE0AA5EE2}" type="pres">
      <dgm:prSet presAssocID="{D143AB64-3F97-4C88-BA95-39CA68C8C194}" presName="composite" presStyleCnt="0">
        <dgm:presLayoutVars>
          <dgm:chMax val="1"/>
          <dgm:dir/>
          <dgm:resizeHandles val="exact"/>
        </dgm:presLayoutVars>
      </dgm:prSet>
      <dgm:spPr/>
    </dgm:pt>
    <dgm:pt modelId="{2A202604-6B07-4901-9887-080B28E58FF0}" type="pres">
      <dgm:prSet presAssocID="{D143AB64-3F97-4C88-BA95-39CA68C8C194}" presName="radial" presStyleCnt="0">
        <dgm:presLayoutVars>
          <dgm:animLvl val="ctr"/>
        </dgm:presLayoutVars>
      </dgm:prSet>
      <dgm:spPr/>
    </dgm:pt>
    <dgm:pt modelId="{961EB763-5F9F-4955-A06F-44021AF674C4}" type="pres">
      <dgm:prSet presAssocID="{8D0D9C96-02AB-45E8-8284-E44CE6186F88}" presName="centerShape" presStyleLbl="vennNode1" presStyleIdx="0" presStyleCnt="12"/>
      <dgm:spPr/>
    </dgm:pt>
    <dgm:pt modelId="{48A80D5A-306A-4B82-A465-FDAC25E6D5D7}" type="pres">
      <dgm:prSet presAssocID="{8CAF9A76-55B3-4A52-8760-934BD9C8D74A}" presName="node" presStyleLbl="vennNode1" presStyleIdx="1" presStyleCnt="12">
        <dgm:presLayoutVars>
          <dgm:bulletEnabled val="1"/>
        </dgm:presLayoutVars>
      </dgm:prSet>
      <dgm:spPr/>
    </dgm:pt>
    <dgm:pt modelId="{857B0A31-81D5-47B0-B394-8436D73F11E0}" type="pres">
      <dgm:prSet presAssocID="{293F6D98-11A4-458C-9C9B-4DA2212F7278}" presName="node" presStyleLbl="vennNode1" presStyleIdx="2" presStyleCnt="12">
        <dgm:presLayoutVars>
          <dgm:bulletEnabled val="1"/>
        </dgm:presLayoutVars>
      </dgm:prSet>
      <dgm:spPr/>
    </dgm:pt>
    <dgm:pt modelId="{904F14D2-465F-452B-8ECB-0FF25837A028}" type="pres">
      <dgm:prSet presAssocID="{43E95D57-4521-4198-81F2-DE606405EC61}" presName="node" presStyleLbl="vennNode1" presStyleIdx="3" presStyleCnt="12">
        <dgm:presLayoutVars>
          <dgm:bulletEnabled val="1"/>
        </dgm:presLayoutVars>
      </dgm:prSet>
      <dgm:spPr/>
    </dgm:pt>
    <dgm:pt modelId="{DA1DCC98-D323-40B1-8A08-F7B878995B36}" type="pres">
      <dgm:prSet presAssocID="{0F5CC2C1-9D59-4367-BEE1-E9054151064E}" presName="node" presStyleLbl="vennNode1" presStyleIdx="4" presStyleCnt="12">
        <dgm:presLayoutVars>
          <dgm:bulletEnabled val="1"/>
        </dgm:presLayoutVars>
      </dgm:prSet>
      <dgm:spPr/>
    </dgm:pt>
    <dgm:pt modelId="{B3DF8CEC-D6DE-4B29-BB15-1379625883DE}" type="pres">
      <dgm:prSet presAssocID="{218A61B4-B08E-4055-8FED-79A5AA9AA4CF}" presName="node" presStyleLbl="vennNode1" presStyleIdx="5" presStyleCnt="12">
        <dgm:presLayoutVars>
          <dgm:bulletEnabled val="1"/>
        </dgm:presLayoutVars>
      </dgm:prSet>
      <dgm:spPr/>
    </dgm:pt>
    <dgm:pt modelId="{BD3A6B0F-C1E8-4ADF-8741-45B8A9D7C057}" type="pres">
      <dgm:prSet presAssocID="{56F35B7B-FBF8-42E4-822D-6ED5480CA884}" presName="node" presStyleLbl="vennNode1" presStyleIdx="6" presStyleCnt="12">
        <dgm:presLayoutVars>
          <dgm:bulletEnabled val="1"/>
        </dgm:presLayoutVars>
      </dgm:prSet>
      <dgm:spPr/>
    </dgm:pt>
    <dgm:pt modelId="{AAE5A86A-1812-4F73-A583-F1EA3BE5668A}" type="pres">
      <dgm:prSet presAssocID="{30FAE8F3-0369-4EA5-AE00-3777B728F956}" presName="node" presStyleLbl="vennNode1" presStyleIdx="7" presStyleCnt="12">
        <dgm:presLayoutVars>
          <dgm:bulletEnabled val="1"/>
        </dgm:presLayoutVars>
      </dgm:prSet>
      <dgm:spPr/>
    </dgm:pt>
    <dgm:pt modelId="{18F8904D-326A-479E-BB08-7E504214FE0B}" type="pres">
      <dgm:prSet presAssocID="{F56F0D21-B8D5-4626-A3C5-73496AA585B6}" presName="node" presStyleLbl="vennNode1" presStyleIdx="8" presStyleCnt="12">
        <dgm:presLayoutVars>
          <dgm:bulletEnabled val="1"/>
        </dgm:presLayoutVars>
      </dgm:prSet>
      <dgm:spPr/>
    </dgm:pt>
    <dgm:pt modelId="{F7A1BD7E-69CE-4FE1-A687-FE9612801A06}" type="pres">
      <dgm:prSet presAssocID="{8444C7D9-85C8-4B45-B7F2-644A0BBB59DD}" presName="node" presStyleLbl="vennNode1" presStyleIdx="9" presStyleCnt="12">
        <dgm:presLayoutVars>
          <dgm:bulletEnabled val="1"/>
        </dgm:presLayoutVars>
      </dgm:prSet>
      <dgm:spPr/>
    </dgm:pt>
    <dgm:pt modelId="{EED43EAB-05FC-4638-8CE8-199DE4EAD5C4}" type="pres">
      <dgm:prSet presAssocID="{D8FFDC87-6005-4685-B03D-A6226A3DF5B5}" presName="node" presStyleLbl="vennNode1" presStyleIdx="10" presStyleCnt="12">
        <dgm:presLayoutVars>
          <dgm:bulletEnabled val="1"/>
        </dgm:presLayoutVars>
      </dgm:prSet>
      <dgm:spPr/>
    </dgm:pt>
    <dgm:pt modelId="{22AC2F61-20AB-40EC-B8D4-432330C64873}" type="pres">
      <dgm:prSet presAssocID="{EA53B485-8057-4EA0-AEEB-FDD078F245EE}" presName="node" presStyleLbl="vennNode1" presStyleIdx="11" presStyleCnt="12">
        <dgm:presLayoutVars>
          <dgm:bulletEnabled val="1"/>
        </dgm:presLayoutVars>
      </dgm:prSet>
      <dgm:spPr/>
    </dgm:pt>
  </dgm:ptLst>
  <dgm:cxnLst>
    <dgm:cxn modelId="{6B40C820-6ED1-4FDB-BD0E-EE51194B6A03}" srcId="{8D0D9C96-02AB-45E8-8284-E44CE6186F88}" destId="{30FAE8F3-0369-4EA5-AE00-3777B728F956}" srcOrd="6" destOrd="0" parTransId="{C2CA3FD4-F1A5-4621-AE6C-55D314C7065B}" sibTransId="{51127C7D-3D2F-4B44-B3AE-3D77667A1A3F}"/>
    <dgm:cxn modelId="{84154D28-FE2F-49C3-9CC3-83EA017C62C6}" type="presOf" srcId="{F56F0D21-B8D5-4626-A3C5-73496AA585B6}" destId="{18F8904D-326A-479E-BB08-7E504214FE0B}" srcOrd="0" destOrd="0" presId="urn:microsoft.com/office/officeart/2005/8/layout/radial3"/>
    <dgm:cxn modelId="{21ED242B-232E-48AE-8120-B7FEA1EBF9D2}" type="presOf" srcId="{8444C7D9-85C8-4B45-B7F2-644A0BBB59DD}" destId="{F7A1BD7E-69CE-4FE1-A687-FE9612801A06}" srcOrd="0" destOrd="0" presId="urn:microsoft.com/office/officeart/2005/8/layout/radial3"/>
    <dgm:cxn modelId="{8322562E-0455-4B05-9597-B036417CE142}" srcId="{8D0D9C96-02AB-45E8-8284-E44CE6186F88}" destId="{F56F0D21-B8D5-4626-A3C5-73496AA585B6}" srcOrd="7" destOrd="0" parTransId="{E00CED57-230F-4EB4-9EF0-66BCEEECE425}" sibTransId="{9F39EF24-D5FD-47DB-9082-FDA179AF35E5}"/>
    <dgm:cxn modelId="{D0537960-0614-4817-A800-49A2B808448E}" type="presOf" srcId="{218A61B4-B08E-4055-8FED-79A5AA9AA4CF}" destId="{B3DF8CEC-D6DE-4B29-BB15-1379625883DE}" srcOrd="0" destOrd="0" presId="urn:microsoft.com/office/officeart/2005/8/layout/radial3"/>
    <dgm:cxn modelId="{9140494D-DED1-4E33-9471-FFA4322C5664}" type="presOf" srcId="{D8FFDC87-6005-4685-B03D-A6226A3DF5B5}" destId="{EED43EAB-05FC-4638-8CE8-199DE4EAD5C4}" srcOrd="0" destOrd="0" presId="urn:microsoft.com/office/officeart/2005/8/layout/radial3"/>
    <dgm:cxn modelId="{4C0BDC4F-2D6C-4928-B751-7F37F69ACB08}" type="presOf" srcId="{56F35B7B-FBF8-42E4-822D-6ED5480CA884}" destId="{BD3A6B0F-C1E8-4ADF-8741-45B8A9D7C057}" srcOrd="0" destOrd="0" presId="urn:microsoft.com/office/officeart/2005/8/layout/radial3"/>
    <dgm:cxn modelId="{9D8A3B59-5332-45FE-A8E6-0200347ABE3D}" type="presOf" srcId="{43E95D57-4521-4198-81F2-DE606405EC61}" destId="{904F14D2-465F-452B-8ECB-0FF25837A028}" srcOrd="0" destOrd="0" presId="urn:microsoft.com/office/officeart/2005/8/layout/radial3"/>
    <dgm:cxn modelId="{EDE5EE7E-8638-4DFF-A57B-A8269A6D5C5B}" type="presOf" srcId="{EA53B485-8057-4EA0-AEEB-FDD078F245EE}" destId="{22AC2F61-20AB-40EC-B8D4-432330C64873}" srcOrd="0" destOrd="0" presId="urn:microsoft.com/office/officeart/2005/8/layout/radial3"/>
    <dgm:cxn modelId="{2BF67D8B-66DF-4B9D-A8E9-7C61893D5621}" type="presOf" srcId="{8CAF9A76-55B3-4A52-8760-934BD9C8D74A}" destId="{48A80D5A-306A-4B82-A465-FDAC25E6D5D7}" srcOrd="0" destOrd="0" presId="urn:microsoft.com/office/officeart/2005/8/layout/radial3"/>
    <dgm:cxn modelId="{E5E9AE8C-447C-41DA-BB76-40FA32CD7325}" srcId="{8D0D9C96-02AB-45E8-8284-E44CE6186F88}" destId="{8CAF9A76-55B3-4A52-8760-934BD9C8D74A}" srcOrd="0" destOrd="0" parTransId="{4EFB8513-81A9-4C04-A4B2-42A1797E3DD2}" sibTransId="{AEF2AB1C-003B-4137-A953-99D82ED4062E}"/>
    <dgm:cxn modelId="{97D03B9C-1BAF-4326-96DC-D443FEA76888}" srcId="{8D0D9C96-02AB-45E8-8284-E44CE6186F88}" destId="{EA53B485-8057-4EA0-AEEB-FDD078F245EE}" srcOrd="10" destOrd="0" parTransId="{0C57B631-2F97-4DC6-99BE-74C86BB7FE1D}" sibTransId="{62DA67FB-1E35-49F0-811A-0DE6644BCD2D}"/>
    <dgm:cxn modelId="{93C94A9F-7D53-476E-AA11-F259A5A3D598}" srcId="{8D0D9C96-02AB-45E8-8284-E44CE6186F88}" destId="{D8FFDC87-6005-4685-B03D-A6226A3DF5B5}" srcOrd="9" destOrd="0" parTransId="{C6FA5273-4666-4648-9E82-A6C08CE6784B}" sibTransId="{2FB207D2-42F1-41A0-BEE3-2A034612F54C}"/>
    <dgm:cxn modelId="{BC3FA7A4-5AA3-4337-80C1-35DA7491C638}" srcId="{8D0D9C96-02AB-45E8-8284-E44CE6186F88}" destId="{43E95D57-4521-4198-81F2-DE606405EC61}" srcOrd="2" destOrd="0" parTransId="{D5B9C5E9-7D30-4913-8B17-8AF041C0ACBB}" sibTransId="{7A6A2032-50E1-4983-BB40-651D0878E213}"/>
    <dgm:cxn modelId="{1229F6A9-86C0-41D0-ADC0-5B63CC488B9B}" srcId="{8D0D9C96-02AB-45E8-8284-E44CE6186F88}" destId="{56F35B7B-FBF8-42E4-822D-6ED5480CA884}" srcOrd="5" destOrd="0" parTransId="{F9194DD4-2471-494F-959E-4D3A46AA39A3}" sibTransId="{F716CE29-A59F-445F-9702-6DD4ADBB88AC}"/>
    <dgm:cxn modelId="{7A7C02B2-0108-469E-94F2-C8E672DBE7DD}" srcId="{D143AB64-3F97-4C88-BA95-39CA68C8C194}" destId="{8D0D9C96-02AB-45E8-8284-E44CE6186F88}" srcOrd="0" destOrd="0" parTransId="{60B901E7-16FD-4E18-9DB0-155FEF33F4D9}" sibTransId="{85E1A550-10D8-4D5E-849D-45DA2ED3F848}"/>
    <dgm:cxn modelId="{67DF88B4-B31C-4EF7-BC31-9171F477E511}" srcId="{8D0D9C96-02AB-45E8-8284-E44CE6186F88}" destId="{218A61B4-B08E-4055-8FED-79A5AA9AA4CF}" srcOrd="4" destOrd="0" parTransId="{E2CB1DAE-1B1D-4DDF-8144-287B43D61D6E}" sibTransId="{966F4707-9BAF-429A-998F-9B7B48677328}"/>
    <dgm:cxn modelId="{392A3EBB-7563-46AC-9F77-3C5DA24BFD31}" type="presOf" srcId="{8D0D9C96-02AB-45E8-8284-E44CE6186F88}" destId="{961EB763-5F9F-4955-A06F-44021AF674C4}" srcOrd="0" destOrd="0" presId="urn:microsoft.com/office/officeart/2005/8/layout/radial3"/>
    <dgm:cxn modelId="{0F29D3C0-1910-4D8F-B67F-F5F6E96F7095}" srcId="{8D0D9C96-02AB-45E8-8284-E44CE6186F88}" destId="{0F5CC2C1-9D59-4367-BEE1-E9054151064E}" srcOrd="3" destOrd="0" parTransId="{C11E6F44-8F51-425E-8EF7-7FBDAE3545EA}" sibTransId="{3F45700E-9932-4359-9E4A-2D5BB25FA4D1}"/>
    <dgm:cxn modelId="{233AB8C6-BCD2-4034-8C60-A6241EC4019A}" type="presOf" srcId="{0F5CC2C1-9D59-4367-BEE1-E9054151064E}" destId="{DA1DCC98-D323-40B1-8A08-F7B878995B36}" srcOrd="0" destOrd="0" presId="urn:microsoft.com/office/officeart/2005/8/layout/radial3"/>
    <dgm:cxn modelId="{FF1675C7-B3EE-4DE7-8786-0EBD2476785F}" type="presOf" srcId="{30FAE8F3-0369-4EA5-AE00-3777B728F956}" destId="{AAE5A86A-1812-4F73-A583-F1EA3BE5668A}" srcOrd="0" destOrd="0" presId="urn:microsoft.com/office/officeart/2005/8/layout/radial3"/>
    <dgm:cxn modelId="{8E93A1C7-B098-4E5E-8BFB-DF7CE077808F}" srcId="{8D0D9C96-02AB-45E8-8284-E44CE6186F88}" destId="{8444C7D9-85C8-4B45-B7F2-644A0BBB59DD}" srcOrd="8" destOrd="0" parTransId="{2BF33FD4-E1EF-4EC0-9CF0-9EB23A11FD78}" sibTransId="{71E67A21-AB01-499C-BAB0-61551AAAF6BC}"/>
    <dgm:cxn modelId="{12A2BDD6-F708-4E48-91D3-1905D2934DE5}" srcId="{8D0D9C96-02AB-45E8-8284-E44CE6186F88}" destId="{293F6D98-11A4-458C-9C9B-4DA2212F7278}" srcOrd="1" destOrd="0" parTransId="{2F76912C-6DB1-4990-9DB4-D56C0E6CB1D9}" sibTransId="{9649CE0B-818A-4521-B4AB-1A83351521F4}"/>
    <dgm:cxn modelId="{108953E2-5FF5-4B48-9CB9-6FE67B55544C}" type="presOf" srcId="{293F6D98-11A4-458C-9C9B-4DA2212F7278}" destId="{857B0A31-81D5-47B0-B394-8436D73F11E0}" srcOrd="0" destOrd="0" presId="urn:microsoft.com/office/officeart/2005/8/layout/radial3"/>
    <dgm:cxn modelId="{5D5B09FF-5740-454C-A744-9E53F9AFCD73}" type="presOf" srcId="{D143AB64-3F97-4C88-BA95-39CA68C8C194}" destId="{482AB6E9-040A-47B2-AB47-253FE0AA5EE2}" srcOrd="0" destOrd="0" presId="urn:microsoft.com/office/officeart/2005/8/layout/radial3"/>
    <dgm:cxn modelId="{6B936CD9-3E63-44ED-918D-F7D87F546CA7}" type="presParOf" srcId="{482AB6E9-040A-47B2-AB47-253FE0AA5EE2}" destId="{2A202604-6B07-4901-9887-080B28E58FF0}" srcOrd="0" destOrd="0" presId="urn:microsoft.com/office/officeart/2005/8/layout/radial3"/>
    <dgm:cxn modelId="{F976729A-5CF6-4602-991B-5EEC41E91512}" type="presParOf" srcId="{2A202604-6B07-4901-9887-080B28E58FF0}" destId="{961EB763-5F9F-4955-A06F-44021AF674C4}" srcOrd="0" destOrd="0" presId="urn:microsoft.com/office/officeart/2005/8/layout/radial3"/>
    <dgm:cxn modelId="{3D822585-82C9-43F2-827E-79FB349E93FB}" type="presParOf" srcId="{2A202604-6B07-4901-9887-080B28E58FF0}" destId="{48A80D5A-306A-4B82-A465-FDAC25E6D5D7}" srcOrd="1" destOrd="0" presId="urn:microsoft.com/office/officeart/2005/8/layout/radial3"/>
    <dgm:cxn modelId="{9346290A-B805-429A-BD04-AE1831F9BD81}" type="presParOf" srcId="{2A202604-6B07-4901-9887-080B28E58FF0}" destId="{857B0A31-81D5-47B0-B394-8436D73F11E0}" srcOrd="2" destOrd="0" presId="urn:microsoft.com/office/officeart/2005/8/layout/radial3"/>
    <dgm:cxn modelId="{6F96F235-856E-4D63-8AE6-8CCA4159C889}" type="presParOf" srcId="{2A202604-6B07-4901-9887-080B28E58FF0}" destId="{904F14D2-465F-452B-8ECB-0FF25837A028}" srcOrd="3" destOrd="0" presId="urn:microsoft.com/office/officeart/2005/8/layout/radial3"/>
    <dgm:cxn modelId="{6787645C-3319-4A5D-BA70-5261CDFA8D46}" type="presParOf" srcId="{2A202604-6B07-4901-9887-080B28E58FF0}" destId="{DA1DCC98-D323-40B1-8A08-F7B878995B36}" srcOrd="4" destOrd="0" presId="urn:microsoft.com/office/officeart/2005/8/layout/radial3"/>
    <dgm:cxn modelId="{D3559D63-A1A8-436A-98CE-398A3D3B1B79}" type="presParOf" srcId="{2A202604-6B07-4901-9887-080B28E58FF0}" destId="{B3DF8CEC-D6DE-4B29-BB15-1379625883DE}" srcOrd="5" destOrd="0" presId="urn:microsoft.com/office/officeart/2005/8/layout/radial3"/>
    <dgm:cxn modelId="{60238A3E-2E6C-49B9-837A-F40A25BC017A}" type="presParOf" srcId="{2A202604-6B07-4901-9887-080B28E58FF0}" destId="{BD3A6B0F-C1E8-4ADF-8741-45B8A9D7C057}" srcOrd="6" destOrd="0" presId="urn:microsoft.com/office/officeart/2005/8/layout/radial3"/>
    <dgm:cxn modelId="{DDC3B831-944C-4734-84C0-F57231446441}" type="presParOf" srcId="{2A202604-6B07-4901-9887-080B28E58FF0}" destId="{AAE5A86A-1812-4F73-A583-F1EA3BE5668A}" srcOrd="7" destOrd="0" presId="urn:microsoft.com/office/officeart/2005/8/layout/radial3"/>
    <dgm:cxn modelId="{7B1C966E-CC61-4581-A340-41D9D40A85A0}" type="presParOf" srcId="{2A202604-6B07-4901-9887-080B28E58FF0}" destId="{18F8904D-326A-479E-BB08-7E504214FE0B}" srcOrd="8" destOrd="0" presId="urn:microsoft.com/office/officeart/2005/8/layout/radial3"/>
    <dgm:cxn modelId="{3C1D9E89-22EC-43EF-9F14-1E9A8D293FDC}" type="presParOf" srcId="{2A202604-6B07-4901-9887-080B28E58FF0}" destId="{F7A1BD7E-69CE-4FE1-A687-FE9612801A06}" srcOrd="9" destOrd="0" presId="urn:microsoft.com/office/officeart/2005/8/layout/radial3"/>
    <dgm:cxn modelId="{7901061D-2C26-4884-8C75-2382B780C487}" type="presParOf" srcId="{2A202604-6B07-4901-9887-080B28E58FF0}" destId="{EED43EAB-05FC-4638-8CE8-199DE4EAD5C4}" srcOrd="10" destOrd="0" presId="urn:microsoft.com/office/officeart/2005/8/layout/radial3"/>
    <dgm:cxn modelId="{AC06A975-8380-4976-8A81-7577307EC143}" type="presParOf" srcId="{2A202604-6B07-4901-9887-080B28E58FF0}" destId="{22AC2F61-20AB-40EC-B8D4-432330C64873}" srcOrd="11"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EB763-5F9F-4955-A06F-44021AF674C4}">
      <dsp:nvSpPr>
        <dsp:cNvPr id="0" name=""/>
        <dsp:cNvSpPr/>
      </dsp:nvSpPr>
      <dsp:spPr>
        <a:xfrm>
          <a:off x="2611667" y="1303824"/>
          <a:ext cx="2786947" cy="2786947"/>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45% of CEOs believe their current business model won’t be viable in 10 years</a:t>
          </a:r>
        </a:p>
      </dsp:txBody>
      <dsp:txXfrm>
        <a:off x="3019806" y="1711963"/>
        <a:ext cx="1970669" cy="1970669"/>
      </dsp:txXfrm>
    </dsp:sp>
    <dsp:sp modelId="{48A80D5A-306A-4B82-A465-FDAC25E6D5D7}">
      <dsp:nvSpPr>
        <dsp:cNvPr id="0" name=""/>
        <dsp:cNvSpPr/>
      </dsp:nvSpPr>
      <dsp:spPr>
        <a:xfrm>
          <a:off x="3308404" y="20794"/>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Inflation</a:t>
          </a:r>
        </a:p>
      </dsp:txBody>
      <dsp:txXfrm>
        <a:off x="3512473" y="224863"/>
        <a:ext cx="985335" cy="985335"/>
      </dsp:txXfrm>
    </dsp:sp>
    <dsp:sp modelId="{857B0A31-81D5-47B0-B394-8436D73F11E0}">
      <dsp:nvSpPr>
        <dsp:cNvPr id="0" name=""/>
        <dsp:cNvSpPr/>
      </dsp:nvSpPr>
      <dsp:spPr>
        <a:xfrm>
          <a:off x="4378747" y="335075"/>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Patient Access</a:t>
          </a:r>
        </a:p>
      </dsp:txBody>
      <dsp:txXfrm>
        <a:off x="4582816" y="539144"/>
        <a:ext cx="985335" cy="985335"/>
      </dsp:txXfrm>
    </dsp:sp>
    <dsp:sp modelId="{904F14D2-465F-452B-8ECB-0FF25837A028}">
      <dsp:nvSpPr>
        <dsp:cNvPr id="0" name=""/>
        <dsp:cNvSpPr/>
      </dsp:nvSpPr>
      <dsp:spPr>
        <a:xfrm>
          <a:off x="5109263" y="1178136"/>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Covid</a:t>
          </a:r>
        </a:p>
      </dsp:txBody>
      <dsp:txXfrm>
        <a:off x="5313332" y="1382205"/>
        <a:ext cx="985335" cy="985335"/>
      </dsp:txXfrm>
    </dsp:sp>
    <dsp:sp modelId="{DA1DCC98-D323-40B1-8A08-F7B878995B36}">
      <dsp:nvSpPr>
        <dsp:cNvPr id="0" name=""/>
        <dsp:cNvSpPr/>
      </dsp:nvSpPr>
      <dsp:spPr>
        <a:xfrm>
          <a:off x="5268020" y="2282312"/>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Employee Safety</a:t>
          </a:r>
        </a:p>
      </dsp:txBody>
      <dsp:txXfrm>
        <a:off x="5472089" y="2486381"/>
        <a:ext cx="985335" cy="985335"/>
      </dsp:txXfrm>
    </dsp:sp>
    <dsp:sp modelId="{B3DF8CEC-D6DE-4B29-BB15-1379625883DE}">
      <dsp:nvSpPr>
        <dsp:cNvPr id="0" name=""/>
        <dsp:cNvSpPr/>
      </dsp:nvSpPr>
      <dsp:spPr>
        <a:xfrm>
          <a:off x="4804612" y="3297033"/>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Inflation</a:t>
          </a:r>
        </a:p>
      </dsp:txBody>
      <dsp:txXfrm>
        <a:off x="5008681" y="3501102"/>
        <a:ext cx="985335" cy="985335"/>
      </dsp:txXfrm>
    </dsp:sp>
    <dsp:sp modelId="{BD3A6B0F-C1E8-4ADF-8741-45B8A9D7C057}">
      <dsp:nvSpPr>
        <dsp:cNvPr id="0" name=""/>
        <dsp:cNvSpPr/>
      </dsp:nvSpPr>
      <dsp:spPr>
        <a:xfrm>
          <a:off x="3866168" y="3900134"/>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Labor Supply</a:t>
          </a:r>
        </a:p>
      </dsp:txBody>
      <dsp:txXfrm>
        <a:off x="4070237" y="4104203"/>
        <a:ext cx="985335" cy="985335"/>
      </dsp:txXfrm>
    </dsp:sp>
    <dsp:sp modelId="{AAE5A86A-1812-4F73-A583-F1EA3BE5668A}">
      <dsp:nvSpPr>
        <dsp:cNvPr id="0" name=""/>
        <dsp:cNvSpPr/>
      </dsp:nvSpPr>
      <dsp:spPr>
        <a:xfrm>
          <a:off x="2750639" y="3900134"/>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Finances</a:t>
          </a:r>
        </a:p>
      </dsp:txBody>
      <dsp:txXfrm>
        <a:off x="2954708" y="4104203"/>
        <a:ext cx="985335" cy="985335"/>
      </dsp:txXfrm>
    </dsp:sp>
    <dsp:sp modelId="{18F8904D-326A-479E-BB08-7E504214FE0B}">
      <dsp:nvSpPr>
        <dsp:cNvPr id="0" name=""/>
        <dsp:cNvSpPr/>
      </dsp:nvSpPr>
      <dsp:spPr>
        <a:xfrm>
          <a:off x="1812195" y="3297033"/>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PE Ownership</a:t>
          </a:r>
        </a:p>
      </dsp:txBody>
      <dsp:txXfrm>
        <a:off x="2016264" y="3501102"/>
        <a:ext cx="985335" cy="985335"/>
      </dsp:txXfrm>
    </dsp:sp>
    <dsp:sp modelId="{F7A1BD7E-69CE-4FE1-A687-FE9612801A06}">
      <dsp:nvSpPr>
        <dsp:cNvPr id="0" name=""/>
        <dsp:cNvSpPr/>
      </dsp:nvSpPr>
      <dsp:spPr>
        <a:xfrm>
          <a:off x="1348788" y="2282312"/>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Reimbursement Levels</a:t>
          </a:r>
        </a:p>
      </dsp:txBody>
      <dsp:txXfrm>
        <a:off x="1552857" y="2486381"/>
        <a:ext cx="985335" cy="985335"/>
      </dsp:txXfrm>
    </dsp:sp>
    <dsp:sp modelId="{EED43EAB-05FC-4638-8CE8-199DE4EAD5C4}">
      <dsp:nvSpPr>
        <dsp:cNvPr id="0" name=""/>
        <dsp:cNvSpPr/>
      </dsp:nvSpPr>
      <dsp:spPr>
        <a:xfrm>
          <a:off x="1507544" y="1178136"/>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Alternative Care</a:t>
          </a:r>
        </a:p>
      </dsp:txBody>
      <dsp:txXfrm>
        <a:off x="1711613" y="1382205"/>
        <a:ext cx="985335" cy="985335"/>
      </dsp:txXfrm>
    </dsp:sp>
    <dsp:sp modelId="{22AC2F61-20AB-40EC-B8D4-432330C64873}">
      <dsp:nvSpPr>
        <dsp:cNvPr id="0" name=""/>
        <dsp:cNvSpPr/>
      </dsp:nvSpPr>
      <dsp:spPr>
        <a:xfrm>
          <a:off x="2238061" y="335075"/>
          <a:ext cx="1393473" cy="1393473"/>
        </a:xfrm>
        <a:prstGeom prst="ellipse">
          <a:avLst/>
        </a:prstGeom>
        <a:solidFill>
          <a:schemeClr val="dk2">
            <a:alpha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t>AI</a:t>
          </a:r>
        </a:p>
      </dsp:txBody>
      <dsp:txXfrm>
        <a:off x="2442130" y="539144"/>
        <a:ext cx="985335" cy="98533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C6451-BD99-403B-B864-9D52B5DC791C}" type="datetimeFigureOut">
              <a:rPr lang="en-US" smtClean="0"/>
              <a:t>4/16/2024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a:t>
            </a:fld>
            <a:endParaRPr lang="en-US"/>
          </a:p>
        </p:txBody>
      </p:sp>
    </p:spTree>
    <p:extLst>
      <p:ext uri="{BB962C8B-B14F-4D97-AF65-F5344CB8AC3E}">
        <p14:creationId xmlns:p14="http://schemas.microsoft.com/office/powerpoint/2010/main" val="232250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hope the data and analysis we've shared around these healthcare issues—and the insights have been helpful. </a:t>
            </a:r>
          </a:p>
          <a:p>
            <a:endParaRPr lang="en-US">
              <a:cs typeface="Calibri"/>
            </a:endParaRPr>
          </a:p>
          <a:p>
            <a:r>
              <a:rPr lang="en-US">
                <a:cs typeface="Calibri"/>
              </a:rPr>
              <a:t>As we briefly discussed, high-value</a:t>
            </a:r>
            <a:r>
              <a:rPr lang="en-US"/>
              <a:t> data and analytics solutions and services can help address these challenges as we briefly highlighted.</a:t>
            </a:r>
            <a:endParaRPr lang="en-US">
              <a:cs typeface="Calibri"/>
            </a:endParaRPr>
          </a:p>
          <a:p>
            <a:endParaRPr lang="en-US"/>
          </a:p>
          <a:p>
            <a:r>
              <a:rPr lang="en-US"/>
              <a:t>Thanks to many of you, and our product and services teams, we’ll get a chance over the next three days to deep dive and talk about how you all leading cultural change, driving data governance, and using high-value data and analytics and services to address these issues, positively impacting your team members, the patients, and community members that you serve.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F1C1D5-1B46-441D-9B5C-BA43369CB2B2}" type="slidenum">
              <a:rPr lang="en-US" smtClean="0"/>
              <a:t>13</a:t>
            </a:fld>
            <a:endParaRPr lang="en-US"/>
          </a:p>
        </p:txBody>
      </p:sp>
    </p:spTree>
    <p:extLst>
      <p:ext uri="{BB962C8B-B14F-4D97-AF65-F5344CB8AC3E}">
        <p14:creationId xmlns:p14="http://schemas.microsoft.com/office/powerpoint/2010/main" val="292012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AHA survey n:1000 hospitals</a:t>
            </a:r>
          </a:p>
          <a:p>
            <a:r>
              <a:rPr lang="en-US"/>
              <a:t>Question is, can CISO have done anything to prepare or stop this. What else is needed. How does the hospital CISO can do everything they can.  Over consolidation creates risk, flying on one engine. </a:t>
            </a:r>
          </a:p>
          <a:p>
            <a:r>
              <a:rPr lang="en-US"/>
              <a:t>Due diligence, critical systems, business systems. </a:t>
            </a:r>
          </a:p>
        </p:txBody>
      </p:sp>
      <p:sp>
        <p:nvSpPr>
          <p:cNvPr id="4" name="Slide Number Placeholder 3"/>
          <p:cNvSpPr>
            <a:spLocks noGrp="1"/>
          </p:cNvSpPr>
          <p:nvPr>
            <p:ph type="sldNum" sz="quarter" idx="5"/>
          </p:nvPr>
        </p:nvSpPr>
        <p:spPr/>
        <p:txBody>
          <a:bodyPr/>
          <a:lstStyle/>
          <a:p>
            <a:fld id="{43F1C1D5-1B46-441D-9B5C-BA43369CB2B2}" type="slidenum">
              <a:rPr lang="en-US" smtClean="0"/>
              <a:t>3</a:t>
            </a:fld>
            <a:endParaRPr lang="en-US"/>
          </a:p>
        </p:txBody>
      </p:sp>
    </p:spTree>
    <p:extLst>
      <p:ext uri="{BB962C8B-B14F-4D97-AF65-F5344CB8AC3E}">
        <p14:creationId xmlns:p14="http://schemas.microsoft.com/office/powerpoint/2010/main" val="158743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an organization decide which factors are impactful to the business and which aren’t?</a:t>
            </a:r>
          </a:p>
          <a:p>
            <a:r>
              <a:rPr lang="en-US"/>
              <a:t>Up from 39% last year</a:t>
            </a:r>
          </a:p>
          <a:p>
            <a:r>
              <a:rPr lang="en-US"/>
              <a:t>Drivers that are driving, finances, covid, telehealth, mall is a shell of what it once was. Time to be seen, patient access. Consumer expectations </a:t>
            </a:r>
          </a:p>
        </p:txBody>
      </p:sp>
      <p:sp>
        <p:nvSpPr>
          <p:cNvPr id="4" name="Slide Number Placeholder 3"/>
          <p:cNvSpPr>
            <a:spLocks noGrp="1"/>
          </p:cNvSpPr>
          <p:nvPr>
            <p:ph type="sldNum" sz="quarter" idx="5"/>
          </p:nvPr>
        </p:nvSpPr>
        <p:spPr/>
        <p:txBody>
          <a:bodyPr/>
          <a:lstStyle/>
          <a:p>
            <a:pPr defTabSz="966612">
              <a:defRPr/>
            </a:pPr>
            <a:fld id="{43F1C1D5-1B46-441D-9B5C-BA43369CB2B2}" type="slidenum">
              <a:rPr lang="en-US">
                <a:solidFill>
                  <a:prstClr val="black"/>
                </a:solidFill>
                <a:latin typeface="Calibri" panose="020F0502020204030204"/>
              </a:rPr>
              <a:pPr defTabSz="96661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6991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anyone make sense of what is real or not?</a:t>
            </a:r>
          </a:p>
          <a:p>
            <a:r>
              <a:rPr lang="en-US" dirty="0"/>
              <a:t>300 Gen AI specific </a:t>
            </a:r>
            <a:br>
              <a:rPr lang="en-US" dirty="0"/>
            </a:br>
            <a:r>
              <a:rPr lang="en-US" dirty="0"/>
              <a:t>1500 total AI vendors </a:t>
            </a:r>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172768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highlight>
                  <a:srgbClr val="FFFFFF"/>
                </a:highlight>
                <a:latin typeface="source serif pro" panose="02040603050405020204" pitchFamily="18" charset="0"/>
              </a:rPr>
              <a:t>In 2024, many companies will find attractive ROI from GenAI, but only a few will succeed in achieving transformative value from it. GenAI may appear easy to use, and many cloud service providers are already embedding GenAI capabilities in their offerings. But realizing GenAI’s full potential requires more than just letting employees use new capabilities in enterprise applications, however powerful they may be. It requires taking advantage of GenAI’s capacity to be customized to your specific needs and its remarkable scalability — while also paying close attention to its potential risks.</a:t>
            </a:r>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6</a:t>
            </a:fld>
            <a:endParaRPr lang="en-US"/>
          </a:p>
        </p:txBody>
      </p:sp>
    </p:spTree>
    <p:extLst>
      <p:ext uri="{BB962C8B-B14F-4D97-AF65-F5344CB8AC3E}">
        <p14:creationId xmlns:p14="http://schemas.microsoft.com/office/powerpoint/2010/main" val="252946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8</a:t>
            </a:fld>
            <a:endParaRPr lang="en-US"/>
          </a:p>
        </p:txBody>
      </p:sp>
    </p:spTree>
    <p:extLst>
      <p:ext uri="{BB962C8B-B14F-4D97-AF65-F5344CB8AC3E}">
        <p14:creationId xmlns:p14="http://schemas.microsoft.com/office/powerpoint/2010/main" val="246136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116 diverse Fortune 1000 and leading organizations during 2022 participated in this year’s survey – up 22% over last year’s survey.</a:t>
            </a:r>
          </a:p>
        </p:txBody>
      </p:sp>
      <p:sp>
        <p:nvSpPr>
          <p:cNvPr id="4" name="Slide Number Placeholder 3"/>
          <p:cNvSpPr>
            <a:spLocks noGrp="1"/>
          </p:cNvSpPr>
          <p:nvPr>
            <p:ph type="sldNum" sz="quarter" idx="5"/>
          </p:nvPr>
        </p:nvSpPr>
        <p:spPr/>
        <p:txBody>
          <a:bodyPr/>
          <a:lstStyle/>
          <a:p>
            <a:fld id="{43F1C1D5-1B46-441D-9B5C-BA43369CB2B2}" type="slidenum">
              <a:rPr lang="en-US" smtClean="0"/>
              <a:t>9</a:t>
            </a:fld>
            <a:endParaRPr lang="en-US"/>
          </a:p>
        </p:txBody>
      </p:sp>
    </p:spTree>
    <p:extLst>
      <p:ext uri="{BB962C8B-B14F-4D97-AF65-F5344CB8AC3E}">
        <p14:creationId xmlns:p14="http://schemas.microsoft.com/office/powerpoint/2010/main" val="167028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D1C1D"/>
                </a:solidFill>
                <a:effectLst/>
                <a:latin typeface="Slack-Lato"/>
              </a:rPr>
              <a:t>On Github there are things called “issues” which are essentially bugs or enhancement requests that are reported for a codebase. Devin right now autonomously write code to solve 13% of GH issues. Chat GPT 4 can only solve 1.74%</a:t>
            </a: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10</a:t>
            </a:fld>
            <a:endParaRPr lang="en-US"/>
          </a:p>
        </p:txBody>
      </p:sp>
    </p:spTree>
    <p:extLst>
      <p:ext uri="{BB962C8B-B14F-4D97-AF65-F5344CB8AC3E}">
        <p14:creationId xmlns:p14="http://schemas.microsoft.com/office/powerpoint/2010/main" val="83912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Is PE about keeping, more patient access. CX</a:t>
            </a:r>
            <a:br>
              <a:rPr lang="en-US"/>
            </a:br>
            <a:r>
              <a:rPr lang="en-US"/>
              <a:t>Data- </a:t>
            </a:r>
            <a:r>
              <a:rPr lang="en-US">
                <a:solidFill>
                  <a:schemeClr val="bg1"/>
                </a:solidFill>
              </a:rPr>
              <a:t>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Cybersecurity – 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Patient Engagement – 39%</a:t>
            </a:r>
          </a:p>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11</a:t>
            </a:fld>
            <a:endParaRPr lang="en-US"/>
          </a:p>
        </p:txBody>
      </p:sp>
    </p:spTree>
    <p:extLst>
      <p:ext uri="{BB962C8B-B14F-4D97-AF65-F5344CB8AC3E}">
        <p14:creationId xmlns:p14="http://schemas.microsoft.com/office/powerpoint/2010/main" val="3341830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tx1"/>
                </a:solidFill>
              </a:defRPr>
            </a:lvl1pPr>
          </a:lstStyle>
          <a:p>
            <a:r>
              <a:rPr lang="en-US"/>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5718753"/>
            <a:ext cx="9670598" cy="269875"/>
          </a:xfrm>
        </p:spPr>
        <p:txBody>
          <a:bodyPr anchor="ctr"/>
          <a:lstStyle>
            <a:lvl1pPr>
              <a:defRPr lang="en-US" sz="2000" b="1" kern="1200" dirty="0" smtClean="0">
                <a:solidFill>
                  <a:schemeClr val="tx1"/>
                </a:solidFill>
                <a:latin typeface="+mn-lt"/>
                <a:ea typeface="+mn-ea"/>
                <a:cs typeface="+mn-cs"/>
              </a:defRPr>
            </a:lvl1pPr>
          </a:lstStyle>
          <a:p>
            <a:pPr lvl="0"/>
            <a:r>
              <a:rPr lang="en-US"/>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lumMod val="20000"/>
                    <a:lumOff val="80000"/>
                  </a:schemeClr>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Footer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4000" b="1" kern="1200" dirty="0">
                <a:solidFill>
                  <a:schemeClr val="bg2"/>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638673"/>
          </a:xfrm>
        </p:spPr>
        <p:txBody>
          <a:bodyPr/>
          <a:lstStyle>
            <a:lvl1pPr>
              <a:defRPr/>
            </a:lvl1pPr>
          </a:lstStyle>
          <a:p>
            <a:pPr lvl="0"/>
            <a:r>
              <a:rPr lang="en-US"/>
              <a:t>Click to add text</a:t>
            </a:r>
          </a:p>
          <a:p>
            <a:pPr lvl="1"/>
            <a:r>
              <a:rPr lang="en-US"/>
              <a:t>Second level</a:t>
            </a:r>
          </a:p>
          <a:p>
            <a:pPr lvl="2"/>
            <a:r>
              <a:rPr lang="en-US"/>
              <a:t>Third level</a:t>
            </a:r>
          </a:p>
        </p:txBody>
      </p:sp>
      <p:grpSp>
        <p:nvGrpSpPr>
          <p:cNvPr id="5" name="Group 4">
            <a:extLst>
              <a:ext uri="{FF2B5EF4-FFF2-40B4-BE49-F238E27FC236}">
                <a16:creationId xmlns:a16="http://schemas.microsoft.com/office/drawing/2014/main" id="{B664E88F-307A-DB40-B2B8-A6ACEE9F6D5C}"/>
              </a:ext>
            </a:extLst>
          </p:cNvPr>
          <p:cNvGrpSpPr/>
          <p:nvPr userDrawn="1"/>
        </p:nvGrpSpPr>
        <p:grpSpPr>
          <a:xfrm>
            <a:off x="725020" y="6425831"/>
            <a:ext cx="10741959" cy="387014"/>
            <a:chOff x="725020" y="6001879"/>
            <a:chExt cx="10741959" cy="387014"/>
          </a:xfrm>
        </p:grpSpPr>
        <p:cxnSp>
          <p:nvCxnSpPr>
            <p:cNvPr id="6" name="Straight Connector 5">
              <a:extLst>
                <a:ext uri="{FF2B5EF4-FFF2-40B4-BE49-F238E27FC236}">
                  <a16:creationId xmlns:a16="http://schemas.microsoft.com/office/drawing/2014/main" id="{F4B2A32C-99E1-19FC-2170-1EDC074C5FC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CE21FC4-AEF7-0958-E898-1725533E04E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8" name="Picture 7" descr="A picture containing font, graphics, graphic design, typography&#10;&#10;Description automatically generated">
              <a:extLst>
                <a:ext uri="{FF2B5EF4-FFF2-40B4-BE49-F238E27FC236}">
                  <a16:creationId xmlns:a16="http://schemas.microsoft.com/office/drawing/2014/main" id="{12B226E4-5AAB-AD6E-4DD5-901D0F35B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23723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oter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74652"/>
            <a:ext cx="10515600" cy="473074"/>
          </a:xfrm>
        </p:spPr>
        <p:txBody>
          <a:bodyPr/>
          <a:lstStyle>
            <a:lvl1pPr>
              <a:defRPr lang="en-US" sz="4000" b="1" kern="1200" dirty="0">
                <a:solidFill>
                  <a:schemeClr val="bg2"/>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629148"/>
          </a:xfrm>
        </p:spPr>
        <p:txBody>
          <a:bodyPr/>
          <a:lstStyle>
            <a:lvl1pPr>
              <a:defRPr/>
            </a:lvl1pPr>
          </a:lstStyle>
          <a:p>
            <a:pPr lvl="0"/>
            <a:r>
              <a:rPr lang="en-US"/>
              <a:t>Click to add text</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629148"/>
          </a:xfrm>
        </p:spPr>
        <p:txBody>
          <a:bodyPr/>
          <a:lstStyle>
            <a:lvl1pPr>
              <a:defRPr/>
            </a:lvl1pPr>
          </a:lstStyle>
          <a:p>
            <a:pPr lvl="0"/>
            <a:r>
              <a:rPr lang="en-US"/>
              <a:t>Click to add text</a:t>
            </a:r>
          </a:p>
          <a:p>
            <a:pPr lvl="1"/>
            <a:r>
              <a:rPr lang="en-US"/>
              <a:t>Second level</a:t>
            </a:r>
          </a:p>
          <a:p>
            <a:pPr lvl="2"/>
            <a:r>
              <a:rPr lang="en-US"/>
              <a:t>Third level</a:t>
            </a:r>
          </a:p>
        </p:txBody>
      </p:sp>
      <p:grpSp>
        <p:nvGrpSpPr>
          <p:cNvPr id="4" name="Group 3">
            <a:extLst>
              <a:ext uri="{FF2B5EF4-FFF2-40B4-BE49-F238E27FC236}">
                <a16:creationId xmlns:a16="http://schemas.microsoft.com/office/drawing/2014/main" id="{61C7BFC4-2615-B752-5789-67ABC4927F71}"/>
              </a:ext>
            </a:extLst>
          </p:cNvPr>
          <p:cNvGrpSpPr/>
          <p:nvPr userDrawn="1"/>
        </p:nvGrpSpPr>
        <p:grpSpPr>
          <a:xfrm>
            <a:off x="725020" y="6400893"/>
            <a:ext cx="10741959" cy="387014"/>
            <a:chOff x="725020" y="6001879"/>
            <a:chExt cx="10741959" cy="387014"/>
          </a:xfrm>
        </p:grpSpPr>
        <p:cxnSp>
          <p:nvCxnSpPr>
            <p:cNvPr id="5" name="Straight Connector 4">
              <a:extLst>
                <a:ext uri="{FF2B5EF4-FFF2-40B4-BE49-F238E27FC236}">
                  <a16:creationId xmlns:a16="http://schemas.microsoft.com/office/drawing/2014/main" id="{EF31E3ED-C85A-8BAF-F060-51C7B8B693A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EE455F-7FA6-34FA-76DC-CEAA704F8D2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A2E3FED0-6347-364E-D308-54CB51620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79447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 One Column, Subtitl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838200" y="365125"/>
            <a:ext cx="10515600" cy="475488"/>
          </a:xfrm>
        </p:spPr>
        <p:txBody>
          <a:bodyPr/>
          <a:lstStyle>
            <a:lvl1pPr>
              <a:defRPr lang="en-US" sz="4000" b="1" kern="1200" dirty="0">
                <a:solidFill>
                  <a:schemeClr val="bg2"/>
                </a:solidFill>
                <a:latin typeface="+mn-lt"/>
                <a:ea typeface="+mn-ea"/>
                <a:cs typeface="+mn-cs"/>
              </a:defRPr>
            </a:lvl1pPr>
          </a:lstStyle>
          <a:p>
            <a:r>
              <a:rPr lang="en-US"/>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519453"/>
            <a:ext cx="10515600" cy="4157446"/>
          </a:xfrm>
        </p:spPr>
        <p:txBody>
          <a:bodyPr/>
          <a:lstStyle>
            <a:lvl1pPr>
              <a:defRPr/>
            </a:lvl1pPr>
          </a:lstStyle>
          <a:p>
            <a:pPr lvl="0"/>
            <a:r>
              <a:rPr lang="en-US"/>
              <a:t>Click to add text</a:t>
            </a:r>
          </a:p>
          <a:p>
            <a:pPr lvl="1"/>
            <a:r>
              <a:rPr lang="en-US"/>
              <a:t>Second level</a:t>
            </a:r>
          </a:p>
          <a:p>
            <a:pPr lvl="2"/>
            <a:r>
              <a:rPr lang="en-US"/>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926235"/>
            <a:ext cx="10515600" cy="393192"/>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a:t>Slide Subtitle</a:t>
            </a:r>
          </a:p>
        </p:txBody>
      </p:sp>
      <p:grpSp>
        <p:nvGrpSpPr>
          <p:cNvPr id="4" name="Group 3">
            <a:extLst>
              <a:ext uri="{FF2B5EF4-FFF2-40B4-BE49-F238E27FC236}">
                <a16:creationId xmlns:a16="http://schemas.microsoft.com/office/drawing/2014/main" id="{A781C98C-9083-A428-28E2-1CAC1FC03179}"/>
              </a:ext>
            </a:extLst>
          </p:cNvPr>
          <p:cNvGrpSpPr/>
          <p:nvPr userDrawn="1"/>
        </p:nvGrpSpPr>
        <p:grpSpPr>
          <a:xfrm>
            <a:off x="725020" y="6409201"/>
            <a:ext cx="10741959" cy="387014"/>
            <a:chOff x="725020" y="6001879"/>
            <a:chExt cx="10741959" cy="387014"/>
          </a:xfrm>
        </p:grpSpPr>
        <p:cxnSp>
          <p:nvCxnSpPr>
            <p:cNvPr id="5" name="Straight Connector 4">
              <a:extLst>
                <a:ext uri="{FF2B5EF4-FFF2-40B4-BE49-F238E27FC236}">
                  <a16:creationId xmlns:a16="http://schemas.microsoft.com/office/drawing/2014/main" id="{1A7042F1-211E-1AD2-3130-D664AA8BB00D}"/>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3A8DE-DEBF-1385-1C28-9BF1387887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7" name="Picture 6" descr="A picture containing font, graphics, graphic design, typography&#10;&#10;Description automatically generated">
              <a:extLst>
                <a:ext uri="{FF2B5EF4-FFF2-40B4-BE49-F238E27FC236}">
                  <a16:creationId xmlns:a16="http://schemas.microsoft.com/office/drawing/2014/main" id="{D9E36C5A-9C6B-0252-269C-484C05A911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92589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isc - One Colum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199" y="1519453"/>
            <a:ext cx="10515599" cy="4157446"/>
          </a:xfrm>
        </p:spPr>
        <p:txBody>
          <a:bodyPr/>
          <a:lstStyle>
            <a:lvl1pPr>
              <a:defRPr/>
            </a:lvl1pPr>
          </a:lstStyle>
          <a:p>
            <a:pPr lvl="0"/>
            <a:r>
              <a:rPr lang="en-US"/>
              <a:t>Click to add text</a:t>
            </a:r>
          </a:p>
          <a:p>
            <a:pPr lvl="1"/>
            <a:r>
              <a:rPr lang="en-US"/>
              <a:t>Second level</a:t>
            </a:r>
          </a:p>
          <a:p>
            <a:pPr lvl="2"/>
            <a:r>
              <a:rPr lang="en-US"/>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198" y="930802"/>
            <a:ext cx="10515600" cy="390203"/>
          </a:xfrm>
        </p:spPr>
        <p:txBody>
          <a:bodyPr rIns="0" anchor="ctr">
            <a:noAutofit/>
          </a:bodyPr>
          <a:lstStyle>
            <a:lvl1pPr>
              <a:defRPr lang="en-US" sz="2200" b="1" kern="1200" dirty="0">
                <a:solidFill>
                  <a:schemeClr val="bg1">
                    <a:lumMod val="75000"/>
                    <a:lumOff val="25000"/>
                  </a:schemeClr>
                </a:solidFill>
                <a:latin typeface="+mn-lt"/>
                <a:ea typeface="+mn-ea"/>
                <a:cs typeface="+mn-cs"/>
              </a:defRPr>
            </a:lvl1pPr>
          </a:lstStyle>
          <a:p>
            <a:pPr lvl="0"/>
            <a:r>
              <a:rPr lang="en-US"/>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199" y="365126"/>
            <a:ext cx="10515600" cy="473074"/>
          </a:xfrm>
        </p:spPr>
        <p:txBody>
          <a:bodyPr/>
          <a:lstStyle>
            <a:lvl1pPr>
              <a:defRPr lang="en-US" sz="4000" b="1" kern="1200" dirty="0">
                <a:solidFill>
                  <a:schemeClr val="bg2"/>
                </a:solidFill>
                <a:latin typeface="+mn-lt"/>
                <a:ea typeface="+mn-ea"/>
                <a:cs typeface="+mn-cs"/>
              </a:defRPr>
            </a:lvl1pPr>
          </a:lstStyle>
          <a:p>
            <a:r>
              <a:rPr lang="en-US"/>
              <a:t>Slide Title</a:t>
            </a:r>
          </a:p>
        </p:txBody>
      </p:sp>
      <p:grpSp>
        <p:nvGrpSpPr>
          <p:cNvPr id="2" name="Group 1">
            <a:extLst>
              <a:ext uri="{FF2B5EF4-FFF2-40B4-BE49-F238E27FC236}">
                <a16:creationId xmlns:a16="http://schemas.microsoft.com/office/drawing/2014/main" id="{C956221D-665A-89DF-A0D1-04497F21E3F8}"/>
              </a:ext>
            </a:extLst>
          </p:cNvPr>
          <p:cNvGrpSpPr/>
          <p:nvPr userDrawn="1"/>
        </p:nvGrpSpPr>
        <p:grpSpPr>
          <a:xfrm>
            <a:off x="725020" y="6400892"/>
            <a:ext cx="10741959" cy="387014"/>
            <a:chOff x="725020" y="6001879"/>
            <a:chExt cx="10741959" cy="387014"/>
          </a:xfrm>
        </p:grpSpPr>
        <p:cxnSp>
          <p:nvCxnSpPr>
            <p:cNvPr id="3" name="Straight Connector 2">
              <a:extLst>
                <a:ext uri="{FF2B5EF4-FFF2-40B4-BE49-F238E27FC236}">
                  <a16:creationId xmlns:a16="http://schemas.microsoft.com/office/drawing/2014/main" id="{22E98F08-0F10-011A-B3A2-7E2356DAB5E4}"/>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2BE5810-531D-D9F5-2D52-CFC3CA276039}"/>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68B7F45-0266-B120-60CF-66F8618E9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580965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Two Colum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1128675" y="987879"/>
            <a:ext cx="9939705" cy="475488"/>
          </a:xfrm>
        </p:spPr>
        <p:txBody>
          <a:bodyPr/>
          <a:lstStyle>
            <a:lvl1pPr>
              <a:defRPr lang="en-US" sz="4000" b="1" kern="1200" dirty="0">
                <a:solidFill>
                  <a:schemeClr val="bg2"/>
                </a:solidFill>
                <a:latin typeface="+mn-lt"/>
                <a:ea typeface="+mn-ea"/>
                <a:cs typeface="+mn-cs"/>
              </a:defRPr>
            </a:lvl1pPr>
          </a:lstStyle>
          <a:p>
            <a:r>
              <a:rPr lang="en-US"/>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6236256" y="2166120"/>
            <a:ext cx="4846320" cy="3510303"/>
          </a:xfrm>
        </p:spPr>
        <p:txBody>
          <a:bodyPr/>
          <a:lstStyle>
            <a:lvl1pPr>
              <a:defRPr/>
            </a:lvl1pPr>
          </a:lstStyle>
          <a:p>
            <a:pPr lvl="0"/>
            <a:r>
              <a:rPr lang="en-US"/>
              <a:t>Click to add text</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1123619" y="2166596"/>
            <a:ext cx="4846320" cy="3510303"/>
          </a:xfrm>
        </p:spPr>
        <p:txBody>
          <a:bodyPr/>
          <a:lstStyle>
            <a:lvl1pPr>
              <a:defRPr/>
            </a:lvl1pPr>
          </a:lstStyle>
          <a:p>
            <a:pPr lvl="0"/>
            <a:r>
              <a:rPr lang="en-US"/>
              <a:t>Click to add text</a:t>
            </a:r>
          </a:p>
          <a:p>
            <a:pPr lvl="1"/>
            <a:r>
              <a:rPr lang="en-US"/>
              <a:t>Second level</a:t>
            </a:r>
          </a:p>
          <a:p>
            <a:pPr lvl="2"/>
            <a:r>
              <a:rPr lang="en-US"/>
              <a:t>Third level</a:t>
            </a:r>
          </a:p>
        </p:txBody>
      </p:sp>
      <p:sp>
        <p:nvSpPr>
          <p:cNvPr id="3" name="Text Placeholder 14">
            <a:extLst>
              <a:ext uri="{FF2B5EF4-FFF2-40B4-BE49-F238E27FC236}">
                <a16:creationId xmlns:a16="http://schemas.microsoft.com/office/drawing/2014/main" id="{CE124EBA-F971-04E3-C644-8E74006DF6DB}"/>
              </a:ext>
            </a:extLst>
          </p:cNvPr>
          <p:cNvSpPr>
            <a:spLocks noGrp="1"/>
          </p:cNvSpPr>
          <p:nvPr>
            <p:ph type="body" sz="quarter" idx="14" hasCustomPrompt="1"/>
          </p:nvPr>
        </p:nvSpPr>
        <p:spPr>
          <a:xfrm>
            <a:off x="1128676" y="1568141"/>
            <a:ext cx="9939704" cy="393192"/>
          </a:xfrm>
        </p:spPr>
        <p:txBody>
          <a:bodyPr>
            <a:noAutofit/>
          </a:bodyPr>
          <a:lstStyle>
            <a:lvl1pPr>
              <a:defRPr lang="en-US" sz="2200" b="1" kern="1200" dirty="0">
                <a:solidFill>
                  <a:schemeClr val="bg1">
                    <a:lumMod val="75000"/>
                    <a:lumOff val="25000"/>
                  </a:schemeClr>
                </a:solidFill>
                <a:latin typeface="+mn-lt"/>
                <a:ea typeface="+mn-ea"/>
                <a:cs typeface="+mn-cs"/>
              </a:defRPr>
            </a:lvl1pPr>
          </a:lstStyle>
          <a:p>
            <a:pPr lvl="0"/>
            <a:r>
              <a:rPr lang="en-US"/>
              <a:t>Slide Subtitle</a:t>
            </a:r>
          </a:p>
        </p:txBody>
      </p:sp>
      <p:grpSp>
        <p:nvGrpSpPr>
          <p:cNvPr id="2" name="Group 1">
            <a:extLst>
              <a:ext uri="{FF2B5EF4-FFF2-40B4-BE49-F238E27FC236}">
                <a16:creationId xmlns:a16="http://schemas.microsoft.com/office/drawing/2014/main" id="{E9DC329B-643C-93A0-C990-FDD28D876690}"/>
              </a:ext>
            </a:extLst>
          </p:cNvPr>
          <p:cNvGrpSpPr/>
          <p:nvPr userDrawn="1"/>
        </p:nvGrpSpPr>
        <p:grpSpPr>
          <a:xfrm>
            <a:off x="725020" y="6001879"/>
            <a:ext cx="10741959" cy="387014"/>
            <a:chOff x="725020" y="6001879"/>
            <a:chExt cx="10741959" cy="387014"/>
          </a:xfrm>
        </p:grpSpPr>
        <p:cxnSp>
          <p:nvCxnSpPr>
            <p:cNvPr id="4" name="Straight Connector 3">
              <a:extLst>
                <a:ext uri="{FF2B5EF4-FFF2-40B4-BE49-F238E27FC236}">
                  <a16:creationId xmlns:a16="http://schemas.microsoft.com/office/drawing/2014/main" id="{8222C2BF-44AC-9955-0B4C-4C708926DC22}"/>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0088D08-A3A4-90B8-D655-A6F2517E616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6" name="Picture 5" descr="A picture containing font, graphics, graphic design, typography&#10;&#10;Description automatically generated">
              <a:extLst>
                <a:ext uri="{FF2B5EF4-FFF2-40B4-BE49-F238E27FC236}">
                  <a16:creationId xmlns:a16="http://schemas.microsoft.com/office/drawing/2014/main" id="{F8515AEF-2069-DA4A-D83E-A1BB115C44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4053305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One Colum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1123620" y="987879"/>
            <a:ext cx="9939704" cy="475488"/>
          </a:xfrm>
        </p:spPr>
        <p:txBody>
          <a:bodyPr/>
          <a:lstStyle>
            <a:lvl1pPr>
              <a:defRPr lang="en-US" sz="4000" b="1" kern="1200" dirty="0">
                <a:solidFill>
                  <a:schemeClr val="bg2"/>
                </a:solidFill>
                <a:latin typeface="+mn-lt"/>
                <a:ea typeface="+mn-ea"/>
                <a:cs typeface="+mn-cs"/>
              </a:defRPr>
            </a:lvl1pPr>
          </a:lstStyle>
          <a:p>
            <a:r>
              <a:rPr lang="en-US"/>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1123620" y="1673850"/>
            <a:ext cx="9939704" cy="4003050"/>
          </a:xfrm>
        </p:spPr>
        <p:txBody>
          <a:bodyPr/>
          <a:lstStyle>
            <a:lvl1pPr>
              <a:defRPr/>
            </a:lvl1pPr>
          </a:lstStyle>
          <a:p>
            <a:pPr lvl="0"/>
            <a:r>
              <a:rPr lang="en-US"/>
              <a:t>Click to add text</a:t>
            </a:r>
          </a:p>
          <a:p>
            <a:pPr lvl="1"/>
            <a:r>
              <a:rPr lang="en-US"/>
              <a:t>Second level</a:t>
            </a:r>
          </a:p>
          <a:p>
            <a:pPr lvl="2"/>
            <a:r>
              <a:rPr lang="en-US"/>
              <a:t>Third level</a:t>
            </a:r>
          </a:p>
        </p:txBody>
      </p:sp>
      <p:grpSp>
        <p:nvGrpSpPr>
          <p:cNvPr id="2" name="Group 1">
            <a:extLst>
              <a:ext uri="{FF2B5EF4-FFF2-40B4-BE49-F238E27FC236}">
                <a16:creationId xmlns:a16="http://schemas.microsoft.com/office/drawing/2014/main" id="{06689083-74D4-E614-30C8-227266BF6585}"/>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33CE5507-5E1C-650B-6193-DBA0AB2734E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BB21729-3A5F-87B5-E826-ACD45C78BD2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65429199-CCE2-3564-0937-1C56D05992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266056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879865" y="777016"/>
            <a:ext cx="10432269" cy="4881387"/>
          </a:xfrm>
          <a:prstGeom prst="rect">
            <a:avLst/>
          </a:prstGeom>
          <a:noFill/>
        </p:spPr>
        <p:txBody>
          <a:bodyPr wrap="square">
            <a:noAutofit/>
          </a:bodyPr>
          <a:lstStyle/>
          <a:p>
            <a:r>
              <a:rPr lang="en-US"/>
              <a:t>Click icon to add picture</a:t>
            </a:r>
          </a:p>
        </p:txBody>
      </p:sp>
      <p:grpSp>
        <p:nvGrpSpPr>
          <p:cNvPr id="2" name="Group 1">
            <a:extLst>
              <a:ext uri="{FF2B5EF4-FFF2-40B4-BE49-F238E27FC236}">
                <a16:creationId xmlns:a16="http://schemas.microsoft.com/office/drawing/2014/main" id="{2B2835E0-7FCA-C33D-104B-F96C63A3F7B0}"/>
              </a:ext>
            </a:extLst>
          </p:cNvPr>
          <p:cNvGrpSpPr/>
          <p:nvPr userDrawn="1"/>
        </p:nvGrpSpPr>
        <p:grpSpPr>
          <a:xfrm>
            <a:off x="725020" y="6400893"/>
            <a:ext cx="10741959" cy="387014"/>
            <a:chOff x="725020" y="6001879"/>
            <a:chExt cx="10741959" cy="387014"/>
          </a:xfrm>
        </p:grpSpPr>
        <p:cxnSp>
          <p:nvCxnSpPr>
            <p:cNvPr id="3" name="Straight Connector 2">
              <a:extLst>
                <a:ext uri="{FF2B5EF4-FFF2-40B4-BE49-F238E27FC236}">
                  <a16:creationId xmlns:a16="http://schemas.microsoft.com/office/drawing/2014/main" id="{6C753963-74ED-AF98-3672-3CA669AFB540}"/>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758F151-E56A-2979-C41B-E47CE37A838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91526758-20A6-861B-8828-791CB14EE8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3247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ernate Pictur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6300472" y="786541"/>
            <a:ext cx="5079651" cy="4881387"/>
          </a:xfrm>
          <a:prstGeom prst="rect">
            <a:avLst/>
          </a:prstGeom>
          <a:noFill/>
        </p:spPr>
        <p:txBody>
          <a:bodyPr wrap="square">
            <a:noAutofit/>
          </a:bodyPr>
          <a:lstStyle/>
          <a:p>
            <a:r>
              <a:rPr lang="en-US"/>
              <a:t>Click icon to add picture</a:t>
            </a:r>
          </a:p>
        </p:txBody>
      </p:sp>
      <p:sp>
        <p:nvSpPr>
          <p:cNvPr id="14" name="Picture Placeholder 2">
            <a:extLst>
              <a:ext uri="{FF2B5EF4-FFF2-40B4-BE49-F238E27FC236}">
                <a16:creationId xmlns:a16="http://schemas.microsoft.com/office/drawing/2014/main" id="{FE21B81A-67DB-C416-4873-338F2409A7AC}"/>
              </a:ext>
            </a:extLst>
          </p:cNvPr>
          <p:cNvSpPr>
            <a:spLocks noGrp="1"/>
          </p:cNvSpPr>
          <p:nvPr>
            <p:ph type="pic" sz="quarter" idx="16"/>
          </p:nvPr>
        </p:nvSpPr>
        <p:spPr>
          <a:xfrm>
            <a:off x="770890" y="786541"/>
            <a:ext cx="5079651" cy="4881387"/>
          </a:xfrm>
          <a:prstGeom prst="rect">
            <a:avLst/>
          </a:prstGeom>
          <a:noFill/>
        </p:spPr>
        <p:txBody>
          <a:bodyPr wrap="square">
            <a:noAutofit/>
          </a:bodyPr>
          <a:lstStyle/>
          <a:p>
            <a:r>
              <a:rPr lang="en-US"/>
              <a:t>Click icon to add picture</a:t>
            </a:r>
          </a:p>
        </p:txBody>
      </p:sp>
      <p:grpSp>
        <p:nvGrpSpPr>
          <p:cNvPr id="2" name="Group 1">
            <a:extLst>
              <a:ext uri="{FF2B5EF4-FFF2-40B4-BE49-F238E27FC236}">
                <a16:creationId xmlns:a16="http://schemas.microsoft.com/office/drawing/2014/main" id="{A57D5D50-1101-B65D-E4B7-36EE3EB614BA}"/>
              </a:ext>
            </a:extLst>
          </p:cNvPr>
          <p:cNvGrpSpPr/>
          <p:nvPr userDrawn="1"/>
        </p:nvGrpSpPr>
        <p:grpSpPr>
          <a:xfrm>
            <a:off x="725020" y="6400891"/>
            <a:ext cx="10741959" cy="387014"/>
            <a:chOff x="725020" y="6001879"/>
            <a:chExt cx="10741959" cy="387014"/>
          </a:xfrm>
        </p:grpSpPr>
        <p:cxnSp>
          <p:nvCxnSpPr>
            <p:cNvPr id="3" name="Straight Connector 2">
              <a:extLst>
                <a:ext uri="{FF2B5EF4-FFF2-40B4-BE49-F238E27FC236}">
                  <a16:creationId xmlns:a16="http://schemas.microsoft.com/office/drawing/2014/main" id="{67C16068-36CA-E4B1-3470-C05F9FC05BDA}"/>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D890DA4-FCCE-DE52-729A-B3E1AA91B9CA}"/>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CE4C6E90-5DB5-8D5D-F0BA-737EA79409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566780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DBB741-4F65-4FAB-B65A-D22C244384F7}"/>
              </a:ext>
            </a:extLst>
          </p:cNvPr>
          <p:cNvSpPr txBox="1"/>
          <p:nvPr userDrawn="1"/>
        </p:nvSpPr>
        <p:spPr>
          <a:xfrm>
            <a:off x="3652100" y="2219915"/>
            <a:ext cx="4741962" cy="623828"/>
          </a:xfrm>
          <a:prstGeom prst="rect">
            <a:avLst/>
          </a:prstGeom>
          <a:noFill/>
        </p:spPr>
        <p:txBody>
          <a:bodyPr wrap="square" rtlCol="0">
            <a:noAutofit/>
          </a:bodyPr>
          <a:lstStyle/>
          <a:p>
            <a:pPr algn="ctr"/>
            <a:r>
              <a:rPr lang="en-US" sz="4400" b="1" kern="1200">
                <a:solidFill>
                  <a:schemeClr val="bg2"/>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3652100" y="3225018"/>
            <a:ext cx="4741961"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a:t>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3652100" y="3653231"/>
            <a:ext cx="4741962" cy="39867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tx2"/>
                </a:solidFill>
                <a:effectLst/>
                <a:uLnTx/>
                <a:uFillTx/>
                <a:latin typeface="Calibri" panose="020F0502020204030204"/>
                <a:ea typeface="+mn-ea"/>
                <a:cs typeface="+mn-cs"/>
              </a:defRPr>
            </a:lvl1pPr>
          </a:lstStyle>
          <a:p>
            <a:r>
              <a:rPr lang="en-US"/>
              <a:t>Presenter Email</a:t>
            </a:r>
          </a:p>
        </p:txBody>
      </p:sp>
      <p:grpSp>
        <p:nvGrpSpPr>
          <p:cNvPr id="2" name="Group 1">
            <a:extLst>
              <a:ext uri="{FF2B5EF4-FFF2-40B4-BE49-F238E27FC236}">
                <a16:creationId xmlns:a16="http://schemas.microsoft.com/office/drawing/2014/main" id="{3AA2779A-F700-434D-1FCA-E5B50AE9F05F}"/>
              </a:ext>
            </a:extLst>
          </p:cNvPr>
          <p:cNvGrpSpPr/>
          <p:nvPr userDrawn="1"/>
        </p:nvGrpSpPr>
        <p:grpSpPr>
          <a:xfrm>
            <a:off x="725020" y="6001879"/>
            <a:ext cx="10741959" cy="387014"/>
            <a:chOff x="725020" y="6001879"/>
            <a:chExt cx="10741959" cy="387014"/>
          </a:xfrm>
        </p:grpSpPr>
        <p:cxnSp>
          <p:nvCxnSpPr>
            <p:cNvPr id="3" name="Straight Connector 2">
              <a:extLst>
                <a:ext uri="{FF2B5EF4-FFF2-40B4-BE49-F238E27FC236}">
                  <a16:creationId xmlns:a16="http://schemas.microsoft.com/office/drawing/2014/main" id="{FDA8463A-B76D-B3CD-BADB-C02F7A63F5E8}"/>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8706402-5EAF-4CD9-3D68-F42B089AC2E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5" name="Picture 4" descr="A picture containing font, graphics, graphic design, typography&#10;&#10;Description automatically generated">
              <a:extLst>
                <a:ext uri="{FF2B5EF4-FFF2-40B4-BE49-F238E27FC236}">
                  <a16:creationId xmlns:a16="http://schemas.microsoft.com/office/drawing/2014/main" id="{F0FF634B-E3FF-567B-BF3B-3450782C66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1711135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Presentatio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9670598" cy="667048"/>
          </a:xfrm>
        </p:spPr>
        <p:txBody>
          <a:bodyPr anchor="ctr" anchorCtr="0">
            <a:noAutofit/>
          </a:bodyPr>
          <a:lstStyle>
            <a:lvl1pPr algn="l">
              <a:defRPr sz="4400">
                <a:solidFill>
                  <a:schemeClr val="bg2"/>
                </a:solidFill>
              </a:defRPr>
            </a:lvl1pPr>
          </a:lstStyle>
          <a:p>
            <a:r>
              <a:rPr lang="en-US"/>
              <a:t>Presentation Title</a:t>
            </a:r>
          </a:p>
        </p:txBody>
      </p:sp>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1" y="5769553"/>
            <a:ext cx="4668850" cy="555047"/>
          </a:xfrm>
        </p:spPr>
        <p:txBody>
          <a:bodyPr anchor="t"/>
          <a:lstStyle>
            <a:lvl1pPr>
              <a:defRPr lang="en-US" sz="2000" b="1" kern="1200" dirty="0" smtClean="0">
                <a:solidFill>
                  <a:schemeClr val="tx2"/>
                </a:solidFill>
                <a:latin typeface="+mn-lt"/>
                <a:ea typeface="+mn-ea"/>
                <a:cs typeface="+mn-cs"/>
              </a:defRPr>
            </a:lvl1pPr>
          </a:lstStyle>
          <a:p>
            <a:pPr lvl="0"/>
            <a:r>
              <a:rPr lang="en-US"/>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solidFill>
                <a:effectLst/>
                <a:uLnTx/>
                <a:uFillTx/>
              </a:rPr>
              <a:t>© Health Catalyst. Confidential and Proprietary.</a:t>
            </a:r>
          </a:p>
        </p:txBody>
      </p:sp>
      <p:pic>
        <p:nvPicPr>
          <p:cNvPr id="7" name="object 7">
            <a:extLst>
              <a:ext uri="{FF2B5EF4-FFF2-40B4-BE49-F238E27FC236}">
                <a16:creationId xmlns:a16="http://schemas.microsoft.com/office/drawing/2014/main" id="{492DE474-7BA0-3C90-3591-05FADD4C6B22}"/>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10639680" y="4391568"/>
            <a:ext cx="1766100" cy="2482761"/>
          </a:xfrm>
          <a:prstGeom prst="rect">
            <a:avLst/>
          </a:prstGeom>
        </p:spPr>
      </p:pic>
      <p:grpSp>
        <p:nvGrpSpPr>
          <p:cNvPr id="8" name="object 3">
            <a:extLst>
              <a:ext uri="{FF2B5EF4-FFF2-40B4-BE49-F238E27FC236}">
                <a16:creationId xmlns:a16="http://schemas.microsoft.com/office/drawing/2014/main" id="{4E92FAFB-CADF-5B45-F681-DC0D52E7749F}"/>
              </a:ext>
            </a:extLst>
          </p:cNvPr>
          <p:cNvGrpSpPr>
            <a:grpSpLocks/>
          </p:cNvGrpSpPr>
          <p:nvPr userDrawn="1"/>
        </p:nvGrpSpPr>
        <p:grpSpPr>
          <a:xfrm>
            <a:off x="-19050" y="-19050"/>
            <a:ext cx="4210088" cy="4690872"/>
            <a:chOff x="0" y="0"/>
            <a:chExt cx="4210088" cy="4692510"/>
          </a:xfrm>
        </p:grpSpPr>
        <p:pic>
          <p:nvPicPr>
            <p:cNvPr id="9" name="object 4">
              <a:extLst>
                <a:ext uri="{FF2B5EF4-FFF2-40B4-BE49-F238E27FC236}">
                  <a16:creationId xmlns:a16="http://schemas.microsoft.com/office/drawing/2014/main" id="{76FA81B5-B0E4-F7BF-BB0F-74FE969039B4}"/>
                </a:ext>
              </a:extLst>
            </p:cNvPr>
            <p:cNvPicPr/>
            <p:nvPr/>
          </p:nvPicPr>
          <p:blipFill>
            <a:blip r:embed="rId3" cstate="screen">
              <a:extLst>
                <a:ext uri="{28A0092B-C50C-407E-A947-70E740481C1C}">
                  <a14:useLocalDpi xmlns:a14="http://schemas.microsoft.com/office/drawing/2010/main" val="0"/>
                </a:ext>
              </a:extLst>
            </a:blip>
            <a:stretch>
              <a:fillRect/>
            </a:stretch>
          </p:blipFill>
          <p:spPr>
            <a:xfrm>
              <a:off x="0" y="0"/>
              <a:ext cx="4210088" cy="4692510"/>
            </a:xfrm>
            <a:prstGeom prst="rect">
              <a:avLst/>
            </a:prstGeom>
          </p:spPr>
        </p:pic>
        <p:sp>
          <p:nvSpPr>
            <p:cNvPr id="10" name="object 5">
              <a:extLst>
                <a:ext uri="{FF2B5EF4-FFF2-40B4-BE49-F238E27FC236}">
                  <a16:creationId xmlns:a16="http://schemas.microsoft.com/office/drawing/2014/main" id="{6A948BAC-23BA-D10C-26BE-898C8E998D37}"/>
                </a:ext>
              </a:extLst>
            </p:cNvPr>
            <p:cNvSpPr/>
            <p:nvPr/>
          </p:nvSpPr>
          <p:spPr>
            <a:xfrm>
              <a:off x="393349" y="0"/>
              <a:ext cx="802640" cy="802640"/>
            </a:xfrm>
            <a:custGeom>
              <a:avLst/>
              <a:gdLst/>
              <a:ahLst/>
              <a:cxnLst/>
              <a:rect l="l" t="t" r="r" b="b"/>
              <a:pathLst>
                <a:path w="802640" h="802640">
                  <a:moveTo>
                    <a:pt x="0" y="802518"/>
                  </a:moveTo>
                  <a:lnTo>
                    <a:pt x="802518" y="0"/>
                  </a:lnTo>
                </a:path>
              </a:pathLst>
            </a:custGeom>
            <a:ln w="9525">
              <a:solidFill>
                <a:srgbClr val="FFFFFF"/>
              </a:solidFill>
            </a:ln>
          </p:spPr>
          <p:txBody>
            <a:bodyPr wrap="square" lIns="0" tIns="0" rIns="0" bIns="0" rtlCol="0"/>
            <a:lstStyle/>
            <a:p>
              <a:endParaRPr/>
            </a:p>
          </p:txBody>
        </p:sp>
        <p:sp>
          <p:nvSpPr>
            <p:cNvPr id="13" name="object 6">
              <a:extLst>
                <a:ext uri="{FF2B5EF4-FFF2-40B4-BE49-F238E27FC236}">
                  <a16:creationId xmlns:a16="http://schemas.microsoft.com/office/drawing/2014/main" id="{6D3DB80E-C501-21DC-FEB0-F20B9C5026C1}"/>
                </a:ext>
              </a:extLst>
            </p:cNvPr>
            <p:cNvSpPr/>
            <p:nvPr/>
          </p:nvSpPr>
          <p:spPr>
            <a:xfrm>
              <a:off x="0" y="452582"/>
              <a:ext cx="1053465" cy="1053465"/>
            </a:xfrm>
            <a:custGeom>
              <a:avLst/>
              <a:gdLst/>
              <a:ahLst/>
              <a:cxnLst/>
              <a:rect l="l" t="t" r="r" b="b"/>
              <a:pathLst>
                <a:path w="1053465" h="1053465">
                  <a:moveTo>
                    <a:pt x="0" y="1052906"/>
                  </a:moveTo>
                  <a:lnTo>
                    <a:pt x="1052906" y="0"/>
                  </a:lnTo>
                </a:path>
              </a:pathLst>
            </a:custGeom>
            <a:ln w="9525">
              <a:solidFill>
                <a:srgbClr val="FFFFFF"/>
              </a:solidFill>
            </a:ln>
          </p:spPr>
          <p:txBody>
            <a:bodyPr wrap="square" lIns="0" tIns="0" rIns="0" bIns="0" rtlCol="0"/>
            <a:lstStyle/>
            <a:p>
              <a:endParaRPr/>
            </a:p>
          </p:txBody>
        </p:sp>
      </p:grpSp>
      <p:sp>
        <p:nvSpPr>
          <p:cNvPr id="14" name="Text Placeholder 3">
            <a:extLst>
              <a:ext uri="{FF2B5EF4-FFF2-40B4-BE49-F238E27FC236}">
                <a16:creationId xmlns:a16="http://schemas.microsoft.com/office/drawing/2014/main" id="{535C87C4-0F46-35B5-AC27-F1B9341E6087}"/>
              </a:ext>
            </a:extLst>
          </p:cNvPr>
          <p:cNvSpPr>
            <a:spLocks noGrp="1"/>
          </p:cNvSpPr>
          <p:nvPr>
            <p:ph type="body" sz="quarter" idx="12" hasCustomPrompt="1"/>
          </p:nvPr>
        </p:nvSpPr>
        <p:spPr>
          <a:xfrm>
            <a:off x="5583040" y="5772145"/>
            <a:ext cx="4672584" cy="552455"/>
          </a:xfrm>
        </p:spPr>
        <p:txBody>
          <a:bodyPr anchor="t"/>
          <a:lstStyle>
            <a:lvl1pPr>
              <a:defRPr lang="en-US" sz="2000" b="1" kern="1200" dirty="0" smtClean="0">
                <a:solidFill>
                  <a:schemeClr val="tx2"/>
                </a:solidFill>
                <a:latin typeface="+mn-lt"/>
                <a:ea typeface="+mn-ea"/>
                <a:cs typeface="+mn-cs"/>
              </a:defRPr>
            </a:lvl1pPr>
          </a:lstStyle>
          <a:p>
            <a:pPr lvl="0"/>
            <a:r>
              <a:rPr lang="en-US"/>
              <a:t>Presenter Name</a:t>
            </a:r>
          </a:p>
        </p:txBody>
      </p:sp>
    </p:spTree>
    <p:extLst>
      <p:ext uri="{BB962C8B-B14F-4D97-AF65-F5344CB8AC3E}">
        <p14:creationId xmlns:p14="http://schemas.microsoft.com/office/powerpoint/2010/main" val="273990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69441"/>
          </a:xfrm>
          <a:prstGeom prst="rect">
            <a:avLst/>
          </a:prstGeom>
          <a:noFill/>
        </p:spPr>
        <p:txBody>
          <a:bodyPr wrap="square" rtlCol="0">
            <a:spAutoFit/>
          </a:bodyPr>
          <a:lstStyle/>
          <a:p>
            <a:pPr algn="ctr"/>
            <a:r>
              <a:rPr lang="en-US" sz="4400" b="1" i="0" kern="1200">
                <a:solidFill>
                  <a:schemeClr val="tx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3960999"/>
          </a:xfrm>
        </p:spPr>
        <p:txBody>
          <a:bodyPr/>
          <a:lstStyle>
            <a:lvl2pPr>
              <a:defRPr/>
            </a:lvl2pPr>
            <a:lvl3pPr marL="548640" indent="0">
              <a:buNone/>
              <a:defRPr/>
            </a:lvl3pPr>
          </a:lstStyle>
          <a:p>
            <a:pPr lvl="1"/>
            <a:r>
              <a:rPr lang="en-US"/>
              <a:t>Click to add text</a:t>
            </a:r>
          </a:p>
        </p:txBody>
      </p:sp>
      <p:grpSp>
        <p:nvGrpSpPr>
          <p:cNvPr id="17" name="Group 16">
            <a:extLst>
              <a:ext uri="{FF2B5EF4-FFF2-40B4-BE49-F238E27FC236}">
                <a16:creationId xmlns:a16="http://schemas.microsoft.com/office/drawing/2014/main" id="{14602FBD-6CC7-AEDE-0BCB-F7D4D6F1A116}"/>
              </a:ext>
            </a:extLst>
          </p:cNvPr>
          <p:cNvGrpSpPr/>
          <p:nvPr userDrawn="1"/>
        </p:nvGrpSpPr>
        <p:grpSpPr>
          <a:xfrm>
            <a:off x="725020" y="6384263"/>
            <a:ext cx="10741959" cy="410792"/>
            <a:chOff x="725020" y="6001879"/>
            <a:chExt cx="10741959" cy="410792"/>
          </a:xfrm>
        </p:grpSpPr>
        <p:cxnSp>
          <p:nvCxnSpPr>
            <p:cNvPr id="18" name="Straight Connector 17">
              <a:extLst>
                <a:ext uri="{FF2B5EF4-FFF2-40B4-BE49-F238E27FC236}">
                  <a16:creationId xmlns:a16="http://schemas.microsoft.com/office/drawing/2014/main" id="{F2E7F0E1-5AEC-A58F-658A-5F20249E0A4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FA258AB-6A98-C97C-DF08-4BEC3EDB62ED}"/>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20" name="Picture 19" descr="A close-up of a logo&#10;&#10;Description automatically generated with low confidence">
              <a:extLst>
                <a:ext uri="{FF2B5EF4-FFF2-40B4-BE49-F238E27FC236}">
                  <a16:creationId xmlns:a16="http://schemas.microsoft.com/office/drawing/2014/main" id="{16797C8E-F7F8-0580-3DE4-7CD76F888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93914" y="2357437"/>
            <a:ext cx="5202086" cy="1952626"/>
          </a:xfrm>
        </p:spPr>
        <p:txBody>
          <a:bodyPr>
            <a:noAutofit/>
          </a:bodyPr>
          <a:lstStyle>
            <a:lvl1pPr>
              <a:defRPr lang="en-US" sz="4400" b="1" kern="1200" dirty="0">
                <a:solidFill>
                  <a:schemeClr val="tx1"/>
                </a:solidFill>
                <a:latin typeface="+mn-lt"/>
                <a:ea typeface="+mj-ea"/>
                <a:cs typeface="+mj-cs"/>
              </a:defRPr>
            </a:lvl1pPr>
          </a:lstStyle>
          <a:p>
            <a:r>
              <a:rPr lang="en-US"/>
              <a:t>Section Title Page</a:t>
            </a:r>
          </a:p>
        </p:txBody>
      </p:sp>
      <p:grpSp>
        <p:nvGrpSpPr>
          <p:cNvPr id="11" name="Group 10">
            <a:extLst>
              <a:ext uri="{FF2B5EF4-FFF2-40B4-BE49-F238E27FC236}">
                <a16:creationId xmlns:a16="http://schemas.microsoft.com/office/drawing/2014/main" id="{BECF0455-FF2C-8631-9DDF-7F946FF36CB8}"/>
              </a:ext>
            </a:extLst>
          </p:cNvPr>
          <p:cNvGrpSpPr/>
          <p:nvPr userDrawn="1"/>
        </p:nvGrpSpPr>
        <p:grpSpPr>
          <a:xfrm>
            <a:off x="725020" y="6375953"/>
            <a:ext cx="10741959" cy="410792"/>
            <a:chOff x="725020" y="6001879"/>
            <a:chExt cx="10741959" cy="410792"/>
          </a:xfrm>
        </p:grpSpPr>
        <p:cxnSp>
          <p:nvCxnSpPr>
            <p:cNvPr id="12" name="Straight Connector 11">
              <a:extLst>
                <a:ext uri="{FF2B5EF4-FFF2-40B4-BE49-F238E27FC236}">
                  <a16:creationId xmlns:a16="http://schemas.microsoft.com/office/drawing/2014/main" id="{3F3B2BFA-B984-1C34-88AD-DF6248B5BB4A}"/>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AB4877D-8D92-90E8-4640-A976E18788DC}"/>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lumMod val="20000"/>
                      <a:lumOff val="80000"/>
                    </a:schemeClr>
                  </a:solidFill>
                  <a:effectLst/>
                  <a:uLnTx/>
                  <a:uFillTx/>
                </a:rPr>
                <a:t>© Health Catalyst. Confidential and Proprietary.</a:t>
              </a:r>
            </a:p>
          </p:txBody>
        </p:sp>
        <p:pic>
          <p:nvPicPr>
            <p:cNvPr id="14" name="Picture 13" descr="A close-up of a logo&#10;&#10;Description automatically generated with low confidence">
              <a:extLst>
                <a:ext uri="{FF2B5EF4-FFF2-40B4-BE49-F238E27FC236}">
                  <a16:creationId xmlns:a16="http://schemas.microsoft.com/office/drawing/2014/main" id="{92CF7C3B-E13D-A81B-4092-6FBC69A6A0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924175" y="2800350"/>
            <a:ext cx="8372474" cy="605368"/>
          </a:xfrm>
          <a:prstGeom prst="rect">
            <a:avLst/>
          </a:prstGeom>
        </p:spPr>
        <p:txBody>
          <a:bodyPr anchor="ctr" anchorCtr="0">
            <a:noAutofit/>
          </a:bodyPr>
          <a:lstStyle>
            <a:lvl1pPr algn="ctr">
              <a:defRPr lang="en-US" sz="4400" b="1" kern="1200" dirty="0">
                <a:solidFill>
                  <a:schemeClr val="tx1"/>
                </a:solidFill>
                <a:latin typeface="+mn-lt"/>
                <a:ea typeface="+mj-ea"/>
                <a:cs typeface="+mj-cs"/>
              </a:defRPr>
            </a:lvl1pPr>
          </a:lstStyle>
          <a:p>
            <a:r>
              <a:rPr lang="en-US"/>
              <a:t>Section Title Page</a:t>
            </a:r>
          </a:p>
        </p:txBody>
      </p:sp>
      <p:grpSp>
        <p:nvGrpSpPr>
          <p:cNvPr id="2" name="Group 1">
            <a:extLst>
              <a:ext uri="{FF2B5EF4-FFF2-40B4-BE49-F238E27FC236}">
                <a16:creationId xmlns:a16="http://schemas.microsoft.com/office/drawing/2014/main" id="{CEBF48D1-89CF-2904-1835-5ACE115CF141}"/>
              </a:ext>
            </a:extLst>
          </p:cNvPr>
          <p:cNvGrpSpPr/>
          <p:nvPr userDrawn="1"/>
        </p:nvGrpSpPr>
        <p:grpSpPr>
          <a:xfrm>
            <a:off x="725020" y="6375954"/>
            <a:ext cx="10741959" cy="410792"/>
            <a:chOff x="725020" y="6001879"/>
            <a:chExt cx="10741959" cy="410792"/>
          </a:xfrm>
        </p:grpSpPr>
        <p:cxnSp>
          <p:nvCxnSpPr>
            <p:cNvPr id="3" name="Straight Connector 2">
              <a:extLst>
                <a:ext uri="{FF2B5EF4-FFF2-40B4-BE49-F238E27FC236}">
                  <a16:creationId xmlns:a16="http://schemas.microsoft.com/office/drawing/2014/main" id="{F0F03481-7A7F-8E64-DE84-8160A6A1F466}"/>
                </a:ext>
              </a:extLst>
            </p:cNvPr>
            <p:cNvCxnSpPr>
              <a:cxnSpLocks/>
            </p:cNvCxnSpPr>
            <p:nvPr userDrawn="1"/>
          </p:nvCxnSpPr>
          <p:spPr>
            <a:xfrm>
              <a:off x="725020" y="6001879"/>
              <a:ext cx="10741959" cy="0"/>
            </a:xfrm>
            <a:prstGeom prst="line">
              <a:avLst/>
            </a:prstGeom>
            <a:ln w="12700" cap="rnd">
              <a:solidFill>
                <a:schemeClr val="bg1">
                  <a:lumMod val="20000"/>
                  <a:lumOff val="80000"/>
                </a:schemeClr>
              </a:solidFill>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1ED7C67-08F3-4C47-A5D8-B3BD6400E471}"/>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1">
                      <a:lumMod val="20000"/>
                      <a:lumOff val="80000"/>
                    </a:schemeClr>
                  </a:solidFill>
                  <a:effectLst/>
                  <a:uLnTx/>
                  <a:uFillTx/>
                </a:rPr>
                <a:t>© Health Catalyst. Confidential and Proprietary.</a:t>
              </a:r>
            </a:p>
          </p:txBody>
        </p:sp>
        <p:pic>
          <p:nvPicPr>
            <p:cNvPr id="5" name="Picture 4" descr="A close-up of a logo&#10;&#10;Description automatically generated with low confidence">
              <a:extLst>
                <a:ext uri="{FF2B5EF4-FFF2-40B4-BE49-F238E27FC236}">
                  <a16:creationId xmlns:a16="http://schemas.microsoft.com/office/drawing/2014/main" id="{BF0D42DD-34BC-2949-CECB-3BBE676C2F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Title Pag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2847975" y="2530007"/>
            <a:ext cx="6496050" cy="623828"/>
          </a:xfrm>
          <a:prstGeom prst="rect">
            <a:avLst/>
          </a:prstGeom>
        </p:spPr>
        <p:txBody>
          <a:bodyPr anchor="ctr" anchorCtr="0">
            <a:noAutofit/>
          </a:bodyPr>
          <a:lstStyle>
            <a:lvl1pPr algn="ctr">
              <a:defRPr lang="en-US" sz="4400" b="1" kern="1200" dirty="0">
                <a:solidFill>
                  <a:schemeClr val="bg2"/>
                </a:solidFill>
                <a:latin typeface="+mn-lt"/>
                <a:ea typeface="+mj-ea"/>
                <a:cs typeface="+mj-cs"/>
              </a:defRPr>
            </a:lvl1pPr>
          </a:lstStyle>
          <a:p>
            <a:r>
              <a:rPr lang="en-US"/>
              <a:t>Section Title Page</a:t>
            </a:r>
          </a:p>
        </p:txBody>
      </p:sp>
      <p:sp>
        <p:nvSpPr>
          <p:cNvPr id="3" name="Text Placeholder 2">
            <a:extLst>
              <a:ext uri="{FF2B5EF4-FFF2-40B4-BE49-F238E27FC236}">
                <a16:creationId xmlns:a16="http://schemas.microsoft.com/office/drawing/2014/main" id="{17FC3923-9C39-924B-4096-7682A1E9CF5E}"/>
              </a:ext>
            </a:extLst>
          </p:cNvPr>
          <p:cNvSpPr>
            <a:spLocks noGrp="1"/>
          </p:cNvSpPr>
          <p:nvPr>
            <p:ph type="body" sz="quarter" idx="10" hasCustomPrompt="1"/>
          </p:nvPr>
        </p:nvSpPr>
        <p:spPr>
          <a:xfrm>
            <a:off x="2847975" y="3200400"/>
            <a:ext cx="6496050" cy="457200"/>
          </a:xfrm>
        </p:spPr>
        <p:txBody>
          <a:bodyPr anchor="ctr"/>
          <a:lstStyle>
            <a:lvl1pPr algn="ctr">
              <a:defRPr b="1">
                <a:solidFill>
                  <a:schemeClr val="tx2"/>
                </a:solidFill>
              </a:defRPr>
            </a:lvl1pPr>
          </a:lstStyle>
          <a:p>
            <a:pPr lvl="0"/>
            <a:r>
              <a:rPr lang="en-US"/>
              <a:t>Subtitle</a:t>
            </a:r>
          </a:p>
        </p:txBody>
      </p:sp>
      <p:grpSp>
        <p:nvGrpSpPr>
          <p:cNvPr id="14" name="Group 13">
            <a:extLst>
              <a:ext uri="{FF2B5EF4-FFF2-40B4-BE49-F238E27FC236}">
                <a16:creationId xmlns:a16="http://schemas.microsoft.com/office/drawing/2014/main" id="{F65064A8-104A-93B4-5C69-D0FFC6668FD9}"/>
              </a:ext>
            </a:extLst>
          </p:cNvPr>
          <p:cNvGrpSpPr/>
          <p:nvPr userDrawn="1"/>
        </p:nvGrpSpPr>
        <p:grpSpPr>
          <a:xfrm>
            <a:off x="725020" y="6384265"/>
            <a:ext cx="10741959" cy="410792"/>
            <a:chOff x="725020" y="6001879"/>
            <a:chExt cx="10741959" cy="410792"/>
          </a:xfrm>
        </p:grpSpPr>
        <p:cxnSp>
          <p:nvCxnSpPr>
            <p:cNvPr id="8" name="Straight Connector 7">
              <a:extLst>
                <a:ext uri="{FF2B5EF4-FFF2-40B4-BE49-F238E27FC236}">
                  <a16:creationId xmlns:a16="http://schemas.microsoft.com/office/drawing/2014/main" id="{CDB57694-C7E1-59E5-F571-5E66298B0ECD}"/>
                </a:ext>
              </a:extLst>
            </p:cNvPr>
            <p:cNvCxnSpPr>
              <a:cxnSpLocks/>
            </p:cNvCxnSpPr>
            <p:nvPr userDrawn="1"/>
          </p:nvCxnSpPr>
          <p:spPr>
            <a:xfrm>
              <a:off x="725020" y="6001879"/>
              <a:ext cx="10741959" cy="0"/>
            </a:xfrm>
            <a:prstGeom prst="line">
              <a:avLst/>
            </a:prstGeom>
            <a:ln w="1270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BAB2-439A-6EA1-3A14-1855FA255A27}"/>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07B9B132-E862-499E-355D-0334FDE446D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134065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a:t>Subtitle</a:t>
            </a:r>
          </a:p>
        </p:txBody>
      </p:sp>
      <p:grpSp>
        <p:nvGrpSpPr>
          <p:cNvPr id="10" name="Group 9">
            <a:extLst>
              <a:ext uri="{FF2B5EF4-FFF2-40B4-BE49-F238E27FC236}">
                <a16:creationId xmlns:a16="http://schemas.microsoft.com/office/drawing/2014/main" id="{E740A625-9828-C054-922E-0505F945CB33}"/>
              </a:ext>
            </a:extLst>
          </p:cNvPr>
          <p:cNvGrpSpPr/>
          <p:nvPr userDrawn="1"/>
        </p:nvGrpSpPr>
        <p:grpSpPr>
          <a:xfrm>
            <a:off x="725020" y="6384265"/>
            <a:ext cx="10741959" cy="410792"/>
            <a:chOff x="725020" y="6001879"/>
            <a:chExt cx="10741959" cy="410792"/>
          </a:xfrm>
        </p:grpSpPr>
        <p:cxnSp>
          <p:nvCxnSpPr>
            <p:cNvPr id="11" name="Straight Connector 10">
              <a:extLst>
                <a:ext uri="{FF2B5EF4-FFF2-40B4-BE49-F238E27FC236}">
                  <a16:creationId xmlns:a16="http://schemas.microsoft.com/office/drawing/2014/main" id="{C6AE6C8B-408C-A1F3-E195-9310E19CDDB5}"/>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265B5E7-663B-8743-877C-A5F6CE4E44BE}"/>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86A90C9B-8A4A-4087-9383-0BFE40CC093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310140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e Half">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622301"/>
            <a:ext cx="5764624" cy="4851399"/>
          </a:xfrm>
        </p:spPr>
        <p:txBody>
          <a:bodyPr/>
          <a:lstStyle>
            <a:lvl2pPr>
              <a:defRPr/>
            </a:lvl2pPr>
            <a:lvl3pPr marL="548640" indent="0">
              <a:buNone/>
              <a:defRPr/>
            </a:lvl3pPr>
          </a:lstStyle>
          <a:p>
            <a:pPr lvl="1"/>
            <a:r>
              <a:rPr lang="en-US"/>
              <a:t>Click to add text</a:t>
            </a:r>
          </a:p>
        </p:txBody>
      </p:sp>
      <p:sp>
        <p:nvSpPr>
          <p:cNvPr id="2" name="Title 8">
            <a:extLst>
              <a:ext uri="{FF2B5EF4-FFF2-40B4-BE49-F238E27FC236}">
                <a16:creationId xmlns:a16="http://schemas.microsoft.com/office/drawing/2014/main" id="{1519958C-1FE9-0D6D-ED6E-E84C68B6BF34}"/>
              </a:ext>
            </a:extLst>
          </p:cNvPr>
          <p:cNvSpPr>
            <a:spLocks noGrp="1"/>
          </p:cNvSpPr>
          <p:nvPr>
            <p:ph type="title" hasCustomPrompt="1"/>
          </p:nvPr>
        </p:nvSpPr>
        <p:spPr>
          <a:xfrm>
            <a:off x="1207394" y="2197100"/>
            <a:ext cx="3445042" cy="598487"/>
          </a:xfrm>
          <a:prstGeom prst="rect">
            <a:avLst/>
          </a:prstGeom>
        </p:spPr>
        <p:txBody>
          <a:bodyPr/>
          <a:lstStyle>
            <a:lvl1pPr>
              <a:defRPr sz="4400">
                <a:solidFill>
                  <a:schemeClr val="bg2"/>
                </a:solidFill>
              </a:defRPr>
            </a:lvl1pPr>
          </a:lstStyle>
          <a:p>
            <a:r>
              <a:rPr lang="en-US"/>
              <a:t>Slide Title</a:t>
            </a:r>
          </a:p>
        </p:txBody>
      </p:sp>
      <p:sp>
        <p:nvSpPr>
          <p:cNvPr id="3" name="Text Placeholder 16">
            <a:extLst>
              <a:ext uri="{FF2B5EF4-FFF2-40B4-BE49-F238E27FC236}">
                <a16:creationId xmlns:a16="http://schemas.microsoft.com/office/drawing/2014/main" id="{BC85169D-A30A-55C6-6E29-EAB7957AA6A2}"/>
              </a:ext>
            </a:extLst>
          </p:cNvPr>
          <p:cNvSpPr>
            <a:spLocks noGrp="1"/>
          </p:cNvSpPr>
          <p:nvPr>
            <p:ph type="body" sz="quarter" idx="10" hasCustomPrompt="1"/>
          </p:nvPr>
        </p:nvSpPr>
        <p:spPr>
          <a:xfrm>
            <a:off x="1207394" y="2830513"/>
            <a:ext cx="3445042" cy="598487"/>
          </a:xfrm>
          <a:prstGeom prst="rect">
            <a:avLst/>
          </a:prstGeom>
        </p:spPr>
        <p:txBody>
          <a:bodyPr/>
          <a:lstStyle>
            <a:lvl1pPr marL="0" indent="0">
              <a:buNone/>
              <a:defRPr sz="2000" b="1">
                <a:solidFill>
                  <a:schemeClr val="tx2"/>
                </a:solidFill>
              </a:defRPr>
            </a:lvl1pPr>
          </a:lstStyle>
          <a:p>
            <a:pPr lvl="0"/>
            <a:r>
              <a:rPr lang="en-US"/>
              <a:t>Subtitle</a:t>
            </a:r>
          </a:p>
        </p:txBody>
      </p:sp>
      <p:grpSp>
        <p:nvGrpSpPr>
          <p:cNvPr id="10" name="Group 9">
            <a:extLst>
              <a:ext uri="{FF2B5EF4-FFF2-40B4-BE49-F238E27FC236}">
                <a16:creationId xmlns:a16="http://schemas.microsoft.com/office/drawing/2014/main" id="{D3C7AA1C-6687-8D0B-1161-9C15351850E4}"/>
              </a:ext>
            </a:extLst>
          </p:cNvPr>
          <p:cNvGrpSpPr/>
          <p:nvPr userDrawn="1"/>
        </p:nvGrpSpPr>
        <p:grpSpPr>
          <a:xfrm>
            <a:off x="725020" y="6384266"/>
            <a:ext cx="10741959" cy="410792"/>
            <a:chOff x="725020" y="6001879"/>
            <a:chExt cx="10741959" cy="410792"/>
          </a:xfrm>
        </p:grpSpPr>
        <p:cxnSp>
          <p:nvCxnSpPr>
            <p:cNvPr id="11" name="Straight Connector 10">
              <a:extLst>
                <a:ext uri="{FF2B5EF4-FFF2-40B4-BE49-F238E27FC236}">
                  <a16:creationId xmlns:a16="http://schemas.microsoft.com/office/drawing/2014/main" id="{61CDED18-0A3B-3ED5-F301-7D6DB12DAB07}"/>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2D3C4AA-C612-5B55-4C6B-492A794DCE9F}"/>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13" name="Picture 12" descr="A close-up of a logo&#10;&#10;Description automatically generated with low confidence">
              <a:extLst>
                <a:ext uri="{FF2B5EF4-FFF2-40B4-BE49-F238E27FC236}">
                  <a16:creationId xmlns:a16="http://schemas.microsoft.com/office/drawing/2014/main" id="{21632E4D-FBC0-7CDB-530A-75D145278F5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110436" y="6119777"/>
              <a:ext cx="1412087" cy="292894"/>
            </a:xfrm>
            <a:prstGeom prst="rect">
              <a:avLst/>
            </a:prstGeom>
          </p:spPr>
        </p:pic>
      </p:grpSp>
    </p:spTree>
    <p:extLst>
      <p:ext uri="{BB962C8B-B14F-4D97-AF65-F5344CB8AC3E}">
        <p14:creationId xmlns:p14="http://schemas.microsoft.com/office/powerpoint/2010/main" val="219397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 Only">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942975" y="336550"/>
            <a:ext cx="6858000" cy="475488"/>
          </a:xfrm>
        </p:spPr>
        <p:txBody>
          <a:bodyPr/>
          <a:lstStyle>
            <a:lvl1pPr>
              <a:defRPr lang="en-US" sz="4000" b="1" kern="1200" dirty="0">
                <a:solidFill>
                  <a:schemeClr val="bg2"/>
                </a:solidFill>
                <a:latin typeface="+mn-lt"/>
                <a:ea typeface="+mn-ea"/>
                <a:cs typeface="+mn-cs"/>
              </a:defRPr>
            </a:lvl1pPr>
          </a:lstStyle>
          <a:p>
            <a:r>
              <a:rPr lang="en-US"/>
              <a:t>Slide Title</a:t>
            </a:r>
          </a:p>
        </p:txBody>
      </p:sp>
      <p:grpSp>
        <p:nvGrpSpPr>
          <p:cNvPr id="13" name="Group 12">
            <a:extLst>
              <a:ext uri="{FF2B5EF4-FFF2-40B4-BE49-F238E27FC236}">
                <a16:creationId xmlns:a16="http://schemas.microsoft.com/office/drawing/2014/main" id="{B4B90342-4C25-6104-8B22-85C88F79D0EE}"/>
              </a:ext>
            </a:extLst>
          </p:cNvPr>
          <p:cNvGrpSpPr/>
          <p:nvPr userDrawn="1"/>
        </p:nvGrpSpPr>
        <p:grpSpPr>
          <a:xfrm>
            <a:off x="725020" y="6400892"/>
            <a:ext cx="10741959" cy="387014"/>
            <a:chOff x="725020" y="6001879"/>
            <a:chExt cx="10741959" cy="387014"/>
          </a:xfrm>
        </p:grpSpPr>
        <p:cxnSp>
          <p:nvCxnSpPr>
            <p:cNvPr id="3" name="Straight Connector 2">
              <a:extLst>
                <a:ext uri="{FF2B5EF4-FFF2-40B4-BE49-F238E27FC236}">
                  <a16:creationId xmlns:a16="http://schemas.microsoft.com/office/drawing/2014/main" id="{96094A37-55FC-6D5B-55A1-340952E6D45F}"/>
                </a:ext>
              </a:extLst>
            </p:cNvPr>
            <p:cNvCxnSpPr>
              <a:cxnSpLocks/>
            </p:cNvCxnSpPr>
            <p:nvPr userDrawn="1"/>
          </p:nvCxnSpPr>
          <p:spPr>
            <a:xfrm>
              <a:off x="725020" y="6001879"/>
              <a:ext cx="10741959" cy="0"/>
            </a:xfrm>
            <a:prstGeom prst="line">
              <a:avLst/>
            </a:prstGeom>
            <a:ln w="127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64C604A-B651-2F1E-F8DC-4CE5C137A448}"/>
                </a:ext>
              </a:extLst>
            </p:cNvPr>
            <p:cNvSpPr txBox="1"/>
            <p:nvPr userDrawn="1"/>
          </p:nvSpPr>
          <p:spPr>
            <a:xfrm>
              <a:off x="9120392" y="6158502"/>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chemeClr val="bg2"/>
                  </a:solidFill>
                  <a:effectLst/>
                  <a:uLnTx/>
                  <a:uFillTx/>
                </a:rPr>
                <a:t>© Health Catalyst. Confidential and Proprietary.</a:t>
              </a:r>
            </a:p>
          </p:txBody>
        </p:sp>
        <p:pic>
          <p:nvPicPr>
            <p:cNvPr id="12" name="Picture 11" descr="A picture containing font, graphics, graphic design, typography&#10;&#10;Description automatically generated">
              <a:extLst>
                <a:ext uri="{FF2B5EF4-FFF2-40B4-BE49-F238E27FC236}">
                  <a16:creationId xmlns:a16="http://schemas.microsoft.com/office/drawing/2014/main" id="{DFF73291-91C1-DCB0-149A-EB689E15A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948" y="6143624"/>
              <a:ext cx="1363616" cy="245269"/>
            </a:xfrm>
            <a:prstGeom prst="rect">
              <a:avLst/>
            </a:prstGeom>
          </p:spPr>
        </p:pic>
      </p:grpSp>
    </p:spTree>
    <p:extLst>
      <p:ext uri="{BB962C8B-B14F-4D97-AF65-F5344CB8AC3E}">
        <p14:creationId xmlns:p14="http://schemas.microsoft.com/office/powerpoint/2010/main" val="378437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73074"/>
          </a:xfrm>
          <a:prstGeom prst="rect">
            <a:avLst/>
          </a:prstGeom>
        </p:spPr>
        <p:txBody>
          <a:bodyPr vert="horz" lIns="0" tIns="45720" rIns="91440" bIns="45720" rtlCol="0" anchor="ctr">
            <a:noAutofit/>
          </a:bodyPr>
          <a:lstStyle/>
          <a:p>
            <a:r>
              <a:rPr lang="en-US"/>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92" r:id="rId3"/>
    <p:sldLayoutId id="2147483664" r:id="rId4"/>
    <p:sldLayoutId id="2147483661" r:id="rId5"/>
    <p:sldLayoutId id="2147483696" r:id="rId6"/>
    <p:sldLayoutId id="2147483694" r:id="rId7"/>
    <p:sldLayoutId id="2147483695" r:id="rId8"/>
    <p:sldLayoutId id="2147483691" r:id="rId9"/>
    <p:sldLayoutId id="2147483650" r:id="rId10"/>
    <p:sldLayoutId id="2147483666" r:id="rId11"/>
    <p:sldLayoutId id="2147483665" r:id="rId12"/>
    <p:sldLayoutId id="2147483660" r:id="rId13"/>
    <p:sldLayoutId id="2147483677" r:id="rId14"/>
    <p:sldLayoutId id="2147483685" r:id="rId15"/>
    <p:sldLayoutId id="2147483689" r:id="rId16"/>
    <p:sldLayoutId id="2147483688" r:id="rId17"/>
    <p:sldLayoutId id="2147483654" r:id="rId18"/>
    <p:sldLayoutId id="2147483655" r:id="rId19"/>
  </p:sldLayoutIdLst>
  <p:hf hdr="0" ftr="0" dt="0"/>
  <p:txStyles>
    <p:titleStyle>
      <a:lvl1pPr algn="l" defTabSz="914400" rtl="0" eaLnBrk="1" latinLnBrk="0" hangingPunct="1">
        <a:lnSpc>
          <a:spcPct val="90000"/>
        </a:lnSpc>
        <a:spcBef>
          <a:spcPct val="0"/>
        </a:spcBef>
        <a:buNone/>
        <a:defRPr lang="en-US" sz="4000" b="1" kern="1200" dirty="0">
          <a:solidFill>
            <a:schemeClr val="bg2"/>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n-lt"/>
          <a:ea typeface="+mn-ea"/>
          <a:cs typeface="+mn-cs"/>
        </a:defRPr>
      </a:lvl1pPr>
      <a:lvl2pPr marL="457200" indent="-228600" algn="l" defTabSz="914400" rtl="0" eaLnBrk="1" latinLnBrk="0" hangingPunct="1">
        <a:lnSpc>
          <a:spcPct val="90000"/>
        </a:lnSpc>
        <a:spcBef>
          <a:spcPts val="800"/>
        </a:spcBef>
        <a:buClr>
          <a:schemeClr val="bg2"/>
        </a:buClr>
        <a:buFont typeface="Wingdings" panose="05000000000000000000" pitchFamily="2" charset="2"/>
        <a:buChar char="§"/>
        <a:defRPr sz="2000" kern="1200">
          <a:solidFill>
            <a:schemeClr val="bg1"/>
          </a:solidFill>
          <a:latin typeface="+mn-lt"/>
          <a:ea typeface="+mn-ea"/>
          <a:cs typeface="+mn-cs"/>
        </a:defRPr>
      </a:lvl2pPr>
      <a:lvl3pPr marL="777240" indent="-228600" algn="l" defTabSz="914400" rtl="0" eaLnBrk="1" latinLnBrk="0" hangingPunct="1">
        <a:lnSpc>
          <a:spcPct val="90000"/>
        </a:lnSpc>
        <a:spcBef>
          <a:spcPts val="800"/>
        </a:spcBef>
        <a:buClr>
          <a:schemeClr val="bg2"/>
        </a:buClr>
        <a:buFont typeface="Calibri" panose="020F050202020403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hcwebinars@healthcatalyst.com"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healthcarequalitycatalyst.sharepoint.com/:b:/s/MarketInsightsandResearch/EUAdSDwlBU9NoMd2zlzI8koBCc80sRw0day_bnf1NWB-yQ?e=QehOMb"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FEBF6-14EE-6AB5-1CC4-97930F548317}"/>
              </a:ext>
            </a:extLst>
          </p:cNvPr>
          <p:cNvSpPr>
            <a:spLocks noGrp="1"/>
          </p:cNvSpPr>
          <p:nvPr>
            <p:ph type="ctrTitle"/>
          </p:nvPr>
        </p:nvSpPr>
        <p:spPr>
          <a:xfrm>
            <a:off x="581330" y="4737634"/>
            <a:ext cx="9670598" cy="667048"/>
          </a:xfrm>
        </p:spPr>
        <p:txBody>
          <a:bodyPr/>
          <a:lstStyle/>
          <a:p>
            <a:r>
              <a:rPr lang="en-US"/>
              <a:t>Healthcare Tech Insights: AI, Trends, and Platforms Demystified</a:t>
            </a:r>
          </a:p>
        </p:txBody>
      </p:sp>
      <p:sp>
        <p:nvSpPr>
          <p:cNvPr id="2" name="Text Placeholder 1">
            <a:extLst>
              <a:ext uri="{FF2B5EF4-FFF2-40B4-BE49-F238E27FC236}">
                <a16:creationId xmlns:a16="http://schemas.microsoft.com/office/drawing/2014/main" id="{44C0047B-C5B6-E40F-90E1-5F5C2A8FFFC9}"/>
              </a:ext>
            </a:extLst>
          </p:cNvPr>
          <p:cNvSpPr>
            <a:spLocks noGrp="1"/>
          </p:cNvSpPr>
          <p:nvPr>
            <p:ph type="body" sz="quarter" idx="11"/>
          </p:nvPr>
        </p:nvSpPr>
        <p:spPr>
          <a:xfrm>
            <a:off x="581330" y="5868046"/>
            <a:ext cx="9670598" cy="269875"/>
          </a:xfrm>
        </p:spPr>
        <p:txBody>
          <a:bodyPr/>
          <a:lstStyle/>
          <a:p>
            <a:r>
              <a:rPr lang="en-US"/>
              <a:t>Dave Ross, CTO </a:t>
            </a:r>
          </a:p>
          <a:p>
            <a:r>
              <a:rPr lang="en-US"/>
              <a:t>Tim Zenger, VP of Market Insights &amp; Research</a:t>
            </a:r>
          </a:p>
        </p:txBody>
      </p:sp>
    </p:spTree>
    <p:extLst>
      <p:ext uri="{BB962C8B-B14F-4D97-AF65-F5344CB8AC3E}">
        <p14:creationId xmlns:p14="http://schemas.microsoft.com/office/powerpoint/2010/main" val="66039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90FD-47C6-322D-2FA4-DBD4146A8DBE}"/>
              </a:ext>
            </a:extLst>
          </p:cNvPr>
          <p:cNvSpPr>
            <a:spLocks noGrp="1"/>
          </p:cNvSpPr>
          <p:nvPr>
            <p:ph type="title"/>
          </p:nvPr>
        </p:nvSpPr>
        <p:spPr>
          <a:xfrm>
            <a:off x="559158" y="332929"/>
            <a:ext cx="10794642" cy="473074"/>
          </a:xfrm>
        </p:spPr>
        <p:txBody>
          <a:bodyPr/>
          <a:lstStyle/>
          <a:p>
            <a:r>
              <a:rPr lang="en-US"/>
              <a:t>Compelling use cases; fully autonomous to co-</a:t>
            </a:r>
            <a:r>
              <a:rPr lang="en-US" sz="3800"/>
              <a:t>pilot</a:t>
            </a:r>
          </a:p>
        </p:txBody>
      </p:sp>
      <p:sp>
        <p:nvSpPr>
          <p:cNvPr id="4" name="Rectangle 1">
            <a:extLst>
              <a:ext uri="{FF2B5EF4-FFF2-40B4-BE49-F238E27FC236}">
                <a16:creationId xmlns:a16="http://schemas.microsoft.com/office/drawing/2014/main" id="{470C5E92-3AF1-D5F9-61BA-7F5A6EC05448}"/>
              </a:ext>
            </a:extLst>
          </p:cNvPr>
          <p:cNvSpPr>
            <a:spLocks noChangeArrowheads="1"/>
          </p:cNvSpPr>
          <p:nvPr/>
        </p:nvSpPr>
        <p:spPr bwMode="auto">
          <a:xfrm>
            <a:off x="4380721" y="6573735"/>
            <a:ext cx="26918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bg1"/>
                </a:solidFill>
                <a:effectLst/>
                <a:latin typeface="Arial" panose="020B0604020202020204" pitchFamily="34" charset="0"/>
              </a:rPr>
              <a:t>Source: Snowflake, Health Catalyst, Cognition Labs</a:t>
            </a:r>
          </a:p>
        </p:txBody>
      </p:sp>
      <p:pic>
        <p:nvPicPr>
          <p:cNvPr id="8" name="Picture 7">
            <a:extLst>
              <a:ext uri="{FF2B5EF4-FFF2-40B4-BE49-F238E27FC236}">
                <a16:creationId xmlns:a16="http://schemas.microsoft.com/office/drawing/2014/main" id="{987A826A-922A-9989-D013-C0FB856DA68D}"/>
              </a:ext>
            </a:extLst>
          </p:cNvPr>
          <p:cNvPicPr>
            <a:picLocks noChangeAspect="1"/>
          </p:cNvPicPr>
          <p:nvPr/>
        </p:nvPicPr>
        <p:blipFill>
          <a:blip r:embed="rId3"/>
          <a:stretch>
            <a:fillRect/>
          </a:stretch>
        </p:blipFill>
        <p:spPr>
          <a:xfrm>
            <a:off x="838200" y="2190265"/>
            <a:ext cx="5533966" cy="3031404"/>
          </a:xfrm>
          <a:prstGeom prst="rect">
            <a:avLst/>
          </a:prstGeom>
        </p:spPr>
      </p:pic>
      <p:pic>
        <p:nvPicPr>
          <p:cNvPr id="2050" name="Picture 2">
            <a:extLst>
              <a:ext uri="{FF2B5EF4-FFF2-40B4-BE49-F238E27FC236}">
                <a16:creationId xmlns:a16="http://schemas.microsoft.com/office/drawing/2014/main" id="{A49BEB55-E7D7-E9A4-9F43-7D289A966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788" y="912728"/>
            <a:ext cx="3851780" cy="206481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a:extLst>
              <a:ext uri="{FF2B5EF4-FFF2-40B4-BE49-F238E27FC236}">
                <a16:creationId xmlns:a16="http://schemas.microsoft.com/office/drawing/2014/main" id="{8573B934-A32A-0811-047B-9B881777E2FD}"/>
              </a:ext>
            </a:extLst>
          </p:cNvPr>
          <p:cNvPicPr>
            <a:picLocks noGrp="1" noChangeAspect="1"/>
          </p:cNvPicPr>
          <p:nvPr>
            <p:ph idx="1"/>
          </p:nvPr>
        </p:nvPicPr>
        <p:blipFill rotWithShape="1">
          <a:blip r:embed="rId5"/>
          <a:srcRect l="44408" t="13272" r="1234" b="11214"/>
          <a:stretch/>
        </p:blipFill>
        <p:spPr>
          <a:xfrm>
            <a:off x="6943739" y="3226168"/>
            <a:ext cx="3965784" cy="3098942"/>
          </a:xfrm>
          <a:prstGeom prst="rect">
            <a:avLst/>
          </a:prstGeom>
        </p:spPr>
      </p:pic>
    </p:spTree>
    <p:extLst>
      <p:ext uri="{BB962C8B-B14F-4D97-AF65-F5344CB8AC3E}">
        <p14:creationId xmlns:p14="http://schemas.microsoft.com/office/powerpoint/2010/main" val="50945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2136-9009-C4C9-A98F-B1E0DAF32D7E}"/>
              </a:ext>
            </a:extLst>
          </p:cNvPr>
          <p:cNvSpPr>
            <a:spLocks noGrp="1"/>
          </p:cNvSpPr>
          <p:nvPr>
            <p:ph type="title"/>
          </p:nvPr>
        </p:nvSpPr>
        <p:spPr>
          <a:xfrm>
            <a:off x="505497" y="365126"/>
            <a:ext cx="11148809" cy="473074"/>
          </a:xfrm>
        </p:spPr>
        <p:txBody>
          <a:bodyPr/>
          <a:lstStyle/>
          <a:p>
            <a:r>
              <a:rPr lang="en-US" dirty="0"/>
              <a:t>Where are provider organizations spending new money in 2024</a:t>
            </a:r>
          </a:p>
        </p:txBody>
      </p:sp>
      <p:sp>
        <p:nvSpPr>
          <p:cNvPr id="4" name="TextBox 3">
            <a:extLst>
              <a:ext uri="{FF2B5EF4-FFF2-40B4-BE49-F238E27FC236}">
                <a16:creationId xmlns:a16="http://schemas.microsoft.com/office/drawing/2014/main" id="{6C20BD85-62D1-77E1-D5A4-E1BCD30EADB3}"/>
              </a:ext>
            </a:extLst>
          </p:cNvPr>
          <p:cNvSpPr txBox="1"/>
          <p:nvPr/>
        </p:nvSpPr>
        <p:spPr>
          <a:xfrm>
            <a:off x="5145770" y="6519634"/>
            <a:ext cx="1526796" cy="215444"/>
          </a:xfrm>
          <a:prstGeom prst="rect">
            <a:avLst/>
          </a:prstGeom>
          <a:noFill/>
        </p:spPr>
        <p:txBody>
          <a:bodyPr wrap="square" rtlCol="0">
            <a:spAutoFit/>
          </a:bodyPr>
          <a:lstStyle/>
          <a:p>
            <a:r>
              <a:rPr lang="en-US" sz="800">
                <a:solidFill>
                  <a:schemeClr val="bg1"/>
                </a:solidFill>
              </a:rPr>
              <a:t>Source: Gartner n:93</a:t>
            </a:r>
          </a:p>
        </p:txBody>
      </p:sp>
      <p:pic>
        <p:nvPicPr>
          <p:cNvPr id="6" name="Graphic 5" descr="Security camera with solid fill">
            <a:extLst>
              <a:ext uri="{FF2B5EF4-FFF2-40B4-BE49-F238E27FC236}">
                <a16:creationId xmlns:a16="http://schemas.microsoft.com/office/drawing/2014/main" id="{5180C271-10CE-8090-36A6-DDD7E0F78B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150" y="2170553"/>
            <a:ext cx="1597290" cy="1597290"/>
          </a:xfrm>
          <a:prstGeom prst="rect">
            <a:avLst/>
          </a:prstGeom>
        </p:spPr>
      </p:pic>
      <p:pic>
        <p:nvPicPr>
          <p:cNvPr id="8" name="Graphic 7" descr="Statistics with solid fill">
            <a:extLst>
              <a:ext uri="{FF2B5EF4-FFF2-40B4-BE49-F238E27FC236}">
                <a16:creationId xmlns:a16="http://schemas.microsoft.com/office/drawing/2014/main" id="{A49C414F-2B73-588B-9C95-1977157D3C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8178" y="2170553"/>
            <a:ext cx="1597290" cy="1597290"/>
          </a:xfrm>
          <a:prstGeom prst="rect">
            <a:avLst/>
          </a:prstGeom>
        </p:spPr>
      </p:pic>
      <p:pic>
        <p:nvPicPr>
          <p:cNvPr id="10" name="Graphic 9" descr="Ring with solid fill">
            <a:extLst>
              <a:ext uri="{FF2B5EF4-FFF2-40B4-BE49-F238E27FC236}">
                <a16:creationId xmlns:a16="http://schemas.microsoft.com/office/drawing/2014/main" id="{40786B2C-6C58-4F80-98EF-F2CDBDA9FB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4006" y="2170553"/>
            <a:ext cx="1597290" cy="1597290"/>
          </a:xfrm>
          <a:prstGeom prst="rect">
            <a:avLst/>
          </a:prstGeom>
        </p:spPr>
      </p:pic>
      <p:sp>
        <p:nvSpPr>
          <p:cNvPr id="13" name="TextBox 12">
            <a:extLst>
              <a:ext uri="{FF2B5EF4-FFF2-40B4-BE49-F238E27FC236}">
                <a16:creationId xmlns:a16="http://schemas.microsoft.com/office/drawing/2014/main" id="{F44931D3-6428-3A28-1483-4D7C35AC10A1}"/>
              </a:ext>
            </a:extLst>
          </p:cNvPr>
          <p:cNvSpPr txBox="1"/>
          <p:nvPr/>
        </p:nvSpPr>
        <p:spPr>
          <a:xfrm>
            <a:off x="1447938" y="4418475"/>
            <a:ext cx="2237770" cy="646331"/>
          </a:xfrm>
          <a:prstGeom prst="rect">
            <a:avLst/>
          </a:prstGeom>
          <a:noFill/>
        </p:spPr>
        <p:txBody>
          <a:bodyPr wrap="square" rtlCol="0">
            <a:spAutoFit/>
          </a:bodyPr>
          <a:lstStyle/>
          <a:p>
            <a:pPr algn="ctr"/>
            <a:r>
              <a:rPr lang="en-US">
                <a:solidFill>
                  <a:schemeClr val="bg1"/>
                </a:solidFill>
              </a:rPr>
              <a:t>#1</a:t>
            </a:r>
          </a:p>
          <a:p>
            <a:pPr algn="ctr"/>
            <a:r>
              <a:rPr lang="en-US">
                <a:solidFill>
                  <a:schemeClr val="bg1"/>
                </a:solidFill>
              </a:rPr>
              <a:t>Data &amp; Analytics tools</a:t>
            </a:r>
          </a:p>
        </p:txBody>
      </p:sp>
      <p:sp>
        <p:nvSpPr>
          <p:cNvPr id="14" name="TextBox 13">
            <a:extLst>
              <a:ext uri="{FF2B5EF4-FFF2-40B4-BE49-F238E27FC236}">
                <a16:creationId xmlns:a16="http://schemas.microsoft.com/office/drawing/2014/main" id="{C8323FD6-1F42-ED3B-68B4-D511DAA20D5D}"/>
              </a:ext>
            </a:extLst>
          </p:cNvPr>
          <p:cNvSpPr txBox="1"/>
          <p:nvPr/>
        </p:nvSpPr>
        <p:spPr>
          <a:xfrm>
            <a:off x="5145770" y="4418475"/>
            <a:ext cx="2035410" cy="646331"/>
          </a:xfrm>
          <a:prstGeom prst="rect">
            <a:avLst/>
          </a:prstGeom>
          <a:noFill/>
        </p:spPr>
        <p:txBody>
          <a:bodyPr wrap="square" rtlCol="0">
            <a:spAutoFit/>
          </a:bodyPr>
          <a:lstStyle/>
          <a:p>
            <a:pPr algn="ctr"/>
            <a:r>
              <a:rPr lang="en-US">
                <a:solidFill>
                  <a:schemeClr val="bg1"/>
                </a:solidFill>
              </a:rPr>
              <a:t>#2</a:t>
            </a:r>
          </a:p>
          <a:p>
            <a:pPr algn="ctr"/>
            <a:r>
              <a:rPr lang="en-US">
                <a:solidFill>
                  <a:schemeClr val="bg1"/>
                </a:solidFill>
              </a:rPr>
              <a:t>Cybersecurity tools</a:t>
            </a:r>
          </a:p>
        </p:txBody>
      </p:sp>
      <p:sp>
        <p:nvSpPr>
          <p:cNvPr id="15" name="TextBox 14">
            <a:extLst>
              <a:ext uri="{FF2B5EF4-FFF2-40B4-BE49-F238E27FC236}">
                <a16:creationId xmlns:a16="http://schemas.microsoft.com/office/drawing/2014/main" id="{AFE6F441-2859-6B53-504A-CEA5481B040F}"/>
              </a:ext>
            </a:extLst>
          </p:cNvPr>
          <p:cNvSpPr txBox="1"/>
          <p:nvPr/>
        </p:nvSpPr>
        <p:spPr>
          <a:xfrm>
            <a:off x="8641241" y="4418475"/>
            <a:ext cx="2102821" cy="646331"/>
          </a:xfrm>
          <a:prstGeom prst="rect">
            <a:avLst/>
          </a:prstGeom>
          <a:noFill/>
        </p:spPr>
        <p:txBody>
          <a:bodyPr wrap="square" rtlCol="0">
            <a:spAutoFit/>
          </a:bodyPr>
          <a:lstStyle/>
          <a:p>
            <a:pPr algn="ctr"/>
            <a:r>
              <a:rPr lang="en-US">
                <a:solidFill>
                  <a:schemeClr val="bg1"/>
                </a:solidFill>
              </a:rPr>
              <a:t>#3</a:t>
            </a:r>
          </a:p>
          <a:p>
            <a:pPr algn="ctr"/>
            <a:r>
              <a:rPr lang="en-US">
                <a:solidFill>
                  <a:schemeClr val="bg1"/>
                </a:solidFill>
              </a:rPr>
              <a:t>Patient engagement</a:t>
            </a:r>
          </a:p>
        </p:txBody>
      </p:sp>
      <p:sp>
        <p:nvSpPr>
          <p:cNvPr id="16" name="TextBox 15">
            <a:extLst>
              <a:ext uri="{FF2B5EF4-FFF2-40B4-BE49-F238E27FC236}">
                <a16:creationId xmlns:a16="http://schemas.microsoft.com/office/drawing/2014/main" id="{1F58509B-D6AB-AEAB-8724-8F5FFCBC8EA7}"/>
              </a:ext>
            </a:extLst>
          </p:cNvPr>
          <p:cNvSpPr txBox="1"/>
          <p:nvPr/>
        </p:nvSpPr>
        <p:spPr>
          <a:xfrm>
            <a:off x="4192007" y="5893211"/>
            <a:ext cx="3917576" cy="369332"/>
          </a:xfrm>
          <a:prstGeom prst="rect">
            <a:avLst/>
          </a:prstGeom>
          <a:noFill/>
        </p:spPr>
        <p:txBody>
          <a:bodyPr wrap="square" rtlCol="0">
            <a:spAutoFit/>
          </a:bodyPr>
          <a:lstStyle/>
          <a:p>
            <a:r>
              <a:rPr lang="en-US">
                <a:solidFill>
                  <a:schemeClr val="bg1"/>
                </a:solidFill>
              </a:rPr>
              <a:t>Priorities remain unchanged from 2023</a:t>
            </a:r>
          </a:p>
        </p:txBody>
      </p:sp>
    </p:spTree>
    <p:extLst>
      <p:ext uri="{BB962C8B-B14F-4D97-AF65-F5344CB8AC3E}">
        <p14:creationId xmlns:p14="http://schemas.microsoft.com/office/powerpoint/2010/main" val="347085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E9E0-1196-4573-FCD9-3115F400E247}"/>
              </a:ext>
            </a:extLst>
          </p:cNvPr>
          <p:cNvSpPr>
            <a:spLocks noGrp="1"/>
          </p:cNvSpPr>
          <p:nvPr>
            <p:ph type="title"/>
          </p:nvPr>
        </p:nvSpPr>
        <p:spPr/>
        <p:txBody>
          <a:bodyPr/>
          <a:lstStyle/>
          <a:p>
            <a:r>
              <a:rPr lang="en-US"/>
              <a:t>Modern Data Platforms</a:t>
            </a:r>
          </a:p>
        </p:txBody>
      </p:sp>
      <p:pic>
        <p:nvPicPr>
          <p:cNvPr id="5" name="Content Placeholder 4">
            <a:extLst>
              <a:ext uri="{FF2B5EF4-FFF2-40B4-BE49-F238E27FC236}">
                <a16:creationId xmlns:a16="http://schemas.microsoft.com/office/drawing/2014/main" id="{20A13F8E-3EBB-BF4A-062C-F0B00DE18E32}"/>
              </a:ext>
            </a:extLst>
          </p:cNvPr>
          <p:cNvPicPr>
            <a:picLocks noGrp="1" noChangeAspect="1"/>
          </p:cNvPicPr>
          <p:nvPr>
            <p:ph idx="1"/>
          </p:nvPr>
        </p:nvPicPr>
        <p:blipFill>
          <a:blip r:embed="rId2"/>
          <a:stretch>
            <a:fillRect/>
          </a:stretch>
        </p:blipFill>
        <p:spPr>
          <a:xfrm>
            <a:off x="1043555" y="1230960"/>
            <a:ext cx="10105864" cy="5048542"/>
          </a:xfrm>
        </p:spPr>
      </p:pic>
    </p:spTree>
    <p:extLst>
      <p:ext uri="{BB962C8B-B14F-4D97-AF65-F5344CB8AC3E}">
        <p14:creationId xmlns:p14="http://schemas.microsoft.com/office/powerpoint/2010/main" val="82313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1D6D0-AD05-8F86-28AD-17F92AFB8033}"/>
              </a:ext>
            </a:extLst>
          </p:cNvPr>
          <p:cNvSpPr>
            <a:spLocks noGrp="1"/>
          </p:cNvSpPr>
          <p:nvPr>
            <p:ph type="body" sz="quarter" idx="10"/>
          </p:nvPr>
        </p:nvSpPr>
        <p:spPr/>
        <p:txBody>
          <a:bodyPr/>
          <a:lstStyle/>
          <a:p>
            <a:r>
              <a:rPr lang="en-US"/>
              <a:t>Dave Ross and Tim Zenger</a:t>
            </a:r>
          </a:p>
        </p:txBody>
      </p:sp>
      <p:sp>
        <p:nvSpPr>
          <p:cNvPr id="3" name="Text Placeholder 2">
            <a:extLst>
              <a:ext uri="{FF2B5EF4-FFF2-40B4-BE49-F238E27FC236}">
                <a16:creationId xmlns:a16="http://schemas.microsoft.com/office/drawing/2014/main" id="{266A7EF6-9574-7770-FAA7-B3DA638016F4}"/>
              </a:ext>
            </a:extLst>
          </p:cNvPr>
          <p:cNvSpPr>
            <a:spLocks noGrp="1"/>
          </p:cNvSpPr>
          <p:nvPr>
            <p:ph type="body" sz="quarter" idx="11"/>
          </p:nvPr>
        </p:nvSpPr>
        <p:spPr>
          <a:xfrm>
            <a:off x="3652100" y="3758162"/>
            <a:ext cx="4741962" cy="398676"/>
          </a:xfrm>
        </p:spPr>
        <p:txBody>
          <a:bodyPr/>
          <a:lstStyle/>
          <a:p>
            <a:r>
              <a:rPr lang="en-US">
                <a:hlinkClick r:id="rId3"/>
              </a:rPr>
              <a:t>hcwebinars@healthcatalyst.com</a:t>
            </a:r>
            <a:endParaRPr lang="en-US"/>
          </a:p>
          <a:p>
            <a:r>
              <a:rPr lang="en-US" sz="1400" i="0"/>
              <a:t>Alora Martin, Webinar Program Manager</a:t>
            </a:r>
            <a:endParaRPr lang="en-US" sz="1400" i="0">
              <a:cs typeface="Calibri"/>
            </a:endParaRPr>
          </a:p>
        </p:txBody>
      </p:sp>
    </p:spTree>
    <p:extLst>
      <p:ext uri="{BB962C8B-B14F-4D97-AF65-F5344CB8AC3E}">
        <p14:creationId xmlns:p14="http://schemas.microsoft.com/office/powerpoint/2010/main" val="241155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C17938-CBB8-926D-0038-EB0F4E080995}"/>
              </a:ext>
            </a:extLst>
          </p:cNvPr>
          <p:cNvSpPr>
            <a:spLocks noGrp="1"/>
          </p:cNvSpPr>
          <p:nvPr>
            <p:ph type="body" sz="quarter" idx="24"/>
          </p:nvPr>
        </p:nvSpPr>
        <p:spPr/>
        <p:txBody>
          <a:bodyPr/>
          <a:lstStyle/>
          <a:p>
            <a:pPr marL="342900" indent="-342900">
              <a:buFont typeface="Arial" panose="020B0604020202020204" pitchFamily="34" charset="0"/>
              <a:buChar char="•"/>
            </a:pPr>
            <a:r>
              <a:rPr lang="en-US"/>
              <a:t>Cybersecurity</a:t>
            </a:r>
          </a:p>
          <a:p>
            <a:pPr marL="342900" indent="-342900">
              <a:buFont typeface="Arial" panose="020B0604020202020204" pitchFamily="34" charset="0"/>
              <a:buChar char="•"/>
            </a:pPr>
            <a:r>
              <a:rPr lang="en-US"/>
              <a:t>Macro Pressures</a:t>
            </a:r>
          </a:p>
          <a:p>
            <a:pPr marL="342900" indent="-342900">
              <a:buFont typeface="Arial" panose="020B0604020202020204" pitchFamily="34" charset="0"/>
              <a:buChar char="•"/>
            </a:pPr>
            <a:r>
              <a:rPr lang="en-US"/>
              <a:t>AI</a:t>
            </a:r>
          </a:p>
          <a:p>
            <a:pPr marL="342900" indent="-342900">
              <a:buFont typeface="Arial" panose="020B0604020202020204" pitchFamily="34" charset="0"/>
              <a:buChar char="•"/>
            </a:pPr>
            <a:r>
              <a:rPr lang="en-US"/>
              <a:t>Data &amp; Analytics Platforms</a:t>
            </a:r>
          </a:p>
        </p:txBody>
      </p:sp>
    </p:spTree>
    <p:extLst>
      <p:ext uri="{BB962C8B-B14F-4D97-AF65-F5344CB8AC3E}">
        <p14:creationId xmlns:p14="http://schemas.microsoft.com/office/powerpoint/2010/main" val="385648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71DB-49B8-A56E-F6F9-170F8AB6E19C}"/>
              </a:ext>
            </a:extLst>
          </p:cNvPr>
          <p:cNvSpPr>
            <a:spLocks noGrp="1"/>
          </p:cNvSpPr>
          <p:nvPr>
            <p:ph type="title"/>
          </p:nvPr>
        </p:nvSpPr>
        <p:spPr>
          <a:xfrm>
            <a:off x="838200" y="365126"/>
            <a:ext cx="10572136" cy="419070"/>
          </a:xfrm>
        </p:spPr>
        <p:txBody>
          <a:bodyPr/>
          <a:lstStyle/>
          <a:p>
            <a:r>
              <a:rPr lang="en-US"/>
              <a:t>Change healthcare ransomware attack</a:t>
            </a:r>
          </a:p>
        </p:txBody>
      </p:sp>
      <p:sp>
        <p:nvSpPr>
          <p:cNvPr id="8" name="TextBox 7">
            <a:extLst>
              <a:ext uri="{FF2B5EF4-FFF2-40B4-BE49-F238E27FC236}">
                <a16:creationId xmlns:a16="http://schemas.microsoft.com/office/drawing/2014/main" id="{20DB71BF-9A03-0805-6395-BE4D31C3C3E7}"/>
              </a:ext>
            </a:extLst>
          </p:cNvPr>
          <p:cNvSpPr txBox="1"/>
          <p:nvPr/>
        </p:nvSpPr>
        <p:spPr>
          <a:xfrm>
            <a:off x="4312780" y="2830478"/>
            <a:ext cx="1433895" cy="738664"/>
          </a:xfrm>
          <a:prstGeom prst="rect">
            <a:avLst/>
          </a:prstGeom>
          <a:noFill/>
        </p:spPr>
        <p:txBody>
          <a:bodyPr wrap="square" rtlCol="0">
            <a:spAutoFit/>
          </a:bodyPr>
          <a:lstStyle/>
          <a:p>
            <a:r>
              <a:rPr lang="en-US" sz="1400">
                <a:solidFill>
                  <a:schemeClr val="bg1"/>
                </a:solidFill>
              </a:rPr>
              <a:t>#1 Freelance hacker gets onto Blackcat services</a:t>
            </a:r>
          </a:p>
        </p:txBody>
      </p:sp>
      <p:sp>
        <p:nvSpPr>
          <p:cNvPr id="10" name="TextBox 9">
            <a:extLst>
              <a:ext uri="{FF2B5EF4-FFF2-40B4-BE49-F238E27FC236}">
                <a16:creationId xmlns:a16="http://schemas.microsoft.com/office/drawing/2014/main" id="{A626D9CF-8981-5522-DB30-656432F2A378}"/>
              </a:ext>
            </a:extLst>
          </p:cNvPr>
          <p:cNvSpPr txBox="1"/>
          <p:nvPr/>
        </p:nvSpPr>
        <p:spPr>
          <a:xfrm>
            <a:off x="4597659" y="4315648"/>
            <a:ext cx="1279698" cy="307777"/>
          </a:xfrm>
          <a:prstGeom prst="rect">
            <a:avLst/>
          </a:prstGeom>
          <a:noFill/>
        </p:spPr>
        <p:txBody>
          <a:bodyPr wrap="square">
            <a:spAutoFit/>
          </a:bodyPr>
          <a:lstStyle/>
          <a:p>
            <a:pPr algn="ctr"/>
            <a:r>
              <a:rPr lang="en-US" sz="1400">
                <a:solidFill>
                  <a:schemeClr val="bg1"/>
                </a:solidFill>
              </a:rPr>
              <a:t>Notchy </a:t>
            </a:r>
          </a:p>
        </p:txBody>
      </p:sp>
      <p:pic>
        <p:nvPicPr>
          <p:cNvPr id="2050" name="Picture 2" descr="Change Healthcare outages reportedly caused by ransomware | Malwarebytes">
            <a:extLst>
              <a:ext uri="{FF2B5EF4-FFF2-40B4-BE49-F238E27FC236}">
                <a16:creationId xmlns:a16="http://schemas.microsoft.com/office/drawing/2014/main" id="{8E7C5E02-33BD-9103-68B6-E7EA38835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19" y="4276635"/>
            <a:ext cx="983264" cy="5530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687CA98-FC37-CA80-63BC-74D7254A02E9}"/>
              </a:ext>
            </a:extLst>
          </p:cNvPr>
          <p:cNvSpPr txBox="1"/>
          <p:nvPr/>
        </p:nvSpPr>
        <p:spPr>
          <a:xfrm>
            <a:off x="2129592" y="4559432"/>
            <a:ext cx="2997743" cy="307777"/>
          </a:xfrm>
          <a:prstGeom prst="rect">
            <a:avLst/>
          </a:prstGeom>
          <a:noFill/>
        </p:spPr>
        <p:txBody>
          <a:bodyPr wrap="square" rtlCol="0">
            <a:spAutoFit/>
          </a:bodyPr>
          <a:lstStyle/>
          <a:p>
            <a:r>
              <a:rPr lang="en-US" sz="1400">
                <a:solidFill>
                  <a:schemeClr val="bg1"/>
                </a:solidFill>
              </a:rPr>
              <a:t>#2. Infiltrated and stole data (~4-8Tb)</a:t>
            </a:r>
          </a:p>
        </p:txBody>
      </p:sp>
      <p:sp>
        <p:nvSpPr>
          <p:cNvPr id="17" name="TextBox 16">
            <a:extLst>
              <a:ext uri="{FF2B5EF4-FFF2-40B4-BE49-F238E27FC236}">
                <a16:creationId xmlns:a16="http://schemas.microsoft.com/office/drawing/2014/main" id="{503F2A90-17BC-FAC5-203E-DBA9899174F5}"/>
              </a:ext>
            </a:extLst>
          </p:cNvPr>
          <p:cNvSpPr txBox="1"/>
          <p:nvPr/>
        </p:nvSpPr>
        <p:spPr>
          <a:xfrm>
            <a:off x="1244331" y="2828067"/>
            <a:ext cx="1616345" cy="738664"/>
          </a:xfrm>
          <a:prstGeom prst="rect">
            <a:avLst/>
          </a:prstGeom>
          <a:noFill/>
        </p:spPr>
        <p:txBody>
          <a:bodyPr wrap="square" lIns="91440" tIns="45720" rIns="91440" bIns="45720" rtlCol="0" anchor="t">
            <a:spAutoFit/>
          </a:bodyPr>
          <a:lstStyle/>
          <a:p>
            <a:r>
              <a:rPr lang="en-US" sz="1400">
                <a:solidFill>
                  <a:schemeClr val="bg1"/>
                </a:solidFill>
              </a:rPr>
              <a:t>#3. Possible but unconfirmed $22M ransom paid</a:t>
            </a:r>
          </a:p>
        </p:txBody>
      </p:sp>
      <p:sp>
        <p:nvSpPr>
          <p:cNvPr id="29" name="TextBox 28">
            <a:extLst>
              <a:ext uri="{FF2B5EF4-FFF2-40B4-BE49-F238E27FC236}">
                <a16:creationId xmlns:a16="http://schemas.microsoft.com/office/drawing/2014/main" id="{E272BE54-FADE-D490-481B-47E5F60560C2}"/>
              </a:ext>
            </a:extLst>
          </p:cNvPr>
          <p:cNvSpPr txBox="1"/>
          <p:nvPr/>
        </p:nvSpPr>
        <p:spPr>
          <a:xfrm>
            <a:off x="4017107" y="1810790"/>
            <a:ext cx="4788916" cy="307777"/>
          </a:xfrm>
          <a:prstGeom prst="rect">
            <a:avLst/>
          </a:prstGeom>
          <a:noFill/>
        </p:spPr>
        <p:txBody>
          <a:bodyPr wrap="square" rtlCol="0">
            <a:spAutoFit/>
          </a:bodyPr>
          <a:lstStyle/>
          <a:p>
            <a:r>
              <a:rPr lang="en-US" sz="1400">
                <a:solidFill>
                  <a:schemeClr val="bg1"/>
                </a:solidFill>
              </a:rPr>
              <a:t>#4. Exit Scam. </a:t>
            </a:r>
          </a:p>
        </p:txBody>
      </p:sp>
      <p:pic>
        <p:nvPicPr>
          <p:cNvPr id="3" name="Picture 8">
            <a:extLst>
              <a:ext uri="{FF2B5EF4-FFF2-40B4-BE49-F238E27FC236}">
                <a16:creationId xmlns:a16="http://schemas.microsoft.com/office/drawing/2014/main" id="{04264B8C-8D56-83D5-0908-F909739963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782" t="33265" r="41079" b="23333"/>
          <a:stretch/>
        </p:blipFill>
        <p:spPr bwMode="auto">
          <a:xfrm>
            <a:off x="3197177" y="1594240"/>
            <a:ext cx="622289" cy="740878"/>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extLst>
              <a:ext uri="{FF2B5EF4-FFF2-40B4-BE49-F238E27FC236}">
                <a16:creationId xmlns:a16="http://schemas.microsoft.com/office/drawing/2014/main" id="{D949BB3F-7463-9695-A61A-5BDA0139E291}"/>
              </a:ext>
            </a:extLst>
          </p:cNvPr>
          <p:cNvSpPr/>
          <p:nvPr/>
        </p:nvSpPr>
        <p:spPr>
          <a:xfrm>
            <a:off x="2132850" y="2403238"/>
            <a:ext cx="2750944" cy="2066299"/>
          </a:xfrm>
          <a:prstGeom prst="triangle">
            <a:avLst/>
          </a:prstGeom>
          <a:noFill/>
          <a:ln>
            <a:solidFill>
              <a:schemeClr val="bg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465508C-3EF1-9B77-0EA8-B47F8B258694}"/>
              </a:ext>
            </a:extLst>
          </p:cNvPr>
          <p:cNvSpPr txBox="1"/>
          <p:nvPr/>
        </p:nvSpPr>
        <p:spPr>
          <a:xfrm>
            <a:off x="4683119" y="6567655"/>
            <a:ext cx="4560717" cy="215444"/>
          </a:xfrm>
          <a:prstGeom prst="rect">
            <a:avLst/>
          </a:prstGeom>
          <a:noFill/>
        </p:spPr>
        <p:txBody>
          <a:bodyPr wrap="square" rtlCol="0">
            <a:spAutoFit/>
          </a:bodyPr>
          <a:lstStyle/>
          <a:p>
            <a:r>
              <a:rPr lang="en-US" sz="800">
                <a:solidFill>
                  <a:schemeClr val="bg1"/>
                </a:solidFill>
              </a:rPr>
              <a:t>Source: AHA, TransUnion</a:t>
            </a:r>
          </a:p>
        </p:txBody>
      </p:sp>
      <p:sp>
        <p:nvSpPr>
          <p:cNvPr id="7" name="TextBox 6">
            <a:extLst>
              <a:ext uri="{FF2B5EF4-FFF2-40B4-BE49-F238E27FC236}">
                <a16:creationId xmlns:a16="http://schemas.microsoft.com/office/drawing/2014/main" id="{2CDB0CF0-8AEF-EF88-C8D1-50747B41E7C7}"/>
              </a:ext>
            </a:extLst>
          </p:cNvPr>
          <p:cNvSpPr txBox="1"/>
          <p:nvPr/>
        </p:nvSpPr>
        <p:spPr>
          <a:xfrm>
            <a:off x="3406020" y="5806841"/>
            <a:ext cx="6228408" cy="584775"/>
          </a:xfrm>
          <a:prstGeom prst="rect">
            <a:avLst/>
          </a:prstGeom>
          <a:noFill/>
        </p:spPr>
        <p:txBody>
          <a:bodyPr wrap="square">
            <a:spAutoFit/>
          </a:bodyPr>
          <a:lstStyle/>
          <a:p>
            <a:r>
              <a:rPr lang="en-US" sz="1600" b="1" i="0">
                <a:solidFill>
                  <a:schemeClr val="tx2"/>
                </a:solidFill>
                <a:effectLst/>
              </a:rPr>
              <a:t>94% </a:t>
            </a:r>
            <a:r>
              <a:rPr lang="en-US" sz="1600" b="0" i="0">
                <a:solidFill>
                  <a:srgbClr val="212121"/>
                </a:solidFill>
                <a:effectLst/>
              </a:rPr>
              <a:t>of hospitals reported some financial impact</a:t>
            </a:r>
          </a:p>
          <a:p>
            <a:r>
              <a:rPr lang="en-US" sz="1600" b="1">
                <a:solidFill>
                  <a:schemeClr val="tx2"/>
                </a:solidFill>
              </a:rPr>
              <a:t>60% </a:t>
            </a:r>
            <a:r>
              <a:rPr lang="en-US" sz="1600">
                <a:solidFill>
                  <a:srgbClr val="212121"/>
                </a:solidFill>
              </a:rPr>
              <a:t>of hospitals </a:t>
            </a:r>
            <a:r>
              <a:rPr lang="en-US" sz="1600" b="0" i="0">
                <a:solidFill>
                  <a:srgbClr val="212121"/>
                </a:solidFill>
                <a:effectLst/>
              </a:rPr>
              <a:t>had affected revenue totaled at least $1 million per day. </a:t>
            </a:r>
            <a:endParaRPr lang="en-US" sz="1600"/>
          </a:p>
        </p:txBody>
      </p:sp>
      <p:pic>
        <p:nvPicPr>
          <p:cNvPr id="5" name="Picture 4">
            <a:extLst>
              <a:ext uri="{FF2B5EF4-FFF2-40B4-BE49-F238E27FC236}">
                <a16:creationId xmlns:a16="http://schemas.microsoft.com/office/drawing/2014/main" id="{94E9DB7A-808A-9E20-77DC-38BC5FB115A9}"/>
              </a:ext>
            </a:extLst>
          </p:cNvPr>
          <p:cNvPicPr>
            <a:picLocks noChangeAspect="1"/>
          </p:cNvPicPr>
          <p:nvPr/>
        </p:nvPicPr>
        <p:blipFill>
          <a:blip r:embed="rId5"/>
          <a:stretch>
            <a:fillRect/>
          </a:stretch>
        </p:blipFill>
        <p:spPr>
          <a:xfrm>
            <a:off x="7208651" y="1053212"/>
            <a:ext cx="4888473" cy="4666270"/>
          </a:xfrm>
          <a:prstGeom prst="rect">
            <a:avLst/>
          </a:prstGeom>
        </p:spPr>
      </p:pic>
      <p:sp>
        <p:nvSpPr>
          <p:cNvPr id="15" name="Rectangle 14">
            <a:extLst>
              <a:ext uri="{FF2B5EF4-FFF2-40B4-BE49-F238E27FC236}">
                <a16:creationId xmlns:a16="http://schemas.microsoft.com/office/drawing/2014/main" id="{CB62C8FA-064E-A33F-C9F2-C32F470278D4}"/>
              </a:ext>
            </a:extLst>
          </p:cNvPr>
          <p:cNvSpPr/>
          <p:nvPr/>
        </p:nvSpPr>
        <p:spPr>
          <a:xfrm>
            <a:off x="7170479" y="1576931"/>
            <a:ext cx="922790" cy="4115655"/>
          </a:xfrm>
          <a:prstGeom prst="rect">
            <a:avLst/>
          </a:prstGeom>
          <a:noFill/>
          <a:ln w="38100">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88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CC896BD-E570-E0D0-635F-052FABEC37A2}"/>
              </a:ext>
            </a:extLst>
          </p:cNvPr>
          <p:cNvSpPr>
            <a:spLocks noGrp="1"/>
          </p:cNvSpPr>
          <p:nvPr>
            <p:ph type="title"/>
          </p:nvPr>
        </p:nvSpPr>
        <p:spPr>
          <a:xfrm>
            <a:off x="838200" y="339959"/>
            <a:ext cx="10515600" cy="473074"/>
          </a:xfrm>
        </p:spPr>
        <p:txBody>
          <a:bodyPr/>
          <a:lstStyle/>
          <a:p>
            <a:pPr algn="l"/>
            <a:r>
              <a:rPr lang="en-US" sz="4400" i="0" u="none" strike="noStrike" baseline="0"/>
              <a:t>Thriving in an age of continuous reinvention </a:t>
            </a:r>
            <a:br>
              <a:rPr lang="en-US" sz="3600" b="0" i="0" u="none" strike="noStrike" baseline="0"/>
            </a:br>
            <a:r>
              <a:rPr lang="en-US" sz="1400" b="0" i="0" u="none" strike="noStrike" baseline="0"/>
              <a:t>How long do you think your business will be economically viable?</a:t>
            </a:r>
            <a:endParaRPr lang="en-US" sz="1400"/>
          </a:p>
        </p:txBody>
      </p:sp>
      <p:sp>
        <p:nvSpPr>
          <p:cNvPr id="14" name="Content Placeholder 13">
            <a:extLst>
              <a:ext uri="{FF2B5EF4-FFF2-40B4-BE49-F238E27FC236}">
                <a16:creationId xmlns:a16="http://schemas.microsoft.com/office/drawing/2014/main" id="{04B7FB50-DED8-9304-0A6F-7EE4A1846D95}"/>
              </a:ext>
            </a:extLst>
          </p:cNvPr>
          <p:cNvSpPr>
            <a:spLocks noGrp="1"/>
          </p:cNvSpPr>
          <p:nvPr>
            <p:ph idx="1"/>
          </p:nvPr>
        </p:nvSpPr>
        <p:spPr>
          <a:xfrm>
            <a:off x="546847" y="1015689"/>
            <a:ext cx="10515600" cy="4638673"/>
          </a:xfrm>
        </p:spPr>
        <p:txBody>
          <a:bodyPr/>
          <a:lstStyle/>
          <a:p>
            <a:pPr>
              <a:lnSpc>
                <a:spcPct val="100000"/>
              </a:lnSpc>
              <a:spcBef>
                <a:spcPts val="0"/>
              </a:spcBef>
            </a:pPr>
            <a:endParaRPr lang="en-US" sz="1100" b="1" i="0">
              <a:solidFill>
                <a:srgbClr val="393D40"/>
              </a:solidFill>
              <a:effectLst/>
            </a:endParaRPr>
          </a:p>
          <a:p>
            <a:pPr>
              <a:lnSpc>
                <a:spcPct val="100000"/>
              </a:lnSpc>
              <a:spcBef>
                <a:spcPts val="0"/>
              </a:spcBef>
            </a:pPr>
            <a:endParaRPr lang="en-US" sz="1200"/>
          </a:p>
          <a:p>
            <a:pPr marL="171450" indent="-171450" algn="l">
              <a:lnSpc>
                <a:spcPct val="100000"/>
              </a:lnSpc>
              <a:spcBef>
                <a:spcPts val="0"/>
              </a:spcBef>
              <a:buFont typeface="Arial" panose="020B0604020202020204" pitchFamily="34" charset="0"/>
              <a:buChar char="•"/>
            </a:pPr>
            <a:endParaRPr lang="en-US" sz="1200"/>
          </a:p>
          <a:p>
            <a:pPr marL="171450" indent="-171450" algn="l">
              <a:lnSpc>
                <a:spcPct val="100000"/>
              </a:lnSpc>
              <a:spcBef>
                <a:spcPts val="0"/>
              </a:spcBef>
              <a:buFont typeface="Arial" panose="020B0604020202020204" pitchFamily="34" charset="0"/>
              <a:buChar char="•"/>
            </a:pPr>
            <a:endParaRPr lang="en-US" sz="1200"/>
          </a:p>
        </p:txBody>
      </p:sp>
      <p:sp>
        <p:nvSpPr>
          <p:cNvPr id="2" name="TextBox 1">
            <a:extLst>
              <a:ext uri="{FF2B5EF4-FFF2-40B4-BE49-F238E27FC236}">
                <a16:creationId xmlns:a16="http://schemas.microsoft.com/office/drawing/2014/main" id="{35790D77-8BD8-0397-6F79-4EFDEB31F52F}"/>
              </a:ext>
            </a:extLst>
          </p:cNvPr>
          <p:cNvSpPr txBox="1"/>
          <p:nvPr/>
        </p:nvSpPr>
        <p:spPr>
          <a:xfrm>
            <a:off x="5192621" y="6532748"/>
            <a:ext cx="1526796" cy="215444"/>
          </a:xfrm>
          <a:prstGeom prst="rect">
            <a:avLst/>
          </a:prstGeom>
          <a:noFill/>
        </p:spPr>
        <p:txBody>
          <a:bodyPr wrap="square" rtlCol="0">
            <a:spAutoFit/>
          </a:bodyPr>
          <a:lstStyle/>
          <a:p>
            <a:r>
              <a:rPr lang="en-US" sz="800">
                <a:solidFill>
                  <a:schemeClr val="bg1"/>
                </a:solidFill>
              </a:rPr>
              <a:t>Source: PWC n:4702</a:t>
            </a:r>
          </a:p>
        </p:txBody>
      </p:sp>
      <p:graphicFrame>
        <p:nvGraphicFramePr>
          <p:cNvPr id="21" name="Diagram 20">
            <a:extLst>
              <a:ext uri="{FF2B5EF4-FFF2-40B4-BE49-F238E27FC236}">
                <a16:creationId xmlns:a16="http://schemas.microsoft.com/office/drawing/2014/main" id="{B69AB619-A1BC-4BE0-4277-47A7EDB8C66D}"/>
              </a:ext>
            </a:extLst>
          </p:cNvPr>
          <p:cNvGraphicFramePr/>
          <p:nvPr>
            <p:extLst>
              <p:ext uri="{D42A27DB-BD31-4B8C-83A1-F6EECF244321}">
                <p14:modId xmlns:p14="http://schemas.microsoft.com/office/powerpoint/2010/main" val="2727362970"/>
              </p:ext>
            </p:extLst>
          </p:nvPr>
        </p:nvGraphicFramePr>
        <p:xfrm>
          <a:off x="1799506" y="1015689"/>
          <a:ext cx="8010282" cy="5314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899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7B35-7330-84FC-C4C6-5944C61D954C}"/>
              </a:ext>
            </a:extLst>
          </p:cNvPr>
          <p:cNvSpPr>
            <a:spLocks noGrp="1"/>
          </p:cNvSpPr>
          <p:nvPr>
            <p:ph type="title"/>
          </p:nvPr>
        </p:nvSpPr>
        <p:spPr/>
        <p:txBody>
          <a:bodyPr/>
          <a:lstStyle/>
          <a:p>
            <a:r>
              <a:rPr lang="en-US"/>
              <a:t>HIMSS </a:t>
            </a:r>
            <a:r>
              <a:rPr lang="en-US" dirty="0"/>
              <a:t>vendor categories</a:t>
            </a:r>
            <a:br>
              <a:rPr lang="en-US"/>
            </a:br>
            <a:r>
              <a:rPr lang="en-US" sz="1400" b="0"/>
              <a:t>30+ Categories &amp; 230+ segments, 1022 vendors</a:t>
            </a:r>
            <a:endParaRPr lang="en-US" b="0"/>
          </a:p>
        </p:txBody>
      </p:sp>
      <p:graphicFrame>
        <p:nvGraphicFramePr>
          <p:cNvPr id="4" name="Chart 3">
            <a:extLst>
              <a:ext uri="{FF2B5EF4-FFF2-40B4-BE49-F238E27FC236}">
                <a16:creationId xmlns:a16="http://schemas.microsoft.com/office/drawing/2014/main" id="{86FCEEAE-000E-8086-9B1A-84A8CFD19E37}"/>
              </a:ext>
            </a:extLst>
          </p:cNvPr>
          <p:cNvGraphicFramePr>
            <a:graphicFrameLocks/>
          </p:cNvGraphicFramePr>
          <p:nvPr>
            <p:extLst>
              <p:ext uri="{D42A27DB-BD31-4B8C-83A1-F6EECF244321}">
                <p14:modId xmlns:p14="http://schemas.microsoft.com/office/powerpoint/2010/main" val="3233177777"/>
              </p:ext>
            </p:extLst>
          </p:nvPr>
        </p:nvGraphicFramePr>
        <p:xfrm>
          <a:off x="1728045" y="1026175"/>
          <a:ext cx="9328558" cy="55890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2A05922-5018-C5D3-FCB8-2B464920D0CB}"/>
              </a:ext>
            </a:extLst>
          </p:cNvPr>
          <p:cNvSpPr txBox="1"/>
          <p:nvPr/>
        </p:nvSpPr>
        <p:spPr>
          <a:xfrm>
            <a:off x="5505831" y="2044863"/>
            <a:ext cx="3004457" cy="276999"/>
          </a:xfrm>
          <a:prstGeom prst="rect">
            <a:avLst/>
          </a:prstGeom>
          <a:noFill/>
        </p:spPr>
        <p:txBody>
          <a:bodyPr wrap="square" rtlCol="0">
            <a:spAutoFit/>
          </a:bodyPr>
          <a:lstStyle/>
          <a:p>
            <a:r>
              <a:rPr lang="en-US" sz="1200">
                <a:solidFill>
                  <a:schemeClr val="accent2"/>
                </a:solidFill>
              </a:rPr>
              <a:t>High volume and  steady growth</a:t>
            </a:r>
          </a:p>
        </p:txBody>
      </p:sp>
      <p:sp>
        <p:nvSpPr>
          <p:cNvPr id="7" name="TextBox 6">
            <a:extLst>
              <a:ext uri="{FF2B5EF4-FFF2-40B4-BE49-F238E27FC236}">
                <a16:creationId xmlns:a16="http://schemas.microsoft.com/office/drawing/2014/main" id="{7030638F-F87E-9F25-7FFF-570807FD5AE4}"/>
              </a:ext>
            </a:extLst>
          </p:cNvPr>
          <p:cNvSpPr txBox="1"/>
          <p:nvPr/>
        </p:nvSpPr>
        <p:spPr>
          <a:xfrm>
            <a:off x="6765463" y="4732859"/>
            <a:ext cx="1517780" cy="461665"/>
          </a:xfrm>
          <a:prstGeom prst="rect">
            <a:avLst/>
          </a:prstGeom>
          <a:noFill/>
        </p:spPr>
        <p:txBody>
          <a:bodyPr wrap="square" rtlCol="0">
            <a:spAutoFit/>
          </a:bodyPr>
          <a:lstStyle/>
          <a:p>
            <a:r>
              <a:rPr lang="en-US" sz="1200">
                <a:solidFill>
                  <a:schemeClr val="tx2"/>
                </a:solidFill>
              </a:rPr>
              <a:t>Lower volume and  lower growth</a:t>
            </a:r>
          </a:p>
        </p:txBody>
      </p:sp>
      <p:sp>
        <p:nvSpPr>
          <p:cNvPr id="9" name="Rectangle 8">
            <a:extLst>
              <a:ext uri="{FF2B5EF4-FFF2-40B4-BE49-F238E27FC236}">
                <a16:creationId xmlns:a16="http://schemas.microsoft.com/office/drawing/2014/main" id="{D162B191-BEA9-A9B1-67A0-554E07E5EB9B}"/>
              </a:ext>
            </a:extLst>
          </p:cNvPr>
          <p:cNvSpPr/>
          <p:nvPr/>
        </p:nvSpPr>
        <p:spPr>
          <a:xfrm>
            <a:off x="4115569" y="4086615"/>
            <a:ext cx="2649894" cy="175415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3BEF6E-0EC4-16DD-52C8-F82904FB9F2E}"/>
              </a:ext>
            </a:extLst>
          </p:cNvPr>
          <p:cNvSpPr/>
          <p:nvPr/>
        </p:nvSpPr>
        <p:spPr>
          <a:xfrm>
            <a:off x="4358164" y="2312532"/>
            <a:ext cx="4245429" cy="175415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C542EF-0E5C-1237-49EC-2E4A518F2852}"/>
              </a:ext>
            </a:extLst>
          </p:cNvPr>
          <p:cNvSpPr/>
          <p:nvPr/>
        </p:nvSpPr>
        <p:spPr>
          <a:xfrm>
            <a:off x="2709757" y="4165917"/>
            <a:ext cx="1340498" cy="1562886"/>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F0D8FEB-7EEB-6FEC-603A-E6540E0FA730}"/>
              </a:ext>
            </a:extLst>
          </p:cNvPr>
          <p:cNvSpPr txBox="1"/>
          <p:nvPr/>
        </p:nvSpPr>
        <p:spPr>
          <a:xfrm>
            <a:off x="3000090" y="3879786"/>
            <a:ext cx="953748" cy="276999"/>
          </a:xfrm>
          <a:prstGeom prst="rect">
            <a:avLst/>
          </a:prstGeom>
          <a:noFill/>
        </p:spPr>
        <p:txBody>
          <a:bodyPr wrap="square" rtlCol="0">
            <a:spAutoFit/>
          </a:bodyPr>
          <a:lstStyle/>
          <a:p>
            <a:r>
              <a:rPr lang="en-US" sz="1200">
                <a:solidFill>
                  <a:schemeClr val="accent4"/>
                </a:solidFill>
              </a:rPr>
              <a:t>Declining</a:t>
            </a:r>
          </a:p>
        </p:txBody>
      </p:sp>
      <p:sp>
        <p:nvSpPr>
          <p:cNvPr id="13" name="TextBox 12">
            <a:extLst>
              <a:ext uri="{FF2B5EF4-FFF2-40B4-BE49-F238E27FC236}">
                <a16:creationId xmlns:a16="http://schemas.microsoft.com/office/drawing/2014/main" id="{C2C3D3BE-6D27-5B78-13D3-3B964147A368}"/>
              </a:ext>
            </a:extLst>
          </p:cNvPr>
          <p:cNvSpPr txBox="1"/>
          <p:nvPr/>
        </p:nvSpPr>
        <p:spPr>
          <a:xfrm>
            <a:off x="9194685" y="1354783"/>
            <a:ext cx="1250214" cy="461665"/>
          </a:xfrm>
          <a:prstGeom prst="rect">
            <a:avLst/>
          </a:prstGeom>
          <a:noFill/>
        </p:spPr>
        <p:txBody>
          <a:bodyPr wrap="square" rtlCol="0">
            <a:spAutoFit/>
          </a:bodyPr>
          <a:lstStyle/>
          <a:p>
            <a:pPr algn="ctr"/>
            <a:r>
              <a:rPr lang="en-US" sz="1200">
                <a:solidFill>
                  <a:srgbClr val="C00000"/>
                </a:solidFill>
              </a:rPr>
              <a:t>High Expectations</a:t>
            </a:r>
          </a:p>
        </p:txBody>
      </p:sp>
    </p:spTree>
    <p:extLst>
      <p:ext uri="{BB962C8B-B14F-4D97-AF65-F5344CB8AC3E}">
        <p14:creationId xmlns:p14="http://schemas.microsoft.com/office/powerpoint/2010/main" val="274010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016EA-AAD9-BD23-3756-9C14F69EF2B4}"/>
              </a:ext>
            </a:extLst>
          </p:cNvPr>
          <p:cNvSpPr>
            <a:spLocks noGrp="1"/>
          </p:cNvSpPr>
          <p:nvPr>
            <p:ph type="title"/>
          </p:nvPr>
        </p:nvSpPr>
        <p:spPr/>
        <p:txBody>
          <a:bodyPr/>
          <a:lstStyle/>
          <a:p>
            <a:r>
              <a:rPr lang="en-US"/>
              <a:t>Fear of missing out</a:t>
            </a:r>
          </a:p>
        </p:txBody>
      </p:sp>
      <p:pic>
        <p:nvPicPr>
          <p:cNvPr id="1026" name="Picture 2" descr="Image">
            <a:extLst>
              <a:ext uri="{FF2B5EF4-FFF2-40B4-BE49-F238E27FC236}">
                <a16:creationId xmlns:a16="http://schemas.microsoft.com/office/drawing/2014/main" id="{7135F9E0-5195-878D-1E4D-2E8CA32516B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8093"/>
          <a:stretch/>
        </p:blipFill>
        <p:spPr bwMode="auto">
          <a:xfrm>
            <a:off x="1414583" y="935967"/>
            <a:ext cx="4213874" cy="8968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a:extLst>
              <a:ext uri="{FF2B5EF4-FFF2-40B4-BE49-F238E27FC236}">
                <a16:creationId xmlns:a16="http://schemas.microsoft.com/office/drawing/2014/main" id="{325F2B88-A7C5-1028-75D7-5254FC7FC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0705" b="86405"/>
          <a:stretch/>
        </p:blipFill>
        <p:spPr bwMode="auto">
          <a:xfrm>
            <a:off x="601532" y="1151315"/>
            <a:ext cx="813051" cy="3821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FD6AB4A-EF92-A209-D630-50D78CCF616D}"/>
              </a:ext>
            </a:extLst>
          </p:cNvPr>
          <p:cNvPicPr>
            <a:picLocks noChangeAspect="1"/>
          </p:cNvPicPr>
          <p:nvPr/>
        </p:nvPicPr>
        <p:blipFill>
          <a:blip r:embed="rId4"/>
          <a:stretch>
            <a:fillRect/>
          </a:stretch>
        </p:blipFill>
        <p:spPr>
          <a:xfrm>
            <a:off x="2416135" y="1818730"/>
            <a:ext cx="4213874" cy="779510"/>
          </a:xfrm>
          <a:prstGeom prst="rect">
            <a:avLst/>
          </a:prstGeom>
        </p:spPr>
      </p:pic>
      <p:pic>
        <p:nvPicPr>
          <p:cNvPr id="7" name="Picture 6">
            <a:extLst>
              <a:ext uri="{FF2B5EF4-FFF2-40B4-BE49-F238E27FC236}">
                <a16:creationId xmlns:a16="http://schemas.microsoft.com/office/drawing/2014/main" id="{C85C91B0-ED86-4F96-F4C7-3D060CE3EFD6}"/>
              </a:ext>
            </a:extLst>
          </p:cNvPr>
          <p:cNvPicPr>
            <a:picLocks noChangeAspect="1"/>
          </p:cNvPicPr>
          <p:nvPr/>
        </p:nvPicPr>
        <p:blipFill>
          <a:blip r:embed="rId5"/>
          <a:stretch>
            <a:fillRect/>
          </a:stretch>
        </p:blipFill>
        <p:spPr>
          <a:xfrm>
            <a:off x="601532" y="2575312"/>
            <a:ext cx="4989980" cy="607916"/>
          </a:xfrm>
          <a:prstGeom prst="rect">
            <a:avLst/>
          </a:prstGeom>
        </p:spPr>
      </p:pic>
      <p:pic>
        <p:nvPicPr>
          <p:cNvPr id="1030" name="Picture 6">
            <a:extLst>
              <a:ext uri="{FF2B5EF4-FFF2-40B4-BE49-F238E27FC236}">
                <a16:creationId xmlns:a16="http://schemas.microsoft.com/office/drawing/2014/main" id="{83B1096D-0A20-E7A4-4066-E5354BA5AA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384" y="4405960"/>
            <a:ext cx="3548272" cy="19959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1576744-7627-5B8B-1647-74F3BDB7C3BE}"/>
              </a:ext>
            </a:extLst>
          </p:cNvPr>
          <p:cNvPicPr>
            <a:picLocks noChangeAspect="1"/>
          </p:cNvPicPr>
          <p:nvPr/>
        </p:nvPicPr>
        <p:blipFill rotWithShape="1">
          <a:blip r:embed="rId7"/>
          <a:srcRect b="6056"/>
          <a:stretch/>
        </p:blipFill>
        <p:spPr>
          <a:xfrm>
            <a:off x="2042781" y="3285495"/>
            <a:ext cx="4053219" cy="1011299"/>
          </a:xfrm>
          <a:prstGeom prst="rect">
            <a:avLst/>
          </a:prstGeom>
        </p:spPr>
      </p:pic>
      <p:cxnSp>
        <p:nvCxnSpPr>
          <p:cNvPr id="6" name="Straight Connector 5">
            <a:extLst>
              <a:ext uri="{FF2B5EF4-FFF2-40B4-BE49-F238E27FC236}">
                <a16:creationId xmlns:a16="http://schemas.microsoft.com/office/drawing/2014/main" id="{8EC7E9D1-0C14-9D03-0D16-EA8F67BB5648}"/>
              </a:ext>
            </a:extLst>
          </p:cNvPr>
          <p:cNvCxnSpPr/>
          <p:nvPr/>
        </p:nvCxnSpPr>
        <p:spPr>
          <a:xfrm>
            <a:off x="7503460" y="2380130"/>
            <a:ext cx="0" cy="233530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DF6E9C6-4A79-A473-6F6D-700B77F862FC}"/>
              </a:ext>
            </a:extLst>
          </p:cNvPr>
          <p:cNvCxnSpPr>
            <a:cxnSpLocks/>
          </p:cNvCxnSpPr>
          <p:nvPr/>
        </p:nvCxnSpPr>
        <p:spPr>
          <a:xfrm flipH="1">
            <a:off x="7503460" y="4715436"/>
            <a:ext cx="382793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104DFBC-06A6-215D-D641-361B247FF8FC}"/>
              </a:ext>
            </a:extLst>
          </p:cNvPr>
          <p:cNvCxnSpPr>
            <a:cxnSpLocks/>
          </p:cNvCxnSpPr>
          <p:nvPr/>
        </p:nvCxnSpPr>
        <p:spPr>
          <a:xfrm flipV="1">
            <a:off x="7692850" y="3095728"/>
            <a:ext cx="3434213" cy="498191"/>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2C56C6-5241-D4E5-4822-0D9BC23962FA}"/>
              </a:ext>
            </a:extLst>
          </p:cNvPr>
          <p:cNvSpPr txBox="1"/>
          <p:nvPr/>
        </p:nvSpPr>
        <p:spPr>
          <a:xfrm>
            <a:off x="8511991" y="2397220"/>
            <a:ext cx="1703291" cy="461665"/>
          </a:xfrm>
          <a:prstGeom prst="rect">
            <a:avLst/>
          </a:prstGeom>
          <a:noFill/>
        </p:spPr>
        <p:txBody>
          <a:bodyPr wrap="square" rtlCol="0">
            <a:spAutoFit/>
          </a:bodyPr>
          <a:lstStyle/>
          <a:p>
            <a:r>
              <a:rPr lang="en-US" sz="1200" b="1">
                <a:solidFill>
                  <a:schemeClr val="bg2"/>
                </a:solidFill>
              </a:rPr>
              <a:t>Rate of technology progress</a:t>
            </a:r>
          </a:p>
        </p:txBody>
      </p:sp>
      <p:sp>
        <p:nvSpPr>
          <p:cNvPr id="21" name="TextBox 20">
            <a:extLst>
              <a:ext uri="{FF2B5EF4-FFF2-40B4-BE49-F238E27FC236}">
                <a16:creationId xmlns:a16="http://schemas.microsoft.com/office/drawing/2014/main" id="{95319C4D-3D62-84FB-4F79-79328AE94E74}"/>
              </a:ext>
            </a:extLst>
          </p:cNvPr>
          <p:cNvSpPr txBox="1"/>
          <p:nvPr/>
        </p:nvSpPr>
        <p:spPr>
          <a:xfrm rot="16200000">
            <a:off x="6451615" y="3440031"/>
            <a:ext cx="1703291" cy="307777"/>
          </a:xfrm>
          <a:prstGeom prst="rect">
            <a:avLst/>
          </a:prstGeom>
          <a:noFill/>
        </p:spPr>
        <p:txBody>
          <a:bodyPr wrap="square" rtlCol="0">
            <a:spAutoFit/>
          </a:bodyPr>
          <a:lstStyle/>
          <a:p>
            <a:pPr algn="ctr"/>
            <a:r>
              <a:rPr lang="en-US" sz="1400">
                <a:solidFill>
                  <a:schemeClr val="bg1"/>
                </a:solidFill>
              </a:rPr>
              <a:t>Performance</a:t>
            </a:r>
          </a:p>
        </p:txBody>
      </p:sp>
      <p:sp>
        <p:nvSpPr>
          <p:cNvPr id="22" name="TextBox 21">
            <a:extLst>
              <a:ext uri="{FF2B5EF4-FFF2-40B4-BE49-F238E27FC236}">
                <a16:creationId xmlns:a16="http://schemas.microsoft.com/office/drawing/2014/main" id="{F50B20F6-578D-D164-E831-CA882EDC0F28}"/>
              </a:ext>
            </a:extLst>
          </p:cNvPr>
          <p:cNvSpPr txBox="1"/>
          <p:nvPr/>
        </p:nvSpPr>
        <p:spPr>
          <a:xfrm>
            <a:off x="8597155" y="4737287"/>
            <a:ext cx="1703291" cy="307777"/>
          </a:xfrm>
          <a:prstGeom prst="rect">
            <a:avLst/>
          </a:prstGeom>
          <a:noFill/>
        </p:spPr>
        <p:txBody>
          <a:bodyPr wrap="square" rtlCol="0">
            <a:spAutoFit/>
          </a:bodyPr>
          <a:lstStyle/>
          <a:p>
            <a:pPr algn="ctr"/>
            <a:r>
              <a:rPr lang="en-US" sz="1400">
                <a:solidFill>
                  <a:schemeClr val="bg1"/>
                </a:solidFill>
              </a:rPr>
              <a:t>Time</a:t>
            </a:r>
          </a:p>
        </p:txBody>
      </p:sp>
      <p:sp>
        <p:nvSpPr>
          <p:cNvPr id="23" name="TextBox 22">
            <a:extLst>
              <a:ext uri="{FF2B5EF4-FFF2-40B4-BE49-F238E27FC236}">
                <a16:creationId xmlns:a16="http://schemas.microsoft.com/office/drawing/2014/main" id="{2E88648E-C250-7E4C-5D1C-F534C91E7819}"/>
              </a:ext>
            </a:extLst>
          </p:cNvPr>
          <p:cNvSpPr txBox="1"/>
          <p:nvPr/>
        </p:nvSpPr>
        <p:spPr>
          <a:xfrm>
            <a:off x="9868655" y="3392704"/>
            <a:ext cx="1758569" cy="461665"/>
          </a:xfrm>
          <a:prstGeom prst="rect">
            <a:avLst/>
          </a:prstGeom>
          <a:noFill/>
        </p:spPr>
        <p:txBody>
          <a:bodyPr wrap="square" rtlCol="0">
            <a:spAutoFit/>
          </a:bodyPr>
          <a:lstStyle/>
          <a:p>
            <a:r>
              <a:rPr lang="en-US" sz="1200" b="1">
                <a:solidFill>
                  <a:schemeClr val="accent4"/>
                </a:solidFill>
              </a:rPr>
              <a:t>Average customer adoption limits</a:t>
            </a:r>
          </a:p>
        </p:txBody>
      </p:sp>
      <p:cxnSp>
        <p:nvCxnSpPr>
          <p:cNvPr id="5" name="Straight Connector 4">
            <a:extLst>
              <a:ext uri="{FF2B5EF4-FFF2-40B4-BE49-F238E27FC236}">
                <a16:creationId xmlns:a16="http://schemas.microsoft.com/office/drawing/2014/main" id="{7D1103DF-2A7A-114B-206C-D953D8FDE3D1}"/>
              </a:ext>
            </a:extLst>
          </p:cNvPr>
          <p:cNvCxnSpPr>
            <a:cxnSpLocks/>
          </p:cNvCxnSpPr>
          <p:nvPr/>
        </p:nvCxnSpPr>
        <p:spPr>
          <a:xfrm flipV="1">
            <a:off x="7758955" y="2208485"/>
            <a:ext cx="3142127" cy="231869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078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CC5652C-BAE6-0F33-7CDE-A086AACA9030}"/>
              </a:ext>
            </a:extLst>
          </p:cNvPr>
          <p:cNvSpPr>
            <a:spLocks noGrp="1"/>
          </p:cNvSpPr>
          <p:nvPr>
            <p:ph type="title"/>
          </p:nvPr>
        </p:nvSpPr>
        <p:spPr/>
        <p:txBody>
          <a:bodyPr/>
          <a:lstStyle/>
          <a:p>
            <a:r>
              <a:rPr lang="en-US"/>
              <a:t>Technology hype</a:t>
            </a:r>
          </a:p>
        </p:txBody>
      </p:sp>
      <p:cxnSp>
        <p:nvCxnSpPr>
          <p:cNvPr id="5" name="Straight Arrow Connector 4">
            <a:extLst>
              <a:ext uri="{FF2B5EF4-FFF2-40B4-BE49-F238E27FC236}">
                <a16:creationId xmlns:a16="http://schemas.microsoft.com/office/drawing/2014/main" id="{FA37F6E5-D46A-C087-4E19-0DC9A1A736D0}"/>
              </a:ext>
            </a:extLst>
          </p:cNvPr>
          <p:cNvCxnSpPr>
            <a:cxnSpLocks/>
          </p:cNvCxnSpPr>
          <p:nvPr/>
        </p:nvCxnSpPr>
        <p:spPr>
          <a:xfrm flipH="1">
            <a:off x="3643115" y="1626401"/>
            <a:ext cx="461394" cy="0"/>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13D1BDA-D723-9A91-C462-8BF074111A38}"/>
              </a:ext>
            </a:extLst>
          </p:cNvPr>
          <p:cNvSpPr txBox="1"/>
          <p:nvPr/>
        </p:nvSpPr>
        <p:spPr>
          <a:xfrm>
            <a:off x="4053079" y="1503290"/>
            <a:ext cx="369632" cy="215444"/>
          </a:xfrm>
          <a:prstGeom prst="rect">
            <a:avLst/>
          </a:prstGeom>
          <a:noFill/>
        </p:spPr>
        <p:txBody>
          <a:bodyPr wrap="square" rtlCol="0">
            <a:spAutoFit/>
          </a:bodyPr>
          <a:lstStyle/>
          <a:p>
            <a:r>
              <a:rPr lang="en-US" sz="800">
                <a:solidFill>
                  <a:schemeClr val="accent5"/>
                </a:solidFill>
              </a:rPr>
              <a:t>LLM</a:t>
            </a:r>
          </a:p>
        </p:txBody>
      </p:sp>
      <p:cxnSp>
        <p:nvCxnSpPr>
          <p:cNvPr id="9" name="Straight Arrow Connector 8">
            <a:extLst>
              <a:ext uri="{FF2B5EF4-FFF2-40B4-BE49-F238E27FC236}">
                <a16:creationId xmlns:a16="http://schemas.microsoft.com/office/drawing/2014/main" id="{5DFB19D8-7BF4-939A-ABFA-5CA3AAD484B3}"/>
              </a:ext>
            </a:extLst>
          </p:cNvPr>
          <p:cNvCxnSpPr>
            <a:cxnSpLocks/>
          </p:cNvCxnSpPr>
          <p:nvPr/>
        </p:nvCxnSpPr>
        <p:spPr>
          <a:xfrm flipH="1">
            <a:off x="3839162" y="1907754"/>
            <a:ext cx="461394" cy="0"/>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5BA329-98DF-BDD2-BC97-38CF80C11CFE}"/>
              </a:ext>
            </a:extLst>
          </p:cNvPr>
          <p:cNvSpPr txBox="1"/>
          <p:nvPr/>
        </p:nvSpPr>
        <p:spPr>
          <a:xfrm>
            <a:off x="4259807" y="1723522"/>
            <a:ext cx="662731" cy="338554"/>
          </a:xfrm>
          <a:prstGeom prst="rect">
            <a:avLst/>
          </a:prstGeom>
          <a:noFill/>
        </p:spPr>
        <p:txBody>
          <a:bodyPr wrap="square" rtlCol="0">
            <a:spAutoFit/>
          </a:bodyPr>
          <a:lstStyle/>
          <a:p>
            <a:r>
              <a:rPr lang="en-US" sz="800">
                <a:solidFill>
                  <a:schemeClr val="accent5"/>
                </a:solidFill>
              </a:rPr>
              <a:t>AI Virtual Assistants</a:t>
            </a:r>
          </a:p>
        </p:txBody>
      </p:sp>
      <p:sp>
        <p:nvSpPr>
          <p:cNvPr id="23" name="TextBox 22">
            <a:extLst>
              <a:ext uri="{FF2B5EF4-FFF2-40B4-BE49-F238E27FC236}">
                <a16:creationId xmlns:a16="http://schemas.microsoft.com/office/drawing/2014/main" id="{556576BD-6342-2376-B064-CCDF83E65E74}"/>
              </a:ext>
            </a:extLst>
          </p:cNvPr>
          <p:cNvSpPr txBox="1"/>
          <p:nvPr/>
        </p:nvSpPr>
        <p:spPr>
          <a:xfrm>
            <a:off x="2569307" y="5978550"/>
            <a:ext cx="6094602" cy="369332"/>
          </a:xfrm>
          <a:prstGeom prst="rect">
            <a:avLst/>
          </a:prstGeom>
          <a:noFill/>
        </p:spPr>
        <p:txBody>
          <a:bodyPr wrap="square">
            <a:spAutoFit/>
          </a:bodyPr>
          <a:lstStyle/>
          <a:p>
            <a:r>
              <a:rPr lang="en-US">
                <a:solidFill>
                  <a:srgbClr val="000000"/>
                </a:solidFill>
                <a:latin typeface="graphik web"/>
              </a:rPr>
              <a:t>T</a:t>
            </a:r>
            <a:r>
              <a:rPr lang="en-US" b="0" i="0">
                <a:solidFill>
                  <a:srgbClr val="000000"/>
                </a:solidFill>
                <a:effectLst/>
                <a:latin typeface="graphik web"/>
              </a:rPr>
              <a:t>echnology shakes out or fails</a:t>
            </a:r>
            <a:endParaRPr lang="en-US"/>
          </a:p>
        </p:txBody>
      </p:sp>
      <p:sp>
        <p:nvSpPr>
          <p:cNvPr id="24" name="Right Brace 23">
            <a:extLst>
              <a:ext uri="{FF2B5EF4-FFF2-40B4-BE49-F238E27FC236}">
                <a16:creationId xmlns:a16="http://schemas.microsoft.com/office/drawing/2014/main" id="{4CF9D260-248B-5265-853F-01AE93176497}"/>
              </a:ext>
            </a:extLst>
          </p:cNvPr>
          <p:cNvSpPr/>
          <p:nvPr/>
        </p:nvSpPr>
        <p:spPr>
          <a:xfrm rot="5400000">
            <a:off x="3937926" y="5092364"/>
            <a:ext cx="348163" cy="15199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a:extLst>
              <a:ext uri="{FF2B5EF4-FFF2-40B4-BE49-F238E27FC236}">
                <a16:creationId xmlns:a16="http://schemas.microsoft.com/office/drawing/2014/main" id="{75729C64-EDCF-299E-9B53-635D72341781}"/>
              </a:ext>
            </a:extLst>
          </p:cNvPr>
          <p:cNvGrpSpPr/>
          <p:nvPr/>
        </p:nvGrpSpPr>
        <p:grpSpPr>
          <a:xfrm>
            <a:off x="939586" y="1049118"/>
            <a:ext cx="10219826" cy="4629148"/>
            <a:chOff x="939586" y="1049118"/>
            <a:chExt cx="10219826" cy="4629148"/>
          </a:xfrm>
        </p:grpSpPr>
        <p:pic>
          <p:nvPicPr>
            <p:cNvPr id="20" name="Picture 19">
              <a:extLst>
                <a:ext uri="{FF2B5EF4-FFF2-40B4-BE49-F238E27FC236}">
                  <a16:creationId xmlns:a16="http://schemas.microsoft.com/office/drawing/2014/main" id="{15C4CFED-B3E2-C2A9-919A-C61F9E079099}"/>
                </a:ext>
              </a:extLst>
            </p:cNvPr>
            <p:cNvPicPr>
              <a:picLocks noChangeAspect="1"/>
            </p:cNvPicPr>
            <p:nvPr/>
          </p:nvPicPr>
          <p:blipFill rotWithShape="1">
            <a:blip r:embed="rId2"/>
            <a:srcRect l="996"/>
            <a:stretch/>
          </p:blipFill>
          <p:spPr>
            <a:xfrm>
              <a:off x="939586" y="1049118"/>
              <a:ext cx="10163537" cy="4629148"/>
            </a:xfrm>
            <a:prstGeom prst="rect">
              <a:avLst/>
            </a:prstGeom>
          </p:spPr>
        </p:pic>
        <p:sp>
          <p:nvSpPr>
            <p:cNvPr id="2" name="Rectangle 1">
              <a:extLst>
                <a:ext uri="{FF2B5EF4-FFF2-40B4-BE49-F238E27FC236}">
                  <a16:creationId xmlns:a16="http://schemas.microsoft.com/office/drawing/2014/main" id="{9FB4C96A-CBB0-22A1-CCA3-EA22EDF11FB7}"/>
                </a:ext>
              </a:extLst>
            </p:cNvPr>
            <p:cNvSpPr/>
            <p:nvPr/>
          </p:nvSpPr>
          <p:spPr>
            <a:xfrm>
              <a:off x="8920065" y="1399592"/>
              <a:ext cx="2239347" cy="473074"/>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8122BC-7FA7-CA34-E509-57013520B752}"/>
                </a:ext>
              </a:extLst>
            </p:cNvPr>
            <p:cNvSpPr/>
            <p:nvPr/>
          </p:nvSpPr>
          <p:spPr>
            <a:xfrm>
              <a:off x="8920065" y="3536300"/>
              <a:ext cx="2239347" cy="39097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28457D2E-2F4E-6C39-A201-6C796083DF29}"/>
              </a:ext>
            </a:extLst>
          </p:cNvPr>
          <p:cNvSpPr txBox="1"/>
          <p:nvPr/>
        </p:nvSpPr>
        <p:spPr>
          <a:xfrm>
            <a:off x="4209261" y="1293723"/>
            <a:ext cx="662731" cy="276999"/>
          </a:xfrm>
          <a:prstGeom prst="rect">
            <a:avLst/>
          </a:prstGeom>
          <a:noFill/>
        </p:spPr>
        <p:txBody>
          <a:bodyPr wrap="square" rtlCol="0">
            <a:spAutoFit/>
          </a:bodyPr>
          <a:lstStyle/>
          <a:p>
            <a:r>
              <a:rPr lang="en-US" sz="1200">
                <a:solidFill>
                  <a:schemeClr val="accent4"/>
                </a:solidFill>
              </a:rPr>
              <a:t>LLM</a:t>
            </a:r>
          </a:p>
        </p:txBody>
      </p:sp>
      <p:cxnSp>
        <p:nvCxnSpPr>
          <p:cNvPr id="13" name="Straight Arrow Connector 12">
            <a:extLst>
              <a:ext uri="{FF2B5EF4-FFF2-40B4-BE49-F238E27FC236}">
                <a16:creationId xmlns:a16="http://schemas.microsoft.com/office/drawing/2014/main" id="{BAC74713-12D7-7ECB-68DB-7C2B15ACCFA1}"/>
              </a:ext>
            </a:extLst>
          </p:cNvPr>
          <p:cNvCxnSpPr>
            <a:cxnSpLocks/>
          </p:cNvCxnSpPr>
          <p:nvPr/>
        </p:nvCxnSpPr>
        <p:spPr>
          <a:xfrm flipH="1">
            <a:off x="3643115" y="1424128"/>
            <a:ext cx="616692" cy="255287"/>
          </a:xfrm>
          <a:prstGeom prst="straightConnector1">
            <a:avLst/>
          </a:prstGeom>
          <a:ln>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286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A815F-AA14-0553-99D0-DDC137056D2E}"/>
              </a:ext>
            </a:extLst>
          </p:cNvPr>
          <p:cNvSpPr>
            <a:spLocks noGrp="1"/>
          </p:cNvSpPr>
          <p:nvPr>
            <p:ph type="title"/>
          </p:nvPr>
        </p:nvSpPr>
        <p:spPr/>
        <p:txBody>
          <a:bodyPr/>
          <a:lstStyle/>
          <a:p>
            <a:r>
              <a:rPr lang="en-US"/>
              <a:t>You should not have an AI strategy. Rather, AI should enable your existing strategy</a:t>
            </a:r>
          </a:p>
        </p:txBody>
      </p:sp>
      <p:sp>
        <p:nvSpPr>
          <p:cNvPr id="5" name="TextBox 4">
            <a:extLst>
              <a:ext uri="{FF2B5EF4-FFF2-40B4-BE49-F238E27FC236}">
                <a16:creationId xmlns:a16="http://schemas.microsoft.com/office/drawing/2014/main" id="{AC79DFD6-BE80-D6F2-08AD-8BD24CC3761F}"/>
              </a:ext>
            </a:extLst>
          </p:cNvPr>
          <p:cNvSpPr txBox="1"/>
          <p:nvPr/>
        </p:nvSpPr>
        <p:spPr>
          <a:xfrm>
            <a:off x="1272879" y="1317663"/>
            <a:ext cx="1458586" cy="369332"/>
          </a:xfrm>
          <a:prstGeom prst="rect">
            <a:avLst/>
          </a:prstGeom>
          <a:noFill/>
        </p:spPr>
        <p:txBody>
          <a:bodyPr wrap="square" rtlCol="0">
            <a:spAutoFit/>
          </a:bodyPr>
          <a:lstStyle/>
          <a:p>
            <a:pPr algn="ctr"/>
            <a:r>
              <a:rPr lang="en-US" b="1" u="sng">
                <a:solidFill>
                  <a:schemeClr val="bg1"/>
                </a:solidFill>
              </a:rPr>
              <a:t>Enthusiasts</a:t>
            </a:r>
          </a:p>
        </p:txBody>
      </p:sp>
      <p:sp>
        <p:nvSpPr>
          <p:cNvPr id="6" name="TextBox 5">
            <a:extLst>
              <a:ext uri="{FF2B5EF4-FFF2-40B4-BE49-F238E27FC236}">
                <a16:creationId xmlns:a16="http://schemas.microsoft.com/office/drawing/2014/main" id="{9F509492-0A0E-85C0-48EA-3683B894D941}"/>
              </a:ext>
            </a:extLst>
          </p:cNvPr>
          <p:cNvSpPr txBox="1"/>
          <p:nvPr/>
        </p:nvSpPr>
        <p:spPr>
          <a:xfrm>
            <a:off x="3932130" y="1317663"/>
            <a:ext cx="1208014" cy="369332"/>
          </a:xfrm>
          <a:prstGeom prst="rect">
            <a:avLst/>
          </a:prstGeom>
          <a:noFill/>
        </p:spPr>
        <p:txBody>
          <a:bodyPr wrap="square" rtlCol="0">
            <a:spAutoFit/>
          </a:bodyPr>
          <a:lstStyle/>
          <a:p>
            <a:pPr algn="ctr"/>
            <a:r>
              <a:rPr lang="en-US" b="1" u="sng">
                <a:solidFill>
                  <a:schemeClr val="bg1"/>
                </a:solidFill>
              </a:rPr>
              <a:t>Skeptics</a:t>
            </a:r>
          </a:p>
        </p:txBody>
      </p:sp>
      <p:sp>
        <p:nvSpPr>
          <p:cNvPr id="8" name="TextBox 7">
            <a:extLst>
              <a:ext uri="{FF2B5EF4-FFF2-40B4-BE49-F238E27FC236}">
                <a16:creationId xmlns:a16="http://schemas.microsoft.com/office/drawing/2014/main" id="{B19D9605-095F-99FE-A4AF-A79E5A207F6A}"/>
              </a:ext>
            </a:extLst>
          </p:cNvPr>
          <p:cNvSpPr txBox="1"/>
          <p:nvPr/>
        </p:nvSpPr>
        <p:spPr>
          <a:xfrm>
            <a:off x="6155703" y="1317663"/>
            <a:ext cx="1682906" cy="369332"/>
          </a:xfrm>
          <a:prstGeom prst="rect">
            <a:avLst/>
          </a:prstGeom>
          <a:noFill/>
        </p:spPr>
        <p:txBody>
          <a:bodyPr wrap="square">
            <a:spAutoFit/>
          </a:bodyPr>
          <a:lstStyle/>
          <a:p>
            <a:pPr algn="ctr">
              <a:lnSpc>
                <a:spcPct val="100000"/>
              </a:lnSpc>
              <a:spcBef>
                <a:spcPts val="0"/>
              </a:spcBef>
            </a:pPr>
            <a:r>
              <a:rPr lang="en-US" b="1" u="sng">
                <a:solidFill>
                  <a:schemeClr val="bg1"/>
                </a:solidFill>
              </a:rPr>
              <a:t>I</a:t>
            </a:r>
            <a:r>
              <a:rPr lang="en-US" sz="1800" b="1" u="sng">
                <a:solidFill>
                  <a:schemeClr val="bg1"/>
                </a:solidFill>
              </a:rPr>
              <a:t>ncremental</a:t>
            </a:r>
          </a:p>
        </p:txBody>
      </p:sp>
      <p:sp>
        <p:nvSpPr>
          <p:cNvPr id="10" name="TextBox 9">
            <a:extLst>
              <a:ext uri="{FF2B5EF4-FFF2-40B4-BE49-F238E27FC236}">
                <a16:creationId xmlns:a16="http://schemas.microsoft.com/office/drawing/2014/main" id="{BAFBDCC8-B403-AA0A-F71A-265CBC654173}"/>
              </a:ext>
            </a:extLst>
          </p:cNvPr>
          <p:cNvSpPr txBox="1"/>
          <p:nvPr/>
        </p:nvSpPr>
        <p:spPr>
          <a:xfrm>
            <a:off x="1087772" y="1861991"/>
            <a:ext cx="1828800" cy="4524315"/>
          </a:xfrm>
          <a:prstGeom prst="rect">
            <a:avLst/>
          </a:prstGeom>
          <a:noFill/>
        </p:spPr>
        <p:txBody>
          <a:bodyPr wrap="square">
            <a:spAutoFit/>
          </a:bodyPr>
          <a:lstStyle/>
          <a:p>
            <a:pPr algn="ctr"/>
            <a:r>
              <a:rPr lang="en-US" sz="1800">
                <a:solidFill>
                  <a:schemeClr val="bg1"/>
                </a:solidFill>
              </a:rPr>
              <a:t>Acting quickly — </a:t>
            </a:r>
            <a:r>
              <a:rPr lang="en-US" sz="1800" b="1">
                <a:solidFill>
                  <a:schemeClr val="accent4"/>
                </a:solidFill>
              </a:rPr>
              <a:t>maybe too quickly</a:t>
            </a:r>
            <a:r>
              <a:rPr lang="en-US" sz="1800">
                <a:solidFill>
                  <a:schemeClr val="bg1"/>
                </a:solidFill>
              </a:rPr>
              <a:t>.</a:t>
            </a:r>
          </a:p>
          <a:p>
            <a:pPr algn="ctr"/>
            <a:r>
              <a:rPr lang="en-US" sz="1800">
                <a:solidFill>
                  <a:schemeClr val="bg1"/>
                </a:solidFill>
              </a:rPr>
              <a:t>Over time the scattershot approach to investment has resulted in technological </a:t>
            </a:r>
            <a:r>
              <a:rPr lang="en-US" sz="1800" b="1">
                <a:solidFill>
                  <a:schemeClr val="accent4"/>
                </a:solidFill>
              </a:rPr>
              <a:t>bloat, wasteful or duplicative </a:t>
            </a:r>
            <a:r>
              <a:rPr lang="en-US" sz="1800">
                <a:solidFill>
                  <a:schemeClr val="bg1"/>
                </a:solidFill>
              </a:rPr>
              <a:t>spending, and has muddied the overall organizational strategy </a:t>
            </a:r>
            <a:endParaRPr lang="en-US">
              <a:solidFill>
                <a:schemeClr val="bg1"/>
              </a:solidFill>
            </a:endParaRPr>
          </a:p>
        </p:txBody>
      </p:sp>
      <p:sp>
        <p:nvSpPr>
          <p:cNvPr id="12" name="TextBox 11">
            <a:extLst>
              <a:ext uri="{FF2B5EF4-FFF2-40B4-BE49-F238E27FC236}">
                <a16:creationId xmlns:a16="http://schemas.microsoft.com/office/drawing/2014/main" id="{EEF1E7D3-7C56-C582-F024-BA12D6B1426A}"/>
              </a:ext>
            </a:extLst>
          </p:cNvPr>
          <p:cNvSpPr txBox="1"/>
          <p:nvPr/>
        </p:nvSpPr>
        <p:spPr>
          <a:xfrm>
            <a:off x="3621737" y="1861991"/>
            <a:ext cx="1828800" cy="3416320"/>
          </a:xfrm>
          <a:prstGeom prst="rect">
            <a:avLst/>
          </a:prstGeom>
          <a:noFill/>
        </p:spPr>
        <p:txBody>
          <a:bodyPr wrap="square">
            <a:spAutoFit/>
          </a:bodyPr>
          <a:lstStyle/>
          <a:p>
            <a:pPr algn="ctr"/>
            <a:r>
              <a:rPr lang="en-US" b="1">
                <a:solidFill>
                  <a:schemeClr val="accent4"/>
                </a:solidFill>
              </a:rPr>
              <a:t>H</a:t>
            </a:r>
            <a:r>
              <a:rPr lang="en-US" sz="1800" b="1">
                <a:solidFill>
                  <a:schemeClr val="accent4"/>
                </a:solidFill>
              </a:rPr>
              <a:t>esitant to act </a:t>
            </a:r>
            <a:r>
              <a:rPr lang="en-US" sz="1800">
                <a:solidFill>
                  <a:schemeClr val="bg1"/>
                </a:solidFill>
              </a:rPr>
              <a:t>on AI. Challenges like investment, implementation, and risk-aversion cause this group to, at best, </a:t>
            </a:r>
            <a:r>
              <a:rPr lang="en-US" sz="1800" b="1">
                <a:solidFill>
                  <a:schemeClr val="accent4"/>
                </a:solidFill>
              </a:rPr>
              <a:t>wait and watch</a:t>
            </a:r>
            <a:r>
              <a:rPr lang="en-US" sz="1800">
                <a:solidFill>
                  <a:schemeClr val="bg1"/>
                </a:solidFill>
              </a:rPr>
              <a:t>, or at worst, </a:t>
            </a:r>
            <a:r>
              <a:rPr lang="en-US" sz="1800" b="1">
                <a:solidFill>
                  <a:schemeClr val="accent4"/>
                </a:solidFill>
              </a:rPr>
              <a:t>fully ignore </a:t>
            </a:r>
            <a:r>
              <a:rPr lang="en-US" sz="1800">
                <a:solidFill>
                  <a:schemeClr val="bg1"/>
                </a:solidFill>
              </a:rPr>
              <a:t>the technological advances around them. </a:t>
            </a:r>
            <a:endParaRPr lang="en-US">
              <a:solidFill>
                <a:schemeClr val="bg1"/>
              </a:solidFill>
            </a:endParaRPr>
          </a:p>
        </p:txBody>
      </p:sp>
      <p:sp>
        <p:nvSpPr>
          <p:cNvPr id="14" name="TextBox 13">
            <a:extLst>
              <a:ext uri="{FF2B5EF4-FFF2-40B4-BE49-F238E27FC236}">
                <a16:creationId xmlns:a16="http://schemas.microsoft.com/office/drawing/2014/main" id="{46BC29AB-C050-E98D-BF2D-92D1EC61425A}"/>
              </a:ext>
            </a:extLst>
          </p:cNvPr>
          <p:cNvSpPr txBox="1"/>
          <p:nvPr/>
        </p:nvSpPr>
        <p:spPr>
          <a:xfrm>
            <a:off x="6155703" y="1861991"/>
            <a:ext cx="1828800" cy="3970318"/>
          </a:xfrm>
          <a:prstGeom prst="rect">
            <a:avLst/>
          </a:prstGeom>
          <a:noFill/>
        </p:spPr>
        <p:txBody>
          <a:bodyPr wrap="square">
            <a:spAutoFit/>
          </a:bodyPr>
          <a:lstStyle/>
          <a:p>
            <a:pPr algn="ctr"/>
            <a:r>
              <a:rPr lang="en-US">
                <a:solidFill>
                  <a:schemeClr val="bg1"/>
                </a:solidFill>
              </a:rPr>
              <a:t>M</a:t>
            </a:r>
            <a:r>
              <a:rPr lang="en-US" sz="1800">
                <a:solidFill>
                  <a:schemeClr val="bg1"/>
                </a:solidFill>
              </a:rPr>
              <a:t>oving now on AI in a </a:t>
            </a:r>
            <a:r>
              <a:rPr lang="en-US" sz="1800" b="1">
                <a:solidFill>
                  <a:schemeClr val="accent4"/>
                </a:solidFill>
              </a:rPr>
              <a:t>systematic</a:t>
            </a:r>
            <a:r>
              <a:rPr lang="en-US" sz="1800">
                <a:solidFill>
                  <a:schemeClr val="bg1"/>
                </a:solidFill>
              </a:rPr>
              <a:t>, potentially slower manner than headfirst enthusiasts. They only invest in use cases that will </a:t>
            </a:r>
            <a:r>
              <a:rPr lang="en-US" sz="1800" b="1">
                <a:solidFill>
                  <a:schemeClr val="accent4"/>
                </a:solidFill>
              </a:rPr>
              <a:t>meaningfully impact their overall strategy </a:t>
            </a:r>
            <a:r>
              <a:rPr lang="en-US" sz="1800">
                <a:solidFill>
                  <a:schemeClr val="bg1"/>
                </a:solidFill>
              </a:rPr>
              <a:t>instead of seeking out the most interesting AI use cases</a:t>
            </a:r>
            <a:endParaRPr lang="en-US">
              <a:solidFill>
                <a:schemeClr val="bg1"/>
              </a:solidFill>
            </a:endParaRPr>
          </a:p>
        </p:txBody>
      </p:sp>
      <p:sp>
        <p:nvSpPr>
          <p:cNvPr id="17" name="TextBox 16">
            <a:extLst>
              <a:ext uri="{FF2B5EF4-FFF2-40B4-BE49-F238E27FC236}">
                <a16:creationId xmlns:a16="http://schemas.microsoft.com/office/drawing/2014/main" id="{F83FF381-82B5-9AB6-7CDD-AD7EC7D164DA}"/>
              </a:ext>
            </a:extLst>
          </p:cNvPr>
          <p:cNvSpPr txBox="1"/>
          <p:nvPr/>
        </p:nvSpPr>
        <p:spPr>
          <a:xfrm>
            <a:off x="5475215" y="6532340"/>
            <a:ext cx="1594888" cy="215444"/>
          </a:xfrm>
          <a:prstGeom prst="rect">
            <a:avLst/>
          </a:prstGeom>
          <a:noFill/>
        </p:spPr>
        <p:txBody>
          <a:bodyPr wrap="square" rtlCol="0">
            <a:spAutoFit/>
          </a:bodyPr>
          <a:lstStyle/>
          <a:p>
            <a:r>
              <a:rPr lang="en-US" sz="800">
                <a:solidFill>
                  <a:schemeClr val="bg1"/>
                </a:solidFill>
              </a:rPr>
              <a:t>Source: Advisory Board, IBM</a:t>
            </a:r>
          </a:p>
        </p:txBody>
      </p:sp>
      <p:pic>
        <p:nvPicPr>
          <p:cNvPr id="3" name="Picture 2">
            <a:extLst>
              <a:ext uri="{FF2B5EF4-FFF2-40B4-BE49-F238E27FC236}">
                <a16:creationId xmlns:a16="http://schemas.microsoft.com/office/drawing/2014/main" id="{BBCE3AC4-C66C-AEEC-230B-524115BD03A5}"/>
              </a:ext>
            </a:extLst>
          </p:cNvPr>
          <p:cNvPicPr>
            <a:picLocks noChangeAspect="1"/>
          </p:cNvPicPr>
          <p:nvPr/>
        </p:nvPicPr>
        <p:blipFill>
          <a:blip r:embed="rId3"/>
          <a:stretch>
            <a:fillRect/>
          </a:stretch>
        </p:blipFill>
        <p:spPr>
          <a:xfrm>
            <a:off x="9135042" y="538160"/>
            <a:ext cx="2987848" cy="5781680"/>
          </a:xfrm>
          <a:prstGeom prst="rect">
            <a:avLst/>
          </a:prstGeom>
        </p:spPr>
      </p:pic>
    </p:spTree>
    <p:extLst>
      <p:ext uri="{BB962C8B-B14F-4D97-AF65-F5344CB8AC3E}">
        <p14:creationId xmlns:p14="http://schemas.microsoft.com/office/powerpoint/2010/main" val="40699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BCD4B-43A9-05DA-2386-0DA2B0A942A6}"/>
              </a:ext>
            </a:extLst>
          </p:cNvPr>
          <p:cNvSpPr>
            <a:spLocks noGrp="1"/>
          </p:cNvSpPr>
          <p:nvPr>
            <p:ph type="title"/>
          </p:nvPr>
        </p:nvSpPr>
        <p:spPr/>
        <p:txBody>
          <a:bodyPr/>
          <a:lstStyle/>
          <a:p>
            <a:r>
              <a:rPr lang="en-US"/>
              <a:t>Analytics and AI outcomes are about more than technology</a:t>
            </a:r>
          </a:p>
        </p:txBody>
      </p:sp>
      <p:sp>
        <p:nvSpPr>
          <p:cNvPr id="5" name="TextBox 4">
            <a:extLst>
              <a:ext uri="{FF2B5EF4-FFF2-40B4-BE49-F238E27FC236}">
                <a16:creationId xmlns:a16="http://schemas.microsoft.com/office/drawing/2014/main" id="{43225A34-5413-73C3-22F7-75433B1319A1}"/>
              </a:ext>
            </a:extLst>
          </p:cNvPr>
          <p:cNvSpPr txBox="1"/>
          <p:nvPr/>
        </p:nvSpPr>
        <p:spPr>
          <a:xfrm>
            <a:off x="5040627" y="6588613"/>
            <a:ext cx="1668083" cy="230832"/>
          </a:xfrm>
          <a:prstGeom prst="rect">
            <a:avLst/>
          </a:prstGeom>
          <a:noFill/>
        </p:spPr>
        <p:txBody>
          <a:bodyPr wrap="square">
            <a:spAutoFit/>
          </a:bodyPr>
          <a:lstStyle/>
          <a:p>
            <a:r>
              <a:rPr lang="en-US" sz="900">
                <a:hlinkClick r:id="rId3"/>
              </a:rPr>
              <a:t>New Venture Partners, MIT</a:t>
            </a:r>
            <a:endParaRPr lang="en-US" sz="900"/>
          </a:p>
        </p:txBody>
      </p:sp>
      <p:pic>
        <p:nvPicPr>
          <p:cNvPr id="17" name="Picture 16">
            <a:extLst>
              <a:ext uri="{FF2B5EF4-FFF2-40B4-BE49-F238E27FC236}">
                <a16:creationId xmlns:a16="http://schemas.microsoft.com/office/drawing/2014/main" id="{78573C79-2FC4-8AFA-1134-781DBC393225}"/>
              </a:ext>
            </a:extLst>
          </p:cNvPr>
          <p:cNvPicPr>
            <a:picLocks noChangeAspect="1"/>
          </p:cNvPicPr>
          <p:nvPr/>
        </p:nvPicPr>
        <p:blipFill>
          <a:blip r:embed="rId4"/>
          <a:stretch>
            <a:fillRect/>
          </a:stretch>
        </p:blipFill>
        <p:spPr>
          <a:xfrm>
            <a:off x="651588" y="3000326"/>
            <a:ext cx="5767874" cy="1059182"/>
          </a:xfrm>
          <a:prstGeom prst="rect">
            <a:avLst/>
          </a:prstGeom>
        </p:spPr>
      </p:pic>
      <p:pic>
        <p:nvPicPr>
          <p:cNvPr id="6" name="Picture 5">
            <a:extLst>
              <a:ext uri="{FF2B5EF4-FFF2-40B4-BE49-F238E27FC236}">
                <a16:creationId xmlns:a16="http://schemas.microsoft.com/office/drawing/2014/main" id="{618A904E-DDBB-B2B6-D704-1EDAC0E3D231}"/>
              </a:ext>
            </a:extLst>
          </p:cNvPr>
          <p:cNvPicPr>
            <a:picLocks noChangeAspect="1"/>
          </p:cNvPicPr>
          <p:nvPr/>
        </p:nvPicPr>
        <p:blipFill>
          <a:blip r:embed="rId5"/>
          <a:stretch>
            <a:fillRect/>
          </a:stretch>
        </p:blipFill>
        <p:spPr>
          <a:xfrm>
            <a:off x="7520474" y="1343206"/>
            <a:ext cx="3393426" cy="4740233"/>
          </a:xfrm>
          <a:prstGeom prst="rect">
            <a:avLst/>
          </a:prstGeom>
        </p:spPr>
      </p:pic>
      <p:sp>
        <p:nvSpPr>
          <p:cNvPr id="14" name="Rectangle 13">
            <a:extLst>
              <a:ext uri="{FF2B5EF4-FFF2-40B4-BE49-F238E27FC236}">
                <a16:creationId xmlns:a16="http://schemas.microsoft.com/office/drawing/2014/main" id="{74FD0785-F681-DAC9-AE3C-AD672145AD31}"/>
              </a:ext>
            </a:extLst>
          </p:cNvPr>
          <p:cNvSpPr/>
          <p:nvPr/>
        </p:nvSpPr>
        <p:spPr>
          <a:xfrm>
            <a:off x="7399176" y="2612571"/>
            <a:ext cx="3629608" cy="662474"/>
          </a:xfrm>
          <a:prstGeom prst="rect">
            <a:avLst/>
          </a:prstGeom>
          <a:noFill/>
          <a:ln w="38100">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13374"/>
      </p:ext>
    </p:extLst>
  </p:cSld>
  <p:clrMapOvr>
    <a:masterClrMapping/>
  </p:clrMapOvr>
</p:sld>
</file>

<file path=ppt/theme/theme1.xml><?xml version="1.0" encoding="utf-8"?>
<a:theme xmlns:a="http://schemas.openxmlformats.org/drawingml/2006/main" name="Health Catalyst 2022">
  <a:themeElements>
    <a:clrScheme name="Health Catalyst">
      <a:dk1>
        <a:srgbClr val="FFFFFF"/>
      </a:dk1>
      <a:lt1>
        <a:srgbClr val="121314"/>
      </a:lt1>
      <a:dk2>
        <a:srgbClr val="006F9E"/>
      </a:dk2>
      <a:lt2>
        <a:srgbClr val="004358"/>
      </a:lt2>
      <a:accent1>
        <a:srgbClr val="70CBFF"/>
      </a:accent1>
      <a:accent2>
        <a:srgbClr val="518051"/>
      </a:accent2>
      <a:accent3>
        <a:srgbClr val="85C690"/>
      </a:accent3>
      <a:accent4>
        <a:srgbClr val="CB4B27"/>
      </a:accent4>
      <a:accent5>
        <a:srgbClr val="F48748"/>
      </a:accent5>
      <a:accent6>
        <a:srgbClr val="FFDA3E"/>
      </a:accent6>
      <a:hlink>
        <a:srgbClr val="006F9E"/>
      </a:hlink>
      <a:folHlink>
        <a:srgbClr val="0043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potx" id="{9FDB94D8-2C14-4C98-8E91-82E6A0D6D30F}" vid="{8E1D7569-8EE9-4E70-A9F0-7819C8A9F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2" ma:contentTypeDescription="Create a new document." ma:contentTypeScope="" ma:versionID="64f947c0ec23fd609a0f0ec66883f77e">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343f43ada2a4798ef9392b3aa9dce8c7"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 LinkedIn"/>
          <xsd:enumeration value="Backgrounds | Zoom"/>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812E52-3818-4E9B-8348-E064C1FA0A23}">
  <ds:schemaRefs>
    <ds:schemaRef ds:uri="3c7f19b8-adf3-4a08-9d1f-b838bc032d0a"/>
    <ds:schemaRef ds:uri="ac85982a-7c2a-4ec5-8be1-e82c26295f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721F82-5CFA-4A05-9F41-C73E8CD1D05A}">
  <ds:schemaRefs>
    <ds:schemaRef ds:uri="3c7f19b8-adf3-4a08-9d1f-b838bc032d0a"/>
    <ds:schemaRef ds:uri="4e29bb18-3bac-45fb-8f58-d1529a163e55"/>
    <ds:schemaRef ds:uri="6a012391-c42b-47dd-ae63-5bdffa186dd3"/>
    <ds:schemaRef ds:uri="ac85982a-7c2a-4ec5-8be1-e82c26295f5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3A62698-8816-4AA3-9DE6-8454AD089D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HC_Powerpoint_Template</Template>
  <Application>Microsoft Office PowerPoint</Application>
  <PresentationFormat>Widescreen</PresentationFormat>
  <Slides>13</Slides>
  <Notes>10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Health Catalyst 2022</vt:lpstr>
      <vt:lpstr>Healthcare Tech Insights: AI, Trends, and Platforms Demystified</vt:lpstr>
      <vt:lpstr>PowerPoint Presentation</vt:lpstr>
      <vt:lpstr>Change healthcare ransomware attack</vt:lpstr>
      <vt:lpstr>Thriving in an age of continuous reinvention  How long do you think your business will be economically viable?</vt:lpstr>
      <vt:lpstr>HIMSS vendor categories 30+ Categories &amp; 230+ segments, 1022 vendors</vt:lpstr>
      <vt:lpstr>Fear of missing out</vt:lpstr>
      <vt:lpstr>Technology hype</vt:lpstr>
      <vt:lpstr>You should not have an AI strategy. Rather, AI should enable your existing strategy</vt:lpstr>
      <vt:lpstr>Analytics and AI outcomes are about more than technology</vt:lpstr>
      <vt:lpstr>Compelling use cases; fully autonomous to co-pilot</vt:lpstr>
      <vt:lpstr>Where are provider organizations spending new money in 2024</vt:lpstr>
      <vt:lpstr>Modern Data Platforms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Zenger</dc:creator>
  <cp:revision>1</cp:revision>
  <dcterms:created xsi:type="dcterms:W3CDTF">2023-07-14T19:11:18Z</dcterms:created>
  <dcterms:modified xsi:type="dcterms:W3CDTF">2024-04-16T21:30:13Z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