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3" r:id="rId5"/>
    <p:sldMasterId id="2147483730" r:id="rId6"/>
    <p:sldMasterId id="2147483770" r:id="rId7"/>
    <p:sldMasterId id="2147483796" r:id="rId8"/>
  </p:sldMasterIdLst>
  <p:notesMasterIdLst>
    <p:notesMasterId r:id="rId70"/>
  </p:notesMasterIdLst>
  <p:sldIdLst>
    <p:sldId id="2147480684" r:id="rId9"/>
    <p:sldId id="271" r:id="rId10"/>
    <p:sldId id="2147480685" r:id="rId11"/>
    <p:sldId id="273" r:id="rId12"/>
    <p:sldId id="2906" r:id="rId13"/>
    <p:sldId id="2145705735" r:id="rId14"/>
    <p:sldId id="2147480830" r:id="rId15"/>
    <p:sldId id="2147480831" r:id="rId16"/>
    <p:sldId id="2909" r:id="rId17"/>
    <p:sldId id="2142532845" r:id="rId18"/>
    <p:sldId id="2145705697" r:id="rId19"/>
    <p:sldId id="2147480832" r:id="rId20"/>
    <p:sldId id="2147480833" r:id="rId21"/>
    <p:sldId id="2147480686" r:id="rId22"/>
    <p:sldId id="2147480834" r:id="rId23"/>
    <p:sldId id="2147480698" r:id="rId24"/>
    <p:sldId id="2147480687" r:id="rId25"/>
    <p:sldId id="2147480835" r:id="rId26"/>
    <p:sldId id="10572" r:id="rId27"/>
    <p:sldId id="910" r:id="rId28"/>
    <p:sldId id="2145705729" r:id="rId29"/>
    <p:sldId id="2147480688" r:id="rId30"/>
    <p:sldId id="883" r:id="rId31"/>
    <p:sldId id="2147480690" r:id="rId32"/>
    <p:sldId id="2147480697" r:id="rId33"/>
    <p:sldId id="2147480691" r:id="rId34"/>
    <p:sldId id="2147480692" r:id="rId35"/>
    <p:sldId id="2147480693" r:id="rId36"/>
    <p:sldId id="2147480696" r:id="rId37"/>
    <p:sldId id="2147480699" r:id="rId38"/>
    <p:sldId id="2147480700" r:id="rId39"/>
    <p:sldId id="2147480701" r:id="rId40"/>
    <p:sldId id="2147480702" r:id="rId41"/>
    <p:sldId id="2147480705" r:id="rId42"/>
    <p:sldId id="2147480703" r:id="rId43"/>
    <p:sldId id="258" r:id="rId44"/>
    <p:sldId id="2147480845" r:id="rId45"/>
    <p:sldId id="2147480846" r:id="rId46"/>
    <p:sldId id="325" r:id="rId47"/>
    <p:sldId id="2147480847" r:id="rId48"/>
    <p:sldId id="326" r:id="rId49"/>
    <p:sldId id="2145705278" r:id="rId50"/>
    <p:sldId id="4263" r:id="rId51"/>
    <p:sldId id="1664" r:id="rId52"/>
    <p:sldId id="2145706190" r:id="rId53"/>
    <p:sldId id="2145706192" r:id="rId54"/>
    <p:sldId id="274" r:id="rId55"/>
    <p:sldId id="2147480848" r:id="rId56"/>
    <p:sldId id="2147480849" r:id="rId57"/>
    <p:sldId id="306" r:id="rId58"/>
    <p:sldId id="2147480852" r:id="rId59"/>
    <p:sldId id="2147480851" r:id="rId60"/>
    <p:sldId id="2147480853" r:id="rId61"/>
    <p:sldId id="2147480854" r:id="rId62"/>
    <p:sldId id="2147480857" r:id="rId63"/>
    <p:sldId id="2147480858" r:id="rId64"/>
    <p:sldId id="2147480666" r:id="rId65"/>
    <p:sldId id="2147480667" r:id="rId66"/>
    <p:sldId id="2147480850" r:id="rId67"/>
    <p:sldId id="2147480707" r:id="rId68"/>
    <p:sldId id="214748070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2AEE78-B0E2-0A50-33FA-FC35C23985D9}" name="Chantal Augusto" initials="CA" userId="S::chantal.augusto@healthcatalyst.com::025ecd87-3598-4a56-ae90-a0d0aa6c0c6a" providerId="AD"/>
  <p188:author id="{8C12C8F7-FF9F-05C0-0908-4419A6F82947}" name="Katy Demong" initials="KD" userId="S::katy.demong@healthcatalyst.com::9678e063-99fa-4f17-96b7-313e6d0131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t>Hysterectomy Quality Outcomes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2.9529662381746057E-2"/>
          <c:y val="0.21461720352037361"/>
          <c:w val="0.93590935540960396"/>
          <c:h val="0.51680413346325405"/>
        </c:manualLayout>
      </c:layout>
      <c:barChart>
        <c:barDir val="col"/>
        <c:grouping val="clustered"/>
        <c:varyColors val="0"/>
        <c:ser>
          <c:idx val="0"/>
          <c:order val="0"/>
          <c:tx>
            <c:strRef>
              <c:f>Sheet1!$B$1</c:f>
              <c:strCache>
                <c:ptCount val="1"/>
                <c:pt idx="0">
                  <c:v>Laparoscopic</c:v>
                </c:pt>
              </c:strCache>
            </c:strRef>
          </c:tx>
          <c:spPr>
            <a:solidFill>
              <a:schemeClr val="accent1"/>
            </a:solidFill>
            <a:ln>
              <a:noFill/>
            </a:ln>
            <a:effectLst/>
          </c:spPr>
          <c:invertIfNegative val="0"/>
          <c:dLbls>
            <c:spPr>
              <a:noFill/>
              <a:ln>
                <a:noFill/>
              </a:ln>
              <a:effectLst/>
            </c:spPr>
            <c:txPr>
              <a:bodyPr rot="-5400000" spcFirstLastPara="1" vertOverflow="ellipsis"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Complications</c:v>
                </c:pt>
                <c:pt idx="1">
                  <c:v>Transfusions (IP Only)</c:v>
                </c:pt>
                <c:pt idx="2">
                  <c:v>Surgical Site Infections</c:v>
                </c:pt>
                <c:pt idx="3">
                  <c:v>30 Day Returns</c:v>
                </c:pt>
              </c:strCache>
            </c:strRef>
          </c:cat>
          <c:val>
            <c:numRef>
              <c:f>Sheet1!$B$2:$B$5</c:f>
              <c:numCache>
                <c:formatCode>0.0%</c:formatCode>
                <c:ptCount val="4"/>
                <c:pt idx="0">
                  <c:v>2.7E-2</c:v>
                </c:pt>
                <c:pt idx="1">
                  <c:v>0.10100000000000001</c:v>
                </c:pt>
                <c:pt idx="2">
                  <c:v>3.0000000000000001E-3</c:v>
                </c:pt>
                <c:pt idx="3">
                  <c:v>0.04</c:v>
                </c:pt>
              </c:numCache>
            </c:numRef>
          </c:val>
          <c:extLst>
            <c:ext xmlns:c16="http://schemas.microsoft.com/office/drawing/2014/chart" uri="{C3380CC4-5D6E-409C-BE32-E72D297353CC}">
              <c16:uniqueId val="{00000000-9387-4C82-B14D-FFB7AA382EE6}"/>
            </c:ext>
          </c:extLst>
        </c:ser>
        <c:ser>
          <c:idx val="1"/>
          <c:order val="1"/>
          <c:tx>
            <c:strRef>
              <c:f>Sheet1!$C$1</c:f>
              <c:strCache>
                <c:ptCount val="1"/>
                <c:pt idx="0">
                  <c:v>Open</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Complications</c:v>
                </c:pt>
                <c:pt idx="1">
                  <c:v>Transfusions (IP Only)</c:v>
                </c:pt>
                <c:pt idx="2">
                  <c:v>Surgical Site Infections</c:v>
                </c:pt>
                <c:pt idx="3">
                  <c:v>30 Day Returns</c:v>
                </c:pt>
              </c:strCache>
            </c:strRef>
          </c:cat>
          <c:val>
            <c:numRef>
              <c:f>Sheet1!$C$2:$C$5</c:f>
              <c:numCache>
                <c:formatCode>0.0%</c:formatCode>
                <c:ptCount val="4"/>
                <c:pt idx="0">
                  <c:v>0.188</c:v>
                </c:pt>
                <c:pt idx="1">
                  <c:v>0.433</c:v>
                </c:pt>
                <c:pt idx="2">
                  <c:v>1.4E-2</c:v>
                </c:pt>
                <c:pt idx="3">
                  <c:v>7.1999999999999995E-2</c:v>
                </c:pt>
              </c:numCache>
            </c:numRef>
          </c:val>
          <c:extLst>
            <c:ext xmlns:c16="http://schemas.microsoft.com/office/drawing/2014/chart" uri="{C3380CC4-5D6E-409C-BE32-E72D297353CC}">
              <c16:uniqueId val="{00000001-9387-4C82-B14D-FFB7AA382EE6}"/>
            </c:ext>
          </c:extLst>
        </c:ser>
        <c:ser>
          <c:idx val="2"/>
          <c:order val="2"/>
          <c:tx>
            <c:strRef>
              <c:f>Sheet1!$D$1</c:f>
              <c:strCache>
                <c:ptCount val="1"/>
                <c:pt idx="0">
                  <c:v>Robotic</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Complications</c:v>
                </c:pt>
                <c:pt idx="1">
                  <c:v>Transfusions (IP Only)</c:v>
                </c:pt>
                <c:pt idx="2">
                  <c:v>Surgical Site Infections</c:v>
                </c:pt>
                <c:pt idx="3">
                  <c:v>30 Day Returns</c:v>
                </c:pt>
              </c:strCache>
            </c:strRef>
          </c:cat>
          <c:val>
            <c:numRef>
              <c:f>Sheet1!$D$2:$D$5</c:f>
              <c:numCache>
                <c:formatCode>0.0%</c:formatCode>
                <c:ptCount val="4"/>
                <c:pt idx="0">
                  <c:v>6.2E-2</c:v>
                </c:pt>
                <c:pt idx="1">
                  <c:v>0.125</c:v>
                </c:pt>
                <c:pt idx="2">
                  <c:v>0</c:v>
                </c:pt>
                <c:pt idx="3">
                  <c:v>4.9000000000000002E-2</c:v>
                </c:pt>
              </c:numCache>
            </c:numRef>
          </c:val>
          <c:extLst>
            <c:ext xmlns:c16="http://schemas.microsoft.com/office/drawing/2014/chart" uri="{C3380CC4-5D6E-409C-BE32-E72D297353CC}">
              <c16:uniqueId val="{00000002-9387-4C82-B14D-FFB7AA382EE6}"/>
            </c:ext>
          </c:extLst>
        </c:ser>
        <c:ser>
          <c:idx val="3"/>
          <c:order val="3"/>
          <c:tx>
            <c:strRef>
              <c:f>Sheet1!$E$1</c:f>
              <c:strCache>
                <c:ptCount val="1"/>
                <c:pt idx="0">
                  <c:v>Vaginal</c:v>
                </c:pt>
              </c:strCache>
            </c:strRef>
          </c:tx>
          <c:spPr>
            <a:solidFill>
              <a:schemeClr val="accent4"/>
            </a:solidFill>
            <a:ln>
              <a:noFill/>
            </a:ln>
            <a:effectLst/>
          </c:spPr>
          <c:invertIfNegative val="0"/>
          <c:dLbls>
            <c:spPr>
              <a:noFill/>
              <a:ln>
                <a:noFill/>
              </a:ln>
              <a:effectLst/>
            </c:spPr>
            <c:txPr>
              <a:bodyPr rot="-5400000" spcFirstLastPara="1" vertOverflow="ellipsis"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Complications</c:v>
                </c:pt>
                <c:pt idx="1">
                  <c:v>Transfusions (IP Only)</c:v>
                </c:pt>
                <c:pt idx="2">
                  <c:v>Surgical Site Infections</c:v>
                </c:pt>
                <c:pt idx="3">
                  <c:v>30 Day Returns</c:v>
                </c:pt>
              </c:strCache>
            </c:strRef>
          </c:cat>
          <c:val>
            <c:numRef>
              <c:f>Sheet1!$E$2:$E$5</c:f>
              <c:numCache>
                <c:formatCode>0.0%</c:formatCode>
                <c:ptCount val="4"/>
                <c:pt idx="0">
                  <c:v>8.1000000000000003E-2</c:v>
                </c:pt>
                <c:pt idx="1">
                  <c:v>2.3E-2</c:v>
                </c:pt>
                <c:pt idx="2">
                  <c:v>0</c:v>
                </c:pt>
                <c:pt idx="3">
                  <c:v>4.8000000000000001E-2</c:v>
                </c:pt>
              </c:numCache>
            </c:numRef>
          </c:val>
          <c:extLst>
            <c:ext xmlns:c16="http://schemas.microsoft.com/office/drawing/2014/chart" uri="{C3380CC4-5D6E-409C-BE32-E72D297353CC}">
              <c16:uniqueId val="{00000003-9387-4C82-B14D-FFB7AA382EE6}"/>
            </c:ext>
          </c:extLst>
        </c:ser>
        <c:ser>
          <c:idx val="4"/>
          <c:order val="4"/>
          <c:tx>
            <c:strRef>
              <c:f>Sheet1!$F$1</c:f>
              <c:strCache>
                <c:ptCount val="1"/>
                <c:pt idx="0">
                  <c:v>Total</c:v>
                </c:pt>
              </c:strCache>
            </c:strRef>
          </c:tx>
          <c:spPr>
            <a:solidFill>
              <a:schemeClr val="accent5"/>
            </a:solidFill>
            <a:ln>
              <a:noFill/>
            </a:ln>
            <a:effectLst/>
          </c:spPr>
          <c:invertIfNegative val="0"/>
          <c:dLbls>
            <c:spPr>
              <a:noFill/>
              <a:ln>
                <a:noFill/>
              </a:ln>
              <a:effectLst/>
            </c:spPr>
            <c:txPr>
              <a:bodyPr rot="-5400000" spcFirstLastPara="1" vertOverflow="ellipsis"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Complications</c:v>
                </c:pt>
                <c:pt idx="1">
                  <c:v>Transfusions (IP Only)</c:v>
                </c:pt>
                <c:pt idx="2">
                  <c:v>Surgical Site Infections</c:v>
                </c:pt>
                <c:pt idx="3">
                  <c:v>30 Day Returns</c:v>
                </c:pt>
              </c:strCache>
            </c:strRef>
          </c:cat>
          <c:val>
            <c:numRef>
              <c:f>Sheet1!$F$2:$F$5</c:f>
              <c:numCache>
                <c:formatCode>0.0%</c:formatCode>
                <c:ptCount val="4"/>
                <c:pt idx="0">
                  <c:v>6.0999999999999999E-2</c:v>
                </c:pt>
                <c:pt idx="1">
                  <c:v>0.20200000000000001</c:v>
                </c:pt>
                <c:pt idx="2">
                  <c:v>4.0000000000000001E-3</c:v>
                </c:pt>
                <c:pt idx="3">
                  <c:v>4.7E-2</c:v>
                </c:pt>
              </c:numCache>
            </c:numRef>
          </c:val>
          <c:extLst>
            <c:ext xmlns:c16="http://schemas.microsoft.com/office/drawing/2014/chart" uri="{C3380CC4-5D6E-409C-BE32-E72D297353CC}">
              <c16:uniqueId val="{00000004-9387-4C82-B14D-FFB7AA382EE6}"/>
            </c:ext>
          </c:extLst>
        </c:ser>
        <c:dLbls>
          <c:dLblPos val="outEnd"/>
          <c:showLegendKey val="0"/>
          <c:showVal val="1"/>
          <c:showCatName val="0"/>
          <c:showSerName val="0"/>
          <c:showPercent val="0"/>
          <c:showBubbleSize val="0"/>
        </c:dLbls>
        <c:gapWidth val="219"/>
        <c:overlap val="-27"/>
        <c:axId val="151685120"/>
        <c:axId val="221970616"/>
      </c:barChart>
      <c:catAx>
        <c:axId val="15168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21970616"/>
        <c:crosses val="autoZero"/>
        <c:auto val="1"/>
        <c:lblAlgn val="ctr"/>
        <c:lblOffset val="100"/>
        <c:noMultiLvlLbl val="0"/>
      </c:catAx>
      <c:valAx>
        <c:axId val="221970616"/>
        <c:scaling>
          <c:orientation val="minMax"/>
        </c:scaling>
        <c:delete val="1"/>
        <c:axPos val="l"/>
        <c:numFmt formatCode="0.0%" sourceLinked="1"/>
        <c:majorTickMark val="none"/>
        <c:minorTickMark val="none"/>
        <c:tickLblPos val="nextTo"/>
        <c:crossAx val="151685120"/>
        <c:crosses val="autoZero"/>
        <c:crossBetween val="between"/>
      </c:valAx>
      <c:spPr>
        <a:noFill/>
        <a:ln>
          <a:noFill/>
        </a:ln>
        <a:effectLst/>
      </c:spPr>
    </c:plotArea>
    <c:legend>
      <c:legendPos val="b"/>
      <c:layout>
        <c:manualLayout>
          <c:xMode val="edge"/>
          <c:yMode val="edge"/>
          <c:x val="0"/>
          <c:y val="0.92090372508758733"/>
          <c:w val="1"/>
          <c:h val="7.909627491241266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3175">
      <a:noFill/>
    </a:ln>
    <a:effectLst>
      <a:outerShdw blurRad="50800" dist="38100" dir="2700000" algn="tl" rotWithShape="0">
        <a:prstClr val="black">
          <a:alpha val="23000"/>
        </a:prstClr>
      </a:outerShdw>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t>IP Average LOS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3.4510347087136503E-2"/>
          <c:y val="0.20406210080016299"/>
          <c:w val="0.93590935540960396"/>
          <c:h val="0.57253959670530297"/>
        </c:manualLayout>
      </c:layout>
      <c:barChart>
        <c:barDir val="col"/>
        <c:grouping val="clustered"/>
        <c:varyColors val="0"/>
        <c:ser>
          <c:idx val="0"/>
          <c:order val="0"/>
          <c:tx>
            <c:strRef>
              <c:f>Sheet1!$B$1</c:f>
              <c:strCache>
                <c:ptCount val="1"/>
                <c:pt idx="0">
                  <c:v>Laparoscopic</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IP ALOS</c:v>
                </c:pt>
              </c:strCache>
            </c:strRef>
          </c:cat>
          <c:val>
            <c:numRef>
              <c:f>Sheet1!$B$2</c:f>
              <c:numCache>
                <c:formatCode>#,##0.00</c:formatCode>
                <c:ptCount val="1"/>
                <c:pt idx="0">
                  <c:v>1.38</c:v>
                </c:pt>
              </c:numCache>
            </c:numRef>
          </c:val>
          <c:extLst>
            <c:ext xmlns:c16="http://schemas.microsoft.com/office/drawing/2014/chart" uri="{C3380CC4-5D6E-409C-BE32-E72D297353CC}">
              <c16:uniqueId val="{00000000-6677-4411-BD23-E7BF0DA32473}"/>
            </c:ext>
          </c:extLst>
        </c:ser>
        <c:ser>
          <c:idx val="1"/>
          <c:order val="1"/>
          <c:tx>
            <c:strRef>
              <c:f>Sheet1!$C$1</c:f>
              <c:strCache>
                <c:ptCount val="1"/>
                <c:pt idx="0">
                  <c:v>Open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IP ALOS</c:v>
                </c:pt>
              </c:strCache>
            </c:strRef>
          </c:cat>
          <c:val>
            <c:numRef>
              <c:f>Sheet1!$C$2</c:f>
              <c:numCache>
                <c:formatCode>#,##0.00</c:formatCode>
                <c:ptCount val="1"/>
                <c:pt idx="0">
                  <c:v>3.51</c:v>
                </c:pt>
              </c:numCache>
            </c:numRef>
          </c:val>
          <c:extLst>
            <c:ext xmlns:c16="http://schemas.microsoft.com/office/drawing/2014/chart" uri="{C3380CC4-5D6E-409C-BE32-E72D297353CC}">
              <c16:uniqueId val="{00000001-6677-4411-BD23-E7BF0DA32473}"/>
            </c:ext>
          </c:extLst>
        </c:ser>
        <c:ser>
          <c:idx val="2"/>
          <c:order val="2"/>
          <c:tx>
            <c:strRef>
              <c:f>Sheet1!$D$1</c:f>
              <c:strCache>
                <c:ptCount val="1"/>
                <c:pt idx="0">
                  <c:v>Robotic</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IP ALOS</c:v>
                </c:pt>
              </c:strCache>
            </c:strRef>
          </c:cat>
          <c:val>
            <c:numRef>
              <c:f>Sheet1!$D$2</c:f>
              <c:numCache>
                <c:formatCode>#,##0.00</c:formatCode>
                <c:ptCount val="1"/>
                <c:pt idx="0">
                  <c:v>1.63</c:v>
                </c:pt>
              </c:numCache>
            </c:numRef>
          </c:val>
          <c:extLst>
            <c:ext xmlns:c16="http://schemas.microsoft.com/office/drawing/2014/chart" uri="{C3380CC4-5D6E-409C-BE32-E72D297353CC}">
              <c16:uniqueId val="{00000002-6677-4411-BD23-E7BF0DA32473}"/>
            </c:ext>
          </c:extLst>
        </c:ser>
        <c:ser>
          <c:idx val="3"/>
          <c:order val="3"/>
          <c:tx>
            <c:strRef>
              <c:f>Sheet1!$E$1</c:f>
              <c:strCache>
                <c:ptCount val="1"/>
                <c:pt idx="0">
                  <c:v>Vaginal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IP ALOS</c:v>
                </c:pt>
              </c:strCache>
            </c:strRef>
          </c:cat>
          <c:val>
            <c:numRef>
              <c:f>Sheet1!$E$2</c:f>
              <c:numCache>
                <c:formatCode>#,##0.00</c:formatCode>
                <c:ptCount val="1"/>
                <c:pt idx="0">
                  <c:v>1.18</c:v>
                </c:pt>
              </c:numCache>
            </c:numRef>
          </c:val>
          <c:extLst>
            <c:ext xmlns:c16="http://schemas.microsoft.com/office/drawing/2014/chart" uri="{C3380CC4-5D6E-409C-BE32-E72D297353CC}">
              <c16:uniqueId val="{00000003-6677-4411-BD23-E7BF0DA32473}"/>
            </c:ext>
          </c:extLst>
        </c:ser>
        <c:ser>
          <c:idx val="4"/>
          <c:order val="4"/>
          <c:tx>
            <c:strRef>
              <c:f>Sheet1!$F$1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IP ALOS</c:v>
                </c:pt>
              </c:strCache>
            </c:strRef>
          </c:cat>
          <c:val>
            <c:numRef>
              <c:f>Sheet1!$F$2</c:f>
              <c:numCache>
                <c:formatCode>#,##0.00</c:formatCode>
                <c:ptCount val="1"/>
                <c:pt idx="0">
                  <c:v>2.1</c:v>
                </c:pt>
              </c:numCache>
            </c:numRef>
          </c:val>
          <c:extLst>
            <c:ext xmlns:c16="http://schemas.microsoft.com/office/drawing/2014/chart" uri="{C3380CC4-5D6E-409C-BE32-E72D297353CC}">
              <c16:uniqueId val="{00000004-6677-4411-BD23-E7BF0DA32473}"/>
            </c:ext>
          </c:extLst>
        </c:ser>
        <c:dLbls>
          <c:dLblPos val="outEnd"/>
          <c:showLegendKey val="0"/>
          <c:showVal val="1"/>
          <c:showCatName val="0"/>
          <c:showSerName val="0"/>
          <c:showPercent val="0"/>
          <c:showBubbleSize val="0"/>
        </c:dLbls>
        <c:gapWidth val="219"/>
        <c:overlap val="-27"/>
        <c:axId val="221971400"/>
        <c:axId val="221971792"/>
      </c:barChart>
      <c:catAx>
        <c:axId val="22197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21971792"/>
        <c:crosses val="autoZero"/>
        <c:auto val="1"/>
        <c:lblAlgn val="ctr"/>
        <c:lblOffset val="100"/>
        <c:noMultiLvlLbl val="0"/>
      </c:catAx>
      <c:valAx>
        <c:axId val="221971792"/>
        <c:scaling>
          <c:orientation val="minMax"/>
        </c:scaling>
        <c:delete val="1"/>
        <c:axPos val="l"/>
        <c:numFmt formatCode="#,##0.00" sourceLinked="1"/>
        <c:majorTickMark val="none"/>
        <c:minorTickMark val="none"/>
        <c:tickLblPos val="nextTo"/>
        <c:crossAx val="221971400"/>
        <c:crosses val="autoZero"/>
        <c:crossBetween val="between"/>
      </c:valAx>
      <c:spPr>
        <a:noFill/>
        <a:ln>
          <a:noFill/>
        </a:ln>
        <a:effectLst/>
      </c:spPr>
    </c:plotArea>
    <c:legend>
      <c:legendPos val="b"/>
      <c:layout>
        <c:manualLayout>
          <c:xMode val="edge"/>
          <c:yMode val="edge"/>
          <c:x val="6.8313585025938706E-2"/>
          <c:y val="0.89110729707913106"/>
          <c:w val="0.77830101673629204"/>
          <c:h val="9.40637068498586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3175">
      <a:noFill/>
    </a:ln>
    <a:effectLst>
      <a:outerShdw blurRad="50800" dist="38100" dir="2700000" algn="tl" rotWithShape="0">
        <a:prstClr val="black">
          <a:alpha val="21000"/>
        </a:prstClr>
      </a:outerShdw>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42565-CF16-0B4D-A833-0A36D430E760}" type="doc">
      <dgm:prSet loTypeId="urn:microsoft.com/office/officeart/2005/8/layout/pyramid1" loCatId="" qsTypeId="urn:microsoft.com/office/officeart/2005/8/quickstyle/simple1" qsCatId="simple" csTypeId="urn:microsoft.com/office/officeart/2005/8/colors/accent1_2" csCatId="accent1" phldr="1"/>
      <dgm:spPr/>
    </dgm:pt>
    <dgm:pt modelId="{74A70A8A-0854-064F-ADA1-3DD241E3C250}">
      <dgm:prSet phldrT="[Text]" custT="1"/>
      <dgm:spPr/>
      <dgm:t>
        <a:bodyPr/>
        <a:lstStyle/>
        <a:p>
          <a:r>
            <a:rPr lang="en-GB" sz="2800">
              <a:solidFill>
                <a:schemeClr val="bg1"/>
              </a:solidFill>
            </a:rPr>
            <a:t>Cost</a:t>
          </a:r>
        </a:p>
      </dgm:t>
    </dgm:pt>
    <dgm:pt modelId="{0F9B240B-6159-934C-BACC-247ECBEF1698}" type="parTrans" cxnId="{45AF5AED-2615-E143-8C17-189B5334E877}">
      <dgm:prSet/>
      <dgm:spPr/>
      <dgm:t>
        <a:bodyPr/>
        <a:lstStyle/>
        <a:p>
          <a:endParaRPr lang="en-GB"/>
        </a:p>
      </dgm:t>
    </dgm:pt>
    <dgm:pt modelId="{22627153-DE18-0643-BB09-9C627ABF3ADD}" type="sibTrans" cxnId="{45AF5AED-2615-E143-8C17-189B5334E877}">
      <dgm:prSet/>
      <dgm:spPr/>
      <dgm:t>
        <a:bodyPr/>
        <a:lstStyle/>
        <a:p>
          <a:endParaRPr lang="en-GB"/>
        </a:p>
      </dgm:t>
    </dgm:pt>
    <dgm:pt modelId="{2721EB43-268C-2141-82C9-77488911F523}">
      <dgm:prSet phldrT="[Text]"/>
      <dgm:spPr/>
      <dgm:t>
        <a:bodyPr/>
        <a:lstStyle/>
        <a:p>
          <a:r>
            <a:rPr lang="en-GB" err="1">
              <a:solidFill>
                <a:schemeClr val="bg1"/>
              </a:solidFill>
            </a:rPr>
            <a:t>Labor</a:t>
          </a:r>
          <a:endParaRPr lang="en-GB">
            <a:solidFill>
              <a:schemeClr val="bg1"/>
            </a:solidFill>
          </a:endParaRPr>
        </a:p>
      </dgm:t>
    </dgm:pt>
    <dgm:pt modelId="{8C417D2F-83EF-6747-9B53-8B00DAC3C744}" type="parTrans" cxnId="{CCD7CB7D-4257-8346-8539-40A1D1E3EF6F}">
      <dgm:prSet/>
      <dgm:spPr/>
      <dgm:t>
        <a:bodyPr/>
        <a:lstStyle/>
        <a:p>
          <a:endParaRPr lang="en-GB"/>
        </a:p>
      </dgm:t>
    </dgm:pt>
    <dgm:pt modelId="{D46523EE-F2B7-A042-B8BC-637825B707CE}" type="sibTrans" cxnId="{CCD7CB7D-4257-8346-8539-40A1D1E3EF6F}">
      <dgm:prSet/>
      <dgm:spPr/>
      <dgm:t>
        <a:bodyPr/>
        <a:lstStyle/>
        <a:p>
          <a:endParaRPr lang="en-GB"/>
        </a:p>
      </dgm:t>
    </dgm:pt>
    <dgm:pt modelId="{BCF1DA4D-B272-9A4B-9B62-E4851189010A}">
      <dgm:prSet phldrT="[Text]"/>
      <dgm:spPr/>
      <dgm:t>
        <a:bodyPr/>
        <a:lstStyle/>
        <a:p>
          <a:r>
            <a:rPr lang="en-GB">
              <a:solidFill>
                <a:schemeClr val="bg1"/>
              </a:solidFill>
            </a:rPr>
            <a:t>Charges / Reimbursement</a:t>
          </a:r>
        </a:p>
      </dgm:t>
    </dgm:pt>
    <dgm:pt modelId="{BDA1F32E-2418-E448-87D3-8CBF1538EC46}" type="parTrans" cxnId="{B395C90B-4823-1546-A954-8CB284AF1493}">
      <dgm:prSet/>
      <dgm:spPr/>
      <dgm:t>
        <a:bodyPr/>
        <a:lstStyle/>
        <a:p>
          <a:endParaRPr lang="en-GB"/>
        </a:p>
      </dgm:t>
    </dgm:pt>
    <dgm:pt modelId="{063A57D8-7047-1645-810F-02951388FFB2}" type="sibTrans" cxnId="{B395C90B-4823-1546-A954-8CB284AF1493}">
      <dgm:prSet/>
      <dgm:spPr/>
      <dgm:t>
        <a:bodyPr/>
        <a:lstStyle/>
        <a:p>
          <a:endParaRPr lang="en-GB"/>
        </a:p>
      </dgm:t>
    </dgm:pt>
    <dgm:pt modelId="{67AF6B68-28A9-174F-95D0-54FE0B2E3302}" type="pres">
      <dgm:prSet presAssocID="{FEF42565-CF16-0B4D-A833-0A36D430E760}" presName="Name0" presStyleCnt="0">
        <dgm:presLayoutVars>
          <dgm:dir/>
          <dgm:animLvl val="lvl"/>
          <dgm:resizeHandles val="exact"/>
        </dgm:presLayoutVars>
      </dgm:prSet>
      <dgm:spPr/>
    </dgm:pt>
    <dgm:pt modelId="{514DBD6C-B027-BC4E-AD18-F17E2F356A87}" type="pres">
      <dgm:prSet presAssocID="{74A70A8A-0854-064F-ADA1-3DD241E3C250}" presName="Name8" presStyleCnt="0"/>
      <dgm:spPr/>
    </dgm:pt>
    <dgm:pt modelId="{355EE159-2A7A-FC42-A65B-D865C426389D}" type="pres">
      <dgm:prSet presAssocID="{74A70A8A-0854-064F-ADA1-3DD241E3C250}" presName="level" presStyleLbl="node1" presStyleIdx="0" presStyleCnt="3">
        <dgm:presLayoutVars>
          <dgm:chMax val="1"/>
          <dgm:bulletEnabled val="1"/>
        </dgm:presLayoutVars>
      </dgm:prSet>
      <dgm:spPr/>
    </dgm:pt>
    <dgm:pt modelId="{C2037A90-2212-DD44-A85A-ACAB08EA2281}" type="pres">
      <dgm:prSet presAssocID="{74A70A8A-0854-064F-ADA1-3DD241E3C250}" presName="levelTx" presStyleLbl="revTx" presStyleIdx="0" presStyleCnt="0">
        <dgm:presLayoutVars>
          <dgm:chMax val="1"/>
          <dgm:bulletEnabled val="1"/>
        </dgm:presLayoutVars>
      </dgm:prSet>
      <dgm:spPr/>
    </dgm:pt>
    <dgm:pt modelId="{D2248BAC-879D-9449-A59F-49C5EDCC1419}" type="pres">
      <dgm:prSet presAssocID="{2721EB43-268C-2141-82C9-77488911F523}" presName="Name8" presStyleCnt="0"/>
      <dgm:spPr/>
    </dgm:pt>
    <dgm:pt modelId="{51361880-5FEA-7D4E-B583-9397E571B24F}" type="pres">
      <dgm:prSet presAssocID="{2721EB43-268C-2141-82C9-77488911F523}" presName="level" presStyleLbl="node1" presStyleIdx="1" presStyleCnt="3">
        <dgm:presLayoutVars>
          <dgm:chMax val="1"/>
          <dgm:bulletEnabled val="1"/>
        </dgm:presLayoutVars>
      </dgm:prSet>
      <dgm:spPr/>
    </dgm:pt>
    <dgm:pt modelId="{19F22D91-233E-9A4D-AE03-57A4882C25E8}" type="pres">
      <dgm:prSet presAssocID="{2721EB43-268C-2141-82C9-77488911F523}" presName="levelTx" presStyleLbl="revTx" presStyleIdx="0" presStyleCnt="0">
        <dgm:presLayoutVars>
          <dgm:chMax val="1"/>
          <dgm:bulletEnabled val="1"/>
        </dgm:presLayoutVars>
      </dgm:prSet>
      <dgm:spPr/>
    </dgm:pt>
    <dgm:pt modelId="{33309703-17B7-6646-9339-72DECAACF5D0}" type="pres">
      <dgm:prSet presAssocID="{BCF1DA4D-B272-9A4B-9B62-E4851189010A}" presName="Name8" presStyleCnt="0"/>
      <dgm:spPr/>
    </dgm:pt>
    <dgm:pt modelId="{CEF7C682-0438-B641-8054-6B2D8686B321}" type="pres">
      <dgm:prSet presAssocID="{BCF1DA4D-B272-9A4B-9B62-E4851189010A}" presName="level" presStyleLbl="node1" presStyleIdx="2" presStyleCnt="3">
        <dgm:presLayoutVars>
          <dgm:chMax val="1"/>
          <dgm:bulletEnabled val="1"/>
        </dgm:presLayoutVars>
      </dgm:prSet>
      <dgm:spPr/>
    </dgm:pt>
    <dgm:pt modelId="{9B059F56-C1D5-EE41-AEDF-A0238E113790}" type="pres">
      <dgm:prSet presAssocID="{BCF1DA4D-B272-9A4B-9B62-E4851189010A}" presName="levelTx" presStyleLbl="revTx" presStyleIdx="0" presStyleCnt="0">
        <dgm:presLayoutVars>
          <dgm:chMax val="1"/>
          <dgm:bulletEnabled val="1"/>
        </dgm:presLayoutVars>
      </dgm:prSet>
      <dgm:spPr/>
    </dgm:pt>
  </dgm:ptLst>
  <dgm:cxnLst>
    <dgm:cxn modelId="{B395C90B-4823-1546-A954-8CB284AF1493}" srcId="{FEF42565-CF16-0B4D-A833-0A36D430E760}" destId="{BCF1DA4D-B272-9A4B-9B62-E4851189010A}" srcOrd="2" destOrd="0" parTransId="{BDA1F32E-2418-E448-87D3-8CBF1538EC46}" sibTransId="{063A57D8-7047-1645-810F-02951388FFB2}"/>
    <dgm:cxn modelId="{E8D82428-E22A-5B42-B9EC-FB4ACA8B813F}" type="presOf" srcId="{BCF1DA4D-B272-9A4B-9B62-E4851189010A}" destId="{9B059F56-C1D5-EE41-AEDF-A0238E113790}" srcOrd="1" destOrd="0" presId="urn:microsoft.com/office/officeart/2005/8/layout/pyramid1"/>
    <dgm:cxn modelId="{A600F255-F7F5-934F-B665-6265767C4FE3}" type="presOf" srcId="{74A70A8A-0854-064F-ADA1-3DD241E3C250}" destId="{C2037A90-2212-DD44-A85A-ACAB08EA2281}" srcOrd="1" destOrd="0" presId="urn:microsoft.com/office/officeart/2005/8/layout/pyramid1"/>
    <dgm:cxn modelId="{6A51FF62-67FE-6F4D-B393-1D285AB0097E}" type="presOf" srcId="{74A70A8A-0854-064F-ADA1-3DD241E3C250}" destId="{355EE159-2A7A-FC42-A65B-D865C426389D}" srcOrd="0" destOrd="0" presId="urn:microsoft.com/office/officeart/2005/8/layout/pyramid1"/>
    <dgm:cxn modelId="{CCD7CB7D-4257-8346-8539-40A1D1E3EF6F}" srcId="{FEF42565-CF16-0B4D-A833-0A36D430E760}" destId="{2721EB43-268C-2141-82C9-77488911F523}" srcOrd="1" destOrd="0" parTransId="{8C417D2F-83EF-6747-9B53-8B00DAC3C744}" sibTransId="{D46523EE-F2B7-A042-B8BC-637825B707CE}"/>
    <dgm:cxn modelId="{829D90B3-B2B1-A342-9601-B62D49FA2B9E}" type="presOf" srcId="{FEF42565-CF16-0B4D-A833-0A36D430E760}" destId="{67AF6B68-28A9-174F-95D0-54FE0B2E3302}" srcOrd="0" destOrd="0" presId="urn:microsoft.com/office/officeart/2005/8/layout/pyramid1"/>
    <dgm:cxn modelId="{A5DD6ECB-B767-CD45-99BF-26E3E583F354}" type="presOf" srcId="{2721EB43-268C-2141-82C9-77488911F523}" destId="{51361880-5FEA-7D4E-B583-9397E571B24F}" srcOrd="0" destOrd="0" presId="urn:microsoft.com/office/officeart/2005/8/layout/pyramid1"/>
    <dgm:cxn modelId="{02753FEA-6D85-3E41-8570-D993AF1A6D78}" type="presOf" srcId="{2721EB43-268C-2141-82C9-77488911F523}" destId="{19F22D91-233E-9A4D-AE03-57A4882C25E8}" srcOrd="1" destOrd="0" presId="urn:microsoft.com/office/officeart/2005/8/layout/pyramid1"/>
    <dgm:cxn modelId="{45AF5AED-2615-E143-8C17-189B5334E877}" srcId="{FEF42565-CF16-0B4D-A833-0A36D430E760}" destId="{74A70A8A-0854-064F-ADA1-3DD241E3C250}" srcOrd="0" destOrd="0" parTransId="{0F9B240B-6159-934C-BACC-247ECBEF1698}" sibTransId="{22627153-DE18-0643-BB09-9C627ABF3ADD}"/>
    <dgm:cxn modelId="{D8290FF9-B562-1A4B-99C9-053F4D24C878}" type="presOf" srcId="{BCF1DA4D-B272-9A4B-9B62-E4851189010A}" destId="{CEF7C682-0438-B641-8054-6B2D8686B321}" srcOrd="0" destOrd="0" presId="urn:microsoft.com/office/officeart/2005/8/layout/pyramid1"/>
    <dgm:cxn modelId="{6299346B-1569-2242-BDBF-E1E5EE42521D}" type="presParOf" srcId="{67AF6B68-28A9-174F-95D0-54FE0B2E3302}" destId="{514DBD6C-B027-BC4E-AD18-F17E2F356A87}" srcOrd="0" destOrd="0" presId="urn:microsoft.com/office/officeart/2005/8/layout/pyramid1"/>
    <dgm:cxn modelId="{C49D212C-D291-BC4E-8D28-B17E21225BC5}" type="presParOf" srcId="{514DBD6C-B027-BC4E-AD18-F17E2F356A87}" destId="{355EE159-2A7A-FC42-A65B-D865C426389D}" srcOrd="0" destOrd="0" presId="urn:microsoft.com/office/officeart/2005/8/layout/pyramid1"/>
    <dgm:cxn modelId="{6E041545-36B3-0D49-BD4F-E793DC17AFD8}" type="presParOf" srcId="{514DBD6C-B027-BC4E-AD18-F17E2F356A87}" destId="{C2037A90-2212-DD44-A85A-ACAB08EA2281}" srcOrd="1" destOrd="0" presId="urn:microsoft.com/office/officeart/2005/8/layout/pyramid1"/>
    <dgm:cxn modelId="{029002CE-E2DC-6245-B091-79FA4840EF03}" type="presParOf" srcId="{67AF6B68-28A9-174F-95D0-54FE0B2E3302}" destId="{D2248BAC-879D-9449-A59F-49C5EDCC1419}" srcOrd="1" destOrd="0" presId="urn:microsoft.com/office/officeart/2005/8/layout/pyramid1"/>
    <dgm:cxn modelId="{8B39EA06-3674-C344-8EB2-DFDE0BA30F3B}" type="presParOf" srcId="{D2248BAC-879D-9449-A59F-49C5EDCC1419}" destId="{51361880-5FEA-7D4E-B583-9397E571B24F}" srcOrd="0" destOrd="0" presId="urn:microsoft.com/office/officeart/2005/8/layout/pyramid1"/>
    <dgm:cxn modelId="{D7AB480B-B98B-0743-9F2A-D14E10607EAE}" type="presParOf" srcId="{D2248BAC-879D-9449-A59F-49C5EDCC1419}" destId="{19F22D91-233E-9A4D-AE03-57A4882C25E8}" srcOrd="1" destOrd="0" presId="urn:microsoft.com/office/officeart/2005/8/layout/pyramid1"/>
    <dgm:cxn modelId="{C521FED0-49D4-B94B-BFC7-92F6B743F722}" type="presParOf" srcId="{67AF6B68-28A9-174F-95D0-54FE0B2E3302}" destId="{33309703-17B7-6646-9339-72DECAACF5D0}" srcOrd="2" destOrd="0" presId="urn:microsoft.com/office/officeart/2005/8/layout/pyramid1"/>
    <dgm:cxn modelId="{FCCCD961-9A1B-2E42-B1D5-18612F7CA23C}" type="presParOf" srcId="{33309703-17B7-6646-9339-72DECAACF5D0}" destId="{CEF7C682-0438-B641-8054-6B2D8686B321}" srcOrd="0" destOrd="0" presId="urn:microsoft.com/office/officeart/2005/8/layout/pyramid1"/>
    <dgm:cxn modelId="{3B8C0F63-6274-E943-8520-9AB5A540018D}" type="presParOf" srcId="{33309703-17B7-6646-9339-72DECAACF5D0}" destId="{9B059F56-C1D5-EE41-AEDF-A0238E11379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75E19B-4A92-A146-8A84-59682DF6217E}" type="doc">
      <dgm:prSet loTypeId="urn:microsoft.com/office/officeart/2005/8/layout/pyramid3" loCatId="" qsTypeId="urn:microsoft.com/office/officeart/2005/8/quickstyle/simple1" qsCatId="simple" csTypeId="urn:microsoft.com/office/officeart/2005/8/colors/accent1_2" csCatId="accent1" phldr="1"/>
      <dgm:spPr/>
    </dgm:pt>
    <dgm:pt modelId="{C8B214B2-AACF-9A4F-9367-A1A0C3F0B192}">
      <dgm:prSet phldrT="[Text]" custT="1"/>
      <dgm:spPr>
        <a:solidFill>
          <a:srgbClr val="00B050"/>
        </a:solidFill>
      </dgm:spPr>
      <dgm:t>
        <a:bodyPr/>
        <a:lstStyle/>
        <a:p>
          <a:r>
            <a:rPr lang="en-GB" sz="1400">
              <a:solidFill>
                <a:schemeClr val="bg1"/>
              </a:solidFill>
            </a:rPr>
            <a:t>Cost to Provide</a:t>
          </a:r>
        </a:p>
      </dgm:t>
    </dgm:pt>
    <dgm:pt modelId="{29E93D1B-E8D3-194C-A10F-4B3CFB6D96D9}" type="parTrans" cxnId="{15917079-4282-8142-AD87-0928BBFDEE54}">
      <dgm:prSet/>
      <dgm:spPr/>
      <dgm:t>
        <a:bodyPr/>
        <a:lstStyle/>
        <a:p>
          <a:endParaRPr lang="en-GB"/>
        </a:p>
      </dgm:t>
    </dgm:pt>
    <dgm:pt modelId="{B5496033-CFFA-2D4C-A8C4-592D558B67AB}" type="sibTrans" cxnId="{15917079-4282-8142-AD87-0928BBFDEE54}">
      <dgm:prSet/>
      <dgm:spPr/>
      <dgm:t>
        <a:bodyPr/>
        <a:lstStyle/>
        <a:p>
          <a:endParaRPr lang="en-GB"/>
        </a:p>
      </dgm:t>
    </dgm:pt>
    <dgm:pt modelId="{7063B389-9F89-7544-9956-5942761A2AFE}">
      <dgm:prSet phldrT="[Text]" custT="1"/>
      <dgm:spPr>
        <a:solidFill>
          <a:srgbClr val="FFFF00"/>
        </a:solidFill>
      </dgm:spPr>
      <dgm:t>
        <a:bodyPr/>
        <a:lstStyle/>
        <a:p>
          <a:r>
            <a:rPr lang="en-GB" sz="1400" err="1">
              <a:solidFill>
                <a:schemeClr val="bg1"/>
              </a:solidFill>
            </a:rPr>
            <a:t>Labor</a:t>
          </a:r>
          <a:r>
            <a:rPr lang="en-GB" sz="1400">
              <a:solidFill>
                <a:schemeClr val="bg1"/>
              </a:solidFill>
            </a:rPr>
            <a:t> 50-60% NPSR</a:t>
          </a:r>
        </a:p>
      </dgm:t>
    </dgm:pt>
    <dgm:pt modelId="{E32490BE-4BB4-9B4D-945B-32C0325435E5}" type="parTrans" cxnId="{7EEB24DC-C3B7-C14E-9DBA-1A96A0279298}">
      <dgm:prSet/>
      <dgm:spPr/>
      <dgm:t>
        <a:bodyPr/>
        <a:lstStyle/>
        <a:p>
          <a:endParaRPr lang="en-GB"/>
        </a:p>
      </dgm:t>
    </dgm:pt>
    <dgm:pt modelId="{C5D0BBF8-1F47-4344-B075-6B0137AF620F}" type="sibTrans" cxnId="{7EEB24DC-C3B7-C14E-9DBA-1A96A0279298}">
      <dgm:prSet/>
      <dgm:spPr/>
      <dgm:t>
        <a:bodyPr/>
        <a:lstStyle/>
        <a:p>
          <a:endParaRPr lang="en-GB"/>
        </a:p>
      </dgm:t>
    </dgm:pt>
    <dgm:pt modelId="{E599008F-07DA-6D46-B09D-C09EE58F9752}">
      <dgm:prSet phldrT="[Text]"/>
      <dgm:spPr/>
      <dgm:t>
        <a:bodyPr/>
        <a:lstStyle/>
        <a:p>
          <a:r>
            <a:rPr lang="en-GB">
              <a:solidFill>
                <a:schemeClr val="bg1"/>
              </a:solidFill>
            </a:rPr>
            <a:t>Charges / Reimbursement</a:t>
          </a:r>
        </a:p>
      </dgm:t>
    </dgm:pt>
    <dgm:pt modelId="{1FCF6150-7725-2547-852D-E561296C14B5}" type="parTrans" cxnId="{7404C405-F6B8-DB48-95A9-D45ED8A9D397}">
      <dgm:prSet/>
      <dgm:spPr/>
      <dgm:t>
        <a:bodyPr/>
        <a:lstStyle/>
        <a:p>
          <a:endParaRPr lang="en-GB"/>
        </a:p>
      </dgm:t>
    </dgm:pt>
    <dgm:pt modelId="{04231DB9-38D7-A041-B662-B3C722E82598}" type="sibTrans" cxnId="{7404C405-F6B8-DB48-95A9-D45ED8A9D397}">
      <dgm:prSet/>
      <dgm:spPr/>
      <dgm:t>
        <a:bodyPr/>
        <a:lstStyle/>
        <a:p>
          <a:endParaRPr lang="en-GB"/>
        </a:p>
      </dgm:t>
    </dgm:pt>
    <dgm:pt modelId="{76B32D4E-2B16-9546-A2AE-1BD6648C1F4F}" type="pres">
      <dgm:prSet presAssocID="{7A75E19B-4A92-A146-8A84-59682DF6217E}" presName="Name0" presStyleCnt="0">
        <dgm:presLayoutVars>
          <dgm:dir/>
          <dgm:animLvl val="lvl"/>
          <dgm:resizeHandles val="exact"/>
        </dgm:presLayoutVars>
      </dgm:prSet>
      <dgm:spPr/>
    </dgm:pt>
    <dgm:pt modelId="{8A58DD41-A354-6348-9ACB-AFB7B15F5CB6}" type="pres">
      <dgm:prSet presAssocID="{C8B214B2-AACF-9A4F-9367-A1A0C3F0B192}" presName="Name8" presStyleCnt="0"/>
      <dgm:spPr/>
    </dgm:pt>
    <dgm:pt modelId="{20E5FC61-F67F-2247-A1DC-FC4FA80F45E1}" type="pres">
      <dgm:prSet presAssocID="{C8B214B2-AACF-9A4F-9367-A1A0C3F0B192}" presName="level" presStyleLbl="node1" presStyleIdx="0" presStyleCnt="3">
        <dgm:presLayoutVars>
          <dgm:chMax val="1"/>
          <dgm:bulletEnabled val="1"/>
        </dgm:presLayoutVars>
      </dgm:prSet>
      <dgm:spPr/>
    </dgm:pt>
    <dgm:pt modelId="{9CBAD967-244A-EA41-BBFB-3E829B982C1B}" type="pres">
      <dgm:prSet presAssocID="{C8B214B2-AACF-9A4F-9367-A1A0C3F0B192}" presName="levelTx" presStyleLbl="revTx" presStyleIdx="0" presStyleCnt="0">
        <dgm:presLayoutVars>
          <dgm:chMax val="1"/>
          <dgm:bulletEnabled val="1"/>
        </dgm:presLayoutVars>
      </dgm:prSet>
      <dgm:spPr/>
    </dgm:pt>
    <dgm:pt modelId="{4472A2EB-A0C8-1748-9FEC-14CA8BCF4991}" type="pres">
      <dgm:prSet presAssocID="{7063B389-9F89-7544-9956-5942761A2AFE}" presName="Name8" presStyleCnt="0"/>
      <dgm:spPr/>
    </dgm:pt>
    <dgm:pt modelId="{C89B6D7B-614B-964E-BE8A-A452C9D03CD4}" type="pres">
      <dgm:prSet presAssocID="{7063B389-9F89-7544-9956-5942761A2AFE}" presName="level" presStyleLbl="node1" presStyleIdx="1" presStyleCnt="3" custScaleY="213475">
        <dgm:presLayoutVars>
          <dgm:chMax val="1"/>
          <dgm:bulletEnabled val="1"/>
        </dgm:presLayoutVars>
      </dgm:prSet>
      <dgm:spPr/>
    </dgm:pt>
    <dgm:pt modelId="{B001240A-470E-F743-BC66-55DAC3A9A967}" type="pres">
      <dgm:prSet presAssocID="{7063B389-9F89-7544-9956-5942761A2AFE}" presName="levelTx" presStyleLbl="revTx" presStyleIdx="0" presStyleCnt="0">
        <dgm:presLayoutVars>
          <dgm:chMax val="1"/>
          <dgm:bulletEnabled val="1"/>
        </dgm:presLayoutVars>
      </dgm:prSet>
      <dgm:spPr/>
    </dgm:pt>
    <dgm:pt modelId="{CEDE3ABE-D692-484D-8109-1F90F7002AA4}" type="pres">
      <dgm:prSet presAssocID="{E599008F-07DA-6D46-B09D-C09EE58F9752}" presName="Name8" presStyleCnt="0"/>
      <dgm:spPr/>
    </dgm:pt>
    <dgm:pt modelId="{41D647CA-A460-CC43-B4DC-4606FD0E98B6}" type="pres">
      <dgm:prSet presAssocID="{E599008F-07DA-6D46-B09D-C09EE58F9752}" presName="level" presStyleLbl="node1" presStyleIdx="2" presStyleCnt="3" custScaleY="59993">
        <dgm:presLayoutVars>
          <dgm:chMax val="1"/>
          <dgm:bulletEnabled val="1"/>
        </dgm:presLayoutVars>
      </dgm:prSet>
      <dgm:spPr/>
    </dgm:pt>
    <dgm:pt modelId="{1FD318FE-F0F2-9F49-AA67-226C68708415}" type="pres">
      <dgm:prSet presAssocID="{E599008F-07DA-6D46-B09D-C09EE58F9752}" presName="levelTx" presStyleLbl="revTx" presStyleIdx="0" presStyleCnt="0">
        <dgm:presLayoutVars>
          <dgm:chMax val="1"/>
          <dgm:bulletEnabled val="1"/>
        </dgm:presLayoutVars>
      </dgm:prSet>
      <dgm:spPr/>
    </dgm:pt>
  </dgm:ptLst>
  <dgm:cxnLst>
    <dgm:cxn modelId="{7404C405-F6B8-DB48-95A9-D45ED8A9D397}" srcId="{7A75E19B-4A92-A146-8A84-59682DF6217E}" destId="{E599008F-07DA-6D46-B09D-C09EE58F9752}" srcOrd="2" destOrd="0" parTransId="{1FCF6150-7725-2547-852D-E561296C14B5}" sibTransId="{04231DB9-38D7-A041-B662-B3C722E82598}"/>
    <dgm:cxn modelId="{AD213310-85DB-6F44-B9B5-38A2C7E78156}" type="presOf" srcId="{C8B214B2-AACF-9A4F-9367-A1A0C3F0B192}" destId="{9CBAD967-244A-EA41-BBFB-3E829B982C1B}" srcOrd="1" destOrd="0" presId="urn:microsoft.com/office/officeart/2005/8/layout/pyramid3"/>
    <dgm:cxn modelId="{A3FFE113-0169-594B-96E6-88189CA1298B}" type="presOf" srcId="{7063B389-9F89-7544-9956-5942761A2AFE}" destId="{C89B6D7B-614B-964E-BE8A-A452C9D03CD4}" srcOrd="0" destOrd="0" presId="urn:microsoft.com/office/officeart/2005/8/layout/pyramid3"/>
    <dgm:cxn modelId="{1141225E-C188-4F4C-8585-DD33D81CFC7B}" type="presOf" srcId="{7063B389-9F89-7544-9956-5942761A2AFE}" destId="{B001240A-470E-F743-BC66-55DAC3A9A967}" srcOrd="1" destOrd="0" presId="urn:microsoft.com/office/officeart/2005/8/layout/pyramid3"/>
    <dgm:cxn modelId="{6E5A5C62-5A0E-9E44-A75E-38E1385923D6}" type="presOf" srcId="{7A75E19B-4A92-A146-8A84-59682DF6217E}" destId="{76B32D4E-2B16-9546-A2AE-1BD6648C1F4F}" srcOrd="0" destOrd="0" presId="urn:microsoft.com/office/officeart/2005/8/layout/pyramid3"/>
    <dgm:cxn modelId="{15917079-4282-8142-AD87-0928BBFDEE54}" srcId="{7A75E19B-4A92-A146-8A84-59682DF6217E}" destId="{C8B214B2-AACF-9A4F-9367-A1A0C3F0B192}" srcOrd="0" destOrd="0" parTransId="{29E93D1B-E8D3-194C-A10F-4B3CFB6D96D9}" sibTransId="{B5496033-CFFA-2D4C-A8C4-592D558B67AB}"/>
    <dgm:cxn modelId="{F27F8FA0-B1B1-6C46-AC7A-3847C74AF983}" type="presOf" srcId="{C8B214B2-AACF-9A4F-9367-A1A0C3F0B192}" destId="{20E5FC61-F67F-2247-A1DC-FC4FA80F45E1}" srcOrd="0" destOrd="0" presId="urn:microsoft.com/office/officeart/2005/8/layout/pyramid3"/>
    <dgm:cxn modelId="{78479FB1-A2B9-6548-8BA4-8112C6A03C36}" type="presOf" srcId="{E599008F-07DA-6D46-B09D-C09EE58F9752}" destId="{41D647CA-A460-CC43-B4DC-4606FD0E98B6}" srcOrd="0" destOrd="0" presId="urn:microsoft.com/office/officeart/2005/8/layout/pyramid3"/>
    <dgm:cxn modelId="{883B5FD9-5726-E543-8FDA-8353E972A3D4}" type="presOf" srcId="{E599008F-07DA-6D46-B09D-C09EE58F9752}" destId="{1FD318FE-F0F2-9F49-AA67-226C68708415}" srcOrd="1" destOrd="0" presId="urn:microsoft.com/office/officeart/2005/8/layout/pyramid3"/>
    <dgm:cxn modelId="{7EEB24DC-C3B7-C14E-9DBA-1A96A0279298}" srcId="{7A75E19B-4A92-A146-8A84-59682DF6217E}" destId="{7063B389-9F89-7544-9956-5942761A2AFE}" srcOrd="1" destOrd="0" parTransId="{E32490BE-4BB4-9B4D-945B-32C0325435E5}" sibTransId="{C5D0BBF8-1F47-4344-B075-6B0137AF620F}"/>
    <dgm:cxn modelId="{570D2D9F-2C72-0C4A-9F20-7044FA1CC2F5}" type="presParOf" srcId="{76B32D4E-2B16-9546-A2AE-1BD6648C1F4F}" destId="{8A58DD41-A354-6348-9ACB-AFB7B15F5CB6}" srcOrd="0" destOrd="0" presId="urn:microsoft.com/office/officeart/2005/8/layout/pyramid3"/>
    <dgm:cxn modelId="{15DD6161-1B10-5A47-9000-AAE658B2CFA8}" type="presParOf" srcId="{8A58DD41-A354-6348-9ACB-AFB7B15F5CB6}" destId="{20E5FC61-F67F-2247-A1DC-FC4FA80F45E1}" srcOrd="0" destOrd="0" presId="urn:microsoft.com/office/officeart/2005/8/layout/pyramid3"/>
    <dgm:cxn modelId="{AE06C806-EFC3-B34B-A80B-B04B8BB68154}" type="presParOf" srcId="{8A58DD41-A354-6348-9ACB-AFB7B15F5CB6}" destId="{9CBAD967-244A-EA41-BBFB-3E829B982C1B}" srcOrd="1" destOrd="0" presId="urn:microsoft.com/office/officeart/2005/8/layout/pyramid3"/>
    <dgm:cxn modelId="{D329D315-71C7-0F45-A559-1FF8B3DE3ABA}" type="presParOf" srcId="{76B32D4E-2B16-9546-A2AE-1BD6648C1F4F}" destId="{4472A2EB-A0C8-1748-9FEC-14CA8BCF4991}" srcOrd="1" destOrd="0" presId="urn:microsoft.com/office/officeart/2005/8/layout/pyramid3"/>
    <dgm:cxn modelId="{D666D890-60B7-9A4F-926A-EDEFBAF6A343}" type="presParOf" srcId="{4472A2EB-A0C8-1748-9FEC-14CA8BCF4991}" destId="{C89B6D7B-614B-964E-BE8A-A452C9D03CD4}" srcOrd="0" destOrd="0" presId="urn:microsoft.com/office/officeart/2005/8/layout/pyramid3"/>
    <dgm:cxn modelId="{56BCC1B0-F71E-8E4A-ADAB-B6462E826E1D}" type="presParOf" srcId="{4472A2EB-A0C8-1748-9FEC-14CA8BCF4991}" destId="{B001240A-470E-F743-BC66-55DAC3A9A967}" srcOrd="1" destOrd="0" presId="urn:microsoft.com/office/officeart/2005/8/layout/pyramid3"/>
    <dgm:cxn modelId="{B5E9AAE4-ECD1-E34B-8344-F73F643EEB1A}" type="presParOf" srcId="{76B32D4E-2B16-9546-A2AE-1BD6648C1F4F}" destId="{CEDE3ABE-D692-484D-8109-1F90F7002AA4}" srcOrd="2" destOrd="0" presId="urn:microsoft.com/office/officeart/2005/8/layout/pyramid3"/>
    <dgm:cxn modelId="{53B64BF9-A2CB-B045-A7FF-7D5C15C92E1B}" type="presParOf" srcId="{CEDE3ABE-D692-484D-8109-1F90F7002AA4}" destId="{41D647CA-A460-CC43-B4DC-4606FD0E98B6}" srcOrd="0" destOrd="0" presId="urn:microsoft.com/office/officeart/2005/8/layout/pyramid3"/>
    <dgm:cxn modelId="{4C9C89A5-135F-CE4F-A864-00F8BCD2EE77}" type="presParOf" srcId="{CEDE3ABE-D692-484D-8109-1F90F7002AA4}" destId="{1FD318FE-F0F2-9F49-AA67-226C68708415}"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7C4EC2-14C8-0B4F-9F33-56DFE35A21F5}" type="doc">
      <dgm:prSet loTypeId="urn:microsoft.com/office/officeart/2009/3/layout/OpposingIdeas" loCatId="" qsTypeId="urn:microsoft.com/office/officeart/2005/8/quickstyle/simple1" qsCatId="simple" csTypeId="urn:microsoft.com/office/officeart/2005/8/colors/accent1_2" csCatId="accent1" phldr="1"/>
      <dgm:spPr/>
      <dgm:t>
        <a:bodyPr/>
        <a:lstStyle/>
        <a:p>
          <a:endParaRPr lang="en-GB"/>
        </a:p>
      </dgm:t>
    </dgm:pt>
    <dgm:pt modelId="{F6269349-3A5C-8C4E-B53D-0C293E5C0770}">
      <dgm:prSet phldrT="[Text]"/>
      <dgm:spPr/>
      <dgm:t>
        <a:bodyPr/>
        <a:lstStyle/>
        <a:p>
          <a:r>
            <a:rPr lang="en-GB">
              <a:solidFill>
                <a:schemeClr val="accent3">
                  <a:lumMod val="50000"/>
                </a:schemeClr>
              </a:solidFill>
            </a:rPr>
            <a:t>Costs</a:t>
          </a:r>
        </a:p>
      </dgm:t>
    </dgm:pt>
    <dgm:pt modelId="{3450B96F-32E9-0C44-8931-433FA3FA3A96}" type="parTrans" cxnId="{A45D7B2A-1813-F041-9240-F874052C9BC2}">
      <dgm:prSet/>
      <dgm:spPr/>
      <dgm:t>
        <a:bodyPr/>
        <a:lstStyle/>
        <a:p>
          <a:endParaRPr lang="en-GB"/>
        </a:p>
      </dgm:t>
    </dgm:pt>
    <dgm:pt modelId="{6F40A5DE-6333-B749-9CEE-A530622C5E33}" type="sibTrans" cxnId="{A45D7B2A-1813-F041-9240-F874052C9BC2}">
      <dgm:prSet/>
      <dgm:spPr/>
      <dgm:t>
        <a:bodyPr/>
        <a:lstStyle/>
        <a:p>
          <a:endParaRPr lang="en-GB"/>
        </a:p>
      </dgm:t>
    </dgm:pt>
    <dgm:pt modelId="{6F59B3AE-6A5C-2F41-82BB-D156B10FA002}">
      <dgm:prSet phldrT="[Text]"/>
      <dgm:spPr/>
      <dgm:t>
        <a:bodyPr/>
        <a:lstStyle/>
        <a:p>
          <a:r>
            <a:rPr lang="en-GB">
              <a:solidFill>
                <a:schemeClr val="bg1"/>
              </a:solidFill>
            </a:rPr>
            <a:t>Increased Supply</a:t>
          </a:r>
        </a:p>
      </dgm:t>
    </dgm:pt>
    <dgm:pt modelId="{A6199D4B-BF33-8E40-BFBB-2D3F715B7F8A}" type="parTrans" cxnId="{8E20EB5C-65B1-6349-B8FC-15CF436218E0}">
      <dgm:prSet/>
      <dgm:spPr/>
      <dgm:t>
        <a:bodyPr/>
        <a:lstStyle/>
        <a:p>
          <a:endParaRPr lang="en-GB"/>
        </a:p>
      </dgm:t>
    </dgm:pt>
    <dgm:pt modelId="{3EADF3FD-EF3B-0243-98D6-D24567022054}" type="sibTrans" cxnId="{8E20EB5C-65B1-6349-B8FC-15CF436218E0}">
      <dgm:prSet/>
      <dgm:spPr/>
      <dgm:t>
        <a:bodyPr/>
        <a:lstStyle/>
        <a:p>
          <a:endParaRPr lang="en-GB"/>
        </a:p>
      </dgm:t>
    </dgm:pt>
    <dgm:pt modelId="{C4732507-F1BD-5F45-A448-B352510F1FDA}">
      <dgm:prSet phldrT="[Text]"/>
      <dgm:spPr/>
      <dgm:t>
        <a:bodyPr/>
        <a:lstStyle/>
        <a:p>
          <a:r>
            <a:rPr lang="en-GB">
              <a:solidFill>
                <a:schemeClr val="accent3">
                  <a:lumMod val="50000"/>
                </a:schemeClr>
              </a:solidFill>
            </a:rPr>
            <a:t>Reimbursement</a:t>
          </a:r>
        </a:p>
      </dgm:t>
    </dgm:pt>
    <dgm:pt modelId="{F7E12A53-DEA6-5E43-B4E4-F30AC09D3AF5}" type="parTrans" cxnId="{FEDE8999-2046-1D4C-BCA6-60374443B633}">
      <dgm:prSet/>
      <dgm:spPr/>
      <dgm:t>
        <a:bodyPr/>
        <a:lstStyle/>
        <a:p>
          <a:endParaRPr lang="en-GB"/>
        </a:p>
      </dgm:t>
    </dgm:pt>
    <dgm:pt modelId="{1EAB8CFD-77CF-1B4E-8BAD-535F5493A300}" type="sibTrans" cxnId="{FEDE8999-2046-1D4C-BCA6-60374443B633}">
      <dgm:prSet/>
      <dgm:spPr/>
      <dgm:t>
        <a:bodyPr/>
        <a:lstStyle/>
        <a:p>
          <a:endParaRPr lang="en-GB"/>
        </a:p>
      </dgm:t>
    </dgm:pt>
    <dgm:pt modelId="{71F4E2DB-09AE-AE4B-9C5A-AB0E68A142CD}">
      <dgm:prSet phldrT="[Text]"/>
      <dgm:spPr/>
      <dgm:t>
        <a:bodyPr/>
        <a:lstStyle/>
        <a:p>
          <a:pPr>
            <a:buFont typeface="Arial" panose="020B0604020202020204" pitchFamily="34" charset="0"/>
            <a:buNone/>
          </a:pPr>
          <a:r>
            <a:rPr lang="en-GB">
              <a:solidFill>
                <a:schemeClr val="bg1"/>
              </a:solidFill>
              <a:highlight>
                <a:srgbClr val="FFFF00"/>
              </a:highlight>
            </a:rPr>
            <a:t>LOST CHARGES ! </a:t>
          </a:r>
        </a:p>
      </dgm:t>
    </dgm:pt>
    <dgm:pt modelId="{8E3908EC-20A5-184D-87BA-56FDFF4DCC91}" type="parTrans" cxnId="{CDC7E2B5-C7F4-004C-AEE4-5F322D0DA85E}">
      <dgm:prSet/>
      <dgm:spPr/>
      <dgm:t>
        <a:bodyPr/>
        <a:lstStyle/>
        <a:p>
          <a:endParaRPr lang="en-GB"/>
        </a:p>
      </dgm:t>
    </dgm:pt>
    <dgm:pt modelId="{BE0398DC-C254-784F-A600-CB6FBE857D41}" type="sibTrans" cxnId="{CDC7E2B5-C7F4-004C-AEE4-5F322D0DA85E}">
      <dgm:prSet/>
      <dgm:spPr/>
      <dgm:t>
        <a:bodyPr/>
        <a:lstStyle/>
        <a:p>
          <a:endParaRPr lang="en-GB"/>
        </a:p>
      </dgm:t>
    </dgm:pt>
    <dgm:pt modelId="{EBC97F26-0474-0D44-A9BE-D181BDC7661D}">
      <dgm:prSet phldrT="[Text]"/>
      <dgm:spPr/>
      <dgm:t>
        <a:bodyPr/>
        <a:lstStyle/>
        <a:p>
          <a:r>
            <a:rPr lang="en-GB">
              <a:solidFill>
                <a:schemeClr val="bg1"/>
              </a:solidFill>
            </a:rPr>
            <a:t>Increased Pharmaceuticals</a:t>
          </a:r>
        </a:p>
      </dgm:t>
    </dgm:pt>
    <dgm:pt modelId="{1801ECC7-B828-4542-89BD-00428FDDB418}" type="parTrans" cxnId="{5427B1DB-3915-EA4D-A30C-042547FC1278}">
      <dgm:prSet/>
      <dgm:spPr/>
      <dgm:t>
        <a:bodyPr/>
        <a:lstStyle/>
        <a:p>
          <a:endParaRPr lang="en-GB"/>
        </a:p>
      </dgm:t>
    </dgm:pt>
    <dgm:pt modelId="{C208A17F-6ED8-4C4E-A41B-E6D328843F30}" type="sibTrans" cxnId="{5427B1DB-3915-EA4D-A30C-042547FC1278}">
      <dgm:prSet/>
      <dgm:spPr/>
      <dgm:t>
        <a:bodyPr/>
        <a:lstStyle/>
        <a:p>
          <a:endParaRPr lang="en-GB"/>
        </a:p>
      </dgm:t>
    </dgm:pt>
    <dgm:pt modelId="{ADEC788B-6D35-2948-AD77-B75C7D6DF8AC}">
      <dgm:prSet phldrT="[Text]"/>
      <dgm:spPr/>
      <dgm:t>
        <a:bodyPr/>
        <a:lstStyle/>
        <a:p>
          <a:r>
            <a:rPr lang="en-GB">
              <a:solidFill>
                <a:schemeClr val="bg1"/>
              </a:solidFill>
            </a:rPr>
            <a:t>Increased Labor</a:t>
          </a:r>
        </a:p>
      </dgm:t>
    </dgm:pt>
    <dgm:pt modelId="{0FD80889-3153-B742-925B-FD30101B1372}" type="parTrans" cxnId="{6066E677-458B-A34D-B111-BBB70E2C301F}">
      <dgm:prSet/>
      <dgm:spPr/>
      <dgm:t>
        <a:bodyPr/>
        <a:lstStyle/>
        <a:p>
          <a:endParaRPr lang="en-GB"/>
        </a:p>
      </dgm:t>
    </dgm:pt>
    <dgm:pt modelId="{DD411E5C-93CE-9A4F-AA1F-4D1D0C115BCA}" type="sibTrans" cxnId="{6066E677-458B-A34D-B111-BBB70E2C301F}">
      <dgm:prSet/>
      <dgm:spPr/>
      <dgm:t>
        <a:bodyPr/>
        <a:lstStyle/>
        <a:p>
          <a:endParaRPr lang="en-GB"/>
        </a:p>
      </dgm:t>
    </dgm:pt>
    <dgm:pt modelId="{593AB2ED-BA06-904A-A4CA-C64C497D25B9}">
      <dgm:prSet phldrT="[Text]"/>
      <dgm:spPr/>
      <dgm:t>
        <a:bodyPr/>
        <a:lstStyle/>
        <a:p>
          <a:r>
            <a:rPr lang="en-GB">
              <a:solidFill>
                <a:schemeClr val="bg1"/>
              </a:solidFill>
            </a:rPr>
            <a:t>Increased Inventory</a:t>
          </a:r>
        </a:p>
      </dgm:t>
    </dgm:pt>
    <dgm:pt modelId="{AEED2376-E5C4-8B47-A08F-1CF1259BE528}" type="parTrans" cxnId="{4E252329-7D6A-6E4E-AAC0-4AE2F2CE4A96}">
      <dgm:prSet/>
      <dgm:spPr/>
      <dgm:t>
        <a:bodyPr/>
        <a:lstStyle/>
        <a:p>
          <a:endParaRPr lang="en-GB"/>
        </a:p>
      </dgm:t>
    </dgm:pt>
    <dgm:pt modelId="{A6DE348E-DFEB-B248-AC8B-1FF4732C578F}" type="sibTrans" cxnId="{4E252329-7D6A-6E4E-AAC0-4AE2F2CE4A96}">
      <dgm:prSet/>
      <dgm:spPr/>
      <dgm:t>
        <a:bodyPr/>
        <a:lstStyle/>
        <a:p>
          <a:endParaRPr lang="en-GB"/>
        </a:p>
      </dgm:t>
    </dgm:pt>
    <dgm:pt modelId="{20573D94-9B56-3248-B902-8809F67E01F4}">
      <dgm:prSet phldrT="[Text]"/>
      <dgm:spPr/>
      <dgm:t>
        <a:bodyPr/>
        <a:lstStyle/>
        <a:p>
          <a:pPr>
            <a:buFont typeface="Arial" panose="020B0604020202020204" pitchFamily="34" charset="0"/>
            <a:buNone/>
          </a:pPr>
          <a:r>
            <a:rPr lang="en-GB">
              <a:solidFill>
                <a:schemeClr val="bg1"/>
              </a:solidFill>
            </a:rPr>
            <a:t>Capped procedures</a:t>
          </a:r>
        </a:p>
      </dgm:t>
    </dgm:pt>
    <dgm:pt modelId="{394C5927-DB22-C949-A2B7-7DAF5F70C9DD}" type="parTrans" cxnId="{E0E6EDCE-FEFB-C04E-99DA-1D84516E1E8E}">
      <dgm:prSet/>
      <dgm:spPr/>
      <dgm:t>
        <a:bodyPr/>
        <a:lstStyle/>
        <a:p>
          <a:endParaRPr lang="en-GB"/>
        </a:p>
      </dgm:t>
    </dgm:pt>
    <dgm:pt modelId="{FE2C2B5C-0FAA-254B-BCA4-4954A1D5BCE7}" type="sibTrans" cxnId="{E0E6EDCE-FEFB-C04E-99DA-1D84516E1E8E}">
      <dgm:prSet/>
      <dgm:spPr/>
      <dgm:t>
        <a:bodyPr/>
        <a:lstStyle/>
        <a:p>
          <a:endParaRPr lang="en-GB"/>
        </a:p>
      </dgm:t>
    </dgm:pt>
    <dgm:pt modelId="{88FBB175-8122-A841-94D2-419A341EAC8F}">
      <dgm:prSet phldrT="[Text]"/>
      <dgm:spPr/>
      <dgm:t>
        <a:bodyPr/>
        <a:lstStyle/>
        <a:p>
          <a:pPr>
            <a:buFont typeface="Arial" panose="020B0604020202020204" pitchFamily="34" charset="0"/>
            <a:buNone/>
          </a:pPr>
          <a:r>
            <a:rPr lang="en-GB">
              <a:solidFill>
                <a:schemeClr val="bg1"/>
              </a:solidFill>
            </a:rPr>
            <a:t>Move to Value away from Fee for service</a:t>
          </a:r>
        </a:p>
      </dgm:t>
    </dgm:pt>
    <dgm:pt modelId="{7FE107CD-3B7A-1B45-84D1-D55B809E475C}" type="parTrans" cxnId="{A0DCD8C7-1C30-7D45-B76B-FF725008D431}">
      <dgm:prSet/>
      <dgm:spPr/>
      <dgm:t>
        <a:bodyPr/>
        <a:lstStyle/>
        <a:p>
          <a:endParaRPr lang="en-GB"/>
        </a:p>
      </dgm:t>
    </dgm:pt>
    <dgm:pt modelId="{BFCDB55C-2881-1B4B-89F2-46551986B65C}" type="sibTrans" cxnId="{A0DCD8C7-1C30-7D45-B76B-FF725008D431}">
      <dgm:prSet/>
      <dgm:spPr/>
      <dgm:t>
        <a:bodyPr/>
        <a:lstStyle/>
        <a:p>
          <a:endParaRPr lang="en-GB"/>
        </a:p>
      </dgm:t>
    </dgm:pt>
    <dgm:pt modelId="{957BB637-A9E3-744D-A26E-CDA43BBA9E86}">
      <dgm:prSet phldrT="[Text]"/>
      <dgm:spPr/>
      <dgm:t>
        <a:bodyPr/>
        <a:lstStyle/>
        <a:p>
          <a:pPr>
            <a:buFont typeface="Arial" panose="020B0604020202020204" pitchFamily="34" charset="0"/>
            <a:buNone/>
          </a:pPr>
          <a:r>
            <a:rPr lang="en-GB">
              <a:solidFill>
                <a:schemeClr val="bg1"/>
              </a:solidFill>
            </a:rPr>
            <a:t>More bundled procedures</a:t>
          </a:r>
        </a:p>
      </dgm:t>
    </dgm:pt>
    <dgm:pt modelId="{8420EBBD-9C53-944D-8807-7EBF16588D72}" type="parTrans" cxnId="{6D518B2C-A97C-BD43-B9A7-1A168CD85FC8}">
      <dgm:prSet/>
      <dgm:spPr/>
      <dgm:t>
        <a:bodyPr/>
        <a:lstStyle/>
        <a:p>
          <a:endParaRPr lang="en-GB"/>
        </a:p>
      </dgm:t>
    </dgm:pt>
    <dgm:pt modelId="{34DA2A4B-9AE8-6249-8494-7B708B9098ED}" type="sibTrans" cxnId="{6D518B2C-A97C-BD43-B9A7-1A168CD85FC8}">
      <dgm:prSet/>
      <dgm:spPr/>
      <dgm:t>
        <a:bodyPr/>
        <a:lstStyle/>
        <a:p>
          <a:endParaRPr lang="en-GB"/>
        </a:p>
      </dgm:t>
    </dgm:pt>
    <dgm:pt modelId="{3EE2F731-BDC8-1141-9A90-8746513CA84C}">
      <dgm:prSet phldrT="[Text]"/>
      <dgm:spPr/>
      <dgm:t>
        <a:bodyPr/>
        <a:lstStyle/>
        <a:p>
          <a:pPr>
            <a:buFont typeface="Arial" panose="020B0604020202020204" pitchFamily="34" charset="0"/>
            <a:buNone/>
          </a:pPr>
          <a:r>
            <a:rPr lang="en-GB">
              <a:solidFill>
                <a:schemeClr val="bg1"/>
              </a:solidFill>
            </a:rPr>
            <a:t>Shrinking reimbursement</a:t>
          </a:r>
        </a:p>
      </dgm:t>
    </dgm:pt>
    <dgm:pt modelId="{2CF4F9AE-CFAC-8C4F-9637-B655AA362750}" type="parTrans" cxnId="{69BDF4FC-82FC-EC45-B6F3-828042AF3B1A}">
      <dgm:prSet/>
      <dgm:spPr/>
      <dgm:t>
        <a:bodyPr/>
        <a:lstStyle/>
        <a:p>
          <a:endParaRPr lang="en-GB"/>
        </a:p>
      </dgm:t>
    </dgm:pt>
    <dgm:pt modelId="{A1EC9078-339D-5048-818F-BD5487151C22}" type="sibTrans" cxnId="{69BDF4FC-82FC-EC45-B6F3-828042AF3B1A}">
      <dgm:prSet/>
      <dgm:spPr/>
      <dgm:t>
        <a:bodyPr/>
        <a:lstStyle/>
        <a:p>
          <a:endParaRPr lang="en-GB"/>
        </a:p>
      </dgm:t>
    </dgm:pt>
    <dgm:pt modelId="{699E5168-9952-B24F-B397-4A0594DCE90D}" type="pres">
      <dgm:prSet presAssocID="{CF7C4EC2-14C8-0B4F-9F33-56DFE35A21F5}" presName="Name0" presStyleCnt="0">
        <dgm:presLayoutVars>
          <dgm:chMax val="2"/>
          <dgm:dir/>
          <dgm:animOne val="branch"/>
          <dgm:animLvl val="lvl"/>
          <dgm:resizeHandles val="exact"/>
        </dgm:presLayoutVars>
      </dgm:prSet>
      <dgm:spPr/>
    </dgm:pt>
    <dgm:pt modelId="{C96918B9-1036-7746-A1ED-22B3FEA17676}" type="pres">
      <dgm:prSet presAssocID="{CF7C4EC2-14C8-0B4F-9F33-56DFE35A21F5}" presName="Background" presStyleLbl="node1" presStyleIdx="0" presStyleCnt="1"/>
      <dgm:spPr/>
    </dgm:pt>
    <dgm:pt modelId="{D65714A1-195B-7945-A37B-B7E7A66377C3}" type="pres">
      <dgm:prSet presAssocID="{CF7C4EC2-14C8-0B4F-9F33-56DFE35A21F5}" presName="Divider" presStyleLbl="callout" presStyleIdx="0" presStyleCnt="1"/>
      <dgm:spPr/>
    </dgm:pt>
    <dgm:pt modelId="{B67CD79A-B80B-0C49-8070-AC6154FEDB85}" type="pres">
      <dgm:prSet presAssocID="{CF7C4EC2-14C8-0B4F-9F33-56DFE35A21F5}" presName="ChildText1" presStyleLbl="revTx" presStyleIdx="0" presStyleCnt="0">
        <dgm:presLayoutVars>
          <dgm:chMax val="0"/>
          <dgm:chPref val="0"/>
          <dgm:bulletEnabled val="1"/>
        </dgm:presLayoutVars>
      </dgm:prSet>
      <dgm:spPr/>
    </dgm:pt>
    <dgm:pt modelId="{FAD2EC3D-0C3C-2F4C-A96A-FCE07C6F569F}" type="pres">
      <dgm:prSet presAssocID="{CF7C4EC2-14C8-0B4F-9F33-56DFE35A21F5}" presName="ChildText2" presStyleLbl="revTx" presStyleIdx="0" presStyleCnt="0">
        <dgm:presLayoutVars>
          <dgm:chMax val="0"/>
          <dgm:chPref val="0"/>
          <dgm:bulletEnabled val="1"/>
        </dgm:presLayoutVars>
      </dgm:prSet>
      <dgm:spPr/>
    </dgm:pt>
    <dgm:pt modelId="{A4A22D24-67D1-7249-B5D4-21009D85A493}" type="pres">
      <dgm:prSet presAssocID="{CF7C4EC2-14C8-0B4F-9F33-56DFE35A21F5}" presName="ParentText1" presStyleLbl="revTx" presStyleIdx="0" presStyleCnt="0">
        <dgm:presLayoutVars>
          <dgm:chMax val="1"/>
          <dgm:chPref val="1"/>
        </dgm:presLayoutVars>
      </dgm:prSet>
      <dgm:spPr/>
    </dgm:pt>
    <dgm:pt modelId="{A108DD8E-ACC5-4643-9DC5-758B54B42313}" type="pres">
      <dgm:prSet presAssocID="{CF7C4EC2-14C8-0B4F-9F33-56DFE35A21F5}" presName="ParentShape1" presStyleLbl="alignImgPlace1" presStyleIdx="0" presStyleCnt="2" custLinFactNeighborY="5818">
        <dgm:presLayoutVars/>
      </dgm:prSet>
      <dgm:spPr/>
    </dgm:pt>
    <dgm:pt modelId="{7B524A76-FBA0-CB4A-BE61-622C219D2282}" type="pres">
      <dgm:prSet presAssocID="{CF7C4EC2-14C8-0B4F-9F33-56DFE35A21F5}" presName="ParentText2" presStyleLbl="revTx" presStyleIdx="0" presStyleCnt="0">
        <dgm:presLayoutVars>
          <dgm:chMax val="1"/>
          <dgm:chPref val="1"/>
        </dgm:presLayoutVars>
      </dgm:prSet>
      <dgm:spPr/>
    </dgm:pt>
    <dgm:pt modelId="{F2A992E0-BCD1-094E-AEC2-22C2CBE0F11E}" type="pres">
      <dgm:prSet presAssocID="{CF7C4EC2-14C8-0B4F-9F33-56DFE35A21F5}" presName="ParentShape2" presStyleLbl="alignImgPlace1" presStyleIdx="1" presStyleCnt="2" custLinFactNeighborX="-4563" custLinFactNeighborY="-5185">
        <dgm:presLayoutVars/>
      </dgm:prSet>
      <dgm:spPr/>
    </dgm:pt>
  </dgm:ptLst>
  <dgm:cxnLst>
    <dgm:cxn modelId="{5317341C-FDF9-AC40-9B1E-0A833FF66DDC}" type="presOf" srcId="{F6269349-3A5C-8C4E-B53D-0C293E5C0770}" destId="{A108DD8E-ACC5-4643-9DC5-758B54B42313}" srcOrd="1" destOrd="0" presId="urn:microsoft.com/office/officeart/2009/3/layout/OpposingIdeas"/>
    <dgm:cxn modelId="{4E252329-7D6A-6E4E-AAC0-4AE2F2CE4A96}" srcId="{F6269349-3A5C-8C4E-B53D-0C293E5C0770}" destId="{593AB2ED-BA06-904A-A4CA-C64C497D25B9}" srcOrd="3" destOrd="0" parTransId="{AEED2376-E5C4-8B47-A08F-1CF1259BE528}" sibTransId="{A6DE348E-DFEB-B248-AC8B-1FF4732C578F}"/>
    <dgm:cxn modelId="{68882B2A-5014-2246-B136-C39990FBEBD6}" type="presOf" srcId="{EBC97F26-0474-0D44-A9BE-D181BDC7661D}" destId="{B67CD79A-B80B-0C49-8070-AC6154FEDB85}" srcOrd="0" destOrd="1" presId="urn:microsoft.com/office/officeart/2009/3/layout/OpposingIdeas"/>
    <dgm:cxn modelId="{A45D7B2A-1813-F041-9240-F874052C9BC2}" srcId="{CF7C4EC2-14C8-0B4F-9F33-56DFE35A21F5}" destId="{F6269349-3A5C-8C4E-B53D-0C293E5C0770}" srcOrd="0" destOrd="0" parTransId="{3450B96F-32E9-0C44-8931-433FA3FA3A96}" sibTransId="{6F40A5DE-6333-B749-9CEE-A530622C5E33}"/>
    <dgm:cxn modelId="{6D518B2C-A97C-BD43-B9A7-1A168CD85FC8}" srcId="{C4732507-F1BD-5F45-A448-B352510F1FDA}" destId="{957BB637-A9E3-744D-A26E-CDA43BBA9E86}" srcOrd="4" destOrd="0" parTransId="{8420EBBD-9C53-944D-8807-7EBF16588D72}" sibTransId="{34DA2A4B-9AE8-6249-8494-7B708B9098ED}"/>
    <dgm:cxn modelId="{949C1F50-0712-5E47-BDB9-6DB459CD68CE}" type="presOf" srcId="{71F4E2DB-09AE-AE4B-9C5A-AB0E68A142CD}" destId="{FAD2EC3D-0C3C-2F4C-A96A-FCE07C6F569F}" srcOrd="0" destOrd="0" presId="urn:microsoft.com/office/officeart/2009/3/layout/OpposingIdeas"/>
    <dgm:cxn modelId="{8E20EB5C-65B1-6349-B8FC-15CF436218E0}" srcId="{F6269349-3A5C-8C4E-B53D-0C293E5C0770}" destId="{6F59B3AE-6A5C-2F41-82BB-D156B10FA002}" srcOrd="0" destOrd="0" parTransId="{A6199D4B-BF33-8E40-BFBB-2D3F715B7F8A}" sibTransId="{3EADF3FD-EF3B-0243-98D6-D24567022054}"/>
    <dgm:cxn modelId="{44ACC364-DE23-4A45-97A2-810363198848}" type="presOf" srcId="{88FBB175-8122-A841-94D2-419A341EAC8F}" destId="{FAD2EC3D-0C3C-2F4C-A96A-FCE07C6F569F}" srcOrd="0" destOrd="3" presId="urn:microsoft.com/office/officeart/2009/3/layout/OpposingIdeas"/>
    <dgm:cxn modelId="{76185C77-0162-5A4E-B84E-A0DA1A3727D8}" type="presOf" srcId="{20573D94-9B56-3248-B902-8809F67E01F4}" destId="{FAD2EC3D-0C3C-2F4C-A96A-FCE07C6F569F}" srcOrd="0" destOrd="2" presId="urn:microsoft.com/office/officeart/2009/3/layout/OpposingIdeas"/>
    <dgm:cxn modelId="{2C68C277-79A2-BF4F-AB93-234C48CB768E}" type="presOf" srcId="{957BB637-A9E3-744D-A26E-CDA43BBA9E86}" destId="{FAD2EC3D-0C3C-2F4C-A96A-FCE07C6F569F}" srcOrd="0" destOrd="4" presId="urn:microsoft.com/office/officeart/2009/3/layout/OpposingIdeas"/>
    <dgm:cxn modelId="{6066E677-458B-A34D-B111-BBB70E2C301F}" srcId="{F6269349-3A5C-8C4E-B53D-0C293E5C0770}" destId="{ADEC788B-6D35-2948-AD77-B75C7D6DF8AC}" srcOrd="2" destOrd="0" parTransId="{0FD80889-3153-B742-925B-FD30101B1372}" sibTransId="{DD411E5C-93CE-9A4F-AA1F-4D1D0C115BCA}"/>
    <dgm:cxn modelId="{D25BAE78-CE5E-7E4C-AE44-B907AE1BA7D0}" type="presOf" srcId="{3EE2F731-BDC8-1141-9A90-8746513CA84C}" destId="{FAD2EC3D-0C3C-2F4C-A96A-FCE07C6F569F}" srcOrd="0" destOrd="1" presId="urn:microsoft.com/office/officeart/2009/3/layout/OpposingIdeas"/>
    <dgm:cxn modelId="{FEDE8999-2046-1D4C-BCA6-60374443B633}" srcId="{CF7C4EC2-14C8-0B4F-9F33-56DFE35A21F5}" destId="{C4732507-F1BD-5F45-A448-B352510F1FDA}" srcOrd="1" destOrd="0" parTransId="{F7E12A53-DEA6-5E43-B4E4-F30AC09D3AF5}" sibTransId="{1EAB8CFD-77CF-1B4E-8BAD-535F5493A300}"/>
    <dgm:cxn modelId="{E05FC09B-E9C5-0A4D-BD94-34FA53D14347}" type="presOf" srcId="{CF7C4EC2-14C8-0B4F-9F33-56DFE35A21F5}" destId="{699E5168-9952-B24F-B397-4A0594DCE90D}" srcOrd="0" destOrd="0" presId="urn:microsoft.com/office/officeart/2009/3/layout/OpposingIdeas"/>
    <dgm:cxn modelId="{F9D7B9B1-7996-B549-880C-31062D5DA248}" type="presOf" srcId="{F6269349-3A5C-8C4E-B53D-0C293E5C0770}" destId="{A4A22D24-67D1-7249-B5D4-21009D85A493}" srcOrd="0" destOrd="0" presId="urn:microsoft.com/office/officeart/2009/3/layout/OpposingIdeas"/>
    <dgm:cxn modelId="{CDC7E2B5-C7F4-004C-AEE4-5F322D0DA85E}" srcId="{C4732507-F1BD-5F45-A448-B352510F1FDA}" destId="{71F4E2DB-09AE-AE4B-9C5A-AB0E68A142CD}" srcOrd="0" destOrd="0" parTransId="{8E3908EC-20A5-184D-87BA-56FDFF4DCC91}" sibTransId="{BE0398DC-C254-784F-A600-CB6FBE857D41}"/>
    <dgm:cxn modelId="{1928DCBD-96DE-FF4D-A7B9-B4AF850674D1}" type="presOf" srcId="{6F59B3AE-6A5C-2F41-82BB-D156B10FA002}" destId="{B67CD79A-B80B-0C49-8070-AC6154FEDB85}" srcOrd="0" destOrd="0" presId="urn:microsoft.com/office/officeart/2009/3/layout/OpposingIdeas"/>
    <dgm:cxn modelId="{D170C7C3-A97E-AC4D-A53F-81629FDE57D2}" type="presOf" srcId="{593AB2ED-BA06-904A-A4CA-C64C497D25B9}" destId="{B67CD79A-B80B-0C49-8070-AC6154FEDB85}" srcOrd="0" destOrd="3" presId="urn:microsoft.com/office/officeart/2009/3/layout/OpposingIdeas"/>
    <dgm:cxn modelId="{8AC646C4-548B-6E47-AB20-AD88A58D3182}" type="presOf" srcId="{ADEC788B-6D35-2948-AD77-B75C7D6DF8AC}" destId="{B67CD79A-B80B-0C49-8070-AC6154FEDB85}" srcOrd="0" destOrd="2" presId="urn:microsoft.com/office/officeart/2009/3/layout/OpposingIdeas"/>
    <dgm:cxn modelId="{A0DCD8C7-1C30-7D45-B76B-FF725008D431}" srcId="{C4732507-F1BD-5F45-A448-B352510F1FDA}" destId="{88FBB175-8122-A841-94D2-419A341EAC8F}" srcOrd="3" destOrd="0" parTransId="{7FE107CD-3B7A-1B45-84D1-D55B809E475C}" sibTransId="{BFCDB55C-2881-1B4B-89F2-46551986B65C}"/>
    <dgm:cxn modelId="{E0E6EDCE-FEFB-C04E-99DA-1D84516E1E8E}" srcId="{C4732507-F1BD-5F45-A448-B352510F1FDA}" destId="{20573D94-9B56-3248-B902-8809F67E01F4}" srcOrd="2" destOrd="0" parTransId="{394C5927-DB22-C949-A2B7-7DAF5F70C9DD}" sibTransId="{FE2C2B5C-0FAA-254B-BCA4-4954A1D5BCE7}"/>
    <dgm:cxn modelId="{5427B1DB-3915-EA4D-A30C-042547FC1278}" srcId="{F6269349-3A5C-8C4E-B53D-0C293E5C0770}" destId="{EBC97F26-0474-0D44-A9BE-D181BDC7661D}" srcOrd="1" destOrd="0" parTransId="{1801ECC7-B828-4542-89BD-00428FDDB418}" sibTransId="{C208A17F-6ED8-4C4E-A41B-E6D328843F30}"/>
    <dgm:cxn modelId="{A5E718EB-9DB1-9644-A9A9-D12E53350896}" type="presOf" srcId="{C4732507-F1BD-5F45-A448-B352510F1FDA}" destId="{7B524A76-FBA0-CB4A-BE61-622C219D2282}" srcOrd="0" destOrd="0" presId="urn:microsoft.com/office/officeart/2009/3/layout/OpposingIdeas"/>
    <dgm:cxn modelId="{EB6773F9-930C-874E-B918-B6D432BAAA99}" type="presOf" srcId="{C4732507-F1BD-5F45-A448-B352510F1FDA}" destId="{F2A992E0-BCD1-094E-AEC2-22C2CBE0F11E}" srcOrd="1" destOrd="0" presId="urn:microsoft.com/office/officeart/2009/3/layout/OpposingIdeas"/>
    <dgm:cxn modelId="{69BDF4FC-82FC-EC45-B6F3-828042AF3B1A}" srcId="{C4732507-F1BD-5F45-A448-B352510F1FDA}" destId="{3EE2F731-BDC8-1141-9A90-8746513CA84C}" srcOrd="1" destOrd="0" parTransId="{2CF4F9AE-CFAC-8C4F-9637-B655AA362750}" sibTransId="{A1EC9078-339D-5048-818F-BD5487151C22}"/>
    <dgm:cxn modelId="{0ED07478-FEB3-484F-99B6-FBC51848344D}" type="presParOf" srcId="{699E5168-9952-B24F-B397-4A0594DCE90D}" destId="{C96918B9-1036-7746-A1ED-22B3FEA17676}" srcOrd="0" destOrd="0" presId="urn:microsoft.com/office/officeart/2009/3/layout/OpposingIdeas"/>
    <dgm:cxn modelId="{F265A127-54F9-1C48-9266-296F1C18F2B5}" type="presParOf" srcId="{699E5168-9952-B24F-B397-4A0594DCE90D}" destId="{D65714A1-195B-7945-A37B-B7E7A66377C3}" srcOrd="1" destOrd="0" presId="urn:microsoft.com/office/officeart/2009/3/layout/OpposingIdeas"/>
    <dgm:cxn modelId="{7C4E8D56-7A2D-1645-84DA-DDAF33C3F0AE}" type="presParOf" srcId="{699E5168-9952-B24F-B397-4A0594DCE90D}" destId="{B67CD79A-B80B-0C49-8070-AC6154FEDB85}" srcOrd="2" destOrd="0" presId="urn:microsoft.com/office/officeart/2009/3/layout/OpposingIdeas"/>
    <dgm:cxn modelId="{256BA837-F411-B04A-8BB5-5C0CD0A602E9}" type="presParOf" srcId="{699E5168-9952-B24F-B397-4A0594DCE90D}" destId="{FAD2EC3D-0C3C-2F4C-A96A-FCE07C6F569F}" srcOrd="3" destOrd="0" presId="urn:microsoft.com/office/officeart/2009/3/layout/OpposingIdeas"/>
    <dgm:cxn modelId="{ADDB8910-B8A4-A643-9077-5C0ED6A4144B}" type="presParOf" srcId="{699E5168-9952-B24F-B397-4A0594DCE90D}" destId="{A4A22D24-67D1-7249-B5D4-21009D85A493}" srcOrd="4" destOrd="0" presId="urn:microsoft.com/office/officeart/2009/3/layout/OpposingIdeas"/>
    <dgm:cxn modelId="{F4D13A00-41E7-4E42-B9ED-B1F2216EE1E8}" type="presParOf" srcId="{699E5168-9952-B24F-B397-4A0594DCE90D}" destId="{A108DD8E-ACC5-4643-9DC5-758B54B42313}" srcOrd="5" destOrd="0" presId="urn:microsoft.com/office/officeart/2009/3/layout/OpposingIdeas"/>
    <dgm:cxn modelId="{CD6E7111-CDB5-D147-B403-F2D34FE42504}" type="presParOf" srcId="{699E5168-9952-B24F-B397-4A0594DCE90D}" destId="{7B524A76-FBA0-CB4A-BE61-622C219D2282}" srcOrd="6" destOrd="0" presId="urn:microsoft.com/office/officeart/2009/3/layout/OpposingIdeas"/>
    <dgm:cxn modelId="{FAF4414F-FF45-184D-A118-D5B7DAF52014}" type="presParOf" srcId="{699E5168-9952-B24F-B397-4A0594DCE90D}" destId="{F2A992E0-BCD1-094E-AEC2-22C2CBE0F11E}"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F9E38B-F620-274D-B451-959AAEAFAB5B}" type="doc">
      <dgm:prSet loTypeId="urn:microsoft.com/office/officeart/2005/8/layout/bProcess2" loCatId="" qsTypeId="urn:microsoft.com/office/officeart/2005/8/quickstyle/simple1" qsCatId="simple" csTypeId="urn:microsoft.com/office/officeart/2005/8/colors/accent1_2" csCatId="accent1" phldr="1"/>
      <dgm:spPr/>
      <dgm:t>
        <a:bodyPr/>
        <a:lstStyle/>
        <a:p>
          <a:endParaRPr lang="en-GB"/>
        </a:p>
      </dgm:t>
    </dgm:pt>
    <dgm:pt modelId="{D90F8A6C-70A6-7B4E-B7A5-83EC0330B4BA}">
      <dgm:prSet phldrT="[Text]"/>
      <dgm:spPr/>
      <dgm:t>
        <a:bodyPr/>
        <a:lstStyle/>
        <a:p>
          <a:r>
            <a:rPr lang="en-GB"/>
            <a:t>Ingest Itemized Billing</a:t>
          </a:r>
        </a:p>
      </dgm:t>
    </dgm:pt>
    <dgm:pt modelId="{332EA7A0-88C3-124A-8E7A-211F22B335CB}" type="parTrans" cxnId="{02D8225B-3E30-4844-904D-72EB1281953D}">
      <dgm:prSet/>
      <dgm:spPr/>
      <dgm:t>
        <a:bodyPr/>
        <a:lstStyle/>
        <a:p>
          <a:endParaRPr lang="en-GB"/>
        </a:p>
      </dgm:t>
    </dgm:pt>
    <dgm:pt modelId="{A92A1C14-1E32-F348-B6F6-91E3315AA82E}" type="sibTrans" cxnId="{02D8225B-3E30-4844-904D-72EB1281953D}">
      <dgm:prSet/>
      <dgm:spPr/>
      <dgm:t>
        <a:bodyPr/>
        <a:lstStyle/>
        <a:p>
          <a:endParaRPr lang="en-GB"/>
        </a:p>
      </dgm:t>
    </dgm:pt>
    <dgm:pt modelId="{3BA25976-2676-1743-B3BB-A9E777577CBF}">
      <dgm:prSet phldrT="[Text]"/>
      <dgm:spPr/>
      <dgm:t>
        <a:bodyPr/>
        <a:lstStyle/>
        <a:p>
          <a:r>
            <a:rPr lang="en-GB"/>
            <a:t>Compare against Coding and charging standards</a:t>
          </a:r>
        </a:p>
      </dgm:t>
    </dgm:pt>
    <dgm:pt modelId="{2319C5C1-79CF-9E4F-B449-ABF20BAEDFCA}" type="parTrans" cxnId="{4955D02F-3730-4042-AF43-F0AE17FDCBFC}">
      <dgm:prSet/>
      <dgm:spPr/>
      <dgm:t>
        <a:bodyPr/>
        <a:lstStyle/>
        <a:p>
          <a:endParaRPr lang="en-GB"/>
        </a:p>
      </dgm:t>
    </dgm:pt>
    <dgm:pt modelId="{05093388-16CB-0D40-A092-18B4E53C31D1}" type="sibTrans" cxnId="{4955D02F-3730-4042-AF43-F0AE17FDCBFC}">
      <dgm:prSet/>
      <dgm:spPr/>
      <dgm:t>
        <a:bodyPr/>
        <a:lstStyle/>
        <a:p>
          <a:endParaRPr lang="en-GB"/>
        </a:p>
      </dgm:t>
    </dgm:pt>
    <dgm:pt modelId="{DF67F945-B7B7-AF49-9FD4-4B1C4FDFF422}">
      <dgm:prSet phldrT="[Text]"/>
      <dgm:spPr/>
      <dgm:t>
        <a:bodyPr/>
        <a:lstStyle/>
        <a:p>
          <a:r>
            <a:rPr lang="en-GB"/>
            <a:t>Identify aberrancy</a:t>
          </a:r>
        </a:p>
      </dgm:t>
    </dgm:pt>
    <dgm:pt modelId="{F86378EF-33C6-B642-A6A7-F56E123DE990}" type="parTrans" cxnId="{76823EA3-4AC9-224B-B8B5-3D8A2E89CEC5}">
      <dgm:prSet/>
      <dgm:spPr/>
      <dgm:t>
        <a:bodyPr/>
        <a:lstStyle/>
        <a:p>
          <a:endParaRPr lang="en-GB"/>
        </a:p>
      </dgm:t>
    </dgm:pt>
    <dgm:pt modelId="{89115732-ADA9-D140-A261-20437728EFAE}" type="sibTrans" cxnId="{76823EA3-4AC9-224B-B8B5-3D8A2E89CEC5}">
      <dgm:prSet/>
      <dgm:spPr/>
      <dgm:t>
        <a:bodyPr/>
        <a:lstStyle/>
        <a:p>
          <a:endParaRPr lang="en-GB"/>
        </a:p>
      </dgm:t>
    </dgm:pt>
    <dgm:pt modelId="{65C9231F-C73A-7E47-8C99-59D0AD46E528}">
      <dgm:prSet phldrT="[Text]"/>
      <dgm:spPr/>
      <dgm:t>
        <a:bodyPr/>
        <a:lstStyle/>
        <a:p>
          <a:r>
            <a:rPr lang="en-GB"/>
            <a:t>Review EMR</a:t>
          </a:r>
        </a:p>
      </dgm:t>
    </dgm:pt>
    <dgm:pt modelId="{56BAD002-ECDA-8542-869B-447940205967}" type="parTrans" cxnId="{00C41DF8-673D-D545-ACB9-E8FD6815591C}">
      <dgm:prSet/>
      <dgm:spPr/>
      <dgm:t>
        <a:bodyPr/>
        <a:lstStyle/>
        <a:p>
          <a:endParaRPr lang="en-GB"/>
        </a:p>
      </dgm:t>
    </dgm:pt>
    <dgm:pt modelId="{D229078E-8FF1-844B-891F-7EEEBF51F904}" type="sibTrans" cxnId="{00C41DF8-673D-D545-ACB9-E8FD6815591C}">
      <dgm:prSet/>
      <dgm:spPr/>
      <dgm:t>
        <a:bodyPr/>
        <a:lstStyle/>
        <a:p>
          <a:endParaRPr lang="en-GB"/>
        </a:p>
      </dgm:t>
    </dgm:pt>
    <dgm:pt modelId="{435B2484-5433-5D4A-AE81-1374378884B4}">
      <dgm:prSet phldrT="[Text]"/>
      <dgm:spPr/>
      <dgm:t>
        <a:bodyPr/>
        <a:lstStyle/>
        <a:p>
          <a:r>
            <a:rPr lang="en-GB"/>
            <a:t>Confirm Documentation Present</a:t>
          </a:r>
        </a:p>
      </dgm:t>
    </dgm:pt>
    <dgm:pt modelId="{F96B68FF-D966-9D42-B118-2B93C0CA9F61}" type="parTrans" cxnId="{C0C62F03-E2FC-E746-B6FD-04C38BE967C7}">
      <dgm:prSet/>
      <dgm:spPr/>
      <dgm:t>
        <a:bodyPr/>
        <a:lstStyle/>
        <a:p>
          <a:endParaRPr lang="en-GB"/>
        </a:p>
      </dgm:t>
    </dgm:pt>
    <dgm:pt modelId="{35A810FC-09FF-554E-8414-A7CF6D6BE49C}" type="sibTrans" cxnId="{C0C62F03-E2FC-E746-B6FD-04C38BE967C7}">
      <dgm:prSet/>
      <dgm:spPr/>
      <dgm:t>
        <a:bodyPr/>
        <a:lstStyle/>
        <a:p>
          <a:endParaRPr lang="en-GB"/>
        </a:p>
      </dgm:t>
    </dgm:pt>
    <dgm:pt modelId="{55899B6E-8E25-5F49-BB04-5BDA8229E834}">
      <dgm:prSet phldrT="[Text]"/>
      <dgm:spPr/>
      <dgm:t>
        <a:bodyPr/>
        <a:lstStyle/>
        <a:p>
          <a:r>
            <a:rPr lang="en-GB"/>
            <a:t>Identify the missing charge</a:t>
          </a:r>
        </a:p>
      </dgm:t>
    </dgm:pt>
    <dgm:pt modelId="{1D31BEA1-BAD9-F24E-AE71-ECFB1E7EC6D7}" type="parTrans" cxnId="{AFD1301E-22B5-9643-90E9-026B290B277D}">
      <dgm:prSet/>
      <dgm:spPr/>
      <dgm:t>
        <a:bodyPr/>
        <a:lstStyle/>
        <a:p>
          <a:endParaRPr lang="en-GB"/>
        </a:p>
      </dgm:t>
    </dgm:pt>
    <dgm:pt modelId="{0A28E922-9032-F24F-9743-BE95583590A4}" type="sibTrans" cxnId="{AFD1301E-22B5-9643-90E9-026B290B277D}">
      <dgm:prSet/>
      <dgm:spPr/>
      <dgm:t>
        <a:bodyPr/>
        <a:lstStyle/>
        <a:p>
          <a:endParaRPr lang="en-GB"/>
        </a:p>
      </dgm:t>
    </dgm:pt>
    <dgm:pt modelId="{0E3C89F2-C991-6D43-AE61-5D6D7420570E}">
      <dgm:prSet phldrT="[Text]"/>
      <dgm:spPr/>
      <dgm:t>
        <a:bodyPr/>
        <a:lstStyle/>
        <a:p>
          <a:r>
            <a:rPr lang="en-GB"/>
            <a:t>Add the charge</a:t>
          </a:r>
        </a:p>
      </dgm:t>
    </dgm:pt>
    <dgm:pt modelId="{1713FA89-2E6A-394D-BAE0-63EB974C32C5}" type="parTrans" cxnId="{FF56F7FF-57DA-D24F-9F2F-1C33155B4177}">
      <dgm:prSet/>
      <dgm:spPr/>
      <dgm:t>
        <a:bodyPr/>
        <a:lstStyle/>
        <a:p>
          <a:endParaRPr lang="en-GB"/>
        </a:p>
      </dgm:t>
    </dgm:pt>
    <dgm:pt modelId="{24EFE469-E42C-CF49-8C32-1098EE34B8DC}" type="sibTrans" cxnId="{FF56F7FF-57DA-D24F-9F2F-1C33155B4177}">
      <dgm:prSet/>
      <dgm:spPr/>
      <dgm:t>
        <a:bodyPr/>
        <a:lstStyle/>
        <a:p>
          <a:endParaRPr lang="en-GB"/>
        </a:p>
      </dgm:t>
    </dgm:pt>
    <dgm:pt modelId="{A1334BAA-2481-5A4E-BF9A-A3378304C997}">
      <dgm:prSet phldrT="[Text]"/>
      <dgm:spPr/>
      <dgm:t>
        <a:bodyPr/>
        <a:lstStyle/>
        <a:p>
          <a:r>
            <a:rPr lang="en-GB"/>
            <a:t>Place back into queue for billing</a:t>
          </a:r>
        </a:p>
      </dgm:t>
    </dgm:pt>
    <dgm:pt modelId="{CC560E0A-7F68-CA4C-B71F-72730E3383F2}" type="parTrans" cxnId="{9D7488FD-896F-C045-84B0-F3F76D836BEE}">
      <dgm:prSet/>
      <dgm:spPr/>
      <dgm:t>
        <a:bodyPr/>
        <a:lstStyle/>
        <a:p>
          <a:endParaRPr lang="en-GB"/>
        </a:p>
      </dgm:t>
    </dgm:pt>
    <dgm:pt modelId="{EEEC9B83-1BAA-014F-84EB-C0B5412D8774}" type="sibTrans" cxnId="{9D7488FD-896F-C045-84B0-F3F76D836BEE}">
      <dgm:prSet/>
      <dgm:spPr/>
      <dgm:t>
        <a:bodyPr/>
        <a:lstStyle/>
        <a:p>
          <a:endParaRPr lang="en-GB"/>
        </a:p>
      </dgm:t>
    </dgm:pt>
    <dgm:pt modelId="{543A645A-B196-594B-A4BB-6500ACFAECB4}">
      <dgm:prSet phldrT="[Text]"/>
      <dgm:spPr/>
      <dgm:t>
        <a:bodyPr/>
        <a:lstStyle/>
        <a:p>
          <a:r>
            <a:rPr lang="en-GB"/>
            <a:t>Billing Complete</a:t>
          </a:r>
        </a:p>
      </dgm:t>
    </dgm:pt>
    <dgm:pt modelId="{9943F627-6D42-1849-A1BA-93F7A9D4CE68}" type="parTrans" cxnId="{932BA0D1-3DA9-5946-93A4-966246C743B4}">
      <dgm:prSet/>
      <dgm:spPr/>
      <dgm:t>
        <a:bodyPr/>
        <a:lstStyle/>
        <a:p>
          <a:endParaRPr lang="en-GB"/>
        </a:p>
      </dgm:t>
    </dgm:pt>
    <dgm:pt modelId="{4A315E35-F19E-EA4F-8C08-4BD9D8CDD252}" type="sibTrans" cxnId="{932BA0D1-3DA9-5946-93A4-966246C743B4}">
      <dgm:prSet/>
      <dgm:spPr/>
      <dgm:t>
        <a:bodyPr/>
        <a:lstStyle/>
        <a:p>
          <a:endParaRPr lang="en-GB"/>
        </a:p>
      </dgm:t>
    </dgm:pt>
    <dgm:pt modelId="{38833E62-E5CD-B142-A8A8-24F85B53479E}" type="pres">
      <dgm:prSet presAssocID="{FCF9E38B-F620-274D-B451-959AAEAFAB5B}" presName="diagram" presStyleCnt="0">
        <dgm:presLayoutVars>
          <dgm:dir/>
          <dgm:resizeHandles/>
        </dgm:presLayoutVars>
      </dgm:prSet>
      <dgm:spPr/>
    </dgm:pt>
    <dgm:pt modelId="{3ADB4942-09D3-3B42-B628-FA6A11011D7D}" type="pres">
      <dgm:prSet presAssocID="{D90F8A6C-70A6-7B4E-B7A5-83EC0330B4BA}" presName="firstNode" presStyleLbl="node1" presStyleIdx="0" presStyleCnt="9">
        <dgm:presLayoutVars>
          <dgm:bulletEnabled val="1"/>
        </dgm:presLayoutVars>
      </dgm:prSet>
      <dgm:spPr/>
    </dgm:pt>
    <dgm:pt modelId="{3F99F94F-8B1C-0A4F-9BB5-61C7597B90E5}" type="pres">
      <dgm:prSet presAssocID="{A92A1C14-1E32-F348-B6F6-91E3315AA82E}" presName="sibTrans" presStyleLbl="sibTrans2D1" presStyleIdx="0" presStyleCnt="8"/>
      <dgm:spPr/>
    </dgm:pt>
    <dgm:pt modelId="{D6347E57-C079-744E-895F-9ED040E87725}" type="pres">
      <dgm:prSet presAssocID="{3BA25976-2676-1743-B3BB-A9E777577CBF}" presName="middleNode" presStyleCnt="0"/>
      <dgm:spPr/>
    </dgm:pt>
    <dgm:pt modelId="{BFACD240-F8F4-074B-A5B6-8E6D6170F232}" type="pres">
      <dgm:prSet presAssocID="{3BA25976-2676-1743-B3BB-A9E777577CBF}" presName="padding" presStyleLbl="node1" presStyleIdx="0" presStyleCnt="9"/>
      <dgm:spPr/>
    </dgm:pt>
    <dgm:pt modelId="{677D9DDC-C92B-794C-880A-0772C2634200}" type="pres">
      <dgm:prSet presAssocID="{3BA25976-2676-1743-B3BB-A9E777577CBF}" presName="shape" presStyleLbl="node1" presStyleIdx="1" presStyleCnt="9" custScaleX="156624" custScaleY="130293">
        <dgm:presLayoutVars>
          <dgm:bulletEnabled val="1"/>
        </dgm:presLayoutVars>
      </dgm:prSet>
      <dgm:spPr/>
    </dgm:pt>
    <dgm:pt modelId="{65838321-505E-3E44-B3AB-E1F78C62EF28}" type="pres">
      <dgm:prSet presAssocID="{05093388-16CB-0D40-A092-18B4E53C31D1}" presName="sibTrans" presStyleLbl="sibTrans2D1" presStyleIdx="1" presStyleCnt="8"/>
      <dgm:spPr/>
    </dgm:pt>
    <dgm:pt modelId="{A69B023F-4F7D-E44F-A472-93EA8860610D}" type="pres">
      <dgm:prSet presAssocID="{DF67F945-B7B7-AF49-9FD4-4B1C4FDFF422}" presName="middleNode" presStyleCnt="0"/>
      <dgm:spPr/>
    </dgm:pt>
    <dgm:pt modelId="{127EEF63-7540-5644-B5F7-B47864314353}" type="pres">
      <dgm:prSet presAssocID="{DF67F945-B7B7-AF49-9FD4-4B1C4FDFF422}" presName="padding" presStyleLbl="node1" presStyleIdx="1" presStyleCnt="9"/>
      <dgm:spPr/>
    </dgm:pt>
    <dgm:pt modelId="{7268414E-16E6-F24B-A0E9-B5F75854EB53}" type="pres">
      <dgm:prSet presAssocID="{DF67F945-B7B7-AF49-9FD4-4B1C4FDFF422}" presName="shape" presStyleLbl="node1" presStyleIdx="2" presStyleCnt="9" custScaleX="141818" custScaleY="140009">
        <dgm:presLayoutVars>
          <dgm:bulletEnabled val="1"/>
        </dgm:presLayoutVars>
      </dgm:prSet>
      <dgm:spPr/>
    </dgm:pt>
    <dgm:pt modelId="{D1EE4BDF-D1F0-D748-9612-37D89D06EA99}" type="pres">
      <dgm:prSet presAssocID="{89115732-ADA9-D140-A261-20437728EFAE}" presName="sibTrans" presStyleLbl="sibTrans2D1" presStyleIdx="2" presStyleCnt="8"/>
      <dgm:spPr/>
    </dgm:pt>
    <dgm:pt modelId="{2AB199F3-3B2B-7640-BD41-EDE540E97E46}" type="pres">
      <dgm:prSet presAssocID="{65C9231F-C73A-7E47-8C99-59D0AD46E528}" presName="middleNode" presStyleCnt="0"/>
      <dgm:spPr/>
    </dgm:pt>
    <dgm:pt modelId="{B22DA1F8-6FD1-8541-BB55-BF46DE1C8321}" type="pres">
      <dgm:prSet presAssocID="{65C9231F-C73A-7E47-8C99-59D0AD46E528}" presName="padding" presStyleLbl="node1" presStyleIdx="2" presStyleCnt="9"/>
      <dgm:spPr/>
    </dgm:pt>
    <dgm:pt modelId="{6F2B0B46-547B-CD4D-B0E2-E18E2BBA105E}" type="pres">
      <dgm:prSet presAssocID="{65C9231F-C73A-7E47-8C99-59D0AD46E528}" presName="shape" presStyleLbl="node1" presStyleIdx="3" presStyleCnt="9" custScaleX="134158" custScaleY="136038">
        <dgm:presLayoutVars>
          <dgm:bulletEnabled val="1"/>
        </dgm:presLayoutVars>
      </dgm:prSet>
      <dgm:spPr/>
    </dgm:pt>
    <dgm:pt modelId="{75856E10-8830-2C43-BE03-FFD5887714AF}" type="pres">
      <dgm:prSet presAssocID="{D229078E-8FF1-844B-891F-7EEEBF51F904}" presName="sibTrans" presStyleLbl="sibTrans2D1" presStyleIdx="3" presStyleCnt="8"/>
      <dgm:spPr/>
    </dgm:pt>
    <dgm:pt modelId="{BA444075-2E50-2348-AEF1-A0BD5BBC7C3D}" type="pres">
      <dgm:prSet presAssocID="{435B2484-5433-5D4A-AE81-1374378884B4}" presName="middleNode" presStyleCnt="0"/>
      <dgm:spPr/>
    </dgm:pt>
    <dgm:pt modelId="{8B7B3123-BD4C-2F41-983C-4D1EB6A93C69}" type="pres">
      <dgm:prSet presAssocID="{435B2484-5433-5D4A-AE81-1374378884B4}" presName="padding" presStyleLbl="node1" presStyleIdx="3" presStyleCnt="9"/>
      <dgm:spPr/>
    </dgm:pt>
    <dgm:pt modelId="{A8483C4D-DC36-F644-BA25-EC6B2337397C}" type="pres">
      <dgm:prSet presAssocID="{435B2484-5433-5D4A-AE81-1374378884B4}" presName="shape" presStyleLbl="node1" presStyleIdx="4" presStyleCnt="9" custScaleX="141378" custScaleY="143698">
        <dgm:presLayoutVars>
          <dgm:bulletEnabled val="1"/>
        </dgm:presLayoutVars>
      </dgm:prSet>
      <dgm:spPr/>
    </dgm:pt>
    <dgm:pt modelId="{5CD6D33A-3912-5E4C-9EDC-1C5138D4B487}" type="pres">
      <dgm:prSet presAssocID="{35A810FC-09FF-554E-8414-A7CF6D6BE49C}" presName="sibTrans" presStyleLbl="sibTrans2D1" presStyleIdx="4" presStyleCnt="8"/>
      <dgm:spPr/>
    </dgm:pt>
    <dgm:pt modelId="{DC6BC45B-785F-C94A-83AE-0ACD416FA818}" type="pres">
      <dgm:prSet presAssocID="{55899B6E-8E25-5F49-BB04-5BDA8229E834}" presName="middleNode" presStyleCnt="0"/>
      <dgm:spPr/>
    </dgm:pt>
    <dgm:pt modelId="{53B2FF0E-0764-CE44-A825-730F6D9B8279}" type="pres">
      <dgm:prSet presAssocID="{55899B6E-8E25-5F49-BB04-5BDA8229E834}" presName="padding" presStyleLbl="node1" presStyleIdx="4" presStyleCnt="9"/>
      <dgm:spPr/>
    </dgm:pt>
    <dgm:pt modelId="{4A36B301-0DBB-1347-B99E-5FDE80B5F3A1}" type="pres">
      <dgm:prSet presAssocID="{55899B6E-8E25-5F49-BB04-5BDA8229E834}" presName="shape" presStyleLbl="node1" presStyleIdx="5" presStyleCnt="9" custScaleX="133718" custScaleY="137456">
        <dgm:presLayoutVars>
          <dgm:bulletEnabled val="1"/>
        </dgm:presLayoutVars>
      </dgm:prSet>
      <dgm:spPr/>
    </dgm:pt>
    <dgm:pt modelId="{85157F38-F262-B44E-9A88-8A6C8EFA1BBB}" type="pres">
      <dgm:prSet presAssocID="{0A28E922-9032-F24F-9743-BE95583590A4}" presName="sibTrans" presStyleLbl="sibTrans2D1" presStyleIdx="5" presStyleCnt="8"/>
      <dgm:spPr/>
    </dgm:pt>
    <dgm:pt modelId="{336E8A1B-6EF7-5448-A25C-8B0E150A9CCD}" type="pres">
      <dgm:prSet presAssocID="{0E3C89F2-C991-6D43-AE61-5D6D7420570E}" presName="middleNode" presStyleCnt="0"/>
      <dgm:spPr/>
    </dgm:pt>
    <dgm:pt modelId="{F150FB8B-A01B-D04E-9D5C-1CBD5C0C1D6F}" type="pres">
      <dgm:prSet presAssocID="{0E3C89F2-C991-6D43-AE61-5D6D7420570E}" presName="padding" presStyleLbl="node1" presStyleIdx="5" presStyleCnt="9"/>
      <dgm:spPr/>
    </dgm:pt>
    <dgm:pt modelId="{1B692FEB-C8E1-5846-A043-64109C873021}" type="pres">
      <dgm:prSet presAssocID="{0E3C89F2-C991-6D43-AE61-5D6D7420570E}" presName="shape" presStyleLbl="node1" presStyleIdx="6" presStyleCnt="9" custScaleX="156256" custScaleY="134903">
        <dgm:presLayoutVars>
          <dgm:bulletEnabled val="1"/>
        </dgm:presLayoutVars>
      </dgm:prSet>
      <dgm:spPr/>
    </dgm:pt>
    <dgm:pt modelId="{ABBA2790-19AD-9C4F-B56D-D640A8FBBDD1}" type="pres">
      <dgm:prSet presAssocID="{24EFE469-E42C-CF49-8C32-1098EE34B8DC}" presName="sibTrans" presStyleLbl="sibTrans2D1" presStyleIdx="6" presStyleCnt="8"/>
      <dgm:spPr/>
    </dgm:pt>
    <dgm:pt modelId="{70FC9E55-A295-2343-9CD7-2E20F93C07D7}" type="pres">
      <dgm:prSet presAssocID="{A1334BAA-2481-5A4E-BF9A-A3378304C997}" presName="middleNode" presStyleCnt="0"/>
      <dgm:spPr/>
    </dgm:pt>
    <dgm:pt modelId="{E83AAA3B-E4AF-414B-801E-71B041D72338}" type="pres">
      <dgm:prSet presAssocID="{A1334BAA-2481-5A4E-BF9A-A3378304C997}" presName="padding" presStyleLbl="node1" presStyleIdx="6" presStyleCnt="9"/>
      <dgm:spPr/>
    </dgm:pt>
    <dgm:pt modelId="{158AAF43-F0B4-F841-AEB2-C5F2DD87A883}" type="pres">
      <dgm:prSet presAssocID="{A1334BAA-2481-5A4E-BF9A-A3378304C997}" presName="shape" presStyleLbl="node1" presStyleIdx="7" presStyleCnt="9" custScaleX="139938" custScaleY="156380">
        <dgm:presLayoutVars>
          <dgm:bulletEnabled val="1"/>
        </dgm:presLayoutVars>
      </dgm:prSet>
      <dgm:spPr/>
    </dgm:pt>
    <dgm:pt modelId="{691F8D5E-5E74-F24B-AA09-6DC7A9C56F97}" type="pres">
      <dgm:prSet presAssocID="{EEEC9B83-1BAA-014F-84EB-C0B5412D8774}" presName="sibTrans" presStyleLbl="sibTrans2D1" presStyleIdx="7" presStyleCnt="8"/>
      <dgm:spPr/>
    </dgm:pt>
    <dgm:pt modelId="{C9BA6B4A-6CF4-B348-A044-AFA062E556B6}" type="pres">
      <dgm:prSet presAssocID="{543A645A-B196-594B-A4BB-6500ACFAECB4}" presName="lastNode" presStyleLbl="node1" presStyleIdx="8" presStyleCnt="9">
        <dgm:presLayoutVars>
          <dgm:bulletEnabled val="1"/>
        </dgm:presLayoutVars>
      </dgm:prSet>
      <dgm:spPr/>
    </dgm:pt>
  </dgm:ptLst>
  <dgm:cxnLst>
    <dgm:cxn modelId="{C0C62F03-E2FC-E746-B6FD-04C38BE967C7}" srcId="{FCF9E38B-F620-274D-B451-959AAEAFAB5B}" destId="{435B2484-5433-5D4A-AE81-1374378884B4}" srcOrd="4" destOrd="0" parTransId="{F96B68FF-D966-9D42-B118-2B93C0CA9F61}" sibTransId="{35A810FC-09FF-554E-8414-A7CF6D6BE49C}"/>
    <dgm:cxn modelId="{A94DD11C-422F-684C-AB13-53A747A524BB}" type="presOf" srcId="{DF67F945-B7B7-AF49-9FD4-4B1C4FDFF422}" destId="{7268414E-16E6-F24B-A0E9-B5F75854EB53}" srcOrd="0" destOrd="0" presId="urn:microsoft.com/office/officeart/2005/8/layout/bProcess2"/>
    <dgm:cxn modelId="{AFD1301E-22B5-9643-90E9-026B290B277D}" srcId="{FCF9E38B-F620-274D-B451-959AAEAFAB5B}" destId="{55899B6E-8E25-5F49-BB04-5BDA8229E834}" srcOrd="5" destOrd="0" parTransId="{1D31BEA1-BAD9-F24E-AE71-ECFB1E7EC6D7}" sibTransId="{0A28E922-9032-F24F-9743-BE95583590A4}"/>
    <dgm:cxn modelId="{17123929-5267-3B4C-8703-596920D39D0F}" type="presOf" srcId="{24EFE469-E42C-CF49-8C32-1098EE34B8DC}" destId="{ABBA2790-19AD-9C4F-B56D-D640A8FBBDD1}" srcOrd="0" destOrd="0" presId="urn:microsoft.com/office/officeart/2005/8/layout/bProcess2"/>
    <dgm:cxn modelId="{4955D02F-3730-4042-AF43-F0AE17FDCBFC}" srcId="{FCF9E38B-F620-274D-B451-959AAEAFAB5B}" destId="{3BA25976-2676-1743-B3BB-A9E777577CBF}" srcOrd="1" destOrd="0" parTransId="{2319C5C1-79CF-9E4F-B449-ABF20BAEDFCA}" sibTransId="{05093388-16CB-0D40-A092-18B4E53C31D1}"/>
    <dgm:cxn modelId="{9503233C-63E6-DF49-AAD1-2E41BAC9164C}" type="presOf" srcId="{435B2484-5433-5D4A-AE81-1374378884B4}" destId="{A8483C4D-DC36-F644-BA25-EC6B2337397C}" srcOrd="0" destOrd="0" presId="urn:microsoft.com/office/officeart/2005/8/layout/bProcess2"/>
    <dgm:cxn modelId="{92537C3E-FD92-4C44-8832-DD8F08F4F110}" type="presOf" srcId="{A92A1C14-1E32-F348-B6F6-91E3315AA82E}" destId="{3F99F94F-8B1C-0A4F-9BB5-61C7597B90E5}" srcOrd="0" destOrd="0" presId="urn:microsoft.com/office/officeart/2005/8/layout/bProcess2"/>
    <dgm:cxn modelId="{02D8225B-3E30-4844-904D-72EB1281953D}" srcId="{FCF9E38B-F620-274D-B451-959AAEAFAB5B}" destId="{D90F8A6C-70A6-7B4E-B7A5-83EC0330B4BA}" srcOrd="0" destOrd="0" parTransId="{332EA7A0-88C3-124A-8E7A-211F22B335CB}" sibTransId="{A92A1C14-1E32-F348-B6F6-91E3315AA82E}"/>
    <dgm:cxn modelId="{03E1C364-A889-8946-A238-83FCCAED02F7}" type="presOf" srcId="{3BA25976-2676-1743-B3BB-A9E777577CBF}" destId="{677D9DDC-C92B-794C-880A-0772C2634200}" srcOrd="0" destOrd="0" presId="urn:microsoft.com/office/officeart/2005/8/layout/bProcess2"/>
    <dgm:cxn modelId="{43C2DB64-7417-2E40-B131-9C06B57F2F8F}" type="presOf" srcId="{0E3C89F2-C991-6D43-AE61-5D6D7420570E}" destId="{1B692FEB-C8E1-5846-A043-64109C873021}" srcOrd="0" destOrd="0" presId="urn:microsoft.com/office/officeart/2005/8/layout/bProcess2"/>
    <dgm:cxn modelId="{F8550B7C-16E8-E04B-B883-E1B9A4D1775D}" type="presOf" srcId="{D90F8A6C-70A6-7B4E-B7A5-83EC0330B4BA}" destId="{3ADB4942-09D3-3B42-B628-FA6A11011D7D}" srcOrd="0" destOrd="0" presId="urn:microsoft.com/office/officeart/2005/8/layout/bProcess2"/>
    <dgm:cxn modelId="{C6630C83-B2DC-BE4C-84FE-C6CB780D9DC7}" type="presOf" srcId="{55899B6E-8E25-5F49-BB04-5BDA8229E834}" destId="{4A36B301-0DBB-1347-B99E-5FDE80B5F3A1}" srcOrd="0" destOrd="0" presId="urn:microsoft.com/office/officeart/2005/8/layout/bProcess2"/>
    <dgm:cxn modelId="{F8960A90-BC27-974A-BAD0-C63580DDEC9F}" type="presOf" srcId="{543A645A-B196-594B-A4BB-6500ACFAECB4}" destId="{C9BA6B4A-6CF4-B348-A044-AFA062E556B6}" srcOrd="0" destOrd="0" presId="urn:microsoft.com/office/officeart/2005/8/layout/bProcess2"/>
    <dgm:cxn modelId="{3414589A-6427-1B49-A176-36CB582B2F88}" type="presOf" srcId="{65C9231F-C73A-7E47-8C99-59D0AD46E528}" destId="{6F2B0B46-547B-CD4D-B0E2-E18E2BBA105E}" srcOrd="0" destOrd="0" presId="urn:microsoft.com/office/officeart/2005/8/layout/bProcess2"/>
    <dgm:cxn modelId="{76823EA3-4AC9-224B-B8B5-3D8A2E89CEC5}" srcId="{FCF9E38B-F620-274D-B451-959AAEAFAB5B}" destId="{DF67F945-B7B7-AF49-9FD4-4B1C4FDFF422}" srcOrd="2" destOrd="0" parTransId="{F86378EF-33C6-B642-A6A7-F56E123DE990}" sibTransId="{89115732-ADA9-D140-A261-20437728EFAE}"/>
    <dgm:cxn modelId="{D482E0A7-8300-4044-9970-8F53AEDDD475}" type="presOf" srcId="{D229078E-8FF1-844B-891F-7EEEBF51F904}" destId="{75856E10-8830-2C43-BE03-FFD5887714AF}" srcOrd="0" destOrd="0" presId="urn:microsoft.com/office/officeart/2005/8/layout/bProcess2"/>
    <dgm:cxn modelId="{477393B0-9A2B-C74A-B76C-30D7A62D1071}" type="presOf" srcId="{0A28E922-9032-F24F-9743-BE95583590A4}" destId="{85157F38-F262-B44E-9A88-8A6C8EFA1BBB}" srcOrd="0" destOrd="0" presId="urn:microsoft.com/office/officeart/2005/8/layout/bProcess2"/>
    <dgm:cxn modelId="{080516C9-785F-4543-A0B6-06F7C0D7B599}" type="presOf" srcId="{89115732-ADA9-D140-A261-20437728EFAE}" destId="{D1EE4BDF-D1F0-D748-9612-37D89D06EA99}" srcOrd="0" destOrd="0" presId="urn:microsoft.com/office/officeart/2005/8/layout/bProcess2"/>
    <dgm:cxn modelId="{932BA0D1-3DA9-5946-93A4-966246C743B4}" srcId="{FCF9E38B-F620-274D-B451-959AAEAFAB5B}" destId="{543A645A-B196-594B-A4BB-6500ACFAECB4}" srcOrd="8" destOrd="0" parTransId="{9943F627-6D42-1849-A1BA-93F7A9D4CE68}" sibTransId="{4A315E35-F19E-EA4F-8C08-4BD9D8CDD252}"/>
    <dgm:cxn modelId="{763CABE0-1877-1449-B71A-45A1F00EA8BE}" type="presOf" srcId="{FCF9E38B-F620-274D-B451-959AAEAFAB5B}" destId="{38833E62-E5CD-B142-A8A8-24F85B53479E}" srcOrd="0" destOrd="0" presId="urn:microsoft.com/office/officeart/2005/8/layout/bProcess2"/>
    <dgm:cxn modelId="{E85C68E2-3C07-FA4B-B4C9-78241C6D28C4}" type="presOf" srcId="{05093388-16CB-0D40-A092-18B4E53C31D1}" destId="{65838321-505E-3E44-B3AB-E1F78C62EF28}" srcOrd="0" destOrd="0" presId="urn:microsoft.com/office/officeart/2005/8/layout/bProcess2"/>
    <dgm:cxn modelId="{CF8E87EA-2BBE-1845-9CCF-C86562E2672F}" type="presOf" srcId="{EEEC9B83-1BAA-014F-84EB-C0B5412D8774}" destId="{691F8D5E-5E74-F24B-AA09-6DC7A9C56F97}" srcOrd="0" destOrd="0" presId="urn:microsoft.com/office/officeart/2005/8/layout/bProcess2"/>
    <dgm:cxn modelId="{9FACD0EB-978F-BB4F-8D1A-13B52415CF93}" type="presOf" srcId="{35A810FC-09FF-554E-8414-A7CF6D6BE49C}" destId="{5CD6D33A-3912-5E4C-9EDC-1C5138D4B487}" srcOrd="0" destOrd="0" presId="urn:microsoft.com/office/officeart/2005/8/layout/bProcess2"/>
    <dgm:cxn modelId="{00C41DF8-673D-D545-ACB9-E8FD6815591C}" srcId="{FCF9E38B-F620-274D-B451-959AAEAFAB5B}" destId="{65C9231F-C73A-7E47-8C99-59D0AD46E528}" srcOrd="3" destOrd="0" parTransId="{56BAD002-ECDA-8542-869B-447940205967}" sibTransId="{D229078E-8FF1-844B-891F-7EEEBF51F904}"/>
    <dgm:cxn modelId="{9D7488FD-896F-C045-84B0-F3F76D836BEE}" srcId="{FCF9E38B-F620-274D-B451-959AAEAFAB5B}" destId="{A1334BAA-2481-5A4E-BF9A-A3378304C997}" srcOrd="7" destOrd="0" parTransId="{CC560E0A-7F68-CA4C-B71F-72730E3383F2}" sibTransId="{EEEC9B83-1BAA-014F-84EB-C0B5412D8774}"/>
    <dgm:cxn modelId="{928F54FE-4536-0F43-841D-D064568CE32A}" type="presOf" srcId="{A1334BAA-2481-5A4E-BF9A-A3378304C997}" destId="{158AAF43-F0B4-F841-AEB2-C5F2DD87A883}" srcOrd="0" destOrd="0" presId="urn:microsoft.com/office/officeart/2005/8/layout/bProcess2"/>
    <dgm:cxn modelId="{FF56F7FF-57DA-D24F-9F2F-1C33155B4177}" srcId="{FCF9E38B-F620-274D-B451-959AAEAFAB5B}" destId="{0E3C89F2-C991-6D43-AE61-5D6D7420570E}" srcOrd="6" destOrd="0" parTransId="{1713FA89-2E6A-394D-BAE0-63EB974C32C5}" sibTransId="{24EFE469-E42C-CF49-8C32-1098EE34B8DC}"/>
    <dgm:cxn modelId="{86165202-57E7-734E-B012-C75DB028BDF5}" type="presParOf" srcId="{38833E62-E5CD-B142-A8A8-24F85B53479E}" destId="{3ADB4942-09D3-3B42-B628-FA6A11011D7D}" srcOrd="0" destOrd="0" presId="urn:microsoft.com/office/officeart/2005/8/layout/bProcess2"/>
    <dgm:cxn modelId="{72B931D8-9255-BD49-B563-D8FFF273825E}" type="presParOf" srcId="{38833E62-E5CD-B142-A8A8-24F85B53479E}" destId="{3F99F94F-8B1C-0A4F-9BB5-61C7597B90E5}" srcOrd="1" destOrd="0" presId="urn:microsoft.com/office/officeart/2005/8/layout/bProcess2"/>
    <dgm:cxn modelId="{E1F690E0-99B0-6349-BB4D-0753B1F2D181}" type="presParOf" srcId="{38833E62-E5CD-B142-A8A8-24F85B53479E}" destId="{D6347E57-C079-744E-895F-9ED040E87725}" srcOrd="2" destOrd="0" presId="urn:microsoft.com/office/officeart/2005/8/layout/bProcess2"/>
    <dgm:cxn modelId="{9536D573-67BB-104A-8350-9A182026600B}" type="presParOf" srcId="{D6347E57-C079-744E-895F-9ED040E87725}" destId="{BFACD240-F8F4-074B-A5B6-8E6D6170F232}" srcOrd="0" destOrd="0" presId="urn:microsoft.com/office/officeart/2005/8/layout/bProcess2"/>
    <dgm:cxn modelId="{7B0D451F-5656-B848-B742-FBF2B5A98498}" type="presParOf" srcId="{D6347E57-C079-744E-895F-9ED040E87725}" destId="{677D9DDC-C92B-794C-880A-0772C2634200}" srcOrd="1" destOrd="0" presId="urn:microsoft.com/office/officeart/2005/8/layout/bProcess2"/>
    <dgm:cxn modelId="{133D1EF9-BBDC-C945-81E5-A3C04F826622}" type="presParOf" srcId="{38833E62-E5CD-B142-A8A8-24F85B53479E}" destId="{65838321-505E-3E44-B3AB-E1F78C62EF28}" srcOrd="3" destOrd="0" presId="urn:microsoft.com/office/officeart/2005/8/layout/bProcess2"/>
    <dgm:cxn modelId="{8292788F-7D24-694A-9B31-1A819C2A8732}" type="presParOf" srcId="{38833E62-E5CD-B142-A8A8-24F85B53479E}" destId="{A69B023F-4F7D-E44F-A472-93EA8860610D}" srcOrd="4" destOrd="0" presId="urn:microsoft.com/office/officeart/2005/8/layout/bProcess2"/>
    <dgm:cxn modelId="{04296B13-B23A-1942-864F-E1494CDE8019}" type="presParOf" srcId="{A69B023F-4F7D-E44F-A472-93EA8860610D}" destId="{127EEF63-7540-5644-B5F7-B47864314353}" srcOrd="0" destOrd="0" presId="urn:microsoft.com/office/officeart/2005/8/layout/bProcess2"/>
    <dgm:cxn modelId="{0A7DC244-5AF9-D54F-B7C7-EBE22313CBBA}" type="presParOf" srcId="{A69B023F-4F7D-E44F-A472-93EA8860610D}" destId="{7268414E-16E6-F24B-A0E9-B5F75854EB53}" srcOrd="1" destOrd="0" presId="urn:microsoft.com/office/officeart/2005/8/layout/bProcess2"/>
    <dgm:cxn modelId="{07E080B4-2BA9-E44F-AF25-9ECAA93F4B44}" type="presParOf" srcId="{38833E62-E5CD-B142-A8A8-24F85B53479E}" destId="{D1EE4BDF-D1F0-D748-9612-37D89D06EA99}" srcOrd="5" destOrd="0" presId="urn:microsoft.com/office/officeart/2005/8/layout/bProcess2"/>
    <dgm:cxn modelId="{4D63A6F4-30E7-5F48-A85F-85341065FE3A}" type="presParOf" srcId="{38833E62-E5CD-B142-A8A8-24F85B53479E}" destId="{2AB199F3-3B2B-7640-BD41-EDE540E97E46}" srcOrd="6" destOrd="0" presId="urn:microsoft.com/office/officeart/2005/8/layout/bProcess2"/>
    <dgm:cxn modelId="{1BD87487-DD2E-2147-AFD4-6FD1D67467F3}" type="presParOf" srcId="{2AB199F3-3B2B-7640-BD41-EDE540E97E46}" destId="{B22DA1F8-6FD1-8541-BB55-BF46DE1C8321}" srcOrd="0" destOrd="0" presId="urn:microsoft.com/office/officeart/2005/8/layout/bProcess2"/>
    <dgm:cxn modelId="{F058C445-C1AB-C54A-BB4E-DCA97BD4D09F}" type="presParOf" srcId="{2AB199F3-3B2B-7640-BD41-EDE540E97E46}" destId="{6F2B0B46-547B-CD4D-B0E2-E18E2BBA105E}" srcOrd="1" destOrd="0" presId="urn:microsoft.com/office/officeart/2005/8/layout/bProcess2"/>
    <dgm:cxn modelId="{926E2958-AA7C-3148-AB9D-EB454A2CE89E}" type="presParOf" srcId="{38833E62-E5CD-B142-A8A8-24F85B53479E}" destId="{75856E10-8830-2C43-BE03-FFD5887714AF}" srcOrd="7" destOrd="0" presId="urn:microsoft.com/office/officeart/2005/8/layout/bProcess2"/>
    <dgm:cxn modelId="{C56DB110-17BF-F549-945A-ADEB879B8AD7}" type="presParOf" srcId="{38833E62-E5CD-B142-A8A8-24F85B53479E}" destId="{BA444075-2E50-2348-AEF1-A0BD5BBC7C3D}" srcOrd="8" destOrd="0" presId="urn:microsoft.com/office/officeart/2005/8/layout/bProcess2"/>
    <dgm:cxn modelId="{D87B58BA-6217-0B44-9E31-9996416AF209}" type="presParOf" srcId="{BA444075-2E50-2348-AEF1-A0BD5BBC7C3D}" destId="{8B7B3123-BD4C-2F41-983C-4D1EB6A93C69}" srcOrd="0" destOrd="0" presId="urn:microsoft.com/office/officeart/2005/8/layout/bProcess2"/>
    <dgm:cxn modelId="{2A15EB68-C019-A248-9B4E-B58F16012D1B}" type="presParOf" srcId="{BA444075-2E50-2348-AEF1-A0BD5BBC7C3D}" destId="{A8483C4D-DC36-F644-BA25-EC6B2337397C}" srcOrd="1" destOrd="0" presId="urn:microsoft.com/office/officeart/2005/8/layout/bProcess2"/>
    <dgm:cxn modelId="{80E110E9-B0AD-3940-AA08-6C1A18CC92A5}" type="presParOf" srcId="{38833E62-E5CD-B142-A8A8-24F85B53479E}" destId="{5CD6D33A-3912-5E4C-9EDC-1C5138D4B487}" srcOrd="9" destOrd="0" presId="urn:microsoft.com/office/officeart/2005/8/layout/bProcess2"/>
    <dgm:cxn modelId="{155296E2-26CF-1040-86F1-5E945AFF580F}" type="presParOf" srcId="{38833E62-E5CD-B142-A8A8-24F85B53479E}" destId="{DC6BC45B-785F-C94A-83AE-0ACD416FA818}" srcOrd="10" destOrd="0" presId="urn:microsoft.com/office/officeart/2005/8/layout/bProcess2"/>
    <dgm:cxn modelId="{4DFE3A9F-DAFD-6146-8AF7-198A31C35356}" type="presParOf" srcId="{DC6BC45B-785F-C94A-83AE-0ACD416FA818}" destId="{53B2FF0E-0764-CE44-A825-730F6D9B8279}" srcOrd="0" destOrd="0" presId="urn:microsoft.com/office/officeart/2005/8/layout/bProcess2"/>
    <dgm:cxn modelId="{B82FB3E4-F975-4742-B96A-1D482905031B}" type="presParOf" srcId="{DC6BC45B-785F-C94A-83AE-0ACD416FA818}" destId="{4A36B301-0DBB-1347-B99E-5FDE80B5F3A1}" srcOrd="1" destOrd="0" presId="urn:microsoft.com/office/officeart/2005/8/layout/bProcess2"/>
    <dgm:cxn modelId="{2BA647D6-024A-274F-98E3-C7014BA062D2}" type="presParOf" srcId="{38833E62-E5CD-B142-A8A8-24F85B53479E}" destId="{85157F38-F262-B44E-9A88-8A6C8EFA1BBB}" srcOrd="11" destOrd="0" presId="urn:microsoft.com/office/officeart/2005/8/layout/bProcess2"/>
    <dgm:cxn modelId="{238BA7AF-1560-434D-81D5-B1E87D3BAC01}" type="presParOf" srcId="{38833E62-E5CD-B142-A8A8-24F85B53479E}" destId="{336E8A1B-6EF7-5448-A25C-8B0E150A9CCD}" srcOrd="12" destOrd="0" presId="urn:microsoft.com/office/officeart/2005/8/layout/bProcess2"/>
    <dgm:cxn modelId="{C7EF7E1C-E2F7-7746-B13C-8206086B4BA1}" type="presParOf" srcId="{336E8A1B-6EF7-5448-A25C-8B0E150A9CCD}" destId="{F150FB8B-A01B-D04E-9D5C-1CBD5C0C1D6F}" srcOrd="0" destOrd="0" presId="urn:microsoft.com/office/officeart/2005/8/layout/bProcess2"/>
    <dgm:cxn modelId="{5487D4B4-94BF-C043-8729-5A1132548B81}" type="presParOf" srcId="{336E8A1B-6EF7-5448-A25C-8B0E150A9CCD}" destId="{1B692FEB-C8E1-5846-A043-64109C873021}" srcOrd="1" destOrd="0" presId="urn:microsoft.com/office/officeart/2005/8/layout/bProcess2"/>
    <dgm:cxn modelId="{BF544C4B-6EB4-3647-B778-944D4CEF9FBA}" type="presParOf" srcId="{38833E62-E5CD-B142-A8A8-24F85B53479E}" destId="{ABBA2790-19AD-9C4F-B56D-D640A8FBBDD1}" srcOrd="13" destOrd="0" presId="urn:microsoft.com/office/officeart/2005/8/layout/bProcess2"/>
    <dgm:cxn modelId="{6549A8C0-D6E6-DC45-9D06-8B9E03D772D2}" type="presParOf" srcId="{38833E62-E5CD-B142-A8A8-24F85B53479E}" destId="{70FC9E55-A295-2343-9CD7-2E20F93C07D7}" srcOrd="14" destOrd="0" presId="urn:microsoft.com/office/officeart/2005/8/layout/bProcess2"/>
    <dgm:cxn modelId="{1E23A4ED-B0D0-E947-A1DA-9D321AAB5FEE}" type="presParOf" srcId="{70FC9E55-A295-2343-9CD7-2E20F93C07D7}" destId="{E83AAA3B-E4AF-414B-801E-71B041D72338}" srcOrd="0" destOrd="0" presId="urn:microsoft.com/office/officeart/2005/8/layout/bProcess2"/>
    <dgm:cxn modelId="{6EB7379C-5A90-B242-833D-E25A382A5D4E}" type="presParOf" srcId="{70FC9E55-A295-2343-9CD7-2E20F93C07D7}" destId="{158AAF43-F0B4-F841-AEB2-C5F2DD87A883}" srcOrd="1" destOrd="0" presId="urn:microsoft.com/office/officeart/2005/8/layout/bProcess2"/>
    <dgm:cxn modelId="{0796290A-3248-944E-9FEB-45EC261A8BF2}" type="presParOf" srcId="{38833E62-E5CD-B142-A8A8-24F85B53479E}" destId="{691F8D5E-5E74-F24B-AA09-6DC7A9C56F97}" srcOrd="15" destOrd="0" presId="urn:microsoft.com/office/officeart/2005/8/layout/bProcess2"/>
    <dgm:cxn modelId="{571870C3-C68C-7946-9A25-B04590561AD4}" type="presParOf" srcId="{38833E62-E5CD-B142-A8A8-24F85B53479E}" destId="{C9BA6B4A-6CF4-B348-A044-AFA062E556B6}" srcOrd="16"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EE159-2A7A-FC42-A65B-D865C426389D}">
      <dsp:nvSpPr>
        <dsp:cNvPr id="0" name=""/>
        <dsp:cNvSpPr/>
      </dsp:nvSpPr>
      <dsp:spPr>
        <a:xfrm>
          <a:off x="1561592" y="0"/>
          <a:ext cx="1561591" cy="1331468"/>
        </a:xfrm>
        <a:prstGeom prst="trapezoid">
          <a:avLst>
            <a:gd name="adj" fmla="val 5864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solidFill>
                <a:schemeClr val="bg1"/>
              </a:solidFill>
            </a:rPr>
            <a:t>Cost</a:t>
          </a:r>
        </a:p>
      </dsp:txBody>
      <dsp:txXfrm>
        <a:off x="1561592" y="0"/>
        <a:ext cx="1561591" cy="1331468"/>
      </dsp:txXfrm>
    </dsp:sp>
    <dsp:sp modelId="{51361880-5FEA-7D4E-B583-9397E571B24F}">
      <dsp:nvSpPr>
        <dsp:cNvPr id="0" name=""/>
        <dsp:cNvSpPr/>
      </dsp:nvSpPr>
      <dsp:spPr>
        <a:xfrm>
          <a:off x="780796" y="1331467"/>
          <a:ext cx="3123183" cy="1331468"/>
        </a:xfrm>
        <a:prstGeom prst="trapezoid">
          <a:avLst>
            <a:gd name="adj" fmla="val 5864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err="1">
              <a:solidFill>
                <a:schemeClr val="bg1"/>
              </a:solidFill>
            </a:rPr>
            <a:t>Labor</a:t>
          </a:r>
          <a:endParaRPr lang="en-GB" sz="3500" kern="1200">
            <a:solidFill>
              <a:schemeClr val="bg1"/>
            </a:solidFill>
          </a:endParaRPr>
        </a:p>
      </dsp:txBody>
      <dsp:txXfrm>
        <a:off x="1327353" y="1331467"/>
        <a:ext cx="2030069" cy="1331468"/>
      </dsp:txXfrm>
    </dsp:sp>
    <dsp:sp modelId="{CEF7C682-0438-B641-8054-6B2D8686B321}">
      <dsp:nvSpPr>
        <dsp:cNvPr id="0" name=""/>
        <dsp:cNvSpPr/>
      </dsp:nvSpPr>
      <dsp:spPr>
        <a:xfrm>
          <a:off x="0" y="2662935"/>
          <a:ext cx="4684776" cy="1331468"/>
        </a:xfrm>
        <a:prstGeom prst="trapezoid">
          <a:avLst>
            <a:gd name="adj" fmla="val 5864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a:solidFill>
                <a:schemeClr val="bg1"/>
              </a:solidFill>
            </a:rPr>
            <a:t>Charges / Reimbursement</a:t>
          </a:r>
        </a:p>
      </dsp:txBody>
      <dsp:txXfrm>
        <a:off x="819835" y="2662935"/>
        <a:ext cx="3045104" cy="1331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5FC61-F67F-2247-A1DC-FC4FA80F45E1}">
      <dsp:nvSpPr>
        <dsp:cNvPr id="0" name=""/>
        <dsp:cNvSpPr/>
      </dsp:nvSpPr>
      <dsp:spPr>
        <a:xfrm rot="10800000">
          <a:off x="0" y="0"/>
          <a:ext cx="4868672" cy="1170494"/>
        </a:xfrm>
        <a:prstGeom prst="trapezoid">
          <a:avLst>
            <a:gd name="adj" fmla="val 55687"/>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Cost to Provide</a:t>
          </a:r>
        </a:p>
      </dsp:txBody>
      <dsp:txXfrm rot="-10800000">
        <a:off x="852017" y="0"/>
        <a:ext cx="3164636" cy="1170494"/>
      </dsp:txXfrm>
    </dsp:sp>
    <dsp:sp modelId="{C89B6D7B-614B-964E-BE8A-A452C9D03CD4}">
      <dsp:nvSpPr>
        <dsp:cNvPr id="0" name=""/>
        <dsp:cNvSpPr/>
      </dsp:nvSpPr>
      <dsp:spPr>
        <a:xfrm rot="10800000">
          <a:off x="651819" y="1170494"/>
          <a:ext cx="3565033" cy="2498714"/>
        </a:xfrm>
        <a:prstGeom prst="trapezoid">
          <a:avLst>
            <a:gd name="adj" fmla="val 55687"/>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err="1">
              <a:solidFill>
                <a:schemeClr val="bg1"/>
              </a:solidFill>
            </a:rPr>
            <a:t>Labor</a:t>
          </a:r>
          <a:r>
            <a:rPr lang="en-GB" sz="1400" kern="1200">
              <a:solidFill>
                <a:schemeClr val="bg1"/>
              </a:solidFill>
            </a:rPr>
            <a:t> 50-60% NPSR</a:t>
          </a:r>
        </a:p>
      </dsp:txBody>
      <dsp:txXfrm rot="-10800000">
        <a:off x="1275700" y="1170494"/>
        <a:ext cx="2317271" cy="2498714"/>
      </dsp:txXfrm>
    </dsp:sp>
    <dsp:sp modelId="{41D647CA-A460-CC43-B4DC-4606FD0E98B6}">
      <dsp:nvSpPr>
        <dsp:cNvPr id="0" name=""/>
        <dsp:cNvSpPr/>
      </dsp:nvSpPr>
      <dsp:spPr>
        <a:xfrm rot="10800000">
          <a:off x="2043290" y="3669208"/>
          <a:ext cx="782091" cy="702215"/>
        </a:xfrm>
        <a:prstGeom prst="trapezoid">
          <a:avLst>
            <a:gd name="adj" fmla="val 556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Charges / Reimbursement</a:t>
          </a:r>
        </a:p>
      </dsp:txBody>
      <dsp:txXfrm rot="-10800000">
        <a:off x="2043290" y="3669208"/>
        <a:ext cx="782091" cy="7022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918B9-1036-7746-A1ED-22B3FEA17676}">
      <dsp:nvSpPr>
        <dsp:cNvPr id="0" name=""/>
        <dsp:cNvSpPr/>
      </dsp:nvSpPr>
      <dsp:spPr>
        <a:xfrm>
          <a:off x="2221313" y="841200"/>
          <a:ext cx="6072972" cy="3265837"/>
        </a:xfrm>
        <a:prstGeom prst="round2DiagRect">
          <a:avLst>
            <a:gd name="adj1" fmla="val 0"/>
            <a:gd name="adj2"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714A1-195B-7945-A37B-B7E7A66377C3}">
      <dsp:nvSpPr>
        <dsp:cNvPr id="0" name=""/>
        <dsp:cNvSpPr/>
      </dsp:nvSpPr>
      <dsp:spPr>
        <a:xfrm>
          <a:off x="5257800" y="1187577"/>
          <a:ext cx="809" cy="257308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7CD79A-B80B-0C49-8070-AC6154FEDB85}">
      <dsp:nvSpPr>
        <dsp:cNvPr id="0" name=""/>
        <dsp:cNvSpPr/>
      </dsp:nvSpPr>
      <dsp:spPr>
        <a:xfrm>
          <a:off x="2423746" y="1088612"/>
          <a:ext cx="2631621" cy="27710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solidFill>
                <a:schemeClr val="bg1"/>
              </a:solidFill>
            </a:rPr>
            <a:t>Increased Supply</a:t>
          </a:r>
        </a:p>
        <a:p>
          <a:pPr marL="0" lvl="0" indent="0" algn="l" defTabSz="844550">
            <a:lnSpc>
              <a:spcPct val="90000"/>
            </a:lnSpc>
            <a:spcBef>
              <a:spcPct val="0"/>
            </a:spcBef>
            <a:spcAft>
              <a:spcPct val="35000"/>
            </a:spcAft>
            <a:buNone/>
          </a:pPr>
          <a:r>
            <a:rPr lang="en-GB" sz="1900" kern="1200">
              <a:solidFill>
                <a:schemeClr val="bg1"/>
              </a:solidFill>
            </a:rPr>
            <a:t>Increased Pharmaceuticals</a:t>
          </a:r>
        </a:p>
        <a:p>
          <a:pPr marL="0" lvl="0" indent="0" algn="l" defTabSz="844550">
            <a:lnSpc>
              <a:spcPct val="90000"/>
            </a:lnSpc>
            <a:spcBef>
              <a:spcPct val="0"/>
            </a:spcBef>
            <a:spcAft>
              <a:spcPct val="35000"/>
            </a:spcAft>
            <a:buNone/>
          </a:pPr>
          <a:r>
            <a:rPr lang="en-GB" sz="1900" kern="1200">
              <a:solidFill>
                <a:schemeClr val="bg1"/>
              </a:solidFill>
            </a:rPr>
            <a:t>Increased Labor</a:t>
          </a:r>
        </a:p>
        <a:p>
          <a:pPr marL="0" lvl="0" indent="0" algn="l" defTabSz="844550">
            <a:lnSpc>
              <a:spcPct val="90000"/>
            </a:lnSpc>
            <a:spcBef>
              <a:spcPct val="0"/>
            </a:spcBef>
            <a:spcAft>
              <a:spcPct val="35000"/>
            </a:spcAft>
            <a:buNone/>
          </a:pPr>
          <a:r>
            <a:rPr lang="en-GB" sz="1900" kern="1200">
              <a:solidFill>
                <a:schemeClr val="bg1"/>
              </a:solidFill>
            </a:rPr>
            <a:t>Increased Inventory</a:t>
          </a:r>
        </a:p>
      </dsp:txBody>
      <dsp:txXfrm>
        <a:off x="2423746" y="1088612"/>
        <a:ext cx="2631621" cy="2771013"/>
      </dsp:txXfrm>
    </dsp:sp>
    <dsp:sp modelId="{FAD2EC3D-0C3C-2F4C-A96A-FCE07C6F569F}">
      <dsp:nvSpPr>
        <dsp:cNvPr id="0" name=""/>
        <dsp:cNvSpPr/>
      </dsp:nvSpPr>
      <dsp:spPr>
        <a:xfrm>
          <a:off x="5460232" y="1088612"/>
          <a:ext cx="2631621" cy="27710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GB" sz="1900" kern="1200">
              <a:solidFill>
                <a:schemeClr val="bg1"/>
              </a:solidFill>
              <a:highlight>
                <a:srgbClr val="FFFF00"/>
              </a:highlight>
            </a:rPr>
            <a:t>LOST CHARGES ! </a:t>
          </a:r>
        </a:p>
        <a:p>
          <a:pPr marL="0" lvl="0" indent="0" algn="l" defTabSz="844550">
            <a:lnSpc>
              <a:spcPct val="90000"/>
            </a:lnSpc>
            <a:spcBef>
              <a:spcPct val="0"/>
            </a:spcBef>
            <a:spcAft>
              <a:spcPct val="35000"/>
            </a:spcAft>
            <a:buFont typeface="Arial" panose="020B0604020202020204" pitchFamily="34" charset="0"/>
            <a:buNone/>
          </a:pPr>
          <a:r>
            <a:rPr lang="en-GB" sz="1900" kern="1200">
              <a:solidFill>
                <a:schemeClr val="bg1"/>
              </a:solidFill>
            </a:rPr>
            <a:t>Shrinking reimbursement</a:t>
          </a:r>
        </a:p>
        <a:p>
          <a:pPr marL="0" lvl="0" indent="0" algn="l" defTabSz="844550">
            <a:lnSpc>
              <a:spcPct val="90000"/>
            </a:lnSpc>
            <a:spcBef>
              <a:spcPct val="0"/>
            </a:spcBef>
            <a:spcAft>
              <a:spcPct val="35000"/>
            </a:spcAft>
            <a:buFont typeface="Arial" panose="020B0604020202020204" pitchFamily="34" charset="0"/>
            <a:buNone/>
          </a:pPr>
          <a:r>
            <a:rPr lang="en-GB" sz="1900" kern="1200">
              <a:solidFill>
                <a:schemeClr val="bg1"/>
              </a:solidFill>
            </a:rPr>
            <a:t>Capped procedures</a:t>
          </a:r>
        </a:p>
        <a:p>
          <a:pPr marL="0" lvl="0" indent="0" algn="l" defTabSz="844550">
            <a:lnSpc>
              <a:spcPct val="90000"/>
            </a:lnSpc>
            <a:spcBef>
              <a:spcPct val="0"/>
            </a:spcBef>
            <a:spcAft>
              <a:spcPct val="35000"/>
            </a:spcAft>
            <a:buFont typeface="Arial" panose="020B0604020202020204" pitchFamily="34" charset="0"/>
            <a:buNone/>
          </a:pPr>
          <a:r>
            <a:rPr lang="en-GB" sz="1900" kern="1200">
              <a:solidFill>
                <a:schemeClr val="bg1"/>
              </a:solidFill>
            </a:rPr>
            <a:t>Move to Value away from Fee for service</a:t>
          </a:r>
        </a:p>
        <a:p>
          <a:pPr marL="0" lvl="0" indent="0" algn="l" defTabSz="844550">
            <a:lnSpc>
              <a:spcPct val="90000"/>
            </a:lnSpc>
            <a:spcBef>
              <a:spcPct val="0"/>
            </a:spcBef>
            <a:spcAft>
              <a:spcPct val="35000"/>
            </a:spcAft>
            <a:buFont typeface="Arial" panose="020B0604020202020204" pitchFamily="34" charset="0"/>
            <a:buNone/>
          </a:pPr>
          <a:r>
            <a:rPr lang="en-GB" sz="1900" kern="1200">
              <a:solidFill>
                <a:schemeClr val="bg1"/>
              </a:solidFill>
            </a:rPr>
            <a:t>More bundled procedures</a:t>
          </a:r>
        </a:p>
      </dsp:txBody>
      <dsp:txXfrm>
        <a:off x="5460232" y="1088612"/>
        <a:ext cx="2631621" cy="2771013"/>
      </dsp:txXfrm>
    </dsp:sp>
    <dsp:sp modelId="{A108DD8E-ACC5-4643-9DC5-758B54B42313}">
      <dsp:nvSpPr>
        <dsp:cNvPr id="0" name=""/>
        <dsp:cNvSpPr/>
      </dsp:nvSpPr>
      <dsp:spPr>
        <a:xfrm rot="16200000">
          <a:off x="-66132" y="1482564"/>
          <a:ext cx="3562731" cy="1012162"/>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en-GB" sz="2300" kern="1200">
              <a:solidFill>
                <a:schemeClr val="accent3">
                  <a:lumMod val="50000"/>
                </a:schemeClr>
              </a:solidFill>
            </a:rPr>
            <a:t>Costs</a:t>
          </a:r>
        </a:p>
      </dsp:txBody>
      <dsp:txXfrm>
        <a:off x="86841" y="1889438"/>
        <a:ext cx="3256786" cy="504360"/>
      </dsp:txXfrm>
    </dsp:sp>
    <dsp:sp modelId="{F2A992E0-BCD1-094E-AEC2-22C2CBE0F11E}">
      <dsp:nvSpPr>
        <dsp:cNvPr id="0" name=""/>
        <dsp:cNvSpPr/>
      </dsp:nvSpPr>
      <dsp:spPr>
        <a:xfrm rot="5400000">
          <a:off x="6972816" y="2476063"/>
          <a:ext cx="3562731" cy="1012162"/>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en-GB" sz="2300" kern="1200">
              <a:solidFill>
                <a:schemeClr val="accent3">
                  <a:lumMod val="50000"/>
                </a:schemeClr>
              </a:solidFill>
            </a:rPr>
            <a:t>Reimbursement</a:t>
          </a:r>
        </a:p>
      </dsp:txBody>
      <dsp:txXfrm>
        <a:off x="7125789" y="2576992"/>
        <a:ext cx="3256786" cy="504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B4942-09D3-3B42-B628-FA6A11011D7D}">
      <dsp:nvSpPr>
        <dsp:cNvPr id="0" name=""/>
        <dsp:cNvSpPr/>
      </dsp:nvSpPr>
      <dsp:spPr>
        <a:xfrm>
          <a:off x="41891" y="765452"/>
          <a:ext cx="1481323" cy="14813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Ingest Itemized Billing</a:t>
          </a:r>
        </a:p>
      </dsp:txBody>
      <dsp:txXfrm>
        <a:off x="258826" y="982387"/>
        <a:ext cx="1047453" cy="1047453"/>
      </dsp:txXfrm>
    </dsp:sp>
    <dsp:sp modelId="{3F99F94F-8B1C-0A4F-9BB5-61C7597B90E5}">
      <dsp:nvSpPr>
        <dsp:cNvPr id="0" name=""/>
        <dsp:cNvSpPr/>
      </dsp:nvSpPr>
      <dsp:spPr>
        <a:xfrm rot="10800000">
          <a:off x="523321" y="2406332"/>
          <a:ext cx="518463" cy="31411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7D9DDC-C92B-794C-880A-0772C2634200}">
      <dsp:nvSpPr>
        <dsp:cNvPr id="0" name=""/>
        <dsp:cNvSpPr/>
      </dsp:nvSpPr>
      <dsp:spPr>
        <a:xfrm>
          <a:off x="8797" y="2862225"/>
          <a:ext cx="1547512" cy="12873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Compare against Coding and charging standards</a:t>
          </a:r>
        </a:p>
      </dsp:txBody>
      <dsp:txXfrm>
        <a:off x="235425" y="3050753"/>
        <a:ext cx="1094256" cy="910294"/>
      </dsp:txXfrm>
    </dsp:sp>
    <dsp:sp modelId="{65838321-505E-3E44-B3AB-E1F78C62EF28}">
      <dsp:nvSpPr>
        <dsp:cNvPr id="0" name=""/>
        <dsp:cNvSpPr/>
      </dsp:nvSpPr>
      <dsp:spPr>
        <a:xfrm rot="5400000">
          <a:off x="1696323" y="3348842"/>
          <a:ext cx="518463" cy="31411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68414E-16E6-F24B-A0E9-B5F75854EB53}">
      <dsp:nvSpPr>
        <dsp:cNvPr id="0" name=""/>
        <dsp:cNvSpPr/>
      </dsp:nvSpPr>
      <dsp:spPr>
        <a:xfrm>
          <a:off x="2337021" y="2814226"/>
          <a:ext cx="1401222" cy="13833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Identify aberrancy</a:t>
          </a:r>
        </a:p>
      </dsp:txBody>
      <dsp:txXfrm>
        <a:off x="2542225" y="3016813"/>
        <a:ext cx="990814" cy="978174"/>
      </dsp:txXfrm>
    </dsp:sp>
    <dsp:sp modelId="{D1EE4BDF-D1F0-D748-9612-37D89D06EA99}">
      <dsp:nvSpPr>
        <dsp:cNvPr id="0" name=""/>
        <dsp:cNvSpPr/>
      </dsp:nvSpPr>
      <dsp:spPr>
        <a:xfrm>
          <a:off x="2778401" y="2330250"/>
          <a:ext cx="518463" cy="31411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2B0B46-547B-CD4D-B0E2-E18E2BBA105E}">
      <dsp:nvSpPr>
        <dsp:cNvPr id="0" name=""/>
        <dsp:cNvSpPr/>
      </dsp:nvSpPr>
      <dsp:spPr>
        <a:xfrm>
          <a:off x="2374863" y="834057"/>
          <a:ext cx="1325538" cy="13441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Review EMR</a:t>
          </a:r>
        </a:p>
      </dsp:txBody>
      <dsp:txXfrm>
        <a:off x="2568984" y="1030898"/>
        <a:ext cx="937296" cy="950431"/>
      </dsp:txXfrm>
    </dsp:sp>
    <dsp:sp modelId="{75856E10-8830-2C43-BE03-FFD5887714AF}">
      <dsp:nvSpPr>
        <dsp:cNvPr id="0" name=""/>
        <dsp:cNvSpPr/>
      </dsp:nvSpPr>
      <dsp:spPr>
        <a:xfrm rot="5400000">
          <a:off x="3880449" y="1349055"/>
          <a:ext cx="518463" cy="31411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483C4D-DC36-F644-BA25-EC6B2337397C}">
      <dsp:nvSpPr>
        <dsp:cNvPr id="0" name=""/>
        <dsp:cNvSpPr/>
      </dsp:nvSpPr>
      <dsp:spPr>
        <a:xfrm>
          <a:off x="4561180" y="796215"/>
          <a:ext cx="1396875" cy="14197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Confirm Documentation Present</a:t>
          </a:r>
        </a:p>
      </dsp:txBody>
      <dsp:txXfrm>
        <a:off x="4765748" y="1004139"/>
        <a:ext cx="987739" cy="1003949"/>
      </dsp:txXfrm>
    </dsp:sp>
    <dsp:sp modelId="{5CD6D33A-3912-5E4C-9EDC-1C5138D4B487}">
      <dsp:nvSpPr>
        <dsp:cNvPr id="0" name=""/>
        <dsp:cNvSpPr/>
      </dsp:nvSpPr>
      <dsp:spPr>
        <a:xfrm rot="10800000">
          <a:off x="5000386" y="2373257"/>
          <a:ext cx="518463" cy="31411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36B301-0DBB-1347-B99E-5FDE80B5F3A1}">
      <dsp:nvSpPr>
        <dsp:cNvPr id="0" name=""/>
        <dsp:cNvSpPr/>
      </dsp:nvSpPr>
      <dsp:spPr>
        <a:xfrm>
          <a:off x="4599022" y="2826839"/>
          <a:ext cx="1321191" cy="13581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Identify the missing charge</a:t>
          </a:r>
        </a:p>
      </dsp:txBody>
      <dsp:txXfrm>
        <a:off x="4792506" y="3025732"/>
        <a:ext cx="934223" cy="960338"/>
      </dsp:txXfrm>
    </dsp:sp>
    <dsp:sp modelId="{85157F38-F262-B44E-9A88-8A6C8EFA1BBB}">
      <dsp:nvSpPr>
        <dsp:cNvPr id="0" name=""/>
        <dsp:cNvSpPr/>
      </dsp:nvSpPr>
      <dsp:spPr>
        <a:xfrm rot="5400000">
          <a:off x="6080236" y="3348842"/>
          <a:ext cx="518463" cy="31411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692FEB-C8E1-5846-A043-64109C873021}">
      <dsp:nvSpPr>
        <dsp:cNvPr id="0" name=""/>
        <dsp:cNvSpPr/>
      </dsp:nvSpPr>
      <dsp:spPr>
        <a:xfrm>
          <a:off x="6740941" y="2839451"/>
          <a:ext cx="1543876" cy="13328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Add the charge</a:t>
          </a:r>
        </a:p>
      </dsp:txBody>
      <dsp:txXfrm>
        <a:off x="6967036" y="3034650"/>
        <a:ext cx="1091686" cy="942501"/>
      </dsp:txXfrm>
    </dsp:sp>
    <dsp:sp modelId="{ABBA2790-19AD-9C4F-B56D-D640A8FBBDD1}">
      <dsp:nvSpPr>
        <dsp:cNvPr id="0" name=""/>
        <dsp:cNvSpPr/>
      </dsp:nvSpPr>
      <dsp:spPr>
        <a:xfrm>
          <a:off x="7253647" y="2377164"/>
          <a:ext cx="518463" cy="31411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8AAF43-F0B4-F841-AEB2-C5F2DD87A883}">
      <dsp:nvSpPr>
        <dsp:cNvPr id="0" name=""/>
        <dsp:cNvSpPr/>
      </dsp:nvSpPr>
      <dsp:spPr>
        <a:xfrm>
          <a:off x="6821555" y="701674"/>
          <a:ext cx="1382647" cy="15451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Place back into queue for billing</a:t>
          </a:r>
        </a:p>
      </dsp:txBody>
      <dsp:txXfrm>
        <a:off x="7024039" y="927949"/>
        <a:ext cx="977679" cy="1092551"/>
      </dsp:txXfrm>
    </dsp:sp>
    <dsp:sp modelId="{691F8D5E-5E74-F24B-AA09-6DC7A9C56F97}">
      <dsp:nvSpPr>
        <dsp:cNvPr id="0" name=""/>
        <dsp:cNvSpPr/>
      </dsp:nvSpPr>
      <dsp:spPr>
        <a:xfrm rot="5351351">
          <a:off x="8364508" y="1301445"/>
          <a:ext cx="518463" cy="31411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BA6B4A-6CF4-B348-A044-AFA062E556B6}">
      <dsp:nvSpPr>
        <dsp:cNvPr id="0" name=""/>
        <dsp:cNvSpPr/>
      </dsp:nvSpPr>
      <dsp:spPr>
        <a:xfrm>
          <a:off x="9025479" y="701674"/>
          <a:ext cx="1481323" cy="14813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Billing Complete</a:t>
          </a:r>
        </a:p>
      </dsp:txBody>
      <dsp:txXfrm>
        <a:off x="9242414" y="918609"/>
        <a:ext cx="1047453" cy="104745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4.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C6451-BD99-403B-B864-9D52B5DC791C}" type="datetimeFigureOut">
              <a:rPr lang="en-US" smtClean="0"/>
              <a:t>3/19/24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1C1D5-1B46-441D-9B5C-BA43369CB2B2}" type="slidenum">
              <a:rPr lang="en-US" smtClean="0"/>
              <a:t>‹#›</a:t>
            </a:fld>
            <a:endParaRPr lang="en-US"/>
          </a:p>
        </p:txBody>
      </p:sp>
    </p:spTree>
    <p:extLst>
      <p:ext uri="{BB962C8B-B14F-4D97-AF65-F5344CB8AC3E}">
        <p14:creationId xmlns:p14="http://schemas.microsoft.com/office/powerpoint/2010/main" val="3060796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p>
          <a:p>
            <a:endParaRPr lang="en-US"/>
          </a:p>
          <a:p>
            <a:r>
              <a:rPr lang="en-US" b="1"/>
              <a:t>SAY:</a:t>
            </a:r>
            <a:endParaRPr lang="en-US" b="1">
              <a:cs typeface="Calibri"/>
            </a:endParaRPr>
          </a:p>
          <a:p>
            <a:pPr marL="171450" indent="-171450">
              <a:buFont typeface="Arial" panose="020B0604020202020204" pitchFamily="34" charset="0"/>
              <a:buChar char="•"/>
            </a:pPr>
            <a:r>
              <a:rPr lang="en-US"/>
              <a:t>Now, we need to mesh this up with the 3 major types of payment, or business, models in healthcare</a:t>
            </a:r>
          </a:p>
          <a:p>
            <a:pPr marL="171450" indent="-171450">
              <a:buFont typeface="Arial" panose="020B0604020202020204" pitchFamily="34" charset="0"/>
              <a:buChar char="•"/>
            </a:pPr>
            <a:r>
              <a:rPr lang="en-US"/>
              <a:t>First= Fee for Service (95% of the country is still here). Paid for everything you do.</a:t>
            </a:r>
          </a:p>
          <a:p>
            <a:pPr marL="628650" lvl="1" indent="-171450">
              <a:buFont typeface="Arial" panose="020B0604020202020204" pitchFamily="34" charset="0"/>
              <a:buChar char="•"/>
            </a:pPr>
            <a:r>
              <a:rPr lang="en-US"/>
              <a:t>One lab test = get paid for it, Three lab tests = get paid three times as much</a:t>
            </a:r>
          </a:p>
          <a:p>
            <a:pPr marL="628650" lvl="1" indent="-171450">
              <a:buFont typeface="Arial" panose="020B0604020202020204" pitchFamily="34" charset="0"/>
              <a:buChar char="•"/>
            </a:pPr>
            <a:r>
              <a:rPr lang="en-US"/>
              <a:t>Paid for every surgery, don’t get paid if I don’t do the surgery</a:t>
            </a:r>
          </a:p>
          <a:p>
            <a:pPr marL="171450" lvl="0" indent="-171450">
              <a:buFont typeface="Arial" panose="020B0604020202020204" pitchFamily="34" charset="0"/>
              <a:buChar char="•"/>
            </a:pPr>
            <a:r>
              <a:rPr lang="en-US"/>
              <a:t>Middle = Bundled per Case </a:t>
            </a:r>
          </a:p>
          <a:p>
            <a:pPr marL="628650" lvl="1" indent="-171450">
              <a:buFont typeface="Arial" panose="020B0604020202020204" pitchFamily="34" charset="0"/>
              <a:buChar char="•"/>
            </a:pPr>
            <a:r>
              <a:rPr lang="en-US"/>
              <a:t>Get paid a set amount every time I do one procedure</a:t>
            </a:r>
          </a:p>
          <a:p>
            <a:pPr marL="1085850" lvl="2" indent="-171450">
              <a:buFont typeface="Arial" panose="020B0604020202020204" pitchFamily="34" charset="0"/>
              <a:buChar char="•"/>
            </a:pPr>
            <a:r>
              <a:rPr lang="en-US"/>
              <a:t>Every knee surgery is a certain amount, if I do four lab tests I don’t get paid anymore. I get paid a fixed amount per procedure.</a:t>
            </a:r>
          </a:p>
          <a:p>
            <a:pPr marL="171450" lvl="0" indent="-171450">
              <a:buFont typeface="Arial" panose="020B0604020202020204" pitchFamily="34" charset="0"/>
              <a:buChar char="•"/>
            </a:pPr>
            <a:r>
              <a:rPr lang="en-US"/>
              <a:t>Final = Condition capitation or full capitation</a:t>
            </a:r>
          </a:p>
          <a:p>
            <a:pPr marL="628650" lvl="1" indent="-171450">
              <a:buFont typeface="Arial" panose="020B0604020202020204" pitchFamily="34" charset="0"/>
              <a:buChar char="•"/>
            </a:pPr>
            <a:r>
              <a:rPr lang="en-US"/>
              <a:t>Not paid for what I do, but paid to take care of a population of patients</a:t>
            </a:r>
          </a:p>
          <a:p>
            <a:pPr marL="1085850" lvl="2" indent="-171450">
              <a:buFont typeface="Arial" panose="020B0604020202020204" pitchFamily="34" charset="0"/>
              <a:buChar char="•"/>
            </a:pPr>
            <a:r>
              <a:rPr lang="en-US"/>
              <a:t>Have a group of people with lower back pain, I get paid a fixed amount per member per month. Not going to change regardless of what I do</a:t>
            </a:r>
          </a:p>
          <a:p>
            <a:pPr marL="1085850" lvl="2" indent="-171450">
              <a:buFont typeface="Arial" panose="020B0604020202020204" pitchFamily="34" charset="0"/>
              <a:buChar char="•"/>
            </a:pPr>
            <a:r>
              <a:rPr lang="en-US"/>
              <a:t>If I prevent things from happening, avoid expensive procedure, then I won’t incur expenses. But if I let something go on too long and don’t intervene so a simple procedure becomes complicated, I incur more expenses</a:t>
            </a:r>
          </a:p>
          <a:p>
            <a:pPr marL="628650" lvl="1" indent="-171450">
              <a:buFont typeface="Arial" panose="020B0604020202020204" pitchFamily="34" charset="0"/>
              <a:buChar char="•"/>
            </a:pPr>
            <a:r>
              <a:rPr lang="en-US"/>
              <a:t>So the provider is at risk (sometimes called value-based care, provider at risk)</a:t>
            </a:r>
          </a:p>
          <a:p>
            <a:pPr marL="1085850" lvl="2" indent="-171450">
              <a:buFont typeface="Arial" panose="020B0604020202020204" pitchFamily="34" charset="0"/>
              <a:buChar char="•"/>
            </a:pPr>
            <a:r>
              <a:rPr lang="en-US"/>
              <a:t>Much harder for health systems to adapt, especially when they come from a fee-for-service model. </a:t>
            </a:r>
          </a:p>
          <a:p>
            <a:pPr>
              <a:buNone/>
            </a:pPr>
            <a:r>
              <a:rPr lang="en-US" b="1"/>
              <a:t>DO:</a:t>
            </a:r>
          </a:p>
          <a:p>
            <a:pPr marL="171450" indent="-171450">
              <a:buFont typeface="Arial" panose="020B0604020202020204" pitchFamily="34" charset="0"/>
              <a:buChar char="•"/>
            </a:pPr>
            <a:r>
              <a:rPr lang="en-US" b="0">
                <a:cs typeface="Calibri"/>
              </a:rPr>
              <a:t>N/A</a:t>
            </a:r>
          </a:p>
          <a:p>
            <a:endParaRPr lang="en-US"/>
          </a:p>
          <a:p>
            <a:r>
              <a:rPr lang="en-US" b="1"/>
              <a:t>Additional Notes:</a:t>
            </a:r>
          </a:p>
          <a:p>
            <a:endParaRPr lang="en-US"/>
          </a:p>
        </p:txBody>
      </p:sp>
      <p:sp>
        <p:nvSpPr>
          <p:cNvPr id="4" name="Slide Number Placeholder 3"/>
          <p:cNvSpPr>
            <a:spLocks noGrp="1"/>
          </p:cNvSpPr>
          <p:nvPr>
            <p:ph type="sldNum" sz="quarter" idx="5"/>
          </p:nvPr>
        </p:nvSpPr>
        <p:spPr/>
        <p:txBody>
          <a:bodyPr/>
          <a:lstStyle/>
          <a:p>
            <a:fld id="{6121DC49-FC17-4C42-A13A-6224BB5BDA07}" type="slidenum">
              <a:rPr lang="en-US" smtClean="0"/>
              <a:t>10</a:t>
            </a:fld>
            <a:endParaRPr lang="en-US"/>
          </a:p>
        </p:txBody>
      </p:sp>
    </p:spTree>
    <p:extLst>
      <p:ext uri="{BB962C8B-B14F-4D97-AF65-F5344CB8AC3E}">
        <p14:creationId xmlns:p14="http://schemas.microsoft.com/office/powerpoint/2010/main" val="2865685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Here’s an example that shows how we can help you </a:t>
            </a:r>
            <a:r>
              <a:rPr lang="en-US" sz="1200" b="1" u="sng"/>
              <a:t>strengthen strategic decision-support</a:t>
            </a:r>
            <a:r>
              <a:rPr lang="en-US" sz="1200" u="sng"/>
              <a:t>:</a:t>
            </a:r>
          </a:p>
          <a:p>
            <a:endParaRPr lang="en-US" sz="1200"/>
          </a:p>
          <a:p>
            <a:pPr marL="171450" indent="-171450">
              <a:buFont typeface="Arial" panose="020B0604020202020204" pitchFamily="34" charset="0"/>
              <a:buChar char="•"/>
            </a:pPr>
            <a:r>
              <a:rPr lang="en-US" sz="1200"/>
              <a:t>A service line analyst wants to test the </a:t>
            </a:r>
            <a:r>
              <a:rPr lang="en-US" sz="1200" u="sng"/>
              <a:t>hypothesis of whether it’s better to use robots for surgery to understand if they should buy more.</a:t>
            </a:r>
          </a:p>
          <a:p>
            <a:pPr marL="171450" indent="-171450">
              <a:buFont typeface="Arial" panose="020B0604020202020204" pitchFamily="34" charset="0"/>
              <a:buChar char="•"/>
            </a:pPr>
            <a:r>
              <a:rPr lang="en-US" sz="1200"/>
              <a:t>The data on this slide shows that </a:t>
            </a:r>
            <a:r>
              <a:rPr lang="en-US" sz="1200" u="none"/>
              <a:t>Robotic costs are higher than traditional Hysterectomy surgeries.</a:t>
            </a:r>
          </a:p>
          <a:p>
            <a:pPr marL="171450" indent="-171450">
              <a:buFont typeface="Arial" panose="020B0604020202020204" pitchFamily="34" charset="0"/>
              <a:buChar char="•"/>
            </a:pPr>
            <a:r>
              <a:rPr lang="en-US" sz="1200"/>
              <a:t>Because </a:t>
            </a:r>
            <a:r>
              <a:rPr lang="en-US" sz="1200" u="sng"/>
              <a:t>we can tap into clinical data (only we do that) </a:t>
            </a:r>
            <a:r>
              <a:rPr lang="en-US" sz="1200"/>
              <a:t>integrated with cost data, we can help you uncover that </a:t>
            </a:r>
            <a:r>
              <a:rPr lang="en-US" sz="1200" u="sng"/>
              <a:t>outcomes for Robotic Hysterectomy were no better, and in some cases worse, than traditional methods</a:t>
            </a:r>
            <a:r>
              <a:rPr lang="en-US" sz="1200"/>
              <a:t>.</a:t>
            </a:r>
          </a:p>
          <a:p>
            <a:pPr marL="171450" indent="-171450">
              <a:buFont typeface="Arial" panose="020B0604020202020204" pitchFamily="34" charset="0"/>
              <a:buChar char="•"/>
            </a:pPr>
            <a:r>
              <a:rPr lang="en-US" sz="1200"/>
              <a:t>Therefore, you can determine that buying another costly robot for surgery is not necessary.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3E3042-BD60-486A-BF3F-112F75CF3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96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Here’s an example that shows how we can help you </a:t>
            </a:r>
            <a:r>
              <a:rPr lang="en-US" sz="1200" b="1" u="sng"/>
              <a:t>strengthen strategic decision-support</a:t>
            </a:r>
            <a:r>
              <a:rPr lang="en-US" sz="1200" u="sng"/>
              <a:t>:</a:t>
            </a:r>
          </a:p>
          <a:p>
            <a:endParaRPr lang="en-US" sz="1200"/>
          </a:p>
          <a:p>
            <a:pPr marL="171450" indent="-171450">
              <a:buFont typeface="Arial" panose="020B0604020202020204" pitchFamily="34" charset="0"/>
              <a:buChar char="•"/>
            </a:pPr>
            <a:r>
              <a:rPr lang="en-US" sz="1200"/>
              <a:t>A service line analyst wants to test the </a:t>
            </a:r>
            <a:r>
              <a:rPr lang="en-US" sz="1200" u="sng"/>
              <a:t>hypothesis of whether it’s better to use robots for surgery to understand if they should buy more.</a:t>
            </a:r>
          </a:p>
          <a:p>
            <a:pPr marL="171450" indent="-171450">
              <a:buFont typeface="Arial" panose="020B0604020202020204" pitchFamily="34" charset="0"/>
              <a:buChar char="•"/>
            </a:pPr>
            <a:r>
              <a:rPr lang="en-US" sz="1200"/>
              <a:t>The data on this slide shows that </a:t>
            </a:r>
            <a:r>
              <a:rPr lang="en-US" sz="1200" u="none"/>
              <a:t>Robotic costs are higher than traditional Hysterectomy surgeries.</a:t>
            </a:r>
          </a:p>
          <a:p>
            <a:pPr marL="171450" indent="-171450">
              <a:buFont typeface="Arial" panose="020B0604020202020204" pitchFamily="34" charset="0"/>
              <a:buChar char="•"/>
            </a:pPr>
            <a:r>
              <a:rPr lang="en-US" sz="1200"/>
              <a:t>Because </a:t>
            </a:r>
            <a:r>
              <a:rPr lang="en-US" sz="1200" u="sng"/>
              <a:t>we can tap into clinical data (only we do that) </a:t>
            </a:r>
            <a:r>
              <a:rPr lang="en-US" sz="1200"/>
              <a:t>integrated with cost data, we can help you uncover that </a:t>
            </a:r>
            <a:r>
              <a:rPr lang="en-US" sz="1200" u="sng"/>
              <a:t>outcomes for Robotic Hysterectomy were no better, and in some cases worse, than traditional methods</a:t>
            </a:r>
            <a:r>
              <a:rPr lang="en-US" sz="1200"/>
              <a:t>.</a:t>
            </a:r>
          </a:p>
          <a:p>
            <a:pPr marL="171450" indent="-171450">
              <a:buFont typeface="Arial" panose="020B0604020202020204" pitchFamily="34" charset="0"/>
              <a:buChar char="•"/>
            </a:pPr>
            <a:r>
              <a:rPr lang="en-US" sz="1200"/>
              <a:t>Therefore, you can determine that buying another costly robot for surgery is not necessary.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0FB1B-C2FF-E64E-AEF8-6B0A509C3B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32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strategies at the highest level, implement at the leader or physician level.</a:t>
            </a:r>
          </a:p>
        </p:txBody>
      </p:sp>
      <p:sp>
        <p:nvSpPr>
          <p:cNvPr id="4" name="Slide Number Placeholder 3"/>
          <p:cNvSpPr>
            <a:spLocks noGrp="1"/>
          </p:cNvSpPr>
          <p:nvPr>
            <p:ph type="sldNum" sz="quarter" idx="5"/>
          </p:nvPr>
        </p:nvSpPr>
        <p:spPr/>
        <p:txBody>
          <a:bodyPr/>
          <a:lstStyle/>
          <a:p>
            <a:pPr marL="0" marR="0" lvl="0" indent="0" algn="r" defTabSz="938266" rtl="0" eaLnBrk="1" fontAlgn="auto" latinLnBrk="0" hangingPunct="1">
              <a:lnSpc>
                <a:spcPct val="100000"/>
              </a:lnSpc>
              <a:spcBef>
                <a:spcPts val="0"/>
              </a:spcBef>
              <a:spcAft>
                <a:spcPts val="0"/>
              </a:spcAft>
              <a:buClrTx/>
              <a:buSzTx/>
              <a:buFontTx/>
              <a:buNone/>
              <a:tabLst/>
              <a:defRPr/>
            </a:pPr>
            <a:fld id="{BAF74197-3671-49F5-B66B-37DFFE60F5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8266"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813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strategies at the highest level, implement at the leader or physician level.</a:t>
            </a:r>
          </a:p>
        </p:txBody>
      </p:sp>
      <p:sp>
        <p:nvSpPr>
          <p:cNvPr id="4" name="Slide Number Placeholder 3"/>
          <p:cNvSpPr>
            <a:spLocks noGrp="1"/>
          </p:cNvSpPr>
          <p:nvPr>
            <p:ph type="sldNum" sz="quarter" idx="5"/>
          </p:nvPr>
        </p:nvSpPr>
        <p:spPr/>
        <p:txBody>
          <a:bodyPr/>
          <a:lstStyle/>
          <a:p>
            <a:pPr marL="0" marR="0" lvl="0" indent="0" algn="r" defTabSz="938266" rtl="0" eaLnBrk="1" fontAlgn="auto" latinLnBrk="0" hangingPunct="1">
              <a:lnSpc>
                <a:spcPct val="100000"/>
              </a:lnSpc>
              <a:spcBef>
                <a:spcPts val="0"/>
              </a:spcBef>
              <a:spcAft>
                <a:spcPts val="0"/>
              </a:spcAft>
              <a:buClrTx/>
              <a:buSzTx/>
              <a:buFontTx/>
              <a:buNone/>
              <a:tabLst/>
              <a:defRPr/>
            </a:pPr>
            <a:fld id="{BAF74197-3671-49F5-B66B-37DFFE60F5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8266"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strategies at the highest level, implement at the leader or physician level.</a:t>
            </a:r>
          </a:p>
        </p:txBody>
      </p:sp>
      <p:sp>
        <p:nvSpPr>
          <p:cNvPr id="4" name="Slide Number Placeholder 3"/>
          <p:cNvSpPr>
            <a:spLocks noGrp="1"/>
          </p:cNvSpPr>
          <p:nvPr>
            <p:ph type="sldNum" sz="quarter" idx="5"/>
          </p:nvPr>
        </p:nvSpPr>
        <p:spPr/>
        <p:txBody>
          <a:bodyPr/>
          <a:lstStyle/>
          <a:p>
            <a:pPr marL="0" marR="0" lvl="0" indent="0" algn="r" defTabSz="938266" rtl="0" eaLnBrk="1" fontAlgn="auto" latinLnBrk="0" hangingPunct="1">
              <a:lnSpc>
                <a:spcPct val="100000"/>
              </a:lnSpc>
              <a:spcBef>
                <a:spcPts val="0"/>
              </a:spcBef>
              <a:spcAft>
                <a:spcPts val="0"/>
              </a:spcAft>
              <a:buClrTx/>
              <a:buSzTx/>
              <a:buFontTx/>
              <a:buNone/>
              <a:tabLst/>
              <a:defRPr/>
            </a:pPr>
            <a:fld id="{BAF74197-3671-49F5-B66B-37DFFE60F5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8266"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3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strategies at the highest level, implement at the leader or physician level.</a:t>
            </a:r>
          </a:p>
        </p:txBody>
      </p:sp>
      <p:sp>
        <p:nvSpPr>
          <p:cNvPr id="4" name="Slide Number Placeholder 3"/>
          <p:cNvSpPr>
            <a:spLocks noGrp="1"/>
          </p:cNvSpPr>
          <p:nvPr>
            <p:ph type="sldNum" sz="quarter" idx="5"/>
          </p:nvPr>
        </p:nvSpPr>
        <p:spPr/>
        <p:txBody>
          <a:bodyPr/>
          <a:lstStyle/>
          <a:p>
            <a:pPr marL="0" marR="0" lvl="0" indent="0" algn="r" defTabSz="938266" rtl="0" eaLnBrk="1" fontAlgn="auto" latinLnBrk="0" hangingPunct="1">
              <a:lnSpc>
                <a:spcPct val="100000"/>
              </a:lnSpc>
              <a:spcBef>
                <a:spcPts val="0"/>
              </a:spcBef>
              <a:spcAft>
                <a:spcPts val="0"/>
              </a:spcAft>
              <a:buClrTx/>
              <a:buSzTx/>
              <a:buFontTx/>
              <a:buNone/>
              <a:tabLst/>
              <a:defRPr/>
            </a:pPr>
            <a:fld id="{BAF74197-3671-49F5-B66B-37DFFE60F5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8266"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859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strategies at the highest level, implement at the leader or physician level.</a:t>
            </a:r>
          </a:p>
        </p:txBody>
      </p:sp>
      <p:sp>
        <p:nvSpPr>
          <p:cNvPr id="4" name="Slide Number Placeholder 3"/>
          <p:cNvSpPr>
            <a:spLocks noGrp="1"/>
          </p:cNvSpPr>
          <p:nvPr>
            <p:ph type="sldNum" sz="quarter" idx="5"/>
          </p:nvPr>
        </p:nvSpPr>
        <p:spPr/>
        <p:txBody>
          <a:bodyPr/>
          <a:lstStyle/>
          <a:p>
            <a:pPr marL="0" marR="0" lvl="0" indent="0" algn="r" defTabSz="938266" rtl="0" eaLnBrk="1" fontAlgn="auto" latinLnBrk="0" hangingPunct="1">
              <a:lnSpc>
                <a:spcPct val="100000"/>
              </a:lnSpc>
              <a:spcBef>
                <a:spcPts val="0"/>
              </a:spcBef>
              <a:spcAft>
                <a:spcPts val="0"/>
              </a:spcAft>
              <a:buClrTx/>
              <a:buSzTx/>
              <a:buFontTx/>
              <a:buNone/>
              <a:tabLst/>
              <a:defRPr/>
            </a:pPr>
            <a:fld id="{BAF74197-3671-49F5-B66B-37DFFE60F5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8266"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4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strategies at the highest level, implement at the leader or physician level.</a:t>
            </a:r>
          </a:p>
        </p:txBody>
      </p:sp>
      <p:sp>
        <p:nvSpPr>
          <p:cNvPr id="4" name="Slide Number Placeholder 3"/>
          <p:cNvSpPr>
            <a:spLocks noGrp="1"/>
          </p:cNvSpPr>
          <p:nvPr>
            <p:ph type="sldNum" sz="quarter" idx="5"/>
          </p:nvPr>
        </p:nvSpPr>
        <p:spPr/>
        <p:txBody>
          <a:bodyPr/>
          <a:lstStyle/>
          <a:p>
            <a:pPr marL="0" marR="0" lvl="0" indent="0" algn="r" defTabSz="938266" rtl="0" eaLnBrk="1" fontAlgn="auto" latinLnBrk="0" hangingPunct="1">
              <a:lnSpc>
                <a:spcPct val="100000"/>
              </a:lnSpc>
              <a:spcBef>
                <a:spcPts val="0"/>
              </a:spcBef>
              <a:spcAft>
                <a:spcPts val="0"/>
              </a:spcAft>
              <a:buClrTx/>
              <a:buSzTx/>
              <a:buFontTx/>
              <a:buNone/>
              <a:tabLst/>
              <a:defRPr/>
            </a:pPr>
            <a:fld id="{BAF74197-3671-49F5-B66B-37DFFE60F5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8266"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038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D4D8B-9454-014E-6792-856795342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448EB-9451-D28A-961F-57EABD7A6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5D76D-8981-1C57-9F69-CDB7782C5B7A}"/>
              </a:ext>
            </a:extLst>
          </p:cNvPr>
          <p:cNvSpPr>
            <a:spLocks noGrp="1"/>
          </p:cNvSpPr>
          <p:nvPr>
            <p:ph type="body" idx="1"/>
          </p:nvPr>
        </p:nvSpPr>
        <p:spPr/>
        <p:txBody>
          <a:bodyPr/>
          <a:lstStyle/>
          <a:p>
            <a:r>
              <a:rPr lang="en-US"/>
              <a:t>Set strategies at the highest level, implement at the leader or physician level.</a:t>
            </a:r>
          </a:p>
        </p:txBody>
      </p:sp>
      <p:sp>
        <p:nvSpPr>
          <p:cNvPr id="4" name="Slide Number Placeholder 3">
            <a:extLst>
              <a:ext uri="{FF2B5EF4-FFF2-40B4-BE49-F238E27FC236}">
                <a16:creationId xmlns:a16="http://schemas.microsoft.com/office/drawing/2014/main" id="{7C33A75A-9B4E-11D2-0EFE-41799C71E103}"/>
              </a:ext>
            </a:extLst>
          </p:cNvPr>
          <p:cNvSpPr>
            <a:spLocks noGrp="1"/>
          </p:cNvSpPr>
          <p:nvPr>
            <p:ph type="sldNum" sz="quarter" idx="5"/>
          </p:nvPr>
        </p:nvSpPr>
        <p:spPr/>
        <p:txBody>
          <a:bodyPr/>
          <a:lstStyle/>
          <a:p>
            <a:pPr marL="0" marR="0" lvl="0" indent="0" algn="r" defTabSz="938266" rtl="0" eaLnBrk="1" fontAlgn="auto" latinLnBrk="0" hangingPunct="1">
              <a:lnSpc>
                <a:spcPct val="100000"/>
              </a:lnSpc>
              <a:spcBef>
                <a:spcPts val="0"/>
              </a:spcBef>
              <a:spcAft>
                <a:spcPts val="0"/>
              </a:spcAft>
              <a:buClrTx/>
              <a:buSzTx/>
              <a:buFontTx/>
              <a:buNone/>
              <a:tabLst/>
              <a:defRPr/>
            </a:pPr>
            <a:fld id="{BAF74197-3671-49F5-B66B-37DFFE60F5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8266"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766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Here’s an example that shows how we can help you </a:t>
            </a:r>
            <a:r>
              <a:rPr lang="en-US" sz="1200" b="1" u="sng" dirty="0"/>
              <a:t>strengthen strategic decision-support</a:t>
            </a:r>
            <a:r>
              <a:rPr lang="en-US" sz="1200" u="sng" dirty="0"/>
              <a:t>:</a:t>
            </a:r>
          </a:p>
          <a:p>
            <a:endParaRPr lang="en-US" sz="1200" dirty="0"/>
          </a:p>
          <a:p>
            <a:pPr marL="171450" indent="-171450">
              <a:buFont typeface="Arial" panose="020B0604020202020204" pitchFamily="34" charset="0"/>
              <a:buChar char="•"/>
            </a:pPr>
            <a:r>
              <a:rPr lang="en-US" sz="1200" dirty="0"/>
              <a:t>A service line analyst wants to test the </a:t>
            </a:r>
            <a:r>
              <a:rPr lang="en-US" sz="1200" u="sng" dirty="0"/>
              <a:t>hypothesis of whether it’s better to use robots for surgery to understand if they should buy more.</a:t>
            </a:r>
          </a:p>
          <a:p>
            <a:pPr marL="171450" indent="-171450">
              <a:buFont typeface="Arial" panose="020B0604020202020204" pitchFamily="34" charset="0"/>
              <a:buChar char="•"/>
            </a:pPr>
            <a:r>
              <a:rPr lang="en-US" sz="1200" dirty="0"/>
              <a:t>The data on this slide shows that </a:t>
            </a:r>
            <a:r>
              <a:rPr lang="en-US" sz="1200" u="none" dirty="0"/>
              <a:t>Robotic costs are higher than traditional Hysterectomy surgeries.</a:t>
            </a:r>
          </a:p>
          <a:p>
            <a:pPr marL="171450" indent="-171450">
              <a:buFont typeface="Arial" panose="020B0604020202020204" pitchFamily="34" charset="0"/>
              <a:buChar char="•"/>
            </a:pPr>
            <a:r>
              <a:rPr lang="en-US" sz="1200" dirty="0"/>
              <a:t>Because </a:t>
            </a:r>
            <a:r>
              <a:rPr lang="en-US" sz="1200" u="sng" dirty="0"/>
              <a:t>we can tap into clinical data (only we do that) </a:t>
            </a:r>
            <a:r>
              <a:rPr lang="en-US" sz="1200" dirty="0"/>
              <a:t>integrated with cost data, we can help you uncover that </a:t>
            </a:r>
            <a:r>
              <a:rPr lang="en-US" sz="1200" u="sng" dirty="0"/>
              <a:t>outcomes for Robotic Hysterectomy were no better, and in some cases worse, than traditional methods</a:t>
            </a:r>
            <a:r>
              <a:rPr lang="en-US" sz="1200" dirty="0"/>
              <a:t>.</a:t>
            </a:r>
          </a:p>
          <a:p>
            <a:pPr marL="171450" indent="-171450">
              <a:buFont typeface="Arial" panose="020B0604020202020204" pitchFamily="34" charset="0"/>
              <a:buChar char="•"/>
            </a:pPr>
            <a:r>
              <a:rPr lang="en-US" sz="1200" dirty="0"/>
              <a:t>Therefore, you can determine that buying another costly robot for surgery is not necessary.</a:t>
            </a:r>
          </a:p>
        </p:txBody>
      </p:sp>
      <p:sp>
        <p:nvSpPr>
          <p:cNvPr id="4" name="Slide Number Placeholder 3"/>
          <p:cNvSpPr>
            <a:spLocks noGrp="1"/>
          </p:cNvSpPr>
          <p:nvPr>
            <p:ph type="sldNum" sz="quarter" idx="5"/>
          </p:nvPr>
        </p:nvSpPr>
        <p:spPr/>
        <p:txBody>
          <a:bodyPr/>
          <a:lstStyle/>
          <a:p>
            <a:fld id="{AE30FB1B-C2FF-E64E-AEF8-6B0A509C3BBD}" type="slidenum">
              <a:rPr lang="en-US" smtClean="0"/>
              <a:t>57</a:t>
            </a:fld>
            <a:endParaRPr lang="en-US"/>
          </a:p>
        </p:txBody>
      </p:sp>
    </p:spTree>
    <p:extLst>
      <p:ext uri="{BB962C8B-B14F-4D97-AF65-F5344CB8AC3E}">
        <p14:creationId xmlns:p14="http://schemas.microsoft.com/office/powerpoint/2010/main" val="162768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p>
          <a:p>
            <a:endParaRPr lang="en-US"/>
          </a:p>
          <a:p>
            <a:r>
              <a:rPr lang="en-US" b="1"/>
              <a:t>SAY:</a:t>
            </a:r>
            <a:endParaRPr lang="en-US" b="1">
              <a:cs typeface="Calibri"/>
            </a:endParaRPr>
          </a:p>
          <a:p>
            <a:pPr marL="171450" indent="-171450">
              <a:buFont typeface="Arial" panose="020B0604020202020204" pitchFamily="34" charset="0"/>
              <a:buChar char="•"/>
            </a:pPr>
            <a:r>
              <a:rPr lang="en-US"/>
              <a:t>But here is the challenge</a:t>
            </a:r>
          </a:p>
          <a:p>
            <a:pPr marL="171450" indent="-171450">
              <a:buFont typeface="Arial" panose="020B0604020202020204" pitchFamily="34" charset="0"/>
              <a:buChar char="•"/>
            </a:pPr>
            <a:r>
              <a:rPr lang="en-US"/>
              <a:t>Working with the first question (who should get the care and when) </a:t>
            </a:r>
          </a:p>
          <a:p>
            <a:pPr marL="628650" lvl="1" indent="-171450">
              <a:buFont typeface="Arial" panose="020B0604020202020204" pitchFamily="34" charset="0"/>
              <a:buChar char="•"/>
            </a:pPr>
            <a:r>
              <a:rPr lang="en-US" b="1"/>
              <a:t>Click for animation</a:t>
            </a:r>
          </a:p>
          <a:p>
            <a:pPr marL="628650" lvl="1" indent="-171450">
              <a:buFont typeface="Arial" panose="020B0604020202020204" pitchFamily="34" charset="0"/>
              <a:buChar char="•"/>
            </a:pPr>
            <a:r>
              <a:rPr lang="en-US"/>
              <a:t>Patients in green need the care</a:t>
            </a:r>
          </a:p>
          <a:p>
            <a:pPr marL="628650" lvl="1" indent="-171450">
              <a:buFont typeface="Arial" panose="020B0604020202020204" pitchFamily="34" charset="0"/>
              <a:buChar char="•"/>
            </a:pPr>
            <a:r>
              <a:rPr lang="en-US"/>
              <a:t>Red plus means that they received care</a:t>
            </a:r>
          </a:p>
          <a:p>
            <a:pPr marL="628650" lvl="1" indent="-171450">
              <a:buFont typeface="Arial" panose="020B0604020202020204" pitchFamily="34" charset="0"/>
              <a:buChar char="•"/>
            </a:pPr>
            <a:r>
              <a:rPr lang="en-US"/>
              <a:t>Current state, some people who don’t need care get it, others who needed care didn’t get it</a:t>
            </a:r>
          </a:p>
          <a:p>
            <a:pPr marL="628650" lvl="1" indent="-171450">
              <a:buFont typeface="Arial" panose="020B0604020202020204" pitchFamily="34" charset="0"/>
              <a:buChar char="•"/>
            </a:pPr>
            <a:r>
              <a:rPr lang="en-US" b="1"/>
              <a:t>Click for animation</a:t>
            </a:r>
          </a:p>
          <a:p>
            <a:pPr marL="628650" lvl="1" indent="-171450">
              <a:buFont typeface="Arial" panose="020B0604020202020204" pitchFamily="34" charset="0"/>
              <a:buChar char="•"/>
            </a:pPr>
            <a:r>
              <a:rPr lang="en-US" b="0"/>
              <a:t>Ideally, just those that need the care, get the care</a:t>
            </a:r>
          </a:p>
          <a:p>
            <a:pPr marL="1085850" lvl="2" indent="-171450">
              <a:buFont typeface="Arial" panose="020B0604020202020204" pitchFamily="34" charset="0"/>
              <a:buChar char="•"/>
            </a:pPr>
            <a:r>
              <a:rPr lang="en-US" b="0"/>
              <a:t>Not giving back surgery when physical therapy is sufficient</a:t>
            </a:r>
          </a:p>
          <a:p>
            <a:pPr marL="1085850" lvl="2" indent="-171450">
              <a:buFont typeface="Arial" panose="020B0604020202020204" pitchFamily="34" charset="0"/>
              <a:buChar char="•"/>
            </a:pPr>
            <a:r>
              <a:rPr lang="en-US" b="0"/>
              <a:t>Helping someone not experience heart failure by educating them and ensuring medication is being taken and refilled appropriately. </a:t>
            </a:r>
          </a:p>
          <a:p>
            <a:pPr marL="171450" lvl="0" indent="-171450">
              <a:buFont typeface="Arial" panose="020B0604020202020204" pitchFamily="34" charset="0"/>
              <a:buChar char="•"/>
            </a:pPr>
            <a:r>
              <a:rPr lang="en-US" b="0"/>
              <a:t>Second category includes all the things included in one of those cases</a:t>
            </a:r>
          </a:p>
          <a:p>
            <a:pPr marL="628650" lvl="1" indent="-171450">
              <a:buFont typeface="Arial" panose="020B0604020202020204" pitchFamily="34" charset="0"/>
              <a:buChar char="•"/>
            </a:pPr>
            <a:r>
              <a:rPr lang="en-US" b="1"/>
              <a:t>Click for animation</a:t>
            </a:r>
          </a:p>
          <a:p>
            <a:pPr marL="628650" lvl="1" indent="-171450">
              <a:buFont typeface="Arial" panose="020B0604020202020204" pitchFamily="34" charset="0"/>
              <a:buChar char="•"/>
            </a:pPr>
            <a:r>
              <a:rPr lang="en-US" b="0"/>
              <a:t>Lab tests, diagnostic tests, procedures, drugs, patient education</a:t>
            </a:r>
          </a:p>
          <a:p>
            <a:pPr marL="628650" lvl="1" indent="-171450">
              <a:buFont typeface="Arial" panose="020B0604020202020204" pitchFamily="34" charset="0"/>
              <a:buChar char="•"/>
            </a:pPr>
            <a:r>
              <a:rPr lang="en-US" b="0"/>
              <a:t>Lots of variation between doctors, units, and clinics</a:t>
            </a:r>
          </a:p>
          <a:p>
            <a:pPr marL="628650" lvl="1" indent="-171450">
              <a:buFont typeface="Arial" panose="020B0604020202020204" pitchFamily="34" charset="0"/>
              <a:buChar char="•"/>
            </a:pPr>
            <a:r>
              <a:rPr lang="en-US" b="1"/>
              <a:t>Click for animation</a:t>
            </a:r>
          </a:p>
          <a:p>
            <a:pPr marL="628650" lvl="1" indent="-171450">
              <a:buFont typeface="Arial" panose="020B0604020202020204" pitchFamily="34" charset="0"/>
              <a:buChar char="•"/>
            </a:pPr>
            <a:r>
              <a:rPr lang="en-US" b="0"/>
              <a:t>Want to do just what we know works</a:t>
            </a:r>
          </a:p>
          <a:p>
            <a:pPr marL="1085850" lvl="2" indent="-171450">
              <a:buFont typeface="Arial" panose="020B0604020202020204" pitchFamily="34" charset="0"/>
              <a:buChar char="•"/>
            </a:pPr>
            <a:r>
              <a:rPr lang="en-US" b="0"/>
              <a:t>Not doing 3 labs when we only need 1</a:t>
            </a:r>
          </a:p>
          <a:p>
            <a:pPr marL="1085850" lvl="2" indent="-171450">
              <a:buFont typeface="Arial" panose="020B0604020202020204" pitchFamily="34" charset="0"/>
              <a:buChar char="•"/>
            </a:pPr>
            <a:r>
              <a:rPr lang="en-US" b="0"/>
              <a:t>Not doing an MRI when an ultrasound would work</a:t>
            </a:r>
          </a:p>
          <a:p>
            <a:pPr marL="171450" lvl="0" indent="-171450">
              <a:buFont typeface="Arial" panose="020B0604020202020204" pitchFamily="34" charset="0"/>
              <a:buChar char="•"/>
            </a:pPr>
            <a:r>
              <a:rPr lang="en-US" b="0"/>
              <a:t>Final category is looking at an individual component of the care. </a:t>
            </a:r>
          </a:p>
          <a:p>
            <a:pPr marL="628650" lvl="1" indent="-171450">
              <a:buFont typeface="Arial" panose="020B0604020202020204" pitchFamily="34" charset="0"/>
              <a:buChar char="•"/>
            </a:pPr>
            <a:r>
              <a:rPr lang="en-US" b="1"/>
              <a:t>Click for animation</a:t>
            </a:r>
          </a:p>
          <a:p>
            <a:pPr marL="628650" lvl="1" indent="-171450">
              <a:buFont typeface="Arial" panose="020B0604020202020204" pitchFamily="34" charset="0"/>
              <a:buChar char="•"/>
            </a:pPr>
            <a:r>
              <a:rPr lang="en-US" b="0"/>
              <a:t>The time and resources we are spending on that component</a:t>
            </a:r>
          </a:p>
          <a:p>
            <a:pPr marL="628650" lvl="1" indent="-171450">
              <a:buFont typeface="Arial" panose="020B0604020202020204" pitchFamily="34" charset="0"/>
              <a:buChar char="•"/>
            </a:pPr>
            <a:r>
              <a:rPr lang="en-US" b="1"/>
              <a:t>Click for animation</a:t>
            </a:r>
          </a:p>
          <a:p>
            <a:pPr marL="628650" lvl="1" indent="-171450">
              <a:buFont typeface="Arial" panose="020B0604020202020204" pitchFamily="34" charset="0"/>
              <a:buChar char="•"/>
            </a:pPr>
            <a:r>
              <a:rPr lang="en-US" b="0"/>
              <a:t>Are we using the time and resources efficiently?</a:t>
            </a:r>
          </a:p>
          <a:p>
            <a:pPr marL="1085850" lvl="2" indent="-171450">
              <a:buFont typeface="Arial" panose="020B0604020202020204" pitchFamily="34" charset="0"/>
              <a:buChar char="•"/>
            </a:pPr>
            <a:r>
              <a:rPr lang="en-US" b="0"/>
              <a:t>Are we having a highly skilled nurse do something that a medical assistant could do? That isn’t efficient</a:t>
            </a:r>
          </a:p>
          <a:p>
            <a:pPr marL="1085850" lvl="2" indent="-171450">
              <a:buFont typeface="Arial" panose="020B0604020202020204" pitchFamily="34" charset="0"/>
              <a:buChar char="•"/>
            </a:pPr>
            <a:r>
              <a:rPr lang="en-US" b="0"/>
              <a:t>Are we paying too much for a medication when we could get a volume discount and negotiate a lower price with the vender?</a:t>
            </a:r>
          </a:p>
          <a:p>
            <a:pPr marL="0" indent="0">
              <a:buFont typeface="Arial" panose="020B0604020202020204" pitchFamily="34" charset="0"/>
              <a:buNone/>
            </a:pPr>
            <a:endParaRPr lang="en-US"/>
          </a:p>
          <a:p>
            <a:pPr>
              <a:buNone/>
            </a:pPr>
            <a:r>
              <a:rPr lang="en-US" b="1"/>
              <a:t>DO:</a:t>
            </a:r>
          </a:p>
          <a:p>
            <a:pPr marL="171450" indent="-171450">
              <a:buFont typeface="Arial" panose="020B0604020202020204" pitchFamily="34" charset="0"/>
              <a:buChar char="•"/>
            </a:pPr>
            <a:r>
              <a:rPr lang="en-US" b="0">
                <a:cs typeface="Calibri"/>
              </a:rPr>
              <a:t>Bolded above</a:t>
            </a:r>
          </a:p>
          <a:p>
            <a:endParaRPr lang="en-US"/>
          </a:p>
          <a:p>
            <a:r>
              <a:rPr lang="en-US" b="1"/>
              <a:t>Additional Notes:</a:t>
            </a:r>
          </a:p>
          <a:p>
            <a:endParaRPr lang="en-US"/>
          </a:p>
        </p:txBody>
      </p:sp>
      <p:sp>
        <p:nvSpPr>
          <p:cNvPr id="4" name="Slide Number Placeholder 3"/>
          <p:cNvSpPr>
            <a:spLocks noGrp="1"/>
          </p:cNvSpPr>
          <p:nvPr>
            <p:ph type="sldNum" sz="quarter" idx="5"/>
          </p:nvPr>
        </p:nvSpPr>
        <p:spPr/>
        <p:txBody>
          <a:bodyPr/>
          <a:lstStyle/>
          <a:p>
            <a:fld id="{6121DC49-FC17-4C42-A13A-6224BB5BDA07}" type="slidenum">
              <a:rPr lang="en-US" smtClean="0"/>
              <a:t>11</a:t>
            </a:fld>
            <a:endParaRPr lang="en-US"/>
          </a:p>
        </p:txBody>
      </p:sp>
    </p:spTree>
    <p:extLst>
      <p:ext uri="{BB962C8B-B14F-4D97-AF65-F5344CB8AC3E}">
        <p14:creationId xmlns:p14="http://schemas.microsoft.com/office/powerpoint/2010/main" val="1941723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Here’s an example that shows how we can help you </a:t>
            </a:r>
            <a:r>
              <a:rPr lang="en-US" sz="1200" b="1" u="sng" dirty="0"/>
              <a:t>strengthen strategic decision-support</a:t>
            </a:r>
            <a:r>
              <a:rPr lang="en-US" sz="1200" u="sng" dirty="0"/>
              <a:t>:</a:t>
            </a:r>
          </a:p>
          <a:p>
            <a:endParaRPr lang="en-US" sz="1200" dirty="0"/>
          </a:p>
          <a:p>
            <a:pPr marL="171450" indent="-171450">
              <a:buFont typeface="Arial" panose="020B0604020202020204" pitchFamily="34" charset="0"/>
              <a:buChar char="•"/>
            </a:pPr>
            <a:r>
              <a:rPr lang="en-US" sz="1200" dirty="0"/>
              <a:t>A service line analyst wants to test the </a:t>
            </a:r>
            <a:r>
              <a:rPr lang="en-US" sz="1200" u="sng" dirty="0"/>
              <a:t>hypothesis of whether it’s better to use robots for surgery to understand if they should buy more.</a:t>
            </a:r>
          </a:p>
          <a:p>
            <a:pPr marL="171450" indent="-171450">
              <a:buFont typeface="Arial" panose="020B0604020202020204" pitchFamily="34" charset="0"/>
              <a:buChar char="•"/>
            </a:pPr>
            <a:r>
              <a:rPr lang="en-US" sz="1200" dirty="0"/>
              <a:t>The data on this slide shows that </a:t>
            </a:r>
            <a:r>
              <a:rPr lang="en-US" sz="1200" u="none" dirty="0"/>
              <a:t>Robotic costs are higher than traditional Hysterectomy surgeries.</a:t>
            </a:r>
          </a:p>
          <a:p>
            <a:pPr marL="171450" indent="-171450">
              <a:buFont typeface="Arial" panose="020B0604020202020204" pitchFamily="34" charset="0"/>
              <a:buChar char="•"/>
            </a:pPr>
            <a:r>
              <a:rPr lang="en-US" sz="1200" dirty="0"/>
              <a:t>Because </a:t>
            </a:r>
            <a:r>
              <a:rPr lang="en-US" sz="1200" u="sng" dirty="0"/>
              <a:t>we can tap into clinical data (only we do that) </a:t>
            </a:r>
            <a:r>
              <a:rPr lang="en-US" sz="1200" dirty="0"/>
              <a:t>integrated with cost data, we can help you uncover that </a:t>
            </a:r>
            <a:r>
              <a:rPr lang="en-US" sz="1200" u="sng" dirty="0"/>
              <a:t>outcomes for Robotic Hysterectomy were no better, and in some cases worse, than traditional methods</a:t>
            </a:r>
            <a:r>
              <a:rPr lang="en-US" sz="1200" dirty="0"/>
              <a:t>.</a:t>
            </a:r>
          </a:p>
          <a:p>
            <a:pPr marL="171450" indent="-171450">
              <a:buFont typeface="Arial" panose="020B0604020202020204" pitchFamily="34" charset="0"/>
              <a:buChar char="•"/>
            </a:pPr>
            <a:r>
              <a:rPr lang="en-US" sz="1200" dirty="0"/>
              <a:t>Therefore, you can determine that buying another costly robot for surgery is not necessary.</a:t>
            </a:r>
          </a:p>
        </p:txBody>
      </p:sp>
      <p:sp>
        <p:nvSpPr>
          <p:cNvPr id="4" name="Slide Number Placeholder 3"/>
          <p:cNvSpPr>
            <a:spLocks noGrp="1"/>
          </p:cNvSpPr>
          <p:nvPr>
            <p:ph type="sldNum" sz="quarter" idx="5"/>
          </p:nvPr>
        </p:nvSpPr>
        <p:spPr/>
        <p:txBody>
          <a:bodyPr/>
          <a:lstStyle/>
          <a:p>
            <a:fld id="{AE30FB1B-C2FF-E64E-AEF8-6B0A509C3BBD}" type="slidenum">
              <a:rPr lang="en-US" smtClean="0"/>
              <a:t>58</a:t>
            </a:fld>
            <a:endParaRPr lang="en-US"/>
          </a:p>
        </p:txBody>
      </p:sp>
    </p:spTree>
    <p:extLst>
      <p:ext uri="{BB962C8B-B14F-4D97-AF65-F5344CB8AC3E}">
        <p14:creationId xmlns:p14="http://schemas.microsoft.com/office/powerpoint/2010/main" val="3137981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AF343-F0B0-2B2D-1504-895E5970D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1E6B1-D6EB-16F5-1325-C3B70CA5F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71380-DA6C-D8D1-5220-C746AAA0E462}"/>
              </a:ext>
            </a:extLst>
          </p:cNvPr>
          <p:cNvSpPr>
            <a:spLocks noGrp="1"/>
          </p:cNvSpPr>
          <p:nvPr>
            <p:ph type="body" idx="1"/>
          </p:nvPr>
        </p:nvSpPr>
        <p:spPr/>
        <p:txBody>
          <a:bodyPr/>
          <a:lstStyle/>
          <a:p>
            <a:pPr marL="171450" indent="-171450">
              <a:buFont typeface="Arial" panose="020B0604020202020204" pitchFamily="34" charset="0"/>
              <a:buChar char="•"/>
            </a:pPr>
            <a:r>
              <a:rPr lang="en-US" u="sng"/>
              <a:t>Health Catalyst  is the best solution on the market to support your organization:</a:t>
            </a:r>
          </a:p>
          <a:p>
            <a:endParaRPr lang="en-US" sz="1200" b="0" i="1" u="none" strike="noStrike"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i="0"/>
              <a:t>Comprehensive and integrated, financial and clinical data*</a:t>
            </a:r>
            <a:r>
              <a:rPr lang="en-US" sz="1100" i="0"/>
              <a:t>, for a holistic picture of your costs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a:t>We don’t limit the data points a client can compare cost to and on avg, our clients have 53K data points.</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a:t>Strata dictates which data points can be used against costs and it’s 225</a:t>
            </a:r>
            <a:endParaRPr lang="en-US" sz="1100" i="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a:t>We offer automated access to in-depth clinical data</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1" u="none" strike="noStrike" kern="1200">
                <a:solidFill>
                  <a:schemeClr val="tx1"/>
                </a:solidFill>
                <a:effectLst/>
                <a:latin typeface="+mn-lt"/>
                <a:ea typeface="+mn-ea"/>
                <a:cs typeface="+mn-cs"/>
              </a:rPr>
              <a:t>Strata claims to access clinical data, but it’s only with Epic’s EMR, it's not automated, and they charge an additional fee</a:t>
            </a:r>
            <a:r>
              <a:rPr lang="en-US" sz="1100" b="0" i="0" kern="1200">
                <a:solidFill>
                  <a:schemeClr val="tx1"/>
                </a:solidFill>
                <a:effectLst/>
                <a:latin typeface="+mn-lt"/>
                <a:ea typeface="+mn-ea"/>
                <a:cs typeface="+mn-cs"/>
              </a:rPr>
              <a:t>​.</a:t>
            </a:r>
            <a:endParaRPr lang="en-US" sz="1100" i="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a:t>All at great speed - up to 97% improvement in time to access data according to UPMC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i="0"/>
          </a:p>
          <a:p>
            <a:pPr marL="228600" lvl="0" indent="-228600" fontAlgn="base">
              <a:buFont typeface="+mj-lt"/>
              <a:buAutoNum type="arabicPeriod"/>
            </a:pPr>
            <a:r>
              <a:rPr lang="en-US" sz="1100" b="1" i="0" kern="1200">
                <a:solidFill>
                  <a:schemeClr val="dk1"/>
                </a:solidFill>
                <a:effectLst/>
                <a:latin typeface="+mn-lt"/>
                <a:ea typeface="+mn-ea"/>
                <a:cs typeface="+mn-cs"/>
              </a:rPr>
              <a:t>Automated activity-based costing across 100% of clinical costs, with minimal effort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dk1"/>
                </a:solidFill>
                <a:effectLst/>
                <a:latin typeface="+mn-lt"/>
                <a:ea typeface="+mn-ea"/>
                <a:cs typeface="+mn-cs"/>
              </a:rPr>
              <a:t>We accurately measure the costs of health care resources across supplies, drugs and labor, used as a patient moves along a care pathway resulting in an understanding of true costs</a:t>
            </a:r>
            <a:endParaRPr lang="en-US" sz="1200" b="0" i="0" u="none" strike="noStrike" kern="1200">
              <a:solidFill>
                <a:schemeClr val="tx1"/>
              </a:solidFill>
              <a:effectLst/>
              <a:latin typeface="+mn-lt"/>
              <a:ea typeface="+mn-ea"/>
              <a:cs typeface="+mn-cs"/>
            </a:endParaRPr>
          </a:p>
          <a:p>
            <a:pPr marL="1200150" marR="0" lvl="2"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kern="1200">
                <a:solidFill>
                  <a:schemeClr val="tx1"/>
                </a:solidFill>
                <a:effectLst/>
                <a:latin typeface="+mn-lt"/>
                <a:ea typeface="+mn-ea"/>
                <a:cs typeface="+mn-cs"/>
              </a:rPr>
              <a:t>Strata uses RVUs for direct costs only (e.g., supplies and drugs), which is not the whole picture (e.g., missing labor)</a:t>
            </a:r>
            <a:r>
              <a:rPr lang="en-US" sz="1200" b="0" i="0" kern="1200">
                <a:solidFill>
                  <a:schemeClr val="tx1"/>
                </a:solidFill>
                <a:effectLst/>
                <a:latin typeface="+mn-lt"/>
                <a:ea typeface="+mn-ea"/>
                <a:cs typeface="+mn-cs"/>
              </a:rPr>
              <a:t>​</a:t>
            </a:r>
          </a:p>
          <a:p>
            <a:pPr marL="228600" indent="-228600">
              <a:buFont typeface="+mj-lt"/>
              <a:buAutoNum type="arabicPeriod"/>
            </a:pPr>
            <a:endParaRPr lang="en-US" sz="1200" b="0" i="1" u="none" strike="noStrike"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a:solidFill>
                  <a:schemeClr val="dk1"/>
                </a:solidFill>
                <a:effectLst/>
                <a:latin typeface="+mn-lt"/>
                <a:ea typeface="+mn-ea"/>
                <a:cs typeface="+mn-cs"/>
              </a:rPr>
              <a:t>Frictionless, self-service reporting from the start</a:t>
            </a:r>
          </a:p>
          <a:p>
            <a:pPr marL="742950" marR="0" lvl="1"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kern="1200">
                <a:solidFill>
                  <a:schemeClr val="dk1"/>
                </a:solidFill>
                <a:effectLst/>
                <a:latin typeface="+mn-lt"/>
                <a:ea typeface="+mn-ea"/>
                <a:cs typeface="+mn-cs"/>
              </a:rPr>
              <a:t>Our normalized data from multiple domains, including in-depth clinical, help our clients to address their unique reporting needs, without having to build the capability from the ground up and train staff, saving precious time</a:t>
            </a:r>
          </a:p>
          <a:p>
            <a:pPr marL="1200150" marR="0" lvl="2"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1" u="none" strike="noStrike" kern="1200">
                <a:solidFill>
                  <a:schemeClr val="tx1"/>
                </a:solidFill>
                <a:effectLst/>
                <a:latin typeface="+mn-lt"/>
                <a:ea typeface="+mn-ea"/>
                <a:cs typeface="+mn-cs"/>
              </a:rPr>
              <a:t>Strata’s 200+ canned reports don’t address a client’s unique needs, making costly custom-built reporting inevitable</a:t>
            </a:r>
          </a:p>
          <a:p>
            <a:pPr marL="1200150" marR="0" lvl="2" indent="-285750"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200" b="0" i="1" u="none" strike="noStrike" kern="1200">
              <a:solidFill>
                <a:schemeClr val="tx1"/>
              </a:solidFill>
              <a:effectLst/>
              <a:latin typeface="+mn-lt"/>
              <a:ea typeface="+mn-ea"/>
              <a:cs typeface="+mn-cs"/>
            </a:endParaRPr>
          </a:p>
          <a:p>
            <a:pPr marL="228600" indent="-228600">
              <a:buFont typeface="+mj-lt"/>
              <a:buAutoNum type="arabicPeriod"/>
            </a:pPr>
            <a:r>
              <a:rPr lang="en-US" sz="1200" b="1" i="0" u="none" strike="noStrike" kern="1200">
                <a:solidFill>
                  <a:schemeClr val="tx1"/>
                </a:solidFill>
                <a:effectLst/>
                <a:latin typeface="+mn-lt"/>
                <a:ea typeface="+mn-ea"/>
                <a:cs typeface="+mn-cs"/>
              </a:rPr>
              <a:t>Timely, robust and predictive, labor productivity management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effectLst/>
                <a:latin typeface="+mn-lt"/>
                <a:ea typeface="+mn-ea"/>
                <a:cs typeface="+mn-cs"/>
              </a:rPr>
              <a:t>We provide a comprehensive view of labor, including contract, premium, and overtime, etc., and predictive analytics for proactive labor productivity management</a:t>
            </a:r>
          </a:p>
          <a:p>
            <a:pPr marL="1085850" lvl="2"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Other vendors don’t use cost, staffing and patient data:</a:t>
            </a:r>
            <a:r>
              <a:rPr lang="en-US" sz="1200" b="0" i="0" kern="1200">
                <a:solidFill>
                  <a:schemeClr val="tx1"/>
                </a:solidFill>
                <a:effectLst/>
                <a:latin typeface="+mn-lt"/>
                <a:ea typeface="+mn-ea"/>
                <a:cs typeface="+mn-cs"/>
              </a:rPr>
              <a:t>​</a:t>
            </a:r>
          </a:p>
          <a:p>
            <a:pPr marL="1543050" lvl="3"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Kronos data does not include cost of staffing</a:t>
            </a:r>
            <a:r>
              <a:rPr lang="en-US" sz="1200" b="0" i="0" kern="1200">
                <a:solidFill>
                  <a:schemeClr val="tx1"/>
                </a:solidFill>
                <a:effectLst/>
                <a:latin typeface="+mn-lt"/>
                <a:ea typeface="+mn-ea"/>
                <a:cs typeface="+mn-cs"/>
              </a:rPr>
              <a:t>​</a:t>
            </a:r>
          </a:p>
          <a:p>
            <a:pPr marL="1543050" lvl="3"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Strata uses RVUs and charges instead of granular EMR data to understand the volume of patients that drive staffing</a:t>
            </a:r>
            <a:endParaRPr lang="en-US" sz="1200" b="0" i="0" kern="120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a:solidFill>
                <a:schemeClr val="dk1"/>
              </a:solidFill>
              <a:effectLst/>
              <a:latin typeface="+mn-lt"/>
              <a:ea typeface="+mn-ea"/>
              <a:cs typeface="+mn-cs"/>
            </a:endParaRPr>
          </a:p>
          <a:p>
            <a:pPr marL="228600" indent="-228600">
              <a:buFont typeface="+mj-lt"/>
              <a:buAutoNum type="arabicPeriod"/>
            </a:pPr>
            <a:endParaRPr lang="en-US" sz="1200" b="0" i="1" u="none" strike="noStrike" kern="1200">
              <a:solidFill>
                <a:schemeClr val="tx1"/>
              </a:solidFill>
              <a:effectLst/>
              <a:latin typeface="+mn-lt"/>
              <a:ea typeface="+mn-ea"/>
              <a:cs typeface="+mn-cs"/>
            </a:endParaRPr>
          </a:p>
          <a:p>
            <a:pPr marL="0" indent="0">
              <a:buFont typeface="+mj-lt"/>
              <a:buNone/>
            </a:pPr>
            <a:r>
              <a:rPr lang="en-US" sz="1200" b="0" i="1" u="none" strike="noStrike" kern="1200">
                <a:solidFill>
                  <a:schemeClr val="tx1"/>
                </a:solidFill>
                <a:effectLst/>
                <a:latin typeface="+mn-lt"/>
                <a:ea typeface="+mn-ea"/>
                <a:cs typeface="+mn-cs"/>
              </a:rPr>
              <a:t>*</a:t>
            </a:r>
            <a:r>
              <a:rPr lang="en-US" sz="1200" b="0" i="0" u="none" strike="noStrike" kern="1200">
                <a:solidFill>
                  <a:schemeClr val="dk1"/>
                </a:solidFill>
                <a:effectLst/>
                <a:latin typeface="+mn-lt"/>
                <a:ea typeface="+mn-ea"/>
                <a:cs typeface="+mn-cs"/>
              </a:rPr>
              <a:t>We harness data from (1) electronic health record, (2) financial and (3) patient report outcomes data with the (4) post-acute care claims and (5) proprietary benchmarks built upon a data registry of hundreds of thousands of patients. </a:t>
            </a:r>
            <a:endParaRPr lang="en-US" sz="1200" b="0" i="1" u="none" strike="noStrike"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131424B-3DEC-16D9-B93B-16DE699E0B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D39EF-08A9-414B-A5F3-4DB717139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94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p>
          <a:p>
            <a:endParaRPr lang="en-US"/>
          </a:p>
          <a:p>
            <a:r>
              <a:rPr lang="en-US" b="1"/>
              <a:t>SAY:</a:t>
            </a:r>
            <a:endParaRPr lang="en-US" b="1">
              <a:cs typeface="Calibri"/>
            </a:endParaRPr>
          </a:p>
          <a:p>
            <a:pPr marL="171450" indent="-171450">
              <a:buFont typeface="Arial" panose="020B0604020202020204" pitchFamily="34" charset="0"/>
              <a:buChar char="•"/>
            </a:pPr>
            <a:r>
              <a:rPr lang="en-US"/>
              <a:t>Here is the challenge. </a:t>
            </a:r>
          </a:p>
          <a:p>
            <a:pPr marL="171450" indent="-171450">
              <a:buFont typeface="Arial" panose="020B0604020202020204" pitchFamily="34" charset="0"/>
              <a:buChar char="•"/>
            </a:pPr>
            <a:r>
              <a:rPr lang="en-US"/>
              <a:t>Explain x and y axes</a:t>
            </a:r>
          </a:p>
          <a:p>
            <a:pPr marL="171450" indent="-171450">
              <a:buFont typeface="Arial" panose="020B0604020202020204" pitchFamily="34" charset="0"/>
              <a:buChar char="•"/>
            </a:pPr>
            <a:r>
              <a:rPr lang="en-US"/>
              <a:t>When we make improvements (e.g., eliminate a heart failure readmission), it hurts our bottom line in a fee for service and bundled per case model. We don’t get the revenue from that. </a:t>
            </a:r>
          </a:p>
          <a:p>
            <a:pPr marL="628650" lvl="1" indent="-171450">
              <a:buFont typeface="Arial" panose="020B0604020202020204" pitchFamily="34" charset="0"/>
              <a:buChar char="•"/>
            </a:pPr>
            <a:r>
              <a:rPr lang="en-US"/>
              <a:t>In a fee for service model, only efficiency improvements benefit the financial bottom line</a:t>
            </a:r>
          </a:p>
          <a:p>
            <a:pPr marL="628650" lvl="1" indent="-171450">
              <a:buFont typeface="Arial" panose="020B0604020202020204" pitchFamily="34" charset="0"/>
              <a:buChar char="•"/>
            </a:pPr>
            <a:r>
              <a:rPr lang="en-US"/>
              <a:t>Not until we move into a full capitation or provider at risk model (meaning I get paid per member per month) that we make money by making improvements and preventing heart failure from happening. </a:t>
            </a:r>
          </a:p>
          <a:p>
            <a:pPr marL="171450" lvl="0" indent="-171450">
              <a:buFont typeface="Arial" panose="020B0604020202020204" pitchFamily="34" charset="0"/>
              <a:buChar char="•"/>
            </a:pPr>
            <a:r>
              <a:rPr lang="en-US"/>
              <a:t>This is a big challenge because 85% of the waste in healthcare does not align with the current predominant business model</a:t>
            </a:r>
          </a:p>
          <a:p>
            <a:pPr marL="628650" lvl="1" indent="-171450">
              <a:buFont typeface="Arial" panose="020B0604020202020204" pitchFamily="34" charset="0"/>
              <a:buChar char="•"/>
            </a:pPr>
            <a:r>
              <a:rPr lang="en-US"/>
              <a:t>When we do something that is clinically the right thing for the patient, it hurts us financially as a healthcare delivery system.</a:t>
            </a:r>
          </a:p>
          <a:p>
            <a:pPr marL="0" indent="0">
              <a:buFont typeface="Arial" panose="020B0604020202020204" pitchFamily="34" charset="0"/>
              <a:buNone/>
            </a:pPr>
            <a:endParaRPr lang="en-US"/>
          </a:p>
          <a:p>
            <a:pPr>
              <a:buNone/>
            </a:pPr>
            <a:r>
              <a:rPr lang="en-US" b="1"/>
              <a:t>DO:</a:t>
            </a:r>
          </a:p>
          <a:p>
            <a:pPr marL="171450" indent="-171450">
              <a:buFont typeface="Arial" panose="020B0604020202020204" pitchFamily="34" charset="0"/>
              <a:buChar char="•"/>
            </a:pPr>
            <a:r>
              <a:rPr lang="en-US" b="0">
                <a:cs typeface="Calibri"/>
              </a:rPr>
              <a:t>N/A</a:t>
            </a:r>
          </a:p>
          <a:p>
            <a:endParaRPr lang="en-US"/>
          </a:p>
          <a:p>
            <a:r>
              <a:rPr lang="en-US" b="1"/>
              <a:t>Additional Notes:</a:t>
            </a:r>
          </a:p>
        </p:txBody>
      </p:sp>
      <p:sp>
        <p:nvSpPr>
          <p:cNvPr id="4" name="Slide Number Placeholder 3"/>
          <p:cNvSpPr>
            <a:spLocks noGrp="1"/>
          </p:cNvSpPr>
          <p:nvPr>
            <p:ph type="sldNum" sz="quarter" idx="5"/>
          </p:nvPr>
        </p:nvSpPr>
        <p:spPr/>
        <p:txBody>
          <a:bodyPr/>
          <a:lstStyle/>
          <a:p>
            <a:fld id="{5218B3CD-B0F7-FE42-B2FC-5934541CB6FB}" type="slidenum">
              <a:rPr lang="en-US" smtClean="0"/>
              <a:t>19</a:t>
            </a:fld>
            <a:endParaRPr lang="en-US"/>
          </a:p>
        </p:txBody>
      </p:sp>
    </p:spTree>
    <p:extLst>
      <p:ext uri="{BB962C8B-B14F-4D97-AF65-F5344CB8AC3E}">
        <p14:creationId xmlns:p14="http://schemas.microsoft.com/office/powerpoint/2010/main" val="3734852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p>
          <a:p>
            <a:endParaRPr lang="en-US"/>
          </a:p>
          <a:p>
            <a:r>
              <a:rPr lang="en-US" b="1"/>
              <a:t>SAY:</a:t>
            </a:r>
            <a:endParaRPr lang="en-US" b="1">
              <a:cs typeface="Calibri"/>
            </a:endParaRPr>
          </a:p>
          <a:p>
            <a:pPr marL="171450" indent="-171450">
              <a:buFont typeface="Arial" panose="020B0604020202020204" pitchFamily="34" charset="0"/>
              <a:buChar char="•"/>
            </a:pPr>
            <a:r>
              <a:rPr lang="en-US"/>
              <a:t>Here is a little more detail</a:t>
            </a:r>
          </a:p>
          <a:p>
            <a:pPr marL="171450" indent="-171450">
              <a:buFont typeface="Arial" panose="020B0604020202020204" pitchFamily="34" charset="0"/>
              <a:buChar char="•"/>
            </a:pPr>
            <a:r>
              <a:rPr lang="en-US"/>
              <a:t>Put in oversimplified terms, Net Operating Income is your revenues minus your costs. That’s your bottom line</a:t>
            </a:r>
          </a:p>
          <a:p>
            <a:pPr marL="628650" lvl="1" indent="-171450">
              <a:buFont typeface="Arial" panose="020B0604020202020204" pitchFamily="34" charset="0"/>
              <a:buChar char="•"/>
            </a:pPr>
            <a:r>
              <a:rPr lang="en-US"/>
              <a:t>Most common strategy right now, to improve the Net Operating Income, is to grow their revenue</a:t>
            </a:r>
          </a:p>
          <a:p>
            <a:pPr marL="0" indent="0">
              <a:buFont typeface="Arial" panose="020B0604020202020204" pitchFamily="34" charset="0"/>
              <a:buNone/>
            </a:pPr>
            <a:endParaRPr lang="en-US"/>
          </a:p>
          <a:p>
            <a:pPr>
              <a:buNone/>
            </a:pPr>
            <a:r>
              <a:rPr lang="en-US" b="1"/>
              <a:t>DO:</a:t>
            </a:r>
          </a:p>
          <a:p>
            <a:pPr marL="171450" indent="-171450">
              <a:buFont typeface="Arial" panose="020B0604020202020204" pitchFamily="34" charset="0"/>
              <a:buChar char="•"/>
            </a:pPr>
            <a:r>
              <a:rPr lang="en-US" b="0">
                <a:cs typeface="Calibri"/>
              </a:rPr>
              <a:t>Go to next slide to finish thought.</a:t>
            </a:r>
          </a:p>
          <a:p>
            <a:endParaRPr lang="en-US"/>
          </a:p>
          <a:p>
            <a:r>
              <a:rPr lang="en-US" b="1"/>
              <a:t>Additional Notes:</a:t>
            </a:r>
          </a:p>
          <a:p>
            <a:endParaRPr lang="en-US"/>
          </a:p>
        </p:txBody>
      </p:sp>
      <p:sp>
        <p:nvSpPr>
          <p:cNvPr id="4" name="Slide Number Placeholder 3"/>
          <p:cNvSpPr>
            <a:spLocks noGrp="1"/>
          </p:cNvSpPr>
          <p:nvPr>
            <p:ph type="sldNum" sz="quarter" idx="5"/>
          </p:nvPr>
        </p:nvSpPr>
        <p:spPr/>
        <p:txBody>
          <a:bodyPr/>
          <a:lstStyle/>
          <a:p>
            <a:fld id="{6121DC49-FC17-4C42-A13A-6224BB5BDA07}" type="slidenum">
              <a:rPr lang="en-US" smtClean="0"/>
              <a:t>20</a:t>
            </a:fld>
            <a:endParaRPr lang="en-US"/>
          </a:p>
        </p:txBody>
      </p:sp>
    </p:spTree>
    <p:extLst>
      <p:ext uri="{BB962C8B-B14F-4D97-AF65-F5344CB8AC3E}">
        <p14:creationId xmlns:p14="http://schemas.microsoft.com/office/powerpoint/2010/main" val="352008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p>
          <a:p>
            <a:endParaRPr lang="en-US"/>
          </a:p>
          <a:p>
            <a:r>
              <a:rPr lang="en-US" b="1"/>
              <a:t>SAY:</a:t>
            </a:r>
            <a:endParaRPr lang="en-US" b="1">
              <a:cs typeface="Calibri"/>
            </a:endParaRPr>
          </a:p>
          <a:p>
            <a:pPr marL="171450" indent="-171450">
              <a:buFont typeface="Arial" panose="020B0604020202020204" pitchFamily="34" charset="0"/>
              <a:buChar char="•"/>
            </a:pPr>
            <a:r>
              <a:rPr lang="en-US"/>
              <a:t>So if we dive into a little more detail, </a:t>
            </a:r>
          </a:p>
          <a:p>
            <a:pPr marL="171450" lvl="0" indent="-171450">
              <a:buFont typeface="Arial" panose="020B0604020202020204" pitchFamily="34" charset="0"/>
              <a:buChar char="•"/>
            </a:pPr>
            <a:r>
              <a:rPr lang="en-US" b="1"/>
              <a:t>Click for animation</a:t>
            </a:r>
          </a:p>
          <a:p>
            <a:pPr marL="171450" lvl="0" indent="-171450">
              <a:buFont typeface="Arial" panose="020B0604020202020204" pitchFamily="34" charset="0"/>
              <a:buChar char="•"/>
            </a:pPr>
            <a:r>
              <a:rPr lang="en-US"/>
              <a:t>Best practices is all about the process. </a:t>
            </a:r>
          </a:p>
          <a:p>
            <a:pPr marL="628650" lvl="1" indent="-171450">
              <a:buFont typeface="Arial" panose="020B0604020202020204" pitchFamily="34" charset="0"/>
              <a:buChar char="•"/>
            </a:pPr>
            <a:r>
              <a:rPr lang="en-US"/>
              <a:t>What is the root cause of our pains? And how could we improve the process? Could be following evidence-based guidelines (etc., read the bullets on the slide). </a:t>
            </a:r>
          </a:p>
          <a:p>
            <a:pPr marL="628650" lvl="1" indent="-171450">
              <a:buFont typeface="Arial" panose="020B0604020202020204" pitchFamily="34" charset="0"/>
              <a:buChar char="•"/>
            </a:pPr>
            <a:r>
              <a:rPr lang="en-US"/>
              <a:t>So those are all about improving the actual process flow.</a:t>
            </a:r>
          </a:p>
          <a:p>
            <a:pPr marL="171450" lvl="0" indent="-171450">
              <a:buFont typeface="Arial" panose="020B0604020202020204" pitchFamily="34" charset="0"/>
              <a:buChar char="•"/>
            </a:pPr>
            <a:r>
              <a:rPr lang="en-US" b="1"/>
              <a:t>Click for animation</a:t>
            </a:r>
          </a:p>
          <a:p>
            <a:pPr marL="171450" lvl="0" indent="-171450">
              <a:buFont typeface="Arial" panose="020B0604020202020204" pitchFamily="34" charset="0"/>
              <a:buChar char="•"/>
            </a:pPr>
            <a:r>
              <a:rPr lang="en-US"/>
              <a:t>In addition to that, we’ve got to understand the data side</a:t>
            </a:r>
          </a:p>
          <a:p>
            <a:pPr marL="628650" lvl="1" indent="-171450">
              <a:buFont typeface="Arial" panose="020B0604020202020204" pitchFamily="34" charset="0"/>
              <a:buChar char="•"/>
            </a:pPr>
            <a:r>
              <a:rPr lang="en-US"/>
              <a:t>What data should we be capturing about the process?</a:t>
            </a:r>
          </a:p>
          <a:p>
            <a:pPr marL="628650" lvl="1" indent="-171450">
              <a:buFont typeface="Arial" panose="020B0604020202020204" pitchFamily="34" charset="0"/>
              <a:buChar char="•"/>
            </a:pPr>
            <a:r>
              <a:rPr lang="en-US"/>
              <a:t>Data might be captured by different transactional systems, can we integrate that data together and give the right people access to it so we can give them an insight that will then lead to a better-informed decision or a more correct action</a:t>
            </a:r>
          </a:p>
          <a:p>
            <a:pPr marL="628650" lvl="1" indent="-171450">
              <a:buFont typeface="Arial" panose="020B0604020202020204" pitchFamily="34" charset="0"/>
              <a:buChar char="•"/>
            </a:pPr>
            <a:r>
              <a:rPr lang="en-US"/>
              <a:t>The way we do that is by having better tools that capture, analyze, and present data so that we can make better decisions and take better actions.</a:t>
            </a:r>
          </a:p>
          <a:p>
            <a:pPr marL="171450" lvl="0" indent="-171450">
              <a:buFont typeface="Arial" panose="020B0604020202020204" pitchFamily="34" charset="0"/>
              <a:buChar char="•"/>
            </a:pPr>
            <a:r>
              <a:rPr lang="en-US"/>
              <a:t>That all supposes that we can do the hardest of the three, which is adoption.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Click for animation</a:t>
            </a:r>
            <a:endParaRPr lang="en-US"/>
          </a:p>
          <a:p>
            <a:pPr marL="628650" lvl="1" indent="-171450">
              <a:buFont typeface="Arial" panose="020B0604020202020204" pitchFamily="34" charset="0"/>
              <a:buChar char="•"/>
            </a:pPr>
            <a:r>
              <a:rPr lang="en-US"/>
              <a:t>People often need new skills, new knowledge, and changes in attitudes. </a:t>
            </a:r>
          </a:p>
          <a:p>
            <a:pPr marL="628650" lvl="1" indent="-171450">
              <a:buFont typeface="Arial" panose="020B0604020202020204" pitchFamily="34" charset="0"/>
              <a:buChar char="•"/>
            </a:pPr>
            <a:r>
              <a:rPr lang="en-US"/>
              <a:t>It requires a different strategy, competencies, might require a change in culture and the way their operating model works. </a:t>
            </a:r>
          </a:p>
          <a:p>
            <a:pPr marL="628650" lvl="1" indent="-171450">
              <a:buFont typeface="Arial" panose="020B0604020202020204" pitchFamily="34" charset="0"/>
              <a:buChar char="•"/>
            </a:pPr>
            <a:r>
              <a:rPr lang="en-US"/>
              <a:t>Adoption is the hardest piece, you can install a tool but no one will install the tool if these things in the adoption category don’t change</a:t>
            </a:r>
          </a:p>
          <a:p>
            <a:pPr marL="171450" lvl="0" indent="-171450">
              <a:buFont typeface="Arial" panose="020B0604020202020204" pitchFamily="34" charset="0"/>
              <a:buChar char="•"/>
            </a:pPr>
            <a:r>
              <a:rPr lang="en-US"/>
              <a:t>So it is only when we have all three working together that we see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Click for animation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Improved health impact… (read the rest of the bullets)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Better experiences for patients, clinicians, even the support staff.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One of the things we hear all the time when folks stop doing spreadmarts and start building analytic accelerators is that their job satisfaction goes up because they are doing more meaningful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So that is the Value Creation Framework. Let me pause here and ask what questions you have about that. </a:t>
            </a:r>
          </a:p>
          <a:p>
            <a:pPr marL="0" indent="0">
              <a:buFont typeface="Arial" panose="020B0604020202020204" pitchFamily="34" charset="0"/>
              <a:buNone/>
            </a:pPr>
            <a:endParaRPr lang="en-US"/>
          </a:p>
          <a:p>
            <a:pPr>
              <a:buNone/>
            </a:pPr>
            <a:r>
              <a:rPr lang="en-US" b="1"/>
              <a:t>DO:</a:t>
            </a:r>
          </a:p>
          <a:p>
            <a:pPr marL="171450" indent="-171450">
              <a:buFont typeface="Arial" panose="020B0604020202020204" pitchFamily="34" charset="0"/>
              <a:buChar char="•"/>
            </a:pPr>
            <a:r>
              <a:rPr lang="en-US" b="0">
                <a:cs typeface="Calibri"/>
              </a:rPr>
              <a:t>N/A</a:t>
            </a:r>
          </a:p>
          <a:p>
            <a:endParaRPr lang="en-US"/>
          </a:p>
          <a:p>
            <a:r>
              <a:rPr lang="en-US" b="1"/>
              <a:t>Additional Notes:</a:t>
            </a:r>
          </a:p>
          <a:p>
            <a:endParaRPr lang="en-US"/>
          </a:p>
        </p:txBody>
      </p:sp>
      <p:sp>
        <p:nvSpPr>
          <p:cNvPr id="4" name="Slide Number Placeholder 3"/>
          <p:cNvSpPr>
            <a:spLocks noGrp="1"/>
          </p:cNvSpPr>
          <p:nvPr>
            <p:ph type="sldNum" sz="quarter" idx="5"/>
          </p:nvPr>
        </p:nvSpPr>
        <p:spPr/>
        <p:txBody>
          <a:bodyPr/>
          <a:lstStyle/>
          <a:p>
            <a:fld id="{95A280E4-5612-474D-903D-A5D05FB923B0}" type="slidenum">
              <a:rPr lang="en-US" smtClean="0"/>
              <a:t>21</a:t>
            </a:fld>
            <a:endParaRPr lang="en-US"/>
          </a:p>
        </p:txBody>
      </p:sp>
    </p:spTree>
    <p:extLst>
      <p:ext uri="{BB962C8B-B14F-4D97-AF65-F5344CB8AC3E}">
        <p14:creationId xmlns:p14="http://schemas.microsoft.com/office/powerpoint/2010/main" val="402828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p>
          <a:p>
            <a:endParaRPr lang="en-US"/>
          </a:p>
          <a:p>
            <a:r>
              <a:rPr lang="en-US" b="1"/>
              <a:t>SAY:</a:t>
            </a:r>
            <a:endParaRPr lang="en-US" b="1">
              <a:cs typeface="Calibri"/>
            </a:endParaRPr>
          </a:p>
          <a:p>
            <a:pPr marL="171450" indent="-171450">
              <a:buFont typeface="Arial" panose="020B0604020202020204" pitchFamily="34" charset="0"/>
              <a:buChar char="•"/>
            </a:pPr>
            <a:r>
              <a:rPr lang="en-US"/>
              <a:t>They have rev cycle initiatives, trying to make that revenue grow faster or they are trying to buy a neighboring hospital to get greater market share. All of that is to increase revenue</a:t>
            </a:r>
          </a:p>
          <a:p>
            <a:pPr marL="628650" lvl="1" indent="-171450">
              <a:buFont typeface="Arial" panose="020B0604020202020204" pitchFamily="34" charset="0"/>
              <a:buChar char="•"/>
            </a:pPr>
            <a:r>
              <a:rPr lang="en-US"/>
              <a:t>Each additional case they add, gives the about a 5-9% contribution to the bottom line. You don’t get the full revenue, you get the revenue minus the costs, and if that comes out positive it gets added to the bottom line.</a:t>
            </a:r>
          </a:p>
          <a:p>
            <a:pPr marL="171450" lvl="0" indent="-171450">
              <a:buFont typeface="Arial" panose="020B0604020202020204" pitchFamily="34" charset="0"/>
              <a:buChar char="•"/>
            </a:pPr>
            <a:r>
              <a:rPr lang="en-US"/>
              <a:t>However, if I can get into a value-based contract, and the majority of my contracts are value-based, when I eliminate waste</a:t>
            </a:r>
          </a:p>
          <a:p>
            <a:pPr marL="171450" lvl="0" indent="-171450">
              <a:buFont typeface="Arial" panose="020B0604020202020204" pitchFamily="34" charset="0"/>
              <a:buChar char="•"/>
            </a:pPr>
            <a:r>
              <a:rPr lang="en-US" b="1"/>
              <a:t>Do: Click for animation</a:t>
            </a:r>
          </a:p>
          <a:p>
            <a:pPr marL="171450" lvl="0" indent="-171450">
              <a:buFont typeface="Arial" panose="020B0604020202020204" pitchFamily="34" charset="0"/>
              <a:buChar char="•"/>
            </a:pPr>
            <a:r>
              <a:rPr lang="en-US"/>
              <a:t>I could add 50-100% contribution to the bottom line. </a:t>
            </a:r>
          </a:p>
          <a:p>
            <a:pPr marL="171450" lvl="0" indent="-171450">
              <a:buFont typeface="Arial" panose="020B0604020202020204" pitchFamily="34" charset="0"/>
              <a:buChar char="•"/>
            </a:pPr>
            <a:r>
              <a:rPr lang="en-US"/>
              <a:t>Here is an example of how that might work</a:t>
            </a:r>
          </a:p>
          <a:p>
            <a:pPr marL="0" indent="0">
              <a:buFont typeface="Arial" panose="020B0604020202020204" pitchFamily="34" charset="0"/>
              <a:buNone/>
            </a:pPr>
            <a:endParaRPr lang="en-US"/>
          </a:p>
          <a:p>
            <a:pPr>
              <a:buNone/>
            </a:pPr>
            <a:r>
              <a:rPr lang="en-US" b="1"/>
              <a:t>DO:</a:t>
            </a:r>
          </a:p>
          <a:p>
            <a:pPr marL="171450" indent="-171450">
              <a:buFont typeface="Arial" panose="020B0604020202020204" pitchFamily="34" charset="0"/>
              <a:buChar char="•"/>
            </a:pPr>
            <a:r>
              <a:rPr lang="en-US" b="0">
                <a:cs typeface="Calibri"/>
              </a:rPr>
              <a:t>Go to next slide to continue thought</a:t>
            </a:r>
          </a:p>
          <a:p>
            <a:endParaRPr lang="en-US"/>
          </a:p>
          <a:p>
            <a:r>
              <a:rPr lang="en-US" b="1"/>
              <a:t>Additional Notes:</a:t>
            </a:r>
          </a:p>
          <a:p>
            <a:endParaRPr lang="en-US"/>
          </a:p>
        </p:txBody>
      </p:sp>
      <p:sp>
        <p:nvSpPr>
          <p:cNvPr id="4" name="Slide Number Placeholder 3"/>
          <p:cNvSpPr>
            <a:spLocks noGrp="1"/>
          </p:cNvSpPr>
          <p:nvPr>
            <p:ph type="sldNum" sz="quarter" idx="5"/>
          </p:nvPr>
        </p:nvSpPr>
        <p:spPr/>
        <p:txBody>
          <a:bodyPr/>
          <a:lstStyle/>
          <a:p>
            <a:fld id="{6121DC49-FC17-4C42-A13A-6224BB5BDA07}" type="slidenum">
              <a:rPr lang="en-US" smtClean="0"/>
              <a:t>23</a:t>
            </a:fld>
            <a:endParaRPr lang="en-US"/>
          </a:p>
        </p:txBody>
      </p:sp>
    </p:spTree>
    <p:extLst>
      <p:ext uri="{BB962C8B-B14F-4D97-AF65-F5344CB8AC3E}">
        <p14:creationId xmlns:p14="http://schemas.microsoft.com/office/powerpoint/2010/main" val="266066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ACEE-FF84-4F69-9895-7EAB24CA7D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42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ACEE-FF84-4F69-9895-7EAB24CA7D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2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sng"/>
              <a:t>Let me help you visualize this value through the journey of three different patients who need meniscus surgery.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sz="1200" b="0" i="0" kern="1200">
                <a:solidFill>
                  <a:schemeClr val="tx1"/>
                </a:solidFill>
                <a:effectLst/>
                <a:latin typeface="+mn-lt"/>
                <a:ea typeface="+mn-ea"/>
                <a:cs typeface="+mn-cs"/>
              </a:rPr>
              <a:t>Imagine these patients come to the hospital via three different routes:</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One of them could have been in car accident and came through the ED (Emergency Department).</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Another has been having issues and finally talked to his orthopedic surgeon and they agreed, let’s get it fixed.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The third person might have gone through their primary care physician and tried some rehab on her own, and is now going to a specialist, before ending ends up there.</a:t>
            </a:r>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D39EF-08A9-414B-A5F3-4DB717139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348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ag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6" y="4998891"/>
            <a:ext cx="9670598" cy="667048"/>
          </a:xfrm>
        </p:spPr>
        <p:txBody>
          <a:bodyPr anchor="ctr" anchorCtr="0">
            <a:noAutofit/>
          </a:bodyPr>
          <a:lstStyle>
            <a:lvl1pPr algn="l">
              <a:defRPr sz="4400">
                <a:solidFill>
                  <a:schemeClr val="tx1"/>
                </a:solidFill>
              </a:defRPr>
            </a:lvl1pPr>
          </a:lstStyle>
          <a:p>
            <a:r>
              <a:rPr lang="en-US"/>
              <a:t>Presentation Title</a:t>
            </a:r>
          </a:p>
        </p:txBody>
      </p:sp>
      <p:sp>
        <p:nvSpPr>
          <p:cNvPr id="12" name="Text Placeholder 3">
            <a:extLst>
              <a:ext uri="{FF2B5EF4-FFF2-40B4-BE49-F238E27FC236}">
                <a16:creationId xmlns:a16="http://schemas.microsoft.com/office/drawing/2014/main" id="{9715494C-351A-478C-AA18-BB42CA846C7F}"/>
              </a:ext>
            </a:extLst>
          </p:cNvPr>
          <p:cNvSpPr>
            <a:spLocks noGrp="1"/>
          </p:cNvSpPr>
          <p:nvPr>
            <p:ph type="body" sz="quarter" idx="11" hasCustomPrompt="1"/>
          </p:nvPr>
        </p:nvSpPr>
        <p:spPr>
          <a:xfrm>
            <a:off x="581330" y="5718753"/>
            <a:ext cx="9670598" cy="269875"/>
          </a:xfrm>
        </p:spPr>
        <p:txBody>
          <a:bodyPr anchor="ctr"/>
          <a:lstStyle>
            <a:lvl1pPr>
              <a:defRPr lang="en-US" sz="2000" b="1" kern="1200" dirty="0" smtClean="0">
                <a:solidFill>
                  <a:schemeClr val="tx1"/>
                </a:solidFill>
                <a:latin typeface="+mn-lt"/>
                <a:ea typeface="+mn-ea"/>
                <a:cs typeface="+mn-cs"/>
              </a:defRPr>
            </a:lvl1pPr>
          </a:lstStyle>
          <a:p>
            <a:pPr lvl="0"/>
            <a:r>
              <a:rPr lang="en-US"/>
              <a:t>Presenter Name</a:t>
            </a:r>
          </a:p>
        </p:txBody>
      </p:sp>
      <p:sp>
        <p:nvSpPr>
          <p:cNvPr id="18" name="TextBox 17">
            <a:extLst>
              <a:ext uri="{FF2B5EF4-FFF2-40B4-BE49-F238E27FC236}">
                <a16:creationId xmlns:a16="http://schemas.microsoft.com/office/drawing/2014/main" id="{5BC73628-476D-4DCE-A003-8D7DB11CE620}"/>
              </a:ext>
            </a:extLst>
          </p:cNvPr>
          <p:cNvSpPr txBox="1"/>
          <p:nvPr userDrawn="1"/>
        </p:nvSpPr>
        <p:spPr>
          <a:xfrm>
            <a:off x="581330" y="6550877"/>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20000"/>
                    <a:lumOff val="80000"/>
                  </a:schemeClr>
                </a:solidFill>
                <a:effectLst/>
                <a:uLnTx/>
                <a:uFillTx/>
              </a:rPr>
              <a:t>© Health Catalyst. Confidential and Proprietary.</a:t>
            </a:r>
          </a:p>
        </p:txBody>
      </p:sp>
    </p:spTree>
    <p:extLst>
      <p:ext uri="{BB962C8B-B14F-4D97-AF65-F5344CB8AC3E}">
        <p14:creationId xmlns:p14="http://schemas.microsoft.com/office/powerpoint/2010/main" val="29165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Footer - One Colum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lang="en-US" sz="4000" b="1" kern="1200" dirty="0">
                <a:solidFill>
                  <a:schemeClr val="bg2"/>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038226"/>
            <a:ext cx="10515600" cy="4638673"/>
          </a:xfrm>
        </p:spPr>
        <p:txBody>
          <a:bodyPr/>
          <a:lstStyle>
            <a:lvl1pPr>
              <a:defRPr/>
            </a:lvl1pPr>
          </a:lstStyle>
          <a:p>
            <a:pPr lvl="0"/>
            <a:r>
              <a:rPr lang="en-US"/>
              <a:t>Click to add text</a:t>
            </a:r>
          </a:p>
          <a:p>
            <a:pPr lvl="1"/>
            <a:r>
              <a:rPr lang="en-US"/>
              <a:t>Second level</a:t>
            </a:r>
          </a:p>
          <a:p>
            <a:pPr lvl="2"/>
            <a:r>
              <a:rPr lang="en-US"/>
              <a:t>Third level</a:t>
            </a:r>
          </a:p>
        </p:txBody>
      </p:sp>
      <p:grpSp>
        <p:nvGrpSpPr>
          <p:cNvPr id="5" name="Group 4">
            <a:extLst>
              <a:ext uri="{FF2B5EF4-FFF2-40B4-BE49-F238E27FC236}">
                <a16:creationId xmlns:a16="http://schemas.microsoft.com/office/drawing/2014/main" id="{B664E88F-307A-DB40-B2B8-A6ACEE9F6D5C}"/>
              </a:ext>
            </a:extLst>
          </p:cNvPr>
          <p:cNvGrpSpPr/>
          <p:nvPr userDrawn="1"/>
        </p:nvGrpSpPr>
        <p:grpSpPr>
          <a:xfrm>
            <a:off x="725020" y="6001879"/>
            <a:ext cx="10741959" cy="387014"/>
            <a:chOff x="725020" y="6001879"/>
            <a:chExt cx="10741959" cy="387014"/>
          </a:xfrm>
        </p:grpSpPr>
        <p:cxnSp>
          <p:nvCxnSpPr>
            <p:cNvPr id="6" name="Straight Connector 5">
              <a:extLst>
                <a:ext uri="{FF2B5EF4-FFF2-40B4-BE49-F238E27FC236}">
                  <a16:creationId xmlns:a16="http://schemas.microsoft.com/office/drawing/2014/main" id="{F4B2A32C-99E1-19FC-2170-1EDC074C5FC4}"/>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CE21FC4-AEF7-0958-E898-1725533E04EA}"/>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8" name="Picture 7" descr="A picture containing font, graphics, graphic design, typography&#10;&#10;Description automatically generated">
              <a:extLst>
                <a:ext uri="{FF2B5EF4-FFF2-40B4-BE49-F238E27FC236}">
                  <a16:creationId xmlns:a16="http://schemas.microsoft.com/office/drawing/2014/main" id="{12B226E4-5AAB-AD6E-4DD5-901D0F35B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32372307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oter - Title Onl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2" name="TextBox 11">
            <a:extLst>
              <a:ext uri="{FF2B5EF4-FFF2-40B4-BE49-F238E27FC236}">
                <a16:creationId xmlns:a16="http://schemas.microsoft.com/office/drawing/2014/main" id="{D785B9F2-A539-405E-84F0-0B3814AD100A}"/>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39353179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oter - 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2" name="TextBox 11">
            <a:extLst>
              <a:ext uri="{FF2B5EF4-FFF2-40B4-BE49-F238E27FC236}">
                <a16:creationId xmlns:a16="http://schemas.microsoft.com/office/drawing/2014/main" id="{5EBEE363-D629-48FB-A05E-6984D1F24C16}"/>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8239842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ird Blue - Three Columns">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34429F-72B3-41F4-B51C-3097CD1DD0B5}"/>
              </a:ext>
            </a:extLst>
          </p:cNvPr>
          <p:cNvSpPr/>
          <p:nvPr userDrawn="1"/>
        </p:nvSpPr>
        <p:spPr>
          <a:xfrm rot="10800000">
            <a:off x="0" y="-6666"/>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548449"/>
            <a:ext cx="3730752" cy="987552"/>
          </a:xfrm>
        </p:spPr>
        <p:txBody>
          <a:bodyPr anchor="ctr"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3749040" cy="456782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DC413D03-C78A-4DA9-A713-627817E43138}"/>
              </a:ext>
            </a:extLst>
          </p:cNvPr>
          <p:cNvSpPr>
            <a:spLocks noGrp="1"/>
          </p:cNvSpPr>
          <p:nvPr>
            <p:ph sz="half" idx="2" hasCustomPrompt="1"/>
          </p:nvPr>
        </p:nvSpPr>
        <p:spPr>
          <a:xfrm>
            <a:off x="5641302" y="1783093"/>
            <a:ext cx="2651760" cy="4567827"/>
          </a:xfrm>
        </p:spPr>
        <p:txBody>
          <a:bodyPr/>
          <a:lstStyle>
            <a:lvl1pPr>
              <a:defRPr/>
            </a:lvl1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8825188" y="1783093"/>
            <a:ext cx="2651760" cy="4567827"/>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TextBox 11">
            <a:extLst>
              <a:ext uri="{FF2B5EF4-FFF2-40B4-BE49-F238E27FC236}">
                <a16:creationId xmlns:a16="http://schemas.microsoft.com/office/drawing/2014/main" id="{37E60393-094C-407A-8D92-A9D8F68647E9}"/>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4529503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ird Blue - Three Columns, Subtitl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34429F-72B3-41F4-B51C-3097CD1DD0B5}"/>
              </a:ext>
            </a:extLst>
          </p:cNvPr>
          <p:cNvSpPr/>
          <p:nvPr userDrawn="1"/>
        </p:nvSpPr>
        <p:spPr>
          <a:xfrm rot="10800000">
            <a:off x="0" y="-6666"/>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334913"/>
            <a:ext cx="3749040" cy="987552"/>
          </a:xfrm>
        </p:spPr>
        <p:txBody>
          <a:bodyPr anchor="b"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889185"/>
            <a:ext cx="3749040" cy="4459211"/>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8825188" y="1889186"/>
            <a:ext cx="2651760" cy="4459210"/>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9" name="Text Placeholder 3">
            <a:extLst>
              <a:ext uri="{FF2B5EF4-FFF2-40B4-BE49-F238E27FC236}">
                <a16:creationId xmlns:a16="http://schemas.microsoft.com/office/drawing/2014/main" id="{E94D0F37-B6F9-4379-9AB6-8C7AC09FB33B}"/>
              </a:ext>
            </a:extLst>
          </p:cNvPr>
          <p:cNvSpPr>
            <a:spLocks noGrp="1"/>
          </p:cNvSpPr>
          <p:nvPr>
            <p:ph type="body" sz="quarter" idx="15" hasCustomPrompt="1"/>
          </p:nvPr>
        </p:nvSpPr>
        <p:spPr>
          <a:xfrm>
            <a:off x="478131" y="1322465"/>
            <a:ext cx="3749040" cy="298383"/>
          </a:xfrm>
          <a:prstGeom prst="rect">
            <a:avLst/>
          </a:prstGeom>
        </p:spPr>
        <p:txBody>
          <a:bodyPr>
            <a:noAutofit/>
          </a:bodyPr>
          <a:lstStyle>
            <a:lvl1pPr>
              <a:buNone/>
              <a:defRPr sz="2200" b="1">
                <a:solidFill>
                  <a:schemeClr val="bg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3" name="Text Placeholder 3">
            <a:extLst>
              <a:ext uri="{FF2B5EF4-FFF2-40B4-BE49-F238E27FC236}">
                <a16:creationId xmlns:a16="http://schemas.microsoft.com/office/drawing/2014/main" id="{568C8396-DB40-4312-919E-F4466A108167}"/>
              </a:ext>
            </a:extLst>
          </p:cNvPr>
          <p:cNvSpPr>
            <a:spLocks noGrp="1"/>
          </p:cNvSpPr>
          <p:nvPr>
            <p:ph type="body" sz="quarter" idx="17" hasCustomPrompt="1"/>
          </p:nvPr>
        </p:nvSpPr>
        <p:spPr>
          <a:xfrm>
            <a:off x="8811734" y="1322466"/>
            <a:ext cx="2665214" cy="298383"/>
          </a:xfrm>
          <a:prstGeom prst="rect">
            <a:avLst/>
          </a:prstGeom>
        </p:spPr>
        <p:txBody>
          <a:bodyPr>
            <a:noAutofit/>
          </a:bodyPr>
          <a:lstStyle>
            <a:lvl1pPr>
              <a:buNone/>
              <a:defRPr sz="2200" b="1">
                <a:solidFill>
                  <a:schemeClr val="bg2"/>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7" name="Content Placeholder 3">
            <a:extLst>
              <a:ext uri="{FF2B5EF4-FFF2-40B4-BE49-F238E27FC236}">
                <a16:creationId xmlns:a16="http://schemas.microsoft.com/office/drawing/2014/main" id="{287FD315-27E8-4D10-9D88-1E5F69F16707}"/>
              </a:ext>
            </a:extLst>
          </p:cNvPr>
          <p:cNvSpPr>
            <a:spLocks noGrp="1"/>
          </p:cNvSpPr>
          <p:nvPr>
            <p:ph sz="half" idx="18" hasCustomPrompt="1"/>
          </p:nvPr>
        </p:nvSpPr>
        <p:spPr>
          <a:xfrm>
            <a:off x="5681440" y="1889186"/>
            <a:ext cx="2651760" cy="4459210"/>
          </a:xfrm>
        </p:spPr>
        <p:txBody>
          <a:bodyPr/>
          <a:lstStyle>
            <a:lvl1pPr>
              <a:defRPr/>
            </a:lvl1pPr>
          </a:lstStyle>
          <a:p>
            <a:pPr lvl="0"/>
            <a:r>
              <a:rPr lang="en-US"/>
              <a:t>Click to add text</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35379E86-2988-4558-BCE6-47A996B88C8F}"/>
              </a:ext>
            </a:extLst>
          </p:cNvPr>
          <p:cNvSpPr>
            <a:spLocks noGrp="1"/>
          </p:cNvSpPr>
          <p:nvPr>
            <p:ph type="body" sz="quarter" idx="19" hasCustomPrompt="1"/>
          </p:nvPr>
        </p:nvSpPr>
        <p:spPr>
          <a:xfrm>
            <a:off x="5667986" y="1322466"/>
            <a:ext cx="2665214" cy="298383"/>
          </a:xfrm>
          <a:prstGeom prst="rect">
            <a:avLst/>
          </a:prstGeom>
        </p:spPr>
        <p:txBody>
          <a:bodyPr>
            <a:noAutofit/>
          </a:bodyPr>
          <a:lstStyle>
            <a:lvl1pPr>
              <a:buNone/>
              <a:defRPr sz="2200" b="1">
                <a:solidFill>
                  <a:schemeClr val="bg2"/>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4" name="TextBox 13">
            <a:extLst>
              <a:ext uri="{FF2B5EF4-FFF2-40B4-BE49-F238E27FC236}">
                <a16:creationId xmlns:a16="http://schemas.microsoft.com/office/drawing/2014/main" id="{0F7534A8-FEBC-47A7-9009-F941C802CAFA}"/>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5537276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alf Blue - Two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8B7252-39F1-4F22-9DDD-550B992F24C3}"/>
              </a:ext>
            </a:extLst>
          </p:cNvPr>
          <p:cNvSpPr/>
          <p:nvPr userDrawn="1"/>
        </p:nvSpPr>
        <p:spPr>
          <a:xfrm>
            <a:off x="1"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548449"/>
            <a:ext cx="5103962" cy="987552"/>
          </a:xfrm>
        </p:spPr>
        <p:txBody>
          <a:bodyPr anchor="ctr"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5103962" cy="456530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6574131" y="1783093"/>
            <a:ext cx="5139738" cy="4565302"/>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TextBox 11">
            <a:extLst>
              <a:ext uri="{FF2B5EF4-FFF2-40B4-BE49-F238E27FC236}">
                <a16:creationId xmlns:a16="http://schemas.microsoft.com/office/drawing/2014/main" id="{EB926C86-2523-43D8-8DA8-C211A033C6AC}"/>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967175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alf Blue - Two Columns,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8B7252-39F1-4F22-9DDD-550B992F24C3}"/>
              </a:ext>
            </a:extLst>
          </p:cNvPr>
          <p:cNvSpPr/>
          <p:nvPr userDrawn="1"/>
        </p:nvSpPr>
        <p:spPr>
          <a:xfrm>
            <a:off x="1"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5103962" cy="456530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6574131" y="1783093"/>
            <a:ext cx="5139738" cy="4565302"/>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8" name="Text Placeholder 3">
            <a:extLst>
              <a:ext uri="{FF2B5EF4-FFF2-40B4-BE49-F238E27FC236}">
                <a16:creationId xmlns:a16="http://schemas.microsoft.com/office/drawing/2014/main" id="{FA71F2DF-F392-40E7-B8A9-420A524B074D}"/>
              </a:ext>
            </a:extLst>
          </p:cNvPr>
          <p:cNvSpPr>
            <a:spLocks noGrp="1"/>
          </p:cNvSpPr>
          <p:nvPr>
            <p:ph type="body" sz="quarter" idx="15" hasCustomPrompt="1"/>
          </p:nvPr>
        </p:nvSpPr>
        <p:spPr>
          <a:xfrm>
            <a:off x="462012" y="1368451"/>
            <a:ext cx="5120079" cy="298383"/>
          </a:xfrm>
          <a:prstGeom prst="rect">
            <a:avLst/>
          </a:prstGeom>
        </p:spPr>
        <p:txBody>
          <a:bodyPr>
            <a:noAutofit/>
          </a:bodyPr>
          <a:lstStyle>
            <a:lvl1pPr>
              <a:buNone/>
              <a:defRPr sz="2200" b="1">
                <a:solidFill>
                  <a:schemeClr val="bg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2" name="Text Placeholder 3">
            <a:extLst>
              <a:ext uri="{FF2B5EF4-FFF2-40B4-BE49-F238E27FC236}">
                <a16:creationId xmlns:a16="http://schemas.microsoft.com/office/drawing/2014/main" id="{E913408A-EF23-42A0-A9BE-C6C955153CF7}"/>
              </a:ext>
            </a:extLst>
          </p:cNvPr>
          <p:cNvSpPr>
            <a:spLocks noGrp="1"/>
          </p:cNvSpPr>
          <p:nvPr>
            <p:ph type="body" sz="quarter" idx="16" hasCustomPrompt="1"/>
          </p:nvPr>
        </p:nvSpPr>
        <p:spPr>
          <a:xfrm>
            <a:off x="6574131" y="1371686"/>
            <a:ext cx="5155857" cy="298383"/>
          </a:xfrm>
          <a:prstGeom prst="rect">
            <a:avLst/>
          </a:prstGeom>
        </p:spPr>
        <p:txBody>
          <a:bodyPr>
            <a:noAutofit/>
          </a:bodyPr>
          <a:lstStyle>
            <a:lvl1pPr>
              <a:buNone/>
              <a:defRPr sz="2200" b="1">
                <a:solidFill>
                  <a:srgbClr val="006B93"/>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3" name="Title 1">
            <a:extLst>
              <a:ext uri="{FF2B5EF4-FFF2-40B4-BE49-F238E27FC236}">
                <a16:creationId xmlns:a16="http://schemas.microsoft.com/office/drawing/2014/main" id="{8A7B0B34-D54E-4076-B43B-138C49A18C9E}"/>
              </a:ext>
            </a:extLst>
          </p:cNvPr>
          <p:cNvSpPr>
            <a:spLocks noGrp="1"/>
          </p:cNvSpPr>
          <p:nvPr>
            <p:ph type="title" hasCustomPrompt="1"/>
          </p:nvPr>
        </p:nvSpPr>
        <p:spPr>
          <a:xfrm>
            <a:off x="462011" y="409577"/>
            <a:ext cx="5120081" cy="915112"/>
          </a:xfrm>
          <a:prstGeom prst="rect">
            <a:avLst/>
          </a:prstGeom>
        </p:spPr>
        <p:txBody>
          <a:bodyPr anchor="ctr" anchorCtr="0">
            <a:noAutofit/>
          </a:bodyPr>
          <a:lstStyle>
            <a:lvl1pPr>
              <a:defRPr sz="3000" b="1">
                <a:solidFill>
                  <a:schemeClr val="bg1"/>
                </a:solidFill>
                <a:latin typeface="+mn-lt"/>
              </a:defRPr>
            </a:lvl1pPr>
          </a:lstStyle>
          <a:p>
            <a:r>
              <a:rPr lang="en-US"/>
              <a:t>Slide Title</a:t>
            </a:r>
          </a:p>
        </p:txBody>
      </p:sp>
      <p:sp>
        <p:nvSpPr>
          <p:cNvPr id="15" name="TextBox 14">
            <a:extLst>
              <a:ext uri="{FF2B5EF4-FFF2-40B4-BE49-F238E27FC236}">
                <a16:creationId xmlns:a16="http://schemas.microsoft.com/office/drawing/2014/main" id="{645B59E3-2C63-477A-B588-5014DCE7C225}"/>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35176249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isc - One Column, Sub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2" y="1687372"/>
            <a:ext cx="9232052" cy="4663547"/>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 Placeholder 21">
            <a:extLst>
              <a:ext uri="{FF2B5EF4-FFF2-40B4-BE49-F238E27FC236}">
                <a16:creationId xmlns:a16="http://schemas.microsoft.com/office/drawing/2014/main" id="{7CAAAC83-8BA4-4341-9EFF-7F1FADBDD334}"/>
              </a:ext>
            </a:extLst>
          </p:cNvPr>
          <p:cNvSpPr>
            <a:spLocks noGrp="1"/>
          </p:cNvSpPr>
          <p:nvPr>
            <p:ph type="body" sz="quarter" idx="14" hasCustomPrompt="1"/>
          </p:nvPr>
        </p:nvSpPr>
        <p:spPr>
          <a:xfrm>
            <a:off x="1540841" y="1058762"/>
            <a:ext cx="9232051" cy="388757"/>
          </a:xfrm>
        </p:spPr>
        <p:txBody>
          <a:bodyPr>
            <a:noAutofit/>
          </a:bodyPr>
          <a:lstStyle>
            <a:lvl1pPr>
              <a:defRPr lang="en-US" sz="2400" b="1" kern="1200" dirty="0">
                <a:solidFill>
                  <a:schemeClr val="tx2"/>
                </a:solidFill>
                <a:latin typeface="+mn-lt"/>
                <a:ea typeface="+mn-ea"/>
                <a:cs typeface="+mn-cs"/>
              </a:defRPr>
            </a:lvl1pPr>
          </a:lstStyle>
          <a:p>
            <a:pPr lvl="0"/>
            <a:r>
              <a:rPr lang="en-US"/>
              <a:t>Slide Subtitle</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4" name="TextBox 13">
            <a:extLst>
              <a:ext uri="{FF2B5EF4-FFF2-40B4-BE49-F238E27FC236}">
                <a16:creationId xmlns:a16="http://schemas.microsoft.com/office/drawing/2014/main" id="{AFFA09A8-6DDF-499C-844A-7867F37FC87B}"/>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3017486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isc - One Column, Suppo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0" y="2169003"/>
            <a:ext cx="9232054" cy="4181916"/>
          </a:xfrm>
        </p:spPr>
        <p:txBody>
          <a:bodyPr/>
          <a:lstStyle>
            <a:lvl1pPr>
              <a:defRPr/>
            </a:lvl1pPr>
          </a:lstStyle>
          <a:p>
            <a:pPr lvl="0"/>
            <a:r>
              <a:rPr lang="en-US"/>
              <a:t>Click to add text</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Text Placeholder 31">
            <a:extLst>
              <a:ext uri="{FF2B5EF4-FFF2-40B4-BE49-F238E27FC236}">
                <a16:creationId xmlns:a16="http://schemas.microsoft.com/office/drawing/2014/main" id="{A22F483B-874E-46DA-B089-C901BC3B8A67}"/>
              </a:ext>
            </a:extLst>
          </p:cNvPr>
          <p:cNvSpPr>
            <a:spLocks noGrp="1"/>
          </p:cNvSpPr>
          <p:nvPr>
            <p:ph type="body" sz="quarter" idx="11" hasCustomPrompt="1"/>
          </p:nvPr>
        </p:nvSpPr>
        <p:spPr>
          <a:xfrm>
            <a:off x="1540840" y="1197016"/>
            <a:ext cx="9232051" cy="784778"/>
          </a:xfrm>
          <a:prstGeom prst="rect">
            <a:avLst/>
          </a:prstGeom>
        </p:spPr>
        <p:txBody>
          <a:bodyPr/>
          <a:lstStyle>
            <a:lvl1pPr>
              <a:buNone/>
              <a:defRPr sz="1400"/>
            </a:lvl1pPr>
            <a:lvl2pPr>
              <a:defRPr sz="1400"/>
            </a:lvl2pPr>
            <a:lvl3pPr>
              <a:defRPr sz="1400"/>
            </a:lvl3pPr>
            <a:lvl4pPr>
              <a:defRPr sz="1400"/>
            </a:lvl4pPr>
            <a:lvl5pPr>
              <a:defRPr sz="1400"/>
            </a:lvl5pPr>
          </a:lstStyle>
          <a:p>
            <a:pPr lvl="0"/>
            <a:r>
              <a:rPr lang="en-US"/>
              <a:t>Click to add supporting text</a:t>
            </a:r>
          </a:p>
        </p:txBody>
      </p:sp>
      <p:sp>
        <p:nvSpPr>
          <p:cNvPr id="14" name="TextBox 13">
            <a:extLst>
              <a:ext uri="{FF2B5EF4-FFF2-40B4-BE49-F238E27FC236}">
                <a16:creationId xmlns:a16="http://schemas.microsoft.com/office/drawing/2014/main" id="{B66C618B-E9A7-432F-92C8-BC47B4EFAA0C}"/>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39701489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isc - Two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6292332" y="1275908"/>
            <a:ext cx="448056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D8BF4F10-37A5-4F4A-BD09-C291F8F254BE}"/>
              </a:ext>
            </a:extLst>
          </p:cNvPr>
          <p:cNvSpPr>
            <a:spLocks noGrp="1"/>
          </p:cNvSpPr>
          <p:nvPr>
            <p:ph sz="half" idx="1" hasCustomPrompt="1"/>
          </p:nvPr>
        </p:nvSpPr>
        <p:spPr>
          <a:xfrm>
            <a:off x="1540842" y="1275908"/>
            <a:ext cx="448056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0CD92939-F2D6-451E-9D22-E5F54433539D}"/>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8568179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isc - Three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2" y="1275908"/>
            <a:ext cx="297180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7801092" y="1275907"/>
            <a:ext cx="297180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BE507A79-6ECA-4841-851B-63D953EA2EAB}"/>
              </a:ext>
            </a:extLst>
          </p:cNvPr>
          <p:cNvSpPr>
            <a:spLocks noGrp="1"/>
          </p:cNvSpPr>
          <p:nvPr>
            <p:ph sz="half" idx="16" hasCustomPrompt="1"/>
          </p:nvPr>
        </p:nvSpPr>
        <p:spPr>
          <a:xfrm>
            <a:off x="4670967" y="1275907"/>
            <a:ext cx="297180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F3CC7FF7-E446-46AF-B313-38FA2091D377}"/>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3908481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 Two Column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a:xfrm>
            <a:off x="838200" y="374652"/>
            <a:ext cx="10515600" cy="473074"/>
          </a:xfrm>
        </p:spPr>
        <p:txBody>
          <a:bodyPr/>
          <a:lstStyle>
            <a:lvl1pPr>
              <a:defRPr lang="en-US" sz="4000" b="1" kern="1200" dirty="0">
                <a:solidFill>
                  <a:schemeClr val="bg2"/>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47751"/>
            <a:ext cx="5111496" cy="4629148"/>
          </a:xfrm>
        </p:spPr>
        <p:txBody>
          <a:bodyPr/>
          <a:lstStyle>
            <a:lvl1pPr>
              <a:defRPr/>
            </a:lvl1pPr>
          </a:lstStyle>
          <a:p>
            <a:pPr lvl="0"/>
            <a:r>
              <a:rPr lang="en-US"/>
              <a:t>Click to add text</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47751"/>
            <a:ext cx="5112488" cy="4629148"/>
          </a:xfrm>
        </p:spPr>
        <p:txBody>
          <a:bodyPr/>
          <a:lstStyle>
            <a:lvl1pPr>
              <a:defRPr/>
            </a:lvl1pPr>
          </a:lstStyle>
          <a:p>
            <a:pPr lvl="0"/>
            <a:r>
              <a:rPr lang="en-US"/>
              <a:t>Click to add text</a:t>
            </a:r>
          </a:p>
          <a:p>
            <a:pPr lvl="1"/>
            <a:r>
              <a:rPr lang="en-US"/>
              <a:t>Second level</a:t>
            </a:r>
          </a:p>
          <a:p>
            <a:pPr lvl="2"/>
            <a:r>
              <a:rPr lang="en-US"/>
              <a:t>Third level</a:t>
            </a:r>
          </a:p>
        </p:txBody>
      </p:sp>
      <p:grpSp>
        <p:nvGrpSpPr>
          <p:cNvPr id="4" name="Group 3">
            <a:extLst>
              <a:ext uri="{FF2B5EF4-FFF2-40B4-BE49-F238E27FC236}">
                <a16:creationId xmlns:a16="http://schemas.microsoft.com/office/drawing/2014/main" id="{61C7BFC4-2615-B752-5789-67ABC4927F71}"/>
              </a:ext>
            </a:extLst>
          </p:cNvPr>
          <p:cNvGrpSpPr/>
          <p:nvPr userDrawn="1"/>
        </p:nvGrpSpPr>
        <p:grpSpPr>
          <a:xfrm>
            <a:off x="725020" y="6001879"/>
            <a:ext cx="10741959" cy="387014"/>
            <a:chOff x="725020" y="6001879"/>
            <a:chExt cx="10741959" cy="387014"/>
          </a:xfrm>
        </p:grpSpPr>
        <p:cxnSp>
          <p:nvCxnSpPr>
            <p:cNvPr id="5" name="Straight Connector 4">
              <a:extLst>
                <a:ext uri="{FF2B5EF4-FFF2-40B4-BE49-F238E27FC236}">
                  <a16:creationId xmlns:a16="http://schemas.microsoft.com/office/drawing/2014/main" id="{EF31E3ED-C85A-8BAF-F060-51C7B8B693AA}"/>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FEE455F-7FA6-34FA-76DC-CEAA704F8D29}"/>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7" name="Picture 6" descr="A picture containing font, graphics, graphic design, typography&#10;&#10;Description automatically generated">
              <a:extLst>
                <a:ext uri="{FF2B5EF4-FFF2-40B4-BE49-F238E27FC236}">
                  <a16:creationId xmlns:a16="http://schemas.microsoft.com/office/drawing/2014/main" id="{A2E3FED0-6347-364E-D308-54CB516207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7944718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isc - 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TextBox 11">
            <a:extLst>
              <a:ext uri="{FF2B5EF4-FFF2-40B4-BE49-F238E27FC236}">
                <a16:creationId xmlns:a16="http://schemas.microsoft.com/office/drawing/2014/main" id="{314EF727-47B6-4FBE-8FE9-F631F75BD0A1}"/>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6673485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25B2C0-36AC-491E-A8C4-BC5C0F61E33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52A98DF6-F97D-4222-8C91-FD930C82BEBC}"/>
              </a:ext>
            </a:extLst>
          </p:cNvPr>
          <p:cNvSpPr/>
          <p:nvPr userDrawn="1"/>
        </p:nvSpPr>
        <p:spPr>
          <a:xfrm>
            <a:off x="-7685" y="0"/>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15" name="TextBox 14">
            <a:extLst>
              <a:ext uri="{FF2B5EF4-FFF2-40B4-BE49-F238E27FC236}">
                <a16:creationId xmlns:a16="http://schemas.microsoft.com/office/drawing/2014/main" id="{ED023C29-C801-4850-A00F-5D5DB7332BC6}"/>
              </a:ext>
            </a:extLst>
          </p:cNvPr>
          <p:cNvSpPr txBox="1"/>
          <p:nvPr userDrawn="1"/>
        </p:nvSpPr>
        <p:spPr>
          <a:xfrm>
            <a:off x="838200" y="1051262"/>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References</a:t>
            </a:r>
          </a:p>
        </p:txBody>
      </p:sp>
      <p:pic>
        <p:nvPicPr>
          <p:cNvPr id="19" name="Picture 18">
            <a:extLst>
              <a:ext uri="{FF2B5EF4-FFF2-40B4-BE49-F238E27FC236}">
                <a16:creationId xmlns:a16="http://schemas.microsoft.com/office/drawing/2014/main" id="{F954E45B-6BCD-4D28-A5AB-4C7E378705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6" name="Text Placeholder 11">
            <a:extLst>
              <a:ext uri="{FF2B5EF4-FFF2-40B4-BE49-F238E27FC236}">
                <a16:creationId xmlns:a16="http://schemas.microsoft.com/office/drawing/2014/main" id="{08A6FB78-B516-4C81-8AD6-9800B31B2D1D}"/>
              </a:ext>
            </a:extLst>
          </p:cNvPr>
          <p:cNvSpPr>
            <a:spLocks noGrp="1"/>
          </p:cNvSpPr>
          <p:nvPr>
            <p:ph type="body" sz="quarter" idx="10" hasCustomPrompt="1"/>
          </p:nvPr>
        </p:nvSpPr>
        <p:spPr>
          <a:xfrm>
            <a:off x="462014" y="2141533"/>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17" name="Text Placeholder 13">
            <a:extLst>
              <a:ext uri="{FF2B5EF4-FFF2-40B4-BE49-F238E27FC236}">
                <a16:creationId xmlns:a16="http://schemas.microsoft.com/office/drawing/2014/main" id="{B0B13DD6-B7AA-4343-8351-005069140DF2}"/>
              </a:ext>
            </a:extLst>
          </p:cNvPr>
          <p:cNvSpPr>
            <a:spLocks noGrp="1"/>
          </p:cNvSpPr>
          <p:nvPr>
            <p:ph type="body" sz="quarter" idx="11"/>
          </p:nvPr>
        </p:nvSpPr>
        <p:spPr>
          <a:xfrm>
            <a:off x="462014" y="2594692"/>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8" name="Text Placeholder 11">
            <a:extLst>
              <a:ext uri="{FF2B5EF4-FFF2-40B4-BE49-F238E27FC236}">
                <a16:creationId xmlns:a16="http://schemas.microsoft.com/office/drawing/2014/main" id="{5233E2A4-8BF1-4DFA-A5E1-82C79B3AA5A4}"/>
              </a:ext>
            </a:extLst>
          </p:cNvPr>
          <p:cNvSpPr>
            <a:spLocks noGrp="1"/>
          </p:cNvSpPr>
          <p:nvPr>
            <p:ph type="body" sz="quarter" idx="20" hasCustomPrompt="1"/>
          </p:nvPr>
        </p:nvSpPr>
        <p:spPr>
          <a:xfrm>
            <a:off x="460001" y="3237449"/>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0" name="Text Placeholder 13">
            <a:extLst>
              <a:ext uri="{FF2B5EF4-FFF2-40B4-BE49-F238E27FC236}">
                <a16:creationId xmlns:a16="http://schemas.microsoft.com/office/drawing/2014/main" id="{637CD18D-9553-427A-830A-F1870F4F2ACC}"/>
              </a:ext>
            </a:extLst>
          </p:cNvPr>
          <p:cNvSpPr>
            <a:spLocks noGrp="1"/>
          </p:cNvSpPr>
          <p:nvPr>
            <p:ph type="body" sz="quarter" idx="21"/>
          </p:nvPr>
        </p:nvSpPr>
        <p:spPr>
          <a:xfrm>
            <a:off x="460001" y="3690608"/>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1" name="Text Placeholder 11">
            <a:extLst>
              <a:ext uri="{FF2B5EF4-FFF2-40B4-BE49-F238E27FC236}">
                <a16:creationId xmlns:a16="http://schemas.microsoft.com/office/drawing/2014/main" id="{14C062DB-24CA-4100-8814-480D08C03706}"/>
              </a:ext>
            </a:extLst>
          </p:cNvPr>
          <p:cNvSpPr>
            <a:spLocks noGrp="1"/>
          </p:cNvSpPr>
          <p:nvPr>
            <p:ph type="body" sz="quarter" idx="22" hasCustomPrompt="1"/>
          </p:nvPr>
        </p:nvSpPr>
        <p:spPr>
          <a:xfrm>
            <a:off x="460001" y="433336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2" name="Text Placeholder 13">
            <a:extLst>
              <a:ext uri="{FF2B5EF4-FFF2-40B4-BE49-F238E27FC236}">
                <a16:creationId xmlns:a16="http://schemas.microsoft.com/office/drawing/2014/main" id="{7B8A6613-D8C3-46D3-90AB-84BF3C8E46FC}"/>
              </a:ext>
            </a:extLst>
          </p:cNvPr>
          <p:cNvSpPr>
            <a:spLocks noGrp="1"/>
          </p:cNvSpPr>
          <p:nvPr>
            <p:ph type="body" sz="quarter" idx="23"/>
          </p:nvPr>
        </p:nvSpPr>
        <p:spPr>
          <a:xfrm>
            <a:off x="460001" y="478652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3" name="Text Placeholder 11">
            <a:extLst>
              <a:ext uri="{FF2B5EF4-FFF2-40B4-BE49-F238E27FC236}">
                <a16:creationId xmlns:a16="http://schemas.microsoft.com/office/drawing/2014/main" id="{7080EA36-4046-4674-AA44-9B03094A9AA0}"/>
              </a:ext>
            </a:extLst>
          </p:cNvPr>
          <p:cNvSpPr>
            <a:spLocks noGrp="1"/>
          </p:cNvSpPr>
          <p:nvPr>
            <p:ph type="body" sz="quarter" idx="24" hasCustomPrompt="1"/>
          </p:nvPr>
        </p:nvSpPr>
        <p:spPr>
          <a:xfrm>
            <a:off x="460001" y="544813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4" name="Text Placeholder 13">
            <a:extLst>
              <a:ext uri="{FF2B5EF4-FFF2-40B4-BE49-F238E27FC236}">
                <a16:creationId xmlns:a16="http://schemas.microsoft.com/office/drawing/2014/main" id="{3101B225-AC17-4698-ABC1-8BF14579778D}"/>
              </a:ext>
            </a:extLst>
          </p:cNvPr>
          <p:cNvSpPr>
            <a:spLocks noGrp="1"/>
          </p:cNvSpPr>
          <p:nvPr>
            <p:ph type="body" sz="quarter" idx="25"/>
          </p:nvPr>
        </p:nvSpPr>
        <p:spPr>
          <a:xfrm>
            <a:off x="460001" y="590129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5" name="Text Placeholder 11">
            <a:extLst>
              <a:ext uri="{FF2B5EF4-FFF2-40B4-BE49-F238E27FC236}">
                <a16:creationId xmlns:a16="http://schemas.microsoft.com/office/drawing/2014/main" id="{99CB0C68-B77A-4501-80EC-F55FE5B49C0E}"/>
              </a:ext>
            </a:extLst>
          </p:cNvPr>
          <p:cNvSpPr>
            <a:spLocks noGrp="1"/>
          </p:cNvSpPr>
          <p:nvPr>
            <p:ph type="body" sz="quarter" idx="26" hasCustomPrompt="1"/>
          </p:nvPr>
        </p:nvSpPr>
        <p:spPr>
          <a:xfrm>
            <a:off x="6583051" y="2141533"/>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6" name="Text Placeholder 13">
            <a:extLst>
              <a:ext uri="{FF2B5EF4-FFF2-40B4-BE49-F238E27FC236}">
                <a16:creationId xmlns:a16="http://schemas.microsoft.com/office/drawing/2014/main" id="{6EB4D236-5D60-455F-BB69-8327AB6A38F3}"/>
              </a:ext>
            </a:extLst>
          </p:cNvPr>
          <p:cNvSpPr>
            <a:spLocks noGrp="1"/>
          </p:cNvSpPr>
          <p:nvPr>
            <p:ph type="body" sz="quarter" idx="27"/>
          </p:nvPr>
        </p:nvSpPr>
        <p:spPr>
          <a:xfrm>
            <a:off x="6583051" y="2594692"/>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7" name="Text Placeholder 11">
            <a:extLst>
              <a:ext uri="{FF2B5EF4-FFF2-40B4-BE49-F238E27FC236}">
                <a16:creationId xmlns:a16="http://schemas.microsoft.com/office/drawing/2014/main" id="{BC3AEADE-CEF7-41CF-BB6E-452AC7646B8E}"/>
              </a:ext>
            </a:extLst>
          </p:cNvPr>
          <p:cNvSpPr>
            <a:spLocks noGrp="1"/>
          </p:cNvSpPr>
          <p:nvPr>
            <p:ph type="body" sz="quarter" idx="28" hasCustomPrompt="1"/>
          </p:nvPr>
        </p:nvSpPr>
        <p:spPr>
          <a:xfrm>
            <a:off x="6581038" y="3237449"/>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8" name="Text Placeholder 13">
            <a:extLst>
              <a:ext uri="{FF2B5EF4-FFF2-40B4-BE49-F238E27FC236}">
                <a16:creationId xmlns:a16="http://schemas.microsoft.com/office/drawing/2014/main" id="{667E7F88-FE1F-4834-B623-6B763464F39B}"/>
              </a:ext>
            </a:extLst>
          </p:cNvPr>
          <p:cNvSpPr>
            <a:spLocks noGrp="1"/>
          </p:cNvSpPr>
          <p:nvPr>
            <p:ph type="body" sz="quarter" idx="29"/>
          </p:nvPr>
        </p:nvSpPr>
        <p:spPr>
          <a:xfrm>
            <a:off x="6581038" y="3690608"/>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9" name="Text Placeholder 11">
            <a:extLst>
              <a:ext uri="{FF2B5EF4-FFF2-40B4-BE49-F238E27FC236}">
                <a16:creationId xmlns:a16="http://schemas.microsoft.com/office/drawing/2014/main" id="{788E7092-7E8B-40E8-80D4-1A2E54A250C0}"/>
              </a:ext>
            </a:extLst>
          </p:cNvPr>
          <p:cNvSpPr>
            <a:spLocks noGrp="1"/>
          </p:cNvSpPr>
          <p:nvPr>
            <p:ph type="body" sz="quarter" idx="30" hasCustomPrompt="1"/>
          </p:nvPr>
        </p:nvSpPr>
        <p:spPr>
          <a:xfrm>
            <a:off x="6581038" y="433336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30" name="Text Placeholder 13">
            <a:extLst>
              <a:ext uri="{FF2B5EF4-FFF2-40B4-BE49-F238E27FC236}">
                <a16:creationId xmlns:a16="http://schemas.microsoft.com/office/drawing/2014/main" id="{ED1BE54F-81B1-4239-B892-25F764E86C85}"/>
              </a:ext>
            </a:extLst>
          </p:cNvPr>
          <p:cNvSpPr>
            <a:spLocks noGrp="1"/>
          </p:cNvSpPr>
          <p:nvPr>
            <p:ph type="body" sz="quarter" idx="31"/>
          </p:nvPr>
        </p:nvSpPr>
        <p:spPr>
          <a:xfrm>
            <a:off x="6581038" y="478652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31" name="Text Placeholder 11">
            <a:extLst>
              <a:ext uri="{FF2B5EF4-FFF2-40B4-BE49-F238E27FC236}">
                <a16:creationId xmlns:a16="http://schemas.microsoft.com/office/drawing/2014/main" id="{DA033AC8-AE6F-4C38-B8BC-053347BFE222}"/>
              </a:ext>
            </a:extLst>
          </p:cNvPr>
          <p:cNvSpPr>
            <a:spLocks noGrp="1"/>
          </p:cNvSpPr>
          <p:nvPr>
            <p:ph type="body" sz="quarter" idx="32" hasCustomPrompt="1"/>
          </p:nvPr>
        </p:nvSpPr>
        <p:spPr>
          <a:xfrm>
            <a:off x="6581038" y="544813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32" name="Text Placeholder 13">
            <a:extLst>
              <a:ext uri="{FF2B5EF4-FFF2-40B4-BE49-F238E27FC236}">
                <a16:creationId xmlns:a16="http://schemas.microsoft.com/office/drawing/2014/main" id="{8687FA03-564C-4F5C-8AD6-14BDB2643EA3}"/>
              </a:ext>
            </a:extLst>
          </p:cNvPr>
          <p:cNvSpPr>
            <a:spLocks noGrp="1"/>
          </p:cNvSpPr>
          <p:nvPr>
            <p:ph type="body" sz="quarter" idx="33"/>
          </p:nvPr>
        </p:nvSpPr>
        <p:spPr>
          <a:xfrm>
            <a:off x="6581038" y="590129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33" name="Slide Number Placeholder 6">
            <a:extLst>
              <a:ext uri="{FF2B5EF4-FFF2-40B4-BE49-F238E27FC236}">
                <a16:creationId xmlns:a16="http://schemas.microsoft.com/office/drawing/2014/main" id="{D6D3BDEB-80C3-4A69-BE9D-7000A8A561B1}"/>
              </a:ext>
            </a:extLst>
          </p:cNvPr>
          <p:cNvSpPr>
            <a:spLocks noGrp="1"/>
          </p:cNvSpPr>
          <p:nvPr>
            <p:ph type="sldNum" sz="quarter" idx="12"/>
          </p:nvPr>
        </p:nvSpPr>
        <p:spPr>
          <a:xfrm>
            <a:off x="1438" y="6485743"/>
            <a:ext cx="507520" cy="365125"/>
          </a:xfrm>
        </p:spPr>
        <p:txBody>
          <a:bodyPr/>
          <a:lstStyle/>
          <a:p>
            <a:fld id="{680A94FE-83BB-457B-B57D-58D307156590}" type="slidenum">
              <a:rPr lang="en-US" smtClean="0"/>
              <a:t>‹#›</a:t>
            </a:fld>
            <a:endParaRPr lang="en-US"/>
          </a:p>
        </p:txBody>
      </p:sp>
      <p:sp>
        <p:nvSpPr>
          <p:cNvPr id="35" name="TextBox 34">
            <a:extLst>
              <a:ext uri="{FF2B5EF4-FFF2-40B4-BE49-F238E27FC236}">
                <a16:creationId xmlns:a16="http://schemas.microsoft.com/office/drawing/2014/main" id="{0A1AEB3E-EA89-4204-A9B1-9F545837C793}"/>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808857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B176C-99AD-41A5-9789-3915FABDFE3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576" y="-20574"/>
            <a:ext cx="12228576" cy="6878574"/>
          </a:xfrm>
          <a:prstGeom prst="rect">
            <a:avLst/>
          </a:prstGeom>
        </p:spPr>
      </p:pic>
      <p:sp>
        <p:nvSpPr>
          <p:cNvPr id="8" name="TextBox 7">
            <a:extLst>
              <a:ext uri="{FF2B5EF4-FFF2-40B4-BE49-F238E27FC236}">
                <a16:creationId xmlns:a16="http://schemas.microsoft.com/office/drawing/2014/main" id="{01DBB741-4F65-4FAB-B65A-D22C244384F7}"/>
              </a:ext>
            </a:extLst>
          </p:cNvPr>
          <p:cNvSpPr txBox="1"/>
          <p:nvPr userDrawn="1"/>
        </p:nvSpPr>
        <p:spPr>
          <a:xfrm>
            <a:off x="2661555" y="1768415"/>
            <a:ext cx="6633029" cy="707886"/>
          </a:xfrm>
          <a:prstGeom prst="rect">
            <a:avLst/>
          </a:prstGeom>
          <a:noFill/>
        </p:spPr>
        <p:txBody>
          <a:bodyPr wrap="square" rtlCol="0">
            <a:spAutoFit/>
          </a:bodyPr>
          <a:lstStyle/>
          <a:p>
            <a:pPr algn="ctr"/>
            <a:r>
              <a:rPr lang="en-US" sz="4000" b="1" kern="1200">
                <a:solidFill>
                  <a:schemeClr val="accent1"/>
                </a:solidFill>
                <a:latin typeface="+mn-lt"/>
                <a:ea typeface="+mj-ea"/>
                <a:cs typeface="+mj-cs"/>
              </a:rPr>
              <a:t>Questions?</a:t>
            </a:r>
          </a:p>
        </p:txBody>
      </p:sp>
      <p:sp>
        <p:nvSpPr>
          <p:cNvPr id="9" name="Text Placeholder 10">
            <a:extLst>
              <a:ext uri="{FF2B5EF4-FFF2-40B4-BE49-F238E27FC236}">
                <a16:creationId xmlns:a16="http://schemas.microsoft.com/office/drawing/2014/main" id="{75528DE2-BABB-4789-9513-D03096388E93}"/>
              </a:ext>
            </a:extLst>
          </p:cNvPr>
          <p:cNvSpPr>
            <a:spLocks noGrp="1"/>
          </p:cNvSpPr>
          <p:nvPr>
            <p:ph type="body" sz="quarter" idx="10" hasCustomPrompt="1"/>
          </p:nvPr>
        </p:nvSpPr>
        <p:spPr>
          <a:xfrm>
            <a:off x="2661556" y="3634593"/>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1" i="0"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name and title</a:t>
            </a:r>
          </a:p>
        </p:txBody>
      </p:sp>
      <p:sp>
        <p:nvSpPr>
          <p:cNvPr id="10" name="Text Placeholder 10">
            <a:extLst>
              <a:ext uri="{FF2B5EF4-FFF2-40B4-BE49-F238E27FC236}">
                <a16:creationId xmlns:a16="http://schemas.microsoft.com/office/drawing/2014/main" id="{EE6FF597-D3AF-4163-A50F-5AE588BDBAA0}"/>
              </a:ext>
            </a:extLst>
          </p:cNvPr>
          <p:cNvSpPr>
            <a:spLocks noGrp="1"/>
          </p:cNvSpPr>
          <p:nvPr>
            <p:ph type="body" sz="quarter" idx="11" hasCustomPrompt="1"/>
          </p:nvPr>
        </p:nvSpPr>
        <p:spPr>
          <a:xfrm>
            <a:off x="2661555" y="4206296"/>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0" i="1"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email</a:t>
            </a:r>
          </a:p>
        </p:txBody>
      </p:sp>
      <p:pic>
        <p:nvPicPr>
          <p:cNvPr id="11" name="Picture 10">
            <a:extLst>
              <a:ext uri="{FF2B5EF4-FFF2-40B4-BE49-F238E27FC236}">
                <a16:creationId xmlns:a16="http://schemas.microsoft.com/office/drawing/2014/main" id="{0E701BF9-3CE2-4603-A4FF-62135175E3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TextBox 11">
            <a:extLst>
              <a:ext uri="{FF2B5EF4-FFF2-40B4-BE49-F238E27FC236}">
                <a16:creationId xmlns:a16="http://schemas.microsoft.com/office/drawing/2014/main" id="{1CF17A94-1448-4300-A183-E1D42CD54C49}"/>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7345704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9702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entation Title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C8C99F-5760-4A7B-9975-874FC63690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a:off x="-9951" y="-129396"/>
            <a:ext cx="12205264" cy="6321292"/>
          </a:xfrm>
          <a:prstGeom prst="rect">
            <a:avLst/>
          </a:prstGeom>
        </p:spPr>
      </p:pic>
      <p:sp>
        <p:nvSpPr>
          <p:cNvPr id="8" name="Freeform: Shape 7">
            <a:extLst>
              <a:ext uri="{FF2B5EF4-FFF2-40B4-BE49-F238E27FC236}">
                <a16:creationId xmlns:a16="http://schemas.microsoft.com/office/drawing/2014/main" id="{E7B0E8E9-DC86-4424-A079-6D6EF5EA4873}"/>
              </a:ext>
            </a:extLst>
          </p:cNvPr>
          <p:cNvSpPr/>
          <p:nvPr/>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0E2C1DD-36DC-4704-BF51-0EFEA6358746}"/>
              </a:ext>
            </a:extLst>
          </p:cNvPr>
          <p:cNvSpPr/>
          <p:nvPr/>
        </p:nvSpPr>
        <p:spPr>
          <a:xfrm rot="16200000">
            <a:off x="8849755" y="3524040"/>
            <a:ext cx="1543989" cy="5156298"/>
          </a:xfrm>
          <a:custGeom>
            <a:avLst/>
            <a:gdLst>
              <a:gd name="connsiteX0" fmla="*/ 1543989 w 1543989"/>
              <a:gd name="connsiteY0" fmla="*/ 1678171 h 5156298"/>
              <a:gd name="connsiteX1" fmla="*/ 1543987 w 1543989"/>
              <a:gd name="connsiteY1" fmla="*/ 1678171 h 5156298"/>
              <a:gd name="connsiteX2" fmla="*/ 1543987 w 1543989"/>
              <a:gd name="connsiteY2" fmla="*/ 5156298 h 5156298"/>
              <a:gd name="connsiteX3" fmla="*/ 0 w 1543989"/>
              <a:gd name="connsiteY3" fmla="*/ 5156298 h 5156298"/>
              <a:gd name="connsiteX4" fmla="*/ 1 w 1543989"/>
              <a:gd name="connsiteY4" fmla="*/ 1678171 h 5156298"/>
              <a:gd name="connsiteX5" fmla="*/ 0 w 1543989"/>
              <a:gd name="connsiteY5" fmla="*/ 1678171 h 5156298"/>
              <a:gd name="connsiteX6" fmla="*/ 0 w 1543989"/>
              <a:gd name="connsiteY6" fmla="*/ 0 h 5156298"/>
              <a:gd name="connsiteX7" fmla="*/ 1539768 w 1543989"/>
              <a:gd name="connsiteY7" fmla="*/ 1673583 h 5156298"/>
              <a:gd name="connsiteX8" fmla="*/ 1543987 w 1543989"/>
              <a:gd name="connsiteY8" fmla="*/ 1673583 h 5156298"/>
              <a:gd name="connsiteX9" fmla="*/ 1543987 w 1543989"/>
              <a:gd name="connsiteY9" fmla="*/ 1678169 h 51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989" h="5156298">
                <a:moveTo>
                  <a:pt x="1543989" y="1678171"/>
                </a:moveTo>
                <a:lnTo>
                  <a:pt x="1543987" y="1678171"/>
                </a:lnTo>
                <a:lnTo>
                  <a:pt x="1543987" y="5156298"/>
                </a:lnTo>
                <a:lnTo>
                  <a:pt x="0" y="5156298"/>
                </a:lnTo>
                <a:lnTo>
                  <a:pt x="1" y="1678171"/>
                </a:lnTo>
                <a:lnTo>
                  <a:pt x="0" y="1678171"/>
                </a:lnTo>
                <a:lnTo>
                  <a:pt x="0" y="0"/>
                </a:lnTo>
                <a:lnTo>
                  <a:pt x="1539768" y="1673583"/>
                </a:lnTo>
                <a:lnTo>
                  <a:pt x="1543987" y="1673583"/>
                </a:lnTo>
                <a:lnTo>
                  <a:pt x="1543987" y="1678169"/>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6" y="4998891"/>
            <a:ext cx="5700813" cy="1051560"/>
          </a:xfrm>
        </p:spPr>
        <p:txBody>
          <a:bodyPr anchor="t" anchorCtr="0">
            <a:noAutofit/>
          </a:bodyPr>
          <a:lstStyle>
            <a:lvl1pPr algn="l">
              <a:defRPr sz="4000">
                <a:solidFill>
                  <a:schemeClr val="bg1"/>
                </a:solidFill>
              </a:defRPr>
            </a:lvl1pPr>
          </a:lstStyle>
          <a:p>
            <a:r>
              <a:rPr lang="en-US"/>
              <a:t>Presentation Title</a:t>
            </a:r>
          </a:p>
        </p:txBody>
      </p:sp>
      <p:pic>
        <p:nvPicPr>
          <p:cNvPr id="10" name="Picture 9" descr="Logo&#10;&#10;Description automatically generated with medium confidence">
            <a:extLst>
              <a:ext uri="{FF2B5EF4-FFF2-40B4-BE49-F238E27FC236}">
                <a16:creationId xmlns:a16="http://schemas.microsoft.com/office/drawing/2014/main" id="{A0D816F5-602C-4219-A819-C371BC953C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12" name="Text Placeholder 3">
            <a:extLst>
              <a:ext uri="{FF2B5EF4-FFF2-40B4-BE49-F238E27FC236}">
                <a16:creationId xmlns:a16="http://schemas.microsoft.com/office/drawing/2014/main" id="{9715494C-351A-478C-AA18-BB42CA846C7F}"/>
              </a:ext>
            </a:extLst>
          </p:cNvPr>
          <p:cNvSpPr>
            <a:spLocks noGrp="1"/>
          </p:cNvSpPr>
          <p:nvPr>
            <p:ph type="body" sz="quarter" idx="11" hasCustomPrompt="1"/>
          </p:nvPr>
        </p:nvSpPr>
        <p:spPr>
          <a:xfrm>
            <a:off x="581330" y="6198240"/>
            <a:ext cx="5699816" cy="269875"/>
          </a:xfrm>
        </p:spPr>
        <p:txBody>
          <a:bodyPr/>
          <a:lstStyle>
            <a:lvl1pPr>
              <a:defRPr lang="en-US" sz="1400" kern="1200" dirty="0" smtClean="0">
                <a:solidFill>
                  <a:schemeClr val="accent1"/>
                </a:solidFill>
                <a:latin typeface="+mn-lt"/>
                <a:ea typeface="+mn-ea"/>
                <a:cs typeface="+mn-cs"/>
              </a:defRPr>
            </a:lvl1pPr>
          </a:lstStyle>
          <a:p>
            <a:pPr lvl="0"/>
            <a:r>
              <a:rPr lang="en-US"/>
              <a:t>Presenter Name</a:t>
            </a:r>
          </a:p>
        </p:txBody>
      </p:sp>
    </p:spTree>
    <p:extLst>
      <p:ext uri="{BB962C8B-B14F-4D97-AF65-F5344CB8AC3E}">
        <p14:creationId xmlns:p14="http://schemas.microsoft.com/office/powerpoint/2010/main" val="13567123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9E3F9588-5176-42CF-AB70-974A5BF56C81}"/>
              </a:ext>
            </a:extLst>
          </p:cNvPr>
          <p:cNvSpPr/>
          <p:nvPr/>
        </p:nvSpPr>
        <p:spPr>
          <a:xfrm rot="18903604">
            <a:off x="10237758" y="2184369"/>
            <a:ext cx="3908483" cy="3856577"/>
          </a:xfrm>
          <a:custGeom>
            <a:avLst/>
            <a:gdLst>
              <a:gd name="connsiteX0" fmla="*/ 3908483 w 3908483"/>
              <a:gd name="connsiteY0" fmla="*/ 0 h 3856577"/>
              <a:gd name="connsiteX1" fmla="*/ 22819 w 3908483"/>
              <a:gd name="connsiteY1" fmla="*/ 3856577 h 3856577"/>
              <a:gd name="connsiteX2" fmla="*/ 4023 w 3908483"/>
              <a:gd name="connsiteY2" fmla="*/ 3837998 h 3856577"/>
              <a:gd name="connsiteX3" fmla="*/ 0 w 3908483"/>
              <a:gd name="connsiteY3" fmla="*/ 1 h 3856577"/>
              <a:gd name="connsiteX4" fmla="*/ 3908483 w 3908483"/>
              <a:gd name="connsiteY4" fmla="*/ 0 h 385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83" h="3856577">
                <a:moveTo>
                  <a:pt x="3908483" y="0"/>
                </a:moveTo>
                <a:lnTo>
                  <a:pt x="22819" y="3856577"/>
                </a:lnTo>
                <a:lnTo>
                  <a:pt x="4023" y="3837998"/>
                </a:lnTo>
                <a:lnTo>
                  <a:pt x="0" y="1"/>
                </a:lnTo>
                <a:lnTo>
                  <a:pt x="3908483" y="0"/>
                </a:lnTo>
                <a:close/>
              </a:path>
            </a:pathLst>
          </a:custGeom>
          <a:solidFill>
            <a:srgbClr val="68CD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9" name="Freeform: Shape 18">
            <a:extLst>
              <a:ext uri="{FF2B5EF4-FFF2-40B4-BE49-F238E27FC236}">
                <a16:creationId xmlns:a16="http://schemas.microsoft.com/office/drawing/2014/main" id="{C444C4C8-9F96-428B-8D96-E5A4BAC422E9}"/>
              </a:ext>
            </a:extLst>
          </p:cNvPr>
          <p:cNvSpPr/>
          <p:nvPr/>
        </p:nvSpPr>
        <p:spPr>
          <a:xfrm rot="18903604">
            <a:off x="7506009" y="4920001"/>
            <a:ext cx="3906495" cy="3898312"/>
          </a:xfrm>
          <a:custGeom>
            <a:avLst/>
            <a:gdLst>
              <a:gd name="connsiteX0" fmla="*/ 3895507 w 3906495"/>
              <a:gd name="connsiteY0" fmla="*/ 0 h 3898312"/>
              <a:gd name="connsiteX1" fmla="*/ 3906495 w 3906495"/>
              <a:gd name="connsiteY1" fmla="*/ 3898312 h 3898312"/>
              <a:gd name="connsiteX2" fmla="*/ 0 w 3906495"/>
              <a:gd name="connsiteY2" fmla="*/ 0 h 3898312"/>
              <a:gd name="connsiteX3" fmla="*/ 3895507 w 3906495"/>
              <a:gd name="connsiteY3" fmla="*/ 0 h 3898312"/>
            </a:gdLst>
            <a:ahLst/>
            <a:cxnLst>
              <a:cxn ang="0">
                <a:pos x="connsiteX0" y="connsiteY0"/>
              </a:cxn>
              <a:cxn ang="0">
                <a:pos x="connsiteX1" y="connsiteY1"/>
              </a:cxn>
              <a:cxn ang="0">
                <a:pos x="connsiteX2" y="connsiteY2"/>
              </a:cxn>
              <a:cxn ang="0">
                <a:pos x="connsiteX3" y="connsiteY3"/>
              </a:cxn>
            </a:cxnLst>
            <a:rect l="l" t="t" r="r" b="b"/>
            <a:pathLst>
              <a:path w="3906495" h="3898312">
                <a:moveTo>
                  <a:pt x="3895507" y="0"/>
                </a:moveTo>
                <a:lnTo>
                  <a:pt x="3906495" y="3898312"/>
                </a:lnTo>
                <a:lnTo>
                  <a:pt x="0" y="0"/>
                </a:lnTo>
                <a:lnTo>
                  <a:pt x="3895507" y="0"/>
                </a:lnTo>
                <a:close/>
              </a:path>
            </a:pathLst>
          </a:custGeom>
          <a:gradFill flip="none" rotWithShape="1">
            <a:gsLst>
              <a:gs pos="84000">
                <a:srgbClr val="116F9B"/>
              </a:gs>
              <a:gs pos="15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Calibri" panose="020F0502020204030204"/>
            </a:endParaRPr>
          </a:p>
        </p:txBody>
      </p:sp>
      <p:sp>
        <p:nvSpPr>
          <p:cNvPr id="17" name="Freeform: Shape 16">
            <a:extLst>
              <a:ext uri="{FF2B5EF4-FFF2-40B4-BE49-F238E27FC236}">
                <a16:creationId xmlns:a16="http://schemas.microsoft.com/office/drawing/2014/main" id="{F026D67D-C4F9-41A8-B416-B1FE1FBD6A14}"/>
              </a:ext>
            </a:extLst>
          </p:cNvPr>
          <p:cNvSpPr/>
          <p:nvPr/>
        </p:nvSpPr>
        <p:spPr>
          <a:xfrm flipV="1">
            <a:off x="6721084" y="1318974"/>
            <a:ext cx="5475751" cy="5539978"/>
          </a:xfrm>
          <a:custGeom>
            <a:avLst/>
            <a:gdLst>
              <a:gd name="connsiteX0" fmla="*/ 0 w 5475751"/>
              <a:gd name="connsiteY0" fmla="*/ 0 h 5475751"/>
              <a:gd name="connsiteX1" fmla="*/ 5475751 w 5475751"/>
              <a:gd name="connsiteY1" fmla="*/ 0 h 5475751"/>
              <a:gd name="connsiteX2" fmla="*/ 5475751 w 5475751"/>
              <a:gd name="connsiteY2" fmla="*/ 26391 h 5475751"/>
              <a:gd name="connsiteX3" fmla="*/ 26502 w 5475751"/>
              <a:gd name="connsiteY3" fmla="*/ 5475751 h 5475751"/>
              <a:gd name="connsiteX4" fmla="*/ 0 w 5475751"/>
              <a:gd name="connsiteY4" fmla="*/ 5475751 h 547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51" h="5475751">
                <a:moveTo>
                  <a:pt x="0" y="0"/>
                </a:moveTo>
                <a:lnTo>
                  <a:pt x="5475751" y="0"/>
                </a:lnTo>
                <a:lnTo>
                  <a:pt x="5475751" y="26391"/>
                </a:lnTo>
                <a:lnTo>
                  <a:pt x="26502" y="5475751"/>
                </a:lnTo>
                <a:lnTo>
                  <a:pt x="0" y="5475751"/>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0101010101010101010101010101010101010101010101010101010101010101010101010101010101010101010101010101010101010101010101010101010101010101010101010101010101010101010101010101010101010101010101010101010101010101010101010101010101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50"/>
          </a:p>
        </p:txBody>
      </p:sp>
      <p:sp>
        <p:nvSpPr>
          <p:cNvPr id="15" name="Freeform: Shape 14">
            <a:extLst>
              <a:ext uri="{FF2B5EF4-FFF2-40B4-BE49-F238E27FC236}">
                <a16:creationId xmlns:a16="http://schemas.microsoft.com/office/drawing/2014/main" id="{B89D4890-10D5-4A8A-AB82-1BC89CC44CC7}"/>
              </a:ext>
            </a:extLst>
          </p:cNvPr>
          <p:cNvSpPr/>
          <p:nvPr/>
        </p:nvSpPr>
        <p:spPr>
          <a:xfrm rot="18903604">
            <a:off x="-1306135" y="-1027951"/>
            <a:ext cx="8641381" cy="9595981"/>
          </a:xfrm>
          <a:custGeom>
            <a:avLst/>
            <a:gdLst>
              <a:gd name="connsiteX0" fmla="*/ 4849868 w 8641381"/>
              <a:gd name="connsiteY0" fmla="*/ 0 h 9595981"/>
              <a:gd name="connsiteX1" fmla="*/ 8624952 w 8641381"/>
              <a:gd name="connsiteY1" fmla="*/ 3767177 h 9595981"/>
              <a:gd name="connsiteX2" fmla="*/ 8641381 w 8641381"/>
              <a:gd name="connsiteY2" fmla="*/ 9595981 h 9595981"/>
              <a:gd name="connsiteX3" fmla="*/ 4745874 w 8641381"/>
              <a:gd name="connsiteY3" fmla="*/ 9595981 h 9595981"/>
              <a:gd name="connsiteX4" fmla="*/ 0 w 8641381"/>
              <a:gd name="connsiteY4" fmla="*/ 4860047 h 9595981"/>
              <a:gd name="connsiteX5" fmla="*/ 4849868 w 8641381"/>
              <a:gd name="connsiteY5" fmla="*/ 0 h 959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1381" h="9595981">
                <a:moveTo>
                  <a:pt x="4849868" y="0"/>
                </a:moveTo>
                <a:lnTo>
                  <a:pt x="8624952" y="3767177"/>
                </a:lnTo>
                <a:lnTo>
                  <a:pt x="8641381" y="9595981"/>
                </a:lnTo>
                <a:lnTo>
                  <a:pt x="4745874" y="9595981"/>
                </a:lnTo>
                <a:lnTo>
                  <a:pt x="0" y="4860047"/>
                </a:lnTo>
                <a:lnTo>
                  <a:pt x="4849868" y="0"/>
                </a:lnTo>
                <a:close/>
              </a:path>
            </a:pathLst>
          </a:custGeom>
          <a:gradFill flip="none" rotWithShape="1">
            <a:gsLst>
              <a:gs pos="3200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Calibri" panose="020F0502020204030204"/>
            </a:endParaRPr>
          </a:p>
        </p:txBody>
      </p:sp>
      <p:sp>
        <p:nvSpPr>
          <p:cNvPr id="16" name="Freeform: Shape 15">
            <a:extLst>
              <a:ext uri="{FF2B5EF4-FFF2-40B4-BE49-F238E27FC236}">
                <a16:creationId xmlns:a16="http://schemas.microsoft.com/office/drawing/2014/main" id="{E088E0D3-794C-407A-B71C-343057904346}"/>
              </a:ext>
            </a:extLst>
          </p:cNvPr>
          <p:cNvSpPr/>
          <p:nvPr/>
        </p:nvSpPr>
        <p:spPr>
          <a:xfrm rot="18903604">
            <a:off x="6662149" y="-2604172"/>
            <a:ext cx="4915732" cy="5852137"/>
          </a:xfrm>
          <a:custGeom>
            <a:avLst/>
            <a:gdLst>
              <a:gd name="connsiteX0" fmla="*/ 4915732 w 4915732"/>
              <a:gd name="connsiteY0" fmla="*/ 4858516 h 5852137"/>
              <a:gd name="connsiteX1" fmla="*/ 3914617 w 4915732"/>
              <a:gd name="connsiteY1" fmla="*/ 5852136 h 5852137"/>
              <a:gd name="connsiteX2" fmla="*/ 6134 w 4915732"/>
              <a:gd name="connsiteY2" fmla="*/ 5852137 h 5852137"/>
              <a:gd name="connsiteX3" fmla="*/ 0 w 4915732"/>
              <a:gd name="connsiteY3" fmla="*/ 0 h 5852137"/>
              <a:gd name="connsiteX4" fmla="*/ 4915732 w 4915732"/>
              <a:gd name="connsiteY4" fmla="*/ 4858516 h 5852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5732" h="5852137">
                <a:moveTo>
                  <a:pt x="4915732" y="4858516"/>
                </a:moveTo>
                <a:lnTo>
                  <a:pt x="3914617" y="5852136"/>
                </a:lnTo>
                <a:lnTo>
                  <a:pt x="6134" y="5852137"/>
                </a:lnTo>
                <a:lnTo>
                  <a:pt x="0" y="0"/>
                </a:lnTo>
                <a:lnTo>
                  <a:pt x="4915732" y="4858516"/>
                </a:lnTo>
                <a:close/>
              </a:path>
            </a:pathLst>
          </a:custGeom>
          <a:solidFill>
            <a:srgbClr val="68CD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25" name="Picture 24">
            <a:extLst>
              <a:ext uri="{FF2B5EF4-FFF2-40B4-BE49-F238E27FC236}">
                <a16:creationId xmlns:a16="http://schemas.microsoft.com/office/drawing/2014/main" id="{69730916-4C19-46AB-BE3F-49BD01E05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38" y="6313526"/>
            <a:ext cx="228600" cy="376881"/>
          </a:xfrm>
          <a:prstGeom prst="rect">
            <a:avLst/>
          </a:prstGeom>
        </p:spPr>
      </p:pic>
      <p:sp>
        <p:nvSpPr>
          <p:cNvPr id="26" name="Title 1">
            <a:extLst>
              <a:ext uri="{FF2B5EF4-FFF2-40B4-BE49-F238E27FC236}">
                <a16:creationId xmlns:a16="http://schemas.microsoft.com/office/drawing/2014/main" id="{76B0B407-2C7D-46EF-9A64-D7DA3F2EBB6A}"/>
              </a:ext>
            </a:extLst>
          </p:cNvPr>
          <p:cNvSpPr>
            <a:spLocks noGrp="1"/>
          </p:cNvSpPr>
          <p:nvPr>
            <p:ph type="title" hasCustomPrompt="1"/>
          </p:nvPr>
        </p:nvSpPr>
        <p:spPr>
          <a:xfrm>
            <a:off x="710941" y="2297509"/>
            <a:ext cx="7765997" cy="2262981"/>
          </a:xfrm>
          <a:prstGeom prst="rect">
            <a:avLst/>
          </a:prstGeom>
        </p:spPr>
        <p:txBody>
          <a:bodyPr>
            <a:noAutofit/>
          </a:bodyPr>
          <a:lstStyle>
            <a:lvl1pPr>
              <a:defRPr sz="3000" b="1">
                <a:solidFill>
                  <a:schemeClr val="bg1"/>
                </a:solidFill>
                <a:latin typeface="+mn-lt"/>
              </a:defRPr>
            </a:lvl1pPr>
          </a:lstStyle>
          <a:p>
            <a:r>
              <a:rPr lang="en-US"/>
              <a:t>Title Page</a:t>
            </a:r>
          </a:p>
        </p:txBody>
      </p:sp>
      <p:sp>
        <p:nvSpPr>
          <p:cNvPr id="9" name="TextBox 8">
            <a:extLst>
              <a:ext uri="{FF2B5EF4-FFF2-40B4-BE49-F238E27FC236}">
                <a16:creationId xmlns:a16="http://schemas.microsoft.com/office/drawing/2014/main" id="{8C70193E-6079-45A7-A2AF-70CFD2195E05}"/>
              </a:ext>
            </a:extLst>
          </p:cNvPr>
          <p:cNvSpPr txBox="1"/>
          <p:nvPr/>
        </p:nvSpPr>
        <p:spPr>
          <a:xfrm>
            <a:off x="567983" y="6394244"/>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33799541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Agenda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25B2C0-36AC-491E-A8C4-BC5C0F61E3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52A98DF6-F97D-4222-8C91-FD930C82BEBC}"/>
              </a:ext>
            </a:extLst>
          </p:cNvPr>
          <p:cNvSpPr/>
          <p:nvPr/>
        </p:nvSpPr>
        <p:spPr>
          <a:xfrm>
            <a:off x="-7685" y="0"/>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7" name="Text Placeholder 25">
            <a:extLst>
              <a:ext uri="{FF2B5EF4-FFF2-40B4-BE49-F238E27FC236}">
                <a16:creationId xmlns:a16="http://schemas.microsoft.com/office/drawing/2014/main" id="{5F72CD1C-1290-45EC-9E87-5B8CD19CB9D4}"/>
              </a:ext>
            </a:extLst>
          </p:cNvPr>
          <p:cNvSpPr>
            <a:spLocks noGrp="1"/>
          </p:cNvSpPr>
          <p:nvPr>
            <p:ph type="body" sz="quarter" idx="11" hasCustomPrompt="1"/>
          </p:nvPr>
        </p:nvSpPr>
        <p:spPr>
          <a:xfrm>
            <a:off x="842870"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8" name="Text Placeholder 25">
            <a:extLst>
              <a:ext uri="{FF2B5EF4-FFF2-40B4-BE49-F238E27FC236}">
                <a16:creationId xmlns:a16="http://schemas.microsoft.com/office/drawing/2014/main" id="{83DFA4B5-246C-4944-9BE7-2E10F3614351}"/>
              </a:ext>
            </a:extLst>
          </p:cNvPr>
          <p:cNvSpPr>
            <a:spLocks noGrp="1"/>
          </p:cNvSpPr>
          <p:nvPr>
            <p:ph type="body" sz="quarter" idx="12" hasCustomPrompt="1"/>
          </p:nvPr>
        </p:nvSpPr>
        <p:spPr>
          <a:xfrm>
            <a:off x="842870" y="2930074"/>
            <a:ext cx="4846320" cy="978408"/>
          </a:xfrm>
          <a:prstGeom prst="rect">
            <a:avLst/>
          </a:prstGeom>
        </p:spPr>
        <p:txBody>
          <a:bodyPr>
            <a:noAutofit/>
          </a:bodyPr>
          <a:lstStyle>
            <a:lvl1pPr marL="0" indent="0">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9" name="Text Placeholder 25">
            <a:extLst>
              <a:ext uri="{FF2B5EF4-FFF2-40B4-BE49-F238E27FC236}">
                <a16:creationId xmlns:a16="http://schemas.microsoft.com/office/drawing/2014/main" id="{C89A4D0B-0427-463D-ADFC-86422CA43D5A}"/>
              </a:ext>
            </a:extLst>
          </p:cNvPr>
          <p:cNvSpPr>
            <a:spLocks noGrp="1"/>
          </p:cNvSpPr>
          <p:nvPr>
            <p:ph type="body" sz="quarter" idx="13" hasCustomPrompt="1"/>
          </p:nvPr>
        </p:nvSpPr>
        <p:spPr>
          <a:xfrm>
            <a:off x="838200"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0" name="Text Placeholder 25">
            <a:extLst>
              <a:ext uri="{FF2B5EF4-FFF2-40B4-BE49-F238E27FC236}">
                <a16:creationId xmlns:a16="http://schemas.microsoft.com/office/drawing/2014/main" id="{FE23453D-3B38-4C9C-A6A8-E4CA695B39CE}"/>
              </a:ext>
            </a:extLst>
          </p:cNvPr>
          <p:cNvSpPr>
            <a:spLocks noGrp="1"/>
          </p:cNvSpPr>
          <p:nvPr>
            <p:ph type="body" sz="quarter" idx="14" hasCustomPrompt="1"/>
          </p:nvPr>
        </p:nvSpPr>
        <p:spPr>
          <a:xfrm>
            <a:off x="838200"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1" name="Text Placeholder 25">
            <a:extLst>
              <a:ext uri="{FF2B5EF4-FFF2-40B4-BE49-F238E27FC236}">
                <a16:creationId xmlns:a16="http://schemas.microsoft.com/office/drawing/2014/main" id="{0F2E59F9-2796-48BF-8775-61C336754956}"/>
              </a:ext>
            </a:extLst>
          </p:cNvPr>
          <p:cNvSpPr>
            <a:spLocks noGrp="1"/>
          </p:cNvSpPr>
          <p:nvPr>
            <p:ph type="body" sz="quarter" idx="15" hasCustomPrompt="1"/>
          </p:nvPr>
        </p:nvSpPr>
        <p:spPr>
          <a:xfrm>
            <a:off x="6382066"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2" name="Text Placeholder 25">
            <a:extLst>
              <a:ext uri="{FF2B5EF4-FFF2-40B4-BE49-F238E27FC236}">
                <a16:creationId xmlns:a16="http://schemas.microsoft.com/office/drawing/2014/main" id="{F14FEB55-3012-4B95-860C-12C000430656}"/>
              </a:ext>
            </a:extLst>
          </p:cNvPr>
          <p:cNvSpPr>
            <a:spLocks noGrp="1"/>
          </p:cNvSpPr>
          <p:nvPr>
            <p:ph type="body" sz="quarter" idx="16" hasCustomPrompt="1"/>
          </p:nvPr>
        </p:nvSpPr>
        <p:spPr>
          <a:xfrm>
            <a:off x="6382066" y="2930074"/>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3" name="Text Placeholder 25">
            <a:extLst>
              <a:ext uri="{FF2B5EF4-FFF2-40B4-BE49-F238E27FC236}">
                <a16:creationId xmlns:a16="http://schemas.microsoft.com/office/drawing/2014/main" id="{CD179EC6-ED73-4BB7-BFE6-E3778626D650}"/>
              </a:ext>
            </a:extLst>
          </p:cNvPr>
          <p:cNvSpPr>
            <a:spLocks noGrp="1"/>
          </p:cNvSpPr>
          <p:nvPr>
            <p:ph type="body" sz="quarter" idx="17" hasCustomPrompt="1"/>
          </p:nvPr>
        </p:nvSpPr>
        <p:spPr>
          <a:xfrm>
            <a:off x="6377396"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4" name="Text Placeholder 25">
            <a:extLst>
              <a:ext uri="{FF2B5EF4-FFF2-40B4-BE49-F238E27FC236}">
                <a16:creationId xmlns:a16="http://schemas.microsoft.com/office/drawing/2014/main" id="{5A09F72E-30BE-4D22-8B05-BFBCCB1EC1AA}"/>
              </a:ext>
            </a:extLst>
          </p:cNvPr>
          <p:cNvSpPr>
            <a:spLocks noGrp="1"/>
          </p:cNvSpPr>
          <p:nvPr>
            <p:ph type="body" sz="quarter" idx="18" hasCustomPrompt="1"/>
          </p:nvPr>
        </p:nvSpPr>
        <p:spPr>
          <a:xfrm>
            <a:off x="6377396"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5" name="TextBox 14">
            <a:extLst>
              <a:ext uri="{FF2B5EF4-FFF2-40B4-BE49-F238E27FC236}">
                <a16:creationId xmlns:a16="http://schemas.microsoft.com/office/drawing/2014/main" id="{ED023C29-C801-4850-A00F-5D5DB7332BC6}"/>
              </a:ext>
            </a:extLst>
          </p:cNvPr>
          <p:cNvSpPr txBox="1"/>
          <p:nvPr/>
        </p:nvSpPr>
        <p:spPr>
          <a:xfrm>
            <a:off x="838200" y="1051262"/>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Agenda</a:t>
            </a:r>
          </a:p>
        </p:txBody>
      </p:sp>
      <p:pic>
        <p:nvPicPr>
          <p:cNvPr id="19" name="Picture 18">
            <a:extLst>
              <a:ext uri="{FF2B5EF4-FFF2-40B4-BE49-F238E27FC236}">
                <a16:creationId xmlns:a16="http://schemas.microsoft.com/office/drawing/2014/main" id="{F954E45B-6BCD-4D28-A5AB-4C7E37870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7" name="TextBox 16">
            <a:extLst>
              <a:ext uri="{FF2B5EF4-FFF2-40B4-BE49-F238E27FC236}">
                <a16:creationId xmlns:a16="http://schemas.microsoft.com/office/drawing/2014/main" id="{BA285978-F98D-4894-8269-68AEDB0430E5}"/>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6788812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Agenda Option 2">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D555D96-AA0F-4A2C-8A4A-9F8FE82DF873}"/>
              </a:ext>
            </a:extLst>
          </p:cNvPr>
          <p:cNvSpPr/>
          <p:nvPr/>
        </p:nvSpPr>
        <p:spPr>
          <a:xfrm rot="10800000">
            <a:off x="-2" y="-5381"/>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6F8AA1-0947-4343-A98B-118DD52CE3A4}"/>
              </a:ext>
            </a:extLst>
          </p:cNvPr>
          <p:cNvSpPr txBox="1"/>
          <p:nvPr/>
        </p:nvSpPr>
        <p:spPr>
          <a:xfrm>
            <a:off x="781109" y="3259624"/>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Agenda</a:t>
            </a:r>
          </a:p>
        </p:txBody>
      </p:sp>
      <p:sp>
        <p:nvSpPr>
          <p:cNvPr id="7" name="Text Placeholder 4">
            <a:extLst>
              <a:ext uri="{FF2B5EF4-FFF2-40B4-BE49-F238E27FC236}">
                <a16:creationId xmlns:a16="http://schemas.microsoft.com/office/drawing/2014/main" id="{6AF4FC52-D242-451C-A653-CE8CB8F61212}"/>
              </a:ext>
            </a:extLst>
          </p:cNvPr>
          <p:cNvSpPr>
            <a:spLocks noGrp="1"/>
          </p:cNvSpPr>
          <p:nvPr>
            <p:ph type="body" sz="quarter" idx="24" hasCustomPrompt="1"/>
          </p:nvPr>
        </p:nvSpPr>
        <p:spPr>
          <a:xfrm>
            <a:off x="5646326" y="1776413"/>
            <a:ext cx="5764624" cy="4571982"/>
          </a:xfrm>
        </p:spPr>
        <p:txBody>
          <a:bodyPr/>
          <a:lstStyle>
            <a:lvl2pPr>
              <a:defRPr/>
            </a:lvl2pPr>
            <a:lvl3pPr marL="548640" indent="0">
              <a:buNone/>
              <a:defRPr/>
            </a:lvl3pPr>
          </a:lstStyle>
          <a:p>
            <a:pPr lvl="1"/>
            <a:r>
              <a:rPr lang="en-US"/>
              <a:t>Click to add text</a:t>
            </a:r>
          </a:p>
        </p:txBody>
      </p:sp>
      <p:pic>
        <p:nvPicPr>
          <p:cNvPr id="8" name="Picture 7">
            <a:extLst>
              <a:ext uri="{FF2B5EF4-FFF2-40B4-BE49-F238E27FC236}">
                <a16:creationId xmlns:a16="http://schemas.microsoft.com/office/drawing/2014/main" id="{720D0F49-4CBE-4A1B-8E99-59191BB1F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9" name="TextBox 8">
            <a:extLst>
              <a:ext uri="{FF2B5EF4-FFF2-40B4-BE49-F238E27FC236}">
                <a16:creationId xmlns:a16="http://schemas.microsoft.com/office/drawing/2014/main" id="{81DFD7DF-32A2-49C7-9307-7EF60212E7FC}"/>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9113441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CBE49-3C81-465A-A515-7A995F80C34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576" y="-20574"/>
            <a:ext cx="12228576" cy="6878574"/>
          </a:xfrm>
          <a:prstGeom prst="rect">
            <a:avLst/>
          </a:prstGeom>
        </p:spPr>
      </p:pic>
      <p:sp>
        <p:nvSpPr>
          <p:cNvPr id="2" name="Title 1">
            <a:extLst>
              <a:ext uri="{FF2B5EF4-FFF2-40B4-BE49-F238E27FC236}">
                <a16:creationId xmlns:a16="http://schemas.microsoft.com/office/drawing/2014/main" id="{948127FA-517A-4399-96BF-99DA692D2D1D}"/>
              </a:ext>
            </a:extLst>
          </p:cNvPr>
          <p:cNvSpPr>
            <a:spLocks noGrp="1"/>
          </p:cNvSpPr>
          <p:nvPr>
            <p:ph type="title" hasCustomPrompt="1"/>
          </p:nvPr>
        </p:nvSpPr>
        <p:spPr>
          <a:xfrm>
            <a:off x="819912" y="2574036"/>
            <a:ext cx="10515600" cy="1709928"/>
          </a:xfrm>
        </p:spPr>
        <p:txBody>
          <a:bodyPr>
            <a:noAutofit/>
          </a:bodyPr>
          <a:lstStyle>
            <a:lvl1pPr>
              <a:defRPr lang="en-US" sz="4000" b="1" kern="1200" dirty="0">
                <a:solidFill>
                  <a:schemeClr val="accent1"/>
                </a:solidFill>
                <a:latin typeface="+mn-lt"/>
                <a:ea typeface="+mj-ea"/>
                <a:cs typeface="+mj-cs"/>
              </a:defRPr>
            </a:lvl1pPr>
          </a:lstStyle>
          <a:p>
            <a:r>
              <a:rPr lang="en-US"/>
              <a:t>Transition</a:t>
            </a:r>
          </a:p>
        </p:txBody>
      </p:sp>
      <p:pic>
        <p:nvPicPr>
          <p:cNvPr id="6" name="Picture 5">
            <a:extLst>
              <a:ext uri="{FF2B5EF4-FFF2-40B4-BE49-F238E27FC236}">
                <a16:creationId xmlns:a16="http://schemas.microsoft.com/office/drawing/2014/main" id="{8B2AE24B-392B-4803-B961-0E3977995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7" name="TextBox 6">
            <a:extLst>
              <a:ext uri="{FF2B5EF4-FFF2-40B4-BE49-F238E27FC236}">
                <a16:creationId xmlns:a16="http://schemas.microsoft.com/office/drawing/2014/main" id="{9BBFA7B9-0266-4A4C-AC71-AF61E44BFF93}"/>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08178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Footer - One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095555"/>
            <a:ext cx="10515600" cy="4890575"/>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A776EC9D-C9EE-4C78-A0A3-737D151D583A}" type="slidenum">
              <a:rPr lang="en-US" smtClean="0"/>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2" name="TextBox 11">
            <a:extLst>
              <a:ext uri="{FF2B5EF4-FFF2-40B4-BE49-F238E27FC236}">
                <a16:creationId xmlns:a16="http://schemas.microsoft.com/office/drawing/2014/main" id="{123FBA59-2585-4087-B7D0-BF1C938CA902}"/>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3233327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 One Column, Subtit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a:xfrm>
            <a:off x="838200" y="365125"/>
            <a:ext cx="10515600" cy="475488"/>
          </a:xfrm>
        </p:spPr>
        <p:txBody>
          <a:bodyPr/>
          <a:lstStyle>
            <a:lvl1pPr>
              <a:defRPr lang="en-US" sz="4000" b="1" kern="1200" dirty="0">
                <a:solidFill>
                  <a:schemeClr val="bg2"/>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519453"/>
            <a:ext cx="10515600" cy="4157446"/>
          </a:xfrm>
        </p:spPr>
        <p:txBody>
          <a:bodyPr/>
          <a:lstStyle>
            <a:lvl1pPr>
              <a:defRPr/>
            </a:lvl1pPr>
          </a:lstStyle>
          <a:p>
            <a:pPr lvl="0"/>
            <a:r>
              <a:rPr lang="en-US"/>
              <a:t>Click to add text</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06B5201-290D-4D38-9B69-33AD01FFD9BB}"/>
              </a:ext>
            </a:extLst>
          </p:cNvPr>
          <p:cNvSpPr>
            <a:spLocks noGrp="1"/>
          </p:cNvSpPr>
          <p:nvPr>
            <p:ph type="body" sz="quarter" idx="14" hasCustomPrompt="1"/>
          </p:nvPr>
        </p:nvSpPr>
        <p:spPr>
          <a:xfrm>
            <a:off x="838200" y="926235"/>
            <a:ext cx="10515600" cy="393192"/>
          </a:xfrm>
        </p:spPr>
        <p:txBody>
          <a:bodyPr rIns="0" anchor="ctr">
            <a:noAutofit/>
          </a:bodyPr>
          <a:lstStyle>
            <a:lvl1pPr>
              <a:defRPr lang="en-US" sz="2200" b="1" kern="1200" dirty="0">
                <a:solidFill>
                  <a:schemeClr val="bg1">
                    <a:lumMod val="75000"/>
                    <a:lumOff val="25000"/>
                  </a:schemeClr>
                </a:solidFill>
                <a:latin typeface="+mn-lt"/>
                <a:ea typeface="+mn-ea"/>
                <a:cs typeface="+mn-cs"/>
              </a:defRPr>
            </a:lvl1pPr>
          </a:lstStyle>
          <a:p>
            <a:pPr lvl="0"/>
            <a:r>
              <a:rPr lang="en-US"/>
              <a:t>Slide Subtitle</a:t>
            </a:r>
          </a:p>
        </p:txBody>
      </p:sp>
      <p:grpSp>
        <p:nvGrpSpPr>
          <p:cNvPr id="4" name="Group 3">
            <a:extLst>
              <a:ext uri="{FF2B5EF4-FFF2-40B4-BE49-F238E27FC236}">
                <a16:creationId xmlns:a16="http://schemas.microsoft.com/office/drawing/2014/main" id="{A781C98C-9083-A428-28E2-1CAC1FC03179}"/>
              </a:ext>
            </a:extLst>
          </p:cNvPr>
          <p:cNvGrpSpPr/>
          <p:nvPr userDrawn="1"/>
        </p:nvGrpSpPr>
        <p:grpSpPr>
          <a:xfrm>
            <a:off x="725020" y="6001879"/>
            <a:ext cx="10741959" cy="387014"/>
            <a:chOff x="725020" y="6001879"/>
            <a:chExt cx="10741959" cy="387014"/>
          </a:xfrm>
        </p:grpSpPr>
        <p:cxnSp>
          <p:nvCxnSpPr>
            <p:cNvPr id="5" name="Straight Connector 4">
              <a:extLst>
                <a:ext uri="{FF2B5EF4-FFF2-40B4-BE49-F238E27FC236}">
                  <a16:creationId xmlns:a16="http://schemas.microsoft.com/office/drawing/2014/main" id="{1A7042F1-211E-1AD2-3130-D664AA8BB00D}"/>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C03A8DE-DEBF-1385-1C28-9BF138788739}"/>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7" name="Picture 6" descr="A picture containing font, graphics, graphic design, typography&#10;&#10;Description automatically generated">
              <a:extLst>
                <a:ext uri="{FF2B5EF4-FFF2-40B4-BE49-F238E27FC236}">
                  <a16:creationId xmlns:a16="http://schemas.microsoft.com/office/drawing/2014/main" id="{D9E36C5A-9C6B-0252-269C-484C05A911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9258966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Footer - One Column, Subtitl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405358"/>
            <a:ext cx="10515600" cy="4584480"/>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A776EC9D-C9EE-4C78-A0A3-737D151D583A}" type="slidenum">
              <a:rPr lang="en-US" smtClean="0"/>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5" name="Text Placeholder 14">
            <a:extLst>
              <a:ext uri="{FF2B5EF4-FFF2-40B4-BE49-F238E27FC236}">
                <a16:creationId xmlns:a16="http://schemas.microsoft.com/office/drawing/2014/main" id="{606B5201-290D-4D38-9B69-33AD01FFD9BB}"/>
              </a:ext>
            </a:extLst>
          </p:cNvPr>
          <p:cNvSpPr>
            <a:spLocks noGrp="1"/>
          </p:cNvSpPr>
          <p:nvPr>
            <p:ph type="body" sz="quarter" idx="14" hasCustomPrompt="1"/>
          </p:nvPr>
        </p:nvSpPr>
        <p:spPr>
          <a:xfrm>
            <a:off x="838200" y="844903"/>
            <a:ext cx="10515600" cy="393192"/>
          </a:xfrm>
        </p:spPr>
        <p:txBody>
          <a:bodyPr>
            <a:noAutofit/>
          </a:bodyPr>
          <a:lstStyle>
            <a:lvl1pPr>
              <a:defRPr lang="en-US" sz="2400" b="1" kern="1200" dirty="0" smtClean="0">
                <a:solidFill>
                  <a:schemeClr val="tx2"/>
                </a:solidFill>
                <a:latin typeface="+mn-lt"/>
                <a:ea typeface="+mj-ea"/>
                <a:cs typeface="+mj-cs"/>
              </a:defRPr>
            </a:lvl1pPr>
          </a:lstStyle>
          <a:p>
            <a:pPr lvl="0"/>
            <a:r>
              <a:rPr lang="en-US"/>
              <a:t>Slide Subtitle</a:t>
            </a:r>
          </a:p>
        </p:txBody>
      </p:sp>
      <p:sp>
        <p:nvSpPr>
          <p:cNvPr id="12" name="TextBox 11">
            <a:extLst>
              <a:ext uri="{FF2B5EF4-FFF2-40B4-BE49-F238E27FC236}">
                <a16:creationId xmlns:a16="http://schemas.microsoft.com/office/drawing/2014/main" id="{D1D45F15-DEDB-45D0-9BF1-E14D93DD8C58}"/>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26978339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ooter - Two Columns">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5"/>
            <a:ext cx="5111496" cy="4890575"/>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A776EC9D-C9EE-4C78-A0A3-737D151D583A}" type="slidenum">
              <a:rPr lang="en-US" smtClean="0"/>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5"/>
            <a:ext cx="5112488" cy="4890575"/>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FF03070B-85B4-4496-B8ED-279F97E5D2F3}"/>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31324224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Footer - Two Columns, Suppor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6"/>
            <a:ext cx="5111496"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A776EC9D-C9EE-4C78-A0A3-737D151D583A}" type="slidenum">
              <a:rPr lang="en-US" smtClean="0"/>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6"/>
            <a:ext cx="5112488"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9D4B416-0086-47DC-93F4-CA9DECCFF1B9}"/>
              </a:ext>
            </a:extLst>
          </p:cNvPr>
          <p:cNvSpPr>
            <a:spLocks noGrp="1"/>
          </p:cNvSpPr>
          <p:nvPr>
            <p:ph type="body" sz="quarter" idx="14" hasCustomPrompt="1"/>
          </p:nvPr>
        </p:nvSpPr>
        <p:spPr>
          <a:xfrm>
            <a:off x="838200" y="5250922"/>
            <a:ext cx="10515600" cy="768096"/>
          </a:xfrm>
        </p:spPr>
        <p:txBody>
          <a:bodyPr>
            <a:noAutofit/>
          </a:bodyPr>
          <a:lstStyle>
            <a:lvl1pPr>
              <a:defRPr sz="1600"/>
            </a:lvl1pPr>
          </a:lstStyle>
          <a:p>
            <a:pPr lvl="0"/>
            <a:r>
              <a:rPr lang="en-US"/>
              <a:t>Click to add supporting text</a:t>
            </a:r>
          </a:p>
        </p:txBody>
      </p:sp>
      <p:sp>
        <p:nvSpPr>
          <p:cNvPr id="13" name="TextBox 12">
            <a:extLst>
              <a:ext uri="{FF2B5EF4-FFF2-40B4-BE49-F238E27FC236}">
                <a16:creationId xmlns:a16="http://schemas.microsoft.com/office/drawing/2014/main" id="{70324E04-47F1-4254-80EB-EC3F903EB368}"/>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551554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Footer - Three Columns, Suppor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6"/>
            <a:ext cx="2883196"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A776EC9D-C9EE-4C78-A0A3-737D151D583A}" type="slidenum">
              <a:rPr lang="en-US" smtClean="0"/>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6"/>
            <a:ext cx="5112488"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9D4B416-0086-47DC-93F4-CA9DECCFF1B9}"/>
              </a:ext>
            </a:extLst>
          </p:cNvPr>
          <p:cNvSpPr>
            <a:spLocks noGrp="1"/>
          </p:cNvSpPr>
          <p:nvPr>
            <p:ph type="body" sz="quarter" idx="14" hasCustomPrompt="1"/>
          </p:nvPr>
        </p:nvSpPr>
        <p:spPr>
          <a:xfrm>
            <a:off x="838200" y="5250922"/>
            <a:ext cx="10515600" cy="768096"/>
          </a:xfrm>
        </p:spPr>
        <p:txBody>
          <a:bodyPr>
            <a:noAutofit/>
          </a:bodyPr>
          <a:lstStyle>
            <a:lvl1pPr>
              <a:defRPr sz="1600"/>
            </a:lvl1pPr>
          </a:lstStyle>
          <a:p>
            <a:pPr lvl="0"/>
            <a:r>
              <a:rPr lang="en-US"/>
              <a:t>Click to add supporting text</a:t>
            </a:r>
          </a:p>
        </p:txBody>
      </p:sp>
      <p:sp>
        <p:nvSpPr>
          <p:cNvPr id="12" name="Content Placeholder 2">
            <a:extLst>
              <a:ext uri="{FF2B5EF4-FFF2-40B4-BE49-F238E27FC236}">
                <a16:creationId xmlns:a16="http://schemas.microsoft.com/office/drawing/2014/main" id="{B3773DE9-A7AC-4ABC-AC65-75833D8BE263}"/>
              </a:ext>
            </a:extLst>
          </p:cNvPr>
          <p:cNvSpPr>
            <a:spLocks noGrp="1"/>
          </p:cNvSpPr>
          <p:nvPr>
            <p:ph idx="15" hasCustomPrompt="1"/>
          </p:nvPr>
        </p:nvSpPr>
        <p:spPr>
          <a:xfrm>
            <a:off x="3870251" y="1095556"/>
            <a:ext cx="2225749"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18AA882C-933C-4DB6-8265-8E9BAF8A3EB8}"/>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23893158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Footer - Title Onl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A776EC9D-C9EE-4C78-A0A3-737D151D583A}" type="slidenum">
              <a:rPr lang="en-US" smtClean="0"/>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2" name="TextBox 11">
            <a:extLst>
              <a:ext uri="{FF2B5EF4-FFF2-40B4-BE49-F238E27FC236}">
                <a16:creationId xmlns:a16="http://schemas.microsoft.com/office/drawing/2014/main" id="{D785B9F2-A539-405E-84F0-0B3814AD100A}"/>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16201796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ooter - 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A776EC9D-C9EE-4C78-A0A3-737D151D583A}" type="slidenum">
              <a:rPr lang="en-US" smtClean="0"/>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2" name="TextBox 11">
            <a:extLst>
              <a:ext uri="{FF2B5EF4-FFF2-40B4-BE49-F238E27FC236}">
                <a16:creationId xmlns:a16="http://schemas.microsoft.com/office/drawing/2014/main" id="{5EBEE363-D629-48FB-A05E-6984D1F24C16}"/>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18473683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hird Blue - Three Columns">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34429F-72B3-41F4-B51C-3097CD1DD0B5}"/>
              </a:ext>
            </a:extLst>
          </p:cNvPr>
          <p:cNvSpPr/>
          <p:nvPr/>
        </p:nvSpPr>
        <p:spPr>
          <a:xfrm rot="10800000">
            <a:off x="0" y="-6666"/>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548449"/>
            <a:ext cx="3730752" cy="987552"/>
          </a:xfrm>
        </p:spPr>
        <p:txBody>
          <a:bodyPr anchor="ctr"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3749040" cy="456782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DC413D03-C78A-4DA9-A713-627817E43138}"/>
              </a:ext>
            </a:extLst>
          </p:cNvPr>
          <p:cNvSpPr>
            <a:spLocks noGrp="1"/>
          </p:cNvSpPr>
          <p:nvPr>
            <p:ph sz="half" idx="2" hasCustomPrompt="1"/>
          </p:nvPr>
        </p:nvSpPr>
        <p:spPr>
          <a:xfrm>
            <a:off x="5641302" y="1783093"/>
            <a:ext cx="2651760" cy="4567827"/>
          </a:xfrm>
        </p:spPr>
        <p:txBody>
          <a:bodyPr/>
          <a:lstStyle>
            <a:lvl1pPr>
              <a:defRPr/>
            </a:lvl1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A776EC9D-C9EE-4C78-A0A3-737D151D583A}" type="slidenum">
              <a:rPr lang="en-US" smtClean="0"/>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8825188" y="1783093"/>
            <a:ext cx="2651760" cy="4567827"/>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TextBox 11">
            <a:extLst>
              <a:ext uri="{FF2B5EF4-FFF2-40B4-BE49-F238E27FC236}">
                <a16:creationId xmlns:a16="http://schemas.microsoft.com/office/drawing/2014/main" id="{37E60393-094C-407A-8D92-A9D8F68647E9}"/>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36756741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hird Blue - Three Columns, Subtitl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34429F-72B3-41F4-B51C-3097CD1DD0B5}"/>
              </a:ext>
            </a:extLst>
          </p:cNvPr>
          <p:cNvSpPr/>
          <p:nvPr/>
        </p:nvSpPr>
        <p:spPr>
          <a:xfrm rot="10800000">
            <a:off x="0" y="-6666"/>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334913"/>
            <a:ext cx="3749040" cy="987552"/>
          </a:xfrm>
        </p:spPr>
        <p:txBody>
          <a:bodyPr anchor="b"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889185"/>
            <a:ext cx="3749040" cy="4459211"/>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A776EC9D-C9EE-4C78-A0A3-737D151D583A}" type="slidenum">
              <a:rPr lang="en-US" smtClean="0"/>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8825188" y="1889186"/>
            <a:ext cx="2651760" cy="4459210"/>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9" name="Text Placeholder 3">
            <a:extLst>
              <a:ext uri="{FF2B5EF4-FFF2-40B4-BE49-F238E27FC236}">
                <a16:creationId xmlns:a16="http://schemas.microsoft.com/office/drawing/2014/main" id="{E94D0F37-B6F9-4379-9AB6-8C7AC09FB33B}"/>
              </a:ext>
            </a:extLst>
          </p:cNvPr>
          <p:cNvSpPr>
            <a:spLocks noGrp="1"/>
          </p:cNvSpPr>
          <p:nvPr>
            <p:ph type="body" sz="quarter" idx="15" hasCustomPrompt="1"/>
          </p:nvPr>
        </p:nvSpPr>
        <p:spPr>
          <a:xfrm>
            <a:off x="478131" y="1322465"/>
            <a:ext cx="3749040" cy="298383"/>
          </a:xfrm>
          <a:prstGeom prst="rect">
            <a:avLst/>
          </a:prstGeom>
        </p:spPr>
        <p:txBody>
          <a:bodyPr>
            <a:noAutofit/>
          </a:bodyPr>
          <a:lstStyle>
            <a:lvl1pPr>
              <a:buNone/>
              <a:defRPr sz="2200" b="1">
                <a:solidFill>
                  <a:schemeClr val="bg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3" name="Text Placeholder 3">
            <a:extLst>
              <a:ext uri="{FF2B5EF4-FFF2-40B4-BE49-F238E27FC236}">
                <a16:creationId xmlns:a16="http://schemas.microsoft.com/office/drawing/2014/main" id="{568C8396-DB40-4312-919E-F4466A108167}"/>
              </a:ext>
            </a:extLst>
          </p:cNvPr>
          <p:cNvSpPr>
            <a:spLocks noGrp="1"/>
          </p:cNvSpPr>
          <p:nvPr>
            <p:ph type="body" sz="quarter" idx="17" hasCustomPrompt="1"/>
          </p:nvPr>
        </p:nvSpPr>
        <p:spPr>
          <a:xfrm>
            <a:off x="8811734" y="1322466"/>
            <a:ext cx="2665214" cy="298383"/>
          </a:xfrm>
          <a:prstGeom prst="rect">
            <a:avLst/>
          </a:prstGeom>
        </p:spPr>
        <p:txBody>
          <a:bodyPr>
            <a:noAutofit/>
          </a:bodyPr>
          <a:lstStyle>
            <a:lvl1pPr>
              <a:buNone/>
              <a:defRPr sz="2200" b="1">
                <a:solidFill>
                  <a:schemeClr val="bg2"/>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7" name="Content Placeholder 3">
            <a:extLst>
              <a:ext uri="{FF2B5EF4-FFF2-40B4-BE49-F238E27FC236}">
                <a16:creationId xmlns:a16="http://schemas.microsoft.com/office/drawing/2014/main" id="{287FD315-27E8-4D10-9D88-1E5F69F16707}"/>
              </a:ext>
            </a:extLst>
          </p:cNvPr>
          <p:cNvSpPr>
            <a:spLocks noGrp="1"/>
          </p:cNvSpPr>
          <p:nvPr>
            <p:ph sz="half" idx="18" hasCustomPrompt="1"/>
          </p:nvPr>
        </p:nvSpPr>
        <p:spPr>
          <a:xfrm>
            <a:off x="5681440" y="1889186"/>
            <a:ext cx="2651760" cy="4459210"/>
          </a:xfrm>
        </p:spPr>
        <p:txBody>
          <a:bodyPr/>
          <a:lstStyle>
            <a:lvl1pPr>
              <a:defRPr/>
            </a:lvl1pPr>
          </a:lstStyle>
          <a:p>
            <a:pPr lvl="0"/>
            <a:r>
              <a:rPr lang="en-US"/>
              <a:t>Click to add text</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35379E86-2988-4558-BCE6-47A996B88C8F}"/>
              </a:ext>
            </a:extLst>
          </p:cNvPr>
          <p:cNvSpPr>
            <a:spLocks noGrp="1"/>
          </p:cNvSpPr>
          <p:nvPr>
            <p:ph type="body" sz="quarter" idx="19" hasCustomPrompt="1"/>
          </p:nvPr>
        </p:nvSpPr>
        <p:spPr>
          <a:xfrm>
            <a:off x="5667986" y="1322466"/>
            <a:ext cx="2665214" cy="298383"/>
          </a:xfrm>
          <a:prstGeom prst="rect">
            <a:avLst/>
          </a:prstGeom>
        </p:spPr>
        <p:txBody>
          <a:bodyPr>
            <a:noAutofit/>
          </a:bodyPr>
          <a:lstStyle>
            <a:lvl1pPr>
              <a:buNone/>
              <a:defRPr sz="2200" b="1">
                <a:solidFill>
                  <a:schemeClr val="bg2"/>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4" name="TextBox 13">
            <a:extLst>
              <a:ext uri="{FF2B5EF4-FFF2-40B4-BE49-F238E27FC236}">
                <a16:creationId xmlns:a16="http://schemas.microsoft.com/office/drawing/2014/main" id="{0F7534A8-FEBC-47A7-9009-F941C802CAFA}"/>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1571245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Half Blue - Two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8B7252-39F1-4F22-9DDD-550B992F24C3}"/>
              </a:ext>
            </a:extLst>
          </p:cNvPr>
          <p:cNvSpPr/>
          <p:nvPr/>
        </p:nvSpPr>
        <p:spPr>
          <a:xfrm>
            <a:off x="1"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548449"/>
            <a:ext cx="5103962" cy="987552"/>
          </a:xfrm>
        </p:spPr>
        <p:txBody>
          <a:bodyPr anchor="ctr"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5103962" cy="456530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A776EC9D-C9EE-4C78-A0A3-737D151D583A}" type="slidenum">
              <a:rPr lang="en-US" smtClean="0"/>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6574131" y="1783093"/>
            <a:ext cx="5139738" cy="4565302"/>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TextBox 11">
            <a:extLst>
              <a:ext uri="{FF2B5EF4-FFF2-40B4-BE49-F238E27FC236}">
                <a16:creationId xmlns:a16="http://schemas.microsoft.com/office/drawing/2014/main" id="{EB926C86-2523-43D8-8DA8-C211A033C6AC}"/>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8241928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Half Blue - Two Columns,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8B7252-39F1-4F22-9DDD-550B992F24C3}"/>
              </a:ext>
            </a:extLst>
          </p:cNvPr>
          <p:cNvSpPr/>
          <p:nvPr/>
        </p:nvSpPr>
        <p:spPr>
          <a:xfrm>
            <a:off x="1"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5103962" cy="456530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A776EC9D-C9EE-4C78-A0A3-737D151D583A}" type="slidenum">
              <a:rPr lang="en-US" smtClean="0"/>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6574131" y="1783093"/>
            <a:ext cx="5139738" cy="4565302"/>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8" name="Text Placeholder 3">
            <a:extLst>
              <a:ext uri="{FF2B5EF4-FFF2-40B4-BE49-F238E27FC236}">
                <a16:creationId xmlns:a16="http://schemas.microsoft.com/office/drawing/2014/main" id="{FA71F2DF-F392-40E7-B8A9-420A524B074D}"/>
              </a:ext>
            </a:extLst>
          </p:cNvPr>
          <p:cNvSpPr>
            <a:spLocks noGrp="1"/>
          </p:cNvSpPr>
          <p:nvPr>
            <p:ph type="body" sz="quarter" idx="15" hasCustomPrompt="1"/>
          </p:nvPr>
        </p:nvSpPr>
        <p:spPr>
          <a:xfrm>
            <a:off x="462012" y="1368451"/>
            <a:ext cx="5120079" cy="298383"/>
          </a:xfrm>
          <a:prstGeom prst="rect">
            <a:avLst/>
          </a:prstGeom>
        </p:spPr>
        <p:txBody>
          <a:bodyPr>
            <a:noAutofit/>
          </a:bodyPr>
          <a:lstStyle>
            <a:lvl1pPr>
              <a:buNone/>
              <a:defRPr sz="2200" b="1">
                <a:solidFill>
                  <a:schemeClr val="bg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2" name="Text Placeholder 3">
            <a:extLst>
              <a:ext uri="{FF2B5EF4-FFF2-40B4-BE49-F238E27FC236}">
                <a16:creationId xmlns:a16="http://schemas.microsoft.com/office/drawing/2014/main" id="{E913408A-EF23-42A0-A9BE-C6C955153CF7}"/>
              </a:ext>
            </a:extLst>
          </p:cNvPr>
          <p:cNvSpPr>
            <a:spLocks noGrp="1"/>
          </p:cNvSpPr>
          <p:nvPr>
            <p:ph type="body" sz="quarter" idx="16" hasCustomPrompt="1"/>
          </p:nvPr>
        </p:nvSpPr>
        <p:spPr>
          <a:xfrm>
            <a:off x="6574131" y="1371686"/>
            <a:ext cx="5155857" cy="298383"/>
          </a:xfrm>
          <a:prstGeom prst="rect">
            <a:avLst/>
          </a:prstGeom>
        </p:spPr>
        <p:txBody>
          <a:bodyPr>
            <a:noAutofit/>
          </a:bodyPr>
          <a:lstStyle>
            <a:lvl1pPr>
              <a:buNone/>
              <a:defRPr sz="2200" b="1">
                <a:solidFill>
                  <a:srgbClr val="006B93"/>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3" name="Title 1">
            <a:extLst>
              <a:ext uri="{FF2B5EF4-FFF2-40B4-BE49-F238E27FC236}">
                <a16:creationId xmlns:a16="http://schemas.microsoft.com/office/drawing/2014/main" id="{8A7B0B34-D54E-4076-B43B-138C49A18C9E}"/>
              </a:ext>
            </a:extLst>
          </p:cNvPr>
          <p:cNvSpPr>
            <a:spLocks noGrp="1"/>
          </p:cNvSpPr>
          <p:nvPr>
            <p:ph type="title" hasCustomPrompt="1"/>
          </p:nvPr>
        </p:nvSpPr>
        <p:spPr>
          <a:xfrm>
            <a:off x="462011" y="409577"/>
            <a:ext cx="5120081" cy="915112"/>
          </a:xfrm>
          <a:prstGeom prst="rect">
            <a:avLst/>
          </a:prstGeom>
        </p:spPr>
        <p:txBody>
          <a:bodyPr anchor="ctr" anchorCtr="0">
            <a:noAutofit/>
          </a:bodyPr>
          <a:lstStyle>
            <a:lvl1pPr>
              <a:defRPr sz="3000" b="1">
                <a:solidFill>
                  <a:schemeClr val="bg1"/>
                </a:solidFill>
                <a:latin typeface="+mn-lt"/>
              </a:defRPr>
            </a:lvl1pPr>
          </a:lstStyle>
          <a:p>
            <a:r>
              <a:rPr lang="en-US"/>
              <a:t>Slide Title</a:t>
            </a:r>
          </a:p>
        </p:txBody>
      </p:sp>
      <p:sp>
        <p:nvSpPr>
          <p:cNvPr id="15" name="TextBox 14">
            <a:extLst>
              <a:ext uri="{FF2B5EF4-FFF2-40B4-BE49-F238E27FC236}">
                <a16:creationId xmlns:a16="http://schemas.microsoft.com/office/drawing/2014/main" id="{645B59E3-2C63-477A-B588-5014DCE7C225}"/>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022057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c - One Column,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838199" y="1519453"/>
            <a:ext cx="10515599" cy="4157446"/>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 Placeholder 21">
            <a:extLst>
              <a:ext uri="{FF2B5EF4-FFF2-40B4-BE49-F238E27FC236}">
                <a16:creationId xmlns:a16="http://schemas.microsoft.com/office/drawing/2014/main" id="{7CAAAC83-8BA4-4341-9EFF-7F1FADBDD334}"/>
              </a:ext>
            </a:extLst>
          </p:cNvPr>
          <p:cNvSpPr>
            <a:spLocks noGrp="1"/>
          </p:cNvSpPr>
          <p:nvPr>
            <p:ph type="body" sz="quarter" idx="14" hasCustomPrompt="1"/>
          </p:nvPr>
        </p:nvSpPr>
        <p:spPr>
          <a:xfrm>
            <a:off x="838198" y="930802"/>
            <a:ext cx="10515600" cy="390203"/>
          </a:xfrm>
        </p:spPr>
        <p:txBody>
          <a:bodyPr rIns="0" anchor="ctr">
            <a:noAutofit/>
          </a:bodyPr>
          <a:lstStyle>
            <a:lvl1pPr>
              <a:defRPr lang="en-US" sz="2200" b="1" kern="1200" dirty="0">
                <a:solidFill>
                  <a:schemeClr val="bg1">
                    <a:lumMod val="75000"/>
                    <a:lumOff val="25000"/>
                  </a:schemeClr>
                </a:solidFill>
                <a:latin typeface="+mn-lt"/>
                <a:ea typeface="+mn-ea"/>
                <a:cs typeface="+mn-cs"/>
              </a:defRPr>
            </a:lvl1pPr>
          </a:lstStyle>
          <a:p>
            <a:pPr lvl="0"/>
            <a:r>
              <a:rPr lang="en-US"/>
              <a:t>Slide Subtitle</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838199" y="365126"/>
            <a:ext cx="10515600" cy="473074"/>
          </a:xfrm>
        </p:spPr>
        <p:txBody>
          <a:bodyPr/>
          <a:lstStyle>
            <a:lvl1pPr>
              <a:defRPr lang="en-US" sz="4000" b="1" kern="1200" dirty="0">
                <a:solidFill>
                  <a:schemeClr val="bg2"/>
                </a:solidFill>
                <a:latin typeface="+mn-lt"/>
                <a:ea typeface="+mn-ea"/>
                <a:cs typeface="+mn-cs"/>
              </a:defRPr>
            </a:lvl1pPr>
          </a:lstStyle>
          <a:p>
            <a:r>
              <a:rPr lang="en-US"/>
              <a:t>Slide Title</a:t>
            </a:r>
          </a:p>
        </p:txBody>
      </p:sp>
      <p:grpSp>
        <p:nvGrpSpPr>
          <p:cNvPr id="2" name="Group 1">
            <a:extLst>
              <a:ext uri="{FF2B5EF4-FFF2-40B4-BE49-F238E27FC236}">
                <a16:creationId xmlns:a16="http://schemas.microsoft.com/office/drawing/2014/main" id="{C956221D-665A-89DF-A0D1-04497F21E3F8}"/>
              </a:ext>
            </a:extLst>
          </p:cNvPr>
          <p:cNvGrpSpPr/>
          <p:nvPr userDrawn="1"/>
        </p:nvGrpSpPr>
        <p:grpSpPr>
          <a:xfrm>
            <a:off x="725020" y="6001879"/>
            <a:ext cx="10741959" cy="387014"/>
            <a:chOff x="725020" y="6001879"/>
            <a:chExt cx="10741959" cy="387014"/>
          </a:xfrm>
        </p:grpSpPr>
        <p:cxnSp>
          <p:nvCxnSpPr>
            <p:cNvPr id="3" name="Straight Connector 2">
              <a:extLst>
                <a:ext uri="{FF2B5EF4-FFF2-40B4-BE49-F238E27FC236}">
                  <a16:creationId xmlns:a16="http://schemas.microsoft.com/office/drawing/2014/main" id="{22E98F08-0F10-011A-B3A2-7E2356DAB5E4}"/>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2BE5810-531D-D9F5-2D52-CFC3CA276039}"/>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5" name="Picture 4" descr="A picture containing font, graphics, graphic design, typography&#10;&#10;Description automatically generated">
              <a:extLst>
                <a:ext uri="{FF2B5EF4-FFF2-40B4-BE49-F238E27FC236}">
                  <a16:creationId xmlns:a16="http://schemas.microsoft.com/office/drawing/2014/main" id="{668B7F45-0266-B120-60CF-66F8618E9C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25809657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Misc - One Column, Sub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A776EC9D-C9EE-4C78-A0A3-737D151D583A}"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2" y="1687372"/>
            <a:ext cx="9232052" cy="4663547"/>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 Placeholder 21">
            <a:extLst>
              <a:ext uri="{FF2B5EF4-FFF2-40B4-BE49-F238E27FC236}">
                <a16:creationId xmlns:a16="http://schemas.microsoft.com/office/drawing/2014/main" id="{7CAAAC83-8BA4-4341-9EFF-7F1FADBDD334}"/>
              </a:ext>
            </a:extLst>
          </p:cNvPr>
          <p:cNvSpPr>
            <a:spLocks noGrp="1"/>
          </p:cNvSpPr>
          <p:nvPr>
            <p:ph type="body" sz="quarter" idx="14" hasCustomPrompt="1"/>
          </p:nvPr>
        </p:nvSpPr>
        <p:spPr>
          <a:xfrm>
            <a:off x="1540841" y="1058762"/>
            <a:ext cx="9232051" cy="388757"/>
          </a:xfrm>
        </p:spPr>
        <p:txBody>
          <a:bodyPr>
            <a:noAutofit/>
          </a:bodyPr>
          <a:lstStyle>
            <a:lvl1pPr>
              <a:defRPr lang="en-US" sz="2400" b="1" kern="1200" dirty="0">
                <a:solidFill>
                  <a:schemeClr val="tx2"/>
                </a:solidFill>
                <a:latin typeface="+mn-lt"/>
                <a:ea typeface="+mn-ea"/>
                <a:cs typeface="+mn-cs"/>
              </a:defRPr>
            </a:lvl1pPr>
          </a:lstStyle>
          <a:p>
            <a:pPr lvl="0"/>
            <a:r>
              <a:rPr lang="en-US"/>
              <a:t>Slide Subtitle</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4" name="TextBox 13">
            <a:extLst>
              <a:ext uri="{FF2B5EF4-FFF2-40B4-BE49-F238E27FC236}">
                <a16:creationId xmlns:a16="http://schemas.microsoft.com/office/drawing/2014/main" id="{AFFA09A8-6DDF-499C-844A-7867F37FC87B}"/>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42817845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Misc - One Column, Suppo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A776EC9D-C9EE-4C78-A0A3-737D151D583A}"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0" y="2169003"/>
            <a:ext cx="9232054" cy="4181916"/>
          </a:xfrm>
        </p:spPr>
        <p:txBody>
          <a:bodyPr/>
          <a:lstStyle>
            <a:lvl1pPr>
              <a:defRPr/>
            </a:lvl1pPr>
          </a:lstStyle>
          <a:p>
            <a:pPr lvl="0"/>
            <a:r>
              <a:rPr lang="en-US"/>
              <a:t>Click to add text</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Text Placeholder 31">
            <a:extLst>
              <a:ext uri="{FF2B5EF4-FFF2-40B4-BE49-F238E27FC236}">
                <a16:creationId xmlns:a16="http://schemas.microsoft.com/office/drawing/2014/main" id="{A22F483B-874E-46DA-B089-C901BC3B8A67}"/>
              </a:ext>
            </a:extLst>
          </p:cNvPr>
          <p:cNvSpPr>
            <a:spLocks noGrp="1"/>
          </p:cNvSpPr>
          <p:nvPr>
            <p:ph type="body" sz="quarter" idx="11" hasCustomPrompt="1"/>
          </p:nvPr>
        </p:nvSpPr>
        <p:spPr>
          <a:xfrm>
            <a:off x="1540840" y="1197016"/>
            <a:ext cx="9232051" cy="784778"/>
          </a:xfrm>
          <a:prstGeom prst="rect">
            <a:avLst/>
          </a:prstGeom>
        </p:spPr>
        <p:txBody>
          <a:bodyPr/>
          <a:lstStyle>
            <a:lvl1pPr>
              <a:buNone/>
              <a:defRPr sz="1400"/>
            </a:lvl1pPr>
            <a:lvl2pPr>
              <a:defRPr sz="1400"/>
            </a:lvl2pPr>
            <a:lvl3pPr>
              <a:defRPr sz="1400"/>
            </a:lvl3pPr>
            <a:lvl4pPr>
              <a:defRPr sz="1400"/>
            </a:lvl4pPr>
            <a:lvl5pPr>
              <a:defRPr sz="1400"/>
            </a:lvl5pPr>
          </a:lstStyle>
          <a:p>
            <a:pPr lvl="0"/>
            <a:r>
              <a:rPr lang="en-US"/>
              <a:t>Click to add supporting text</a:t>
            </a:r>
          </a:p>
        </p:txBody>
      </p:sp>
      <p:sp>
        <p:nvSpPr>
          <p:cNvPr id="14" name="TextBox 13">
            <a:extLst>
              <a:ext uri="{FF2B5EF4-FFF2-40B4-BE49-F238E27FC236}">
                <a16:creationId xmlns:a16="http://schemas.microsoft.com/office/drawing/2014/main" id="{B66C618B-E9A7-432F-92C8-BC47B4EFAA0C}"/>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36241679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Misc - Two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A776EC9D-C9EE-4C78-A0A3-737D151D583A}"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6292332" y="1275908"/>
            <a:ext cx="448056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D8BF4F10-37A5-4F4A-BD09-C291F8F254BE}"/>
              </a:ext>
            </a:extLst>
          </p:cNvPr>
          <p:cNvSpPr>
            <a:spLocks noGrp="1"/>
          </p:cNvSpPr>
          <p:nvPr>
            <p:ph sz="half" idx="1" hasCustomPrompt="1"/>
          </p:nvPr>
        </p:nvSpPr>
        <p:spPr>
          <a:xfrm>
            <a:off x="1540842" y="1275908"/>
            <a:ext cx="448056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0CD92939-F2D6-451E-9D22-E5F54433539D}"/>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38864631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Misc - Three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A776EC9D-C9EE-4C78-A0A3-737D151D583A}"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2" y="1275908"/>
            <a:ext cx="297180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7801092" y="1275907"/>
            <a:ext cx="297180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BE507A79-6ECA-4841-851B-63D953EA2EAB}"/>
              </a:ext>
            </a:extLst>
          </p:cNvPr>
          <p:cNvSpPr>
            <a:spLocks noGrp="1"/>
          </p:cNvSpPr>
          <p:nvPr>
            <p:ph sz="half" idx="16" hasCustomPrompt="1"/>
          </p:nvPr>
        </p:nvSpPr>
        <p:spPr>
          <a:xfrm>
            <a:off x="4670967" y="1275907"/>
            <a:ext cx="297180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F3CC7FF7-E446-46AF-B313-38FA2091D377}"/>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3570175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Misc - 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A776EC9D-C9EE-4C78-A0A3-737D151D583A}"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TextBox 11">
            <a:extLst>
              <a:ext uri="{FF2B5EF4-FFF2-40B4-BE49-F238E27FC236}">
                <a16:creationId xmlns:a16="http://schemas.microsoft.com/office/drawing/2014/main" id="{314EF727-47B6-4FBE-8FE9-F631F75BD0A1}"/>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8867292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Referenc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25B2C0-36AC-491E-A8C4-BC5C0F61E3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52A98DF6-F97D-4222-8C91-FD930C82BEBC}"/>
              </a:ext>
            </a:extLst>
          </p:cNvPr>
          <p:cNvSpPr/>
          <p:nvPr/>
        </p:nvSpPr>
        <p:spPr>
          <a:xfrm>
            <a:off x="-7685" y="0"/>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15" name="TextBox 14">
            <a:extLst>
              <a:ext uri="{FF2B5EF4-FFF2-40B4-BE49-F238E27FC236}">
                <a16:creationId xmlns:a16="http://schemas.microsoft.com/office/drawing/2014/main" id="{ED023C29-C801-4850-A00F-5D5DB7332BC6}"/>
              </a:ext>
            </a:extLst>
          </p:cNvPr>
          <p:cNvSpPr txBox="1"/>
          <p:nvPr/>
        </p:nvSpPr>
        <p:spPr>
          <a:xfrm>
            <a:off x="838200" y="1051262"/>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References</a:t>
            </a:r>
          </a:p>
        </p:txBody>
      </p:sp>
      <p:pic>
        <p:nvPicPr>
          <p:cNvPr id="19" name="Picture 18">
            <a:extLst>
              <a:ext uri="{FF2B5EF4-FFF2-40B4-BE49-F238E27FC236}">
                <a16:creationId xmlns:a16="http://schemas.microsoft.com/office/drawing/2014/main" id="{F954E45B-6BCD-4D28-A5AB-4C7E37870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6" name="Text Placeholder 11">
            <a:extLst>
              <a:ext uri="{FF2B5EF4-FFF2-40B4-BE49-F238E27FC236}">
                <a16:creationId xmlns:a16="http://schemas.microsoft.com/office/drawing/2014/main" id="{08A6FB78-B516-4C81-8AD6-9800B31B2D1D}"/>
              </a:ext>
            </a:extLst>
          </p:cNvPr>
          <p:cNvSpPr>
            <a:spLocks noGrp="1"/>
          </p:cNvSpPr>
          <p:nvPr>
            <p:ph type="body" sz="quarter" idx="10" hasCustomPrompt="1"/>
          </p:nvPr>
        </p:nvSpPr>
        <p:spPr>
          <a:xfrm>
            <a:off x="462014" y="2141533"/>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17" name="Text Placeholder 13">
            <a:extLst>
              <a:ext uri="{FF2B5EF4-FFF2-40B4-BE49-F238E27FC236}">
                <a16:creationId xmlns:a16="http://schemas.microsoft.com/office/drawing/2014/main" id="{B0B13DD6-B7AA-4343-8351-005069140DF2}"/>
              </a:ext>
            </a:extLst>
          </p:cNvPr>
          <p:cNvSpPr>
            <a:spLocks noGrp="1"/>
          </p:cNvSpPr>
          <p:nvPr>
            <p:ph type="body" sz="quarter" idx="11"/>
          </p:nvPr>
        </p:nvSpPr>
        <p:spPr>
          <a:xfrm>
            <a:off x="462014" y="2594692"/>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8" name="Text Placeholder 11">
            <a:extLst>
              <a:ext uri="{FF2B5EF4-FFF2-40B4-BE49-F238E27FC236}">
                <a16:creationId xmlns:a16="http://schemas.microsoft.com/office/drawing/2014/main" id="{5233E2A4-8BF1-4DFA-A5E1-82C79B3AA5A4}"/>
              </a:ext>
            </a:extLst>
          </p:cNvPr>
          <p:cNvSpPr>
            <a:spLocks noGrp="1"/>
          </p:cNvSpPr>
          <p:nvPr>
            <p:ph type="body" sz="quarter" idx="20" hasCustomPrompt="1"/>
          </p:nvPr>
        </p:nvSpPr>
        <p:spPr>
          <a:xfrm>
            <a:off x="460001" y="3237449"/>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0" name="Text Placeholder 13">
            <a:extLst>
              <a:ext uri="{FF2B5EF4-FFF2-40B4-BE49-F238E27FC236}">
                <a16:creationId xmlns:a16="http://schemas.microsoft.com/office/drawing/2014/main" id="{637CD18D-9553-427A-830A-F1870F4F2ACC}"/>
              </a:ext>
            </a:extLst>
          </p:cNvPr>
          <p:cNvSpPr>
            <a:spLocks noGrp="1"/>
          </p:cNvSpPr>
          <p:nvPr>
            <p:ph type="body" sz="quarter" idx="21"/>
          </p:nvPr>
        </p:nvSpPr>
        <p:spPr>
          <a:xfrm>
            <a:off x="460001" y="3690608"/>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1" name="Text Placeholder 11">
            <a:extLst>
              <a:ext uri="{FF2B5EF4-FFF2-40B4-BE49-F238E27FC236}">
                <a16:creationId xmlns:a16="http://schemas.microsoft.com/office/drawing/2014/main" id="{14C062DB-24CA-4100-8814-480D08C03706}"/>
              </a:ext>
            </a:extLst>
          </p:cNvPr>
          <p:cNvSpPr>
            <a:spLocks noGrp="1"/>
          </p:cNvSpPr>
          <p:nvPr>
            <p:ph type="body" sz="quarter" idx="22" hasCustomPrompt="1"/>
          </p:nvPr>
        </p:nvSpPr>
        <p:spPr>
          <a:xfrm>
            <a:off x="460001" y="433336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2" name="Text Placeholder 13">
            <a:extLst>
              <a:ext uri="{FF2B5EF4-FFF2-40B4-BE49-F238E27FC236}">
                <a16:creationId xmlns:a16="http://schemas.microsoft.com/office/drawing/2014/main" id="{7B8A6613-D8C3-46D3-90AB-84BF3C8E46FC}"/>
              </a:ext>
            </a:extLst>
          </p:cNvPr>
          <p:cNvSpPr>
            <a:spLocks noGrp="1"/>
          </p:cNvSpPr>
          <p:nvPr>
            <p:ph type="body" sz="quarter" idx="23"/>
          </p:nvPr>
        </p:nvSpPr>
        <p:spPr>
          <a:xfrm>
            <a:off x="460001" y="478652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3" name="Text Placeholder 11">
            <a:extLst>
              <a:ext uri="{FF2B5EF4-FFF2-40B4-BE49-F238E27FC236}">
                <a16:creationId xmlns:a16="http://schemas.microsoft.com/office/drawing/2014/main" id="{7080EA36-4046-4674-AA44-9B03094A9AA0}"/>
              </a:ext>
            </a:extLst>
          </p:cNvPr>
          <p:cNvSpPr>
            <a:spLocks noGrp="1"/>
          </p:cNvSpPr>
          <p:nvPr>
            <p:ph type="body" sz="quarter" idx="24" hasCustomPrompt="1"/>
          </p:nvPr>
        </p:nvSpPr>
        <p:spPr>
          <a:xfrm>
            <a:off x="460001" y="544813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4" name="Text Placeholder 13">
            <a:extLst>
              <a:ext uri="{FF2B5EF4-FFF2-40B4-BE49-F238E27FC236}">
                <a16:creationId xmlns:a16="http://schemas.microsoft.com/office/drawing/2014/main" id="{3101B225-AC17-4698-ABC1-8BF14579778D}"/>
              </a:ext>
            </a:extLst>
          </p:cNvPr>
          <p:cNvSpPr>
            <a:spLocks noGrp="1"/>
          </p:cNvSpPr>
          <p:nvPr>
            <p:ph type="body" sz="quarter" idx="25"/>
          </p:nvPr>
        </p:nvSpPr>
        <p:spPr>
          <a:xfrm>
            <a:off x="460001" y="590129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5" name="Text Placeholder 11">
            <a:extLst>
              <a:ext uri="{FF2B5EF4-FFF2-40B4-BE49-F238E27FC236}">
                <a16:creationId xmlns:a16="http://schemas.microsoft.com/office/drawing/2014/main" id="{99CB0C68-B77A-4501-80EC-F55FE5B49C0E}"/>
              </a:ext>
            </a:extLst>
          </p:cNvPr>
          <p:cNvSpPr>
            <a:spLocks noGrp="1"/>
          </p:cNvSpPr>
          <p:nvPr>
            <p:ph type="body" sz="quarter" idx="26" hasCustomPrompt="1"/>
          </p:nvPr>
        </p:nvSpPr>
        <p:spPr>
          <a:xfrm>
            <a:off x="6583051" y="2141533"/>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6" name="Text Placeholder 13">
            <a:extLst>
              <a:ext uri="{FF2B5EF4-FFF2-40B4-BE49-F238E27FC236}">
                <a16:creationId xmlns:a16="http://schemas.microsoft.com/office/drawing/2014/main" id="{6EB4D236-5D60-455F-BB69-8327AB6A38F3}"/>
              </a:ext>
            </a:extLst>
          </p:cNvPr>
          <p:cNvSpPr>
            <a:spLocks noGrp="1"/>
          </p:cNvSpPr>
          <p:nvPr>
            <p:ph type="body" sz="quarter" idx="27"/>
          </p:nvPr>
        </p:nvSpPr>
        <p:spPr>
          <a:xfrm>
            <a:off x="6583051" y="2594692"/>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7" name="Text Placeholder 11">
            <a:extLst>
              <a:ext uri="{FF2B5EF4-FFF2-40B4-BE49-F238E27FC236}">
                <a16:creationId xmlns:a16="http://schemas.microsoft.com/office/drawing/2014/main" id="{BC3AEADE-CEF7-41CF-BB6E-452AC7646B8E}"/>
              </a:ext>
            </a:extLst>
          </p:cNvPr>
          <p:cNvSpPr>
            <a:spLocks noGrp="1"/>
          </p:cNvSpPr>
          <p:nvPr>
            <p:ph type="body" sz="quarter" idx="28" hasCustomPrompt="1"/>
          </p:nvPr>
        </p:nvSpPr>
        <p:spPr>
          <a:xfrm>
            <a:off x="6581038" y="3237449"/>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8" name="Text Placeholder 13">
            <a:extLst>
              <a:ext uri="{FF2B5EF4-FFF2-40B4-BE49-F238E27FC236}">
                <a16:creationId xmlns:a16="http://schemas.microsoft.com/office/drawing/2014/main" id="{667E7F88-FE1F-4834-B623-6B763464F39B}"/>
              </a:ext>
            </a:extLst>
          </p:cNvPr>
          <p:cNvSpPr>
            <a:spLocks noGrp="1"/>
          </p:cNvSpPr>
          <p:nvPr>
            <p:ph type="body" sz="quarter" idx="29"/>
          </p:nvPr>
        </p:nvSpPr>
        <p:spPr>
          <a:xfrm>
            <a:off x="6581038" y="3690608"/>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9" name="Text Placeholder 11">
            <a:extLst>
              <a:ext uri="{FF2B5EF4-FFF2-40B4-BE49-F238E27FC236}">
                <a16:creationId xmlns:a16="http://schemas.microsoft.com/office/drawing/2014/main" id="{788E7092-7E8B-40E8-80D4-1A2E54A250C0}"/>
              </a:ext>
            </a:extLst>
          </p:cNvPr>
          <p:cNvSpPr>
            <a:spLocks noGrp="1"/>
          </p:cNvSpPr>
          <p:nvPr>
            <p:ph type="body" sz="quarter" idx="30" hasCustomPrompt="1"/>
          </p:nvPr>
        </p:nvSpPr>
        <p:spPr>
          <a:xfrm>
            <a:off x="6581038" y="433336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30" name="Text Placeholder 13">
            <a:extLst>
              <a:ext uri="{FF2B5EF4-FFF2-40B4-BE49-F238E27FC236}">
                <a16:creationId xmlns:a16="http://schemas.microsoft.com/office/drawing/2014/main" id="{ED1BE54F-81B1-4239-B892-25F764E86C85}"/>
              </a:ext>
            </a:extLst>
          </p:cNvPr>
          <p:cNvSpPr>
            <a:spLocks noGrp="1"/>
          </p:cNvSpPr>
          <p:nvPr>
            <p:ph type="body" sz="quarter" idx="31"/>
          </p:nvPr>
        </p:nvSpPr>
        <p:spPr>
          <a:xfrm>
            <a:off x="6581038" y="478652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31" name="Text Placeholder 11">
            <a:extLst>
              <a:ext uri="{FF2B5EF4-FFF2-40B4-BE49-F238E27FC236}">
                <a16:creationId xmlns:a16="http://schemas.microsoft.com/office/drawing/2014/main" id="{DA033AC8-AE6F-4C38-B8BC-053347BFE222}"/>
              </a:ext>
            </a:extLst>
          </p:cNvPr>
          <p:cNvSpPr>
            <a:spLocks noGrp="1"/>
          </p:cNvSpPr>
          <p:nvPr>
            <p:ph type="body" sz="quarter" idx="32" hasCustomPrompt="1"/>
          </p:nvPr>
        </p:nvSpPr>
        <p:spPr>
          <a:xfrm>
            <a:off x="6581038" y="544813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32" name="Text Placeholder 13">
            <a:extLst>
              <a:ext uri="{FF2B5EF4-FFF2-40B4-BE49-F238E27FC236}">
                <a16:creationId xmlns:a16="http://schemas.microsoft.com/office/drawing/2014/main" id="{8687FA03-564C-4F5C-8AD6-14BDB2643EA3}"/>
              </a:ext>
            </a:extLst>
          </p:cNvPr>
          <p:cNvSpPr>
            <a:spLocks noGrp="1"/>
          </p:cNvSpPr>
          <p:nvPr>
            <p:ph type="body" sz="quarter" idx="33"/>
          </p:nvPr>
        </p:nvSpPr>
        <p:spPr>
          <a:xfrm>
            <a:off x="6581038" y="590129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33" name="Slide Number Placeholder 6">
            <a:extLst>
              <a:ext uri="{FF2B5EF4-FFF2-40B4-BE49-F238E27FC236}">
                <a16:creationId xmlns:a16="http://schemas.microsoft.com/office/drawing/2014/main" id="{D6D3BDEB-80C3-4A69-BE9D-7000A8A561B1}"/>
              </a:ext>
            </a:extLst>
          </p:cNvPr>
          <p:cNvSpPr>
            <a:spLocks noGrp="1"/>
          </p:cNvSpPr>
          <p:nvPr>
            <p:ph type="sldNum" sz="quarter" idx="12"/>
          </p:nvPr>
        </p:nvSpPr>
        <p:spPr>
          <a:xfrm>
            <a:off x="1438" y="6485743"/>
            <a:ext cx="507520" cy="365125"/>
          </a:xfrm>
        </p:spPr>
        <p:txBody>
          <a:bodyPr/>
          <a:lstStyle/>
          <a:p>
            <a:fld id="{A776EC9D-C9EE-4C78-A0A3-737D151D583A}" type="slidenum">
              <a:rPr lang="en-US" smtClean="0"/>
              <a:t>‹#›</a:t>
            </a:fld>
            <a:endParaRPr lang="en-US"/>
          </a:p>
        </p:txBody>
      </p:sp>
      <p:sp>
        <p:nvSpPr>
          <p:cNvPr id="35" name="TextBox 34">
            <a:extLst>
              <a:ext uri="{FF2B5EF4-FFF2-40B4-BE49-F238E27FC236}">
                <a16:creationId xmlns:a16="http://schemas.microsoft.com/office/drawing/2014/main" id="{0A1AEB3E-EA89-4204-A9B1-9F545837C793}"/>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0630445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B176C-99AD-41A5-9789-3915FABDFE3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576" y="-20574"/>
            <a:ext cx="12228576" cy="6878574"/>
          </a:xfrm>
          <a:prstGeom prst="rect">
            <a:avLst/>
          </a:prstGeom>
        </p:spPr>
      </p:pic>
      <p:sp>
        <p:nvSpPr>
          <p:cNvPr id="8" name="TextBox 7">
            <a:extLst>
              <a:ext uri="{FF2B5EF4-FFF2-40B4-BE49-F238E27FC236}">
                <a16:creationId xmlns:a16="http://schemas.microsoft.com/office/drawing/2014/main" id="{01DBB741-4F65-4FAB-B65A-D22C244384F7}"/>
              </a:ext>
            </a:extLst>
          </p:cNvPr>
          <p:cNvSpPr txBox="1"/>
          <p:nvPr/>
        </p:nvSpPr>
        <p:spPr>
          <a:xfrm>
            <a:off x="2661555" y="1768415"/>
            <a:ext cx="6633029" cy="707886"/>
          </a:xfrm>
          <a:prstGeom prst="rect">
            <a:avLst/>
          </a:prstGeom>
          <a:noFill/>
        </p:spPr>
        <p:txBody>
          <a:bodyPr wrap="square" rtlCol="0">
            <a:spAutoFit/>
          </a:bodyPr>
          <a:lstStyle/>
          <a:p>
            <a:pPr algn="ctr"/>
            <a:r>
              <a:rPr lang="en-US" sz="4000" b="1" kern="1200">
                <a:solidFill>
                  <a:schemeClr val="accent1"/>
                </a:solidFill>
                <a:latin typeface="+mn-lt"/>
                <a:ea typeface="+mj-ea"/>
                <a:cs typeface="+mj-cs"/>
              </a:rPr>
              <a:t>Questions?</a:t>
            </a:r>
          </a:p>
        </p:txBody>
      </p:sp>
      <p:sp>
        <p:nvSpPr>
          <p:cNvPr id="9" name="Text Placeholder 10">
            <a:extLst>
              <a:ext uri="{FF2B5EF4-FFF2-40B4-BE49-F238E27FC236}">
                <a16:creationId xmlns:a16="http://schemas.microsoft.com/office/drawing/2014/main" id="{75528DE2-BABB-4789-9513-D03096388E93}"/>
              </a:ext>
            </a:extLst>
          </p:cNvPr>
          <p:cNvSpPr>
            <a:spLocks noGrp="1"/>
          </p:cNvSpPr>
          <p:nvPr>
            <p:ph type="body" sz="quarter" idx="10" hasCustomPrompt="1"/>
          </p:nvPr>
        </p:nvSpPr>
        <p:spPr>
          <a:xfrm>
            <a:off x="2661556" y="3634593"/>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1" i="0"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name and title</a:t>
            </a:r>
          </a:p>
        </p:txBody>
      </p:sp>
      <p:sp>
        <p:nvSpPr>
          <p:cNvPr id="10" name="Text Placeholder 10">
            <a:extLst>
              <a:ext uri="{FF2B5EF4-FFF2-40B4-BE49-F238E27FC236}">
                <a16:creationId xmlns:a16="http://schemas.microsoft.com/office/drawing/2014/main" id="{EE6FF597-D3AF-4163-A50F-5AE588BDBAA0}"/>
              </a:ext>
            </a:extLst>
          </p:cNvPr>
          <p:cNvSpPr>
            <a:spLocks noGrp="1"/>
          </p:cNvSpPr>
          <p:nvPr>
            <p:ph type="body" sz="quarter" idx="11" hasCustomPrompt="1"/>
          </p:nvPr>
        </p:nvSpPr>
        <p:spPr>
          <a:xfrm>
            <a:off x="2661555" y="4206296"/>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0" i="1"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email</a:t>
            </a:r>
          </a:p>
        </p:txBody>
      </p:sp>
      <p:pic>
        <p:nvPicPr>
          <p:cNvPr id="11" name="Picture 10">
            <a:extLst>
              <a:ext uri="{FF2B5EF4-FFF2-40B4-BE49-F238E27FC236}">
                <a16:creationId xmlns:a16="http://schemas.microsoft.com/office/drawing/2014/main" id="{0E701BF9-3CE2-4603-A4FF-62135175E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TextBox 11">
            <a:extLst>
              <a:ext uri="{FF2B5EF4-FFF2-40B4-BE49-F238E27FC236}">
                <a16:creationId xmlns:a16="http://schemas.microsoft.com/office/drawing/2014/main" id="{1CF17A94-1448-4300-A183-E1D42CD54C49}"/>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38860107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1045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575" y="1318198"/>
            <a:ext cx="10705204" cy="508260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853376D-069C-47AD-837F-E689F540DA3B}" type="slidenum">
              <a:rPr lang="en-US" smtClean="0">
                <a:solidFill>
                  <a:srgbClr val="3F3F3F">
                    <a:tint val="75000"/>
                  </a:srgbClr>
                </a:solidFill>
              </a:rPr>
              <a:pPr/>
              <a:t>‹#›</a:t>
            </a:fld>
            <a:endParaRPr lang="en-US">
              <a:solidFill>
                <a:srgbClr val="3F3F3F">
                  <a:tint val="75000"/>
                </a:srgbClr>
              </a:solidFill>
            </a:endParaRPr>
          </a:p>
        </p:txBody>
      </p:sp>
      <p:sp>
        <p:nvSpPr>
          <p:cNvPr id="8" name="TextBox 7"/>
          <p:cNvSpPr txBox="1"/>
          <p:nvPr userDrawn="1"/>
        </p:nvSpPr>
        <p:spPr>
          <a:xfrm>
            <a:off x="368288" y="6450228"/>
            <a:ext cx="3911648" cy="215444"/>
          </a:xfrm>
          <a:prstGeom prst="rect">
            <a:avLst/>
          </a:prstGeom>
          <a:noFill/>
        </p:spPr>
        <p:txBody>
          <a:bodyPr wrap="none" rtlCol="0">
            <a:spAutoFit/>
          </a:bodyPr>
          <a:lstStyle/>
          <a:p>
            <a:pPr>
              <a:defRPr/>
            </a:pPr>
            <a:r>
              <a:rPr lang="en-US" sz="800">
                <a:solidFill>
                  <a:srgbClr val="3F3F3F">
                    <a:tint val="75000"/>
                  </a:srgbClr>
                </a:solidFill>
                <a:latin typeface="Arial" pitchFamily="34" charset="0"/>
                <a:cs typeface="Arial" pitchFamily="34" charset="0"/>
              </a:rPr>
              <a:t>Confidential – Unpublished Work of Authorship - Healthcare Quality Catalyst, LLC</a:t>
            </a:r>
          </a:p>
        </p:txBody>
      </p:sp>
      <p:sp>
        <p:nvSpPr>
          <p:cNvPr id="10" name="Title 1"/>
          <p:cNvSpPr>
            <a:spLocks noGrp="1"/>
          </p:cNvSpPr>
          <p:nvPr>
            <p:ph type="title"/>
          </p:nvPr>
        </p:nvSpPr>
        <p:spPr>
          <a:xfrm>
            <a:off x="437981" y="141759"/>
            <a:ext cx="9023871" cy="792162"/>
          </a:xfrm>
          <a:prstGeom prst="rect">
            <a:avLst/>
          </a:prstGeom>
        </p:spPr>
        <p:txBody>
          <a:bodyPr anchor="ctr"/>
          <a:lstStyle>
            <a:lvl1pPr algn="l">
              <a:defRPr sz="2400" b="0">
                <a:solidFill>
                  <a:srgbClr val="FFFFFF"/>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55479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8"/>
            <a:ext cx="5486400" cy="1338409"/>
          </a:xfrm>
        </p:spPr>
        <p:txBody>
          <a:bodyPr/>
          <a:lstStyle>
            <a:lvl1pPr>
              <a:defRPr sz="2133">
                <a:solidFill>
                  <a:schemeClr val="bg2"/>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solidFill>
                <a:srgbClr val="000000"/>
              </a:solidFill>
            </a:endParaRPr>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8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068291"/>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3059120304"/>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sc - Two Column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128675" y="987879"/>
            <a:ext cx="9939705" cy="475488"/>
          </a:xfrm>
        </p:spPr>
        <p:txBody>
          <a:bodyPr/>
          <a:lstStyle>
            <a:lvl1pPr>
              <a:defRPr lang="en-US" sz="4000" b="1" kern="1200" dirty="0">
                <a:solidFill>
                  <a:schemeClr val="bg2"/>
                </a:solidFill>
                <a:latin typeface="+mn-lt"/>
                <a:ea typeface="+mn-ea"/>
                <a:cs typeface="+mn-cs"/>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6236256" y="2166120"/>
            <a:ext cx="4846320" cy="3510303"/>
          </a:xfrm>
        </p:spPr>
        <p:txBody>
          <a:bodyPr/>
          <a:lstStyle>
            <a:lvl1pPr>
              <a:defRPr/>
            </a:lvl1pPr>
          </a:lstStyle>
          <a:p>
            <a:pPr lvl="0"/>
            <a:r>
              <a:rPr lang="en-US"/>
              <a:t>Click to add text</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D8BF4F10-37A5-4F4A-BD09-C291F8F254BE}"/>
              </a:ext>
            </a:extLst>
          </p:cNvPr>
          <p:cNvSpPr>
            <a:spLocks noGrp="1"/>
          </p:cNvSpPr>
          <p:nvPr>
            <p:ph sz="half" idx="1" hasCustomPrompt="1"/>
          </p:nvPr>
        </p:nvSpPr>
        <p:spPr>
          <a:xfrm>
            <a:off x="1123619" y="2166596"/>
            <a:ext cx="4846320" cy="3510303"/>
          </a:xfrm>
        </p:spPr>
        <p:txBody>
          <a:bodyPr/>
          <a:lstStyle>
            <a:lvl1pPr>
              <a:defRPr/>
            </a:lvl1pPr>
          </a:lstStyle>
          <a:p>
            <a:pPr lvl="0"/>
            <a:r>
              <a:rPr lang="en-US"/>
              <a:t>Click to add text</a:t>
            </a:r>
          </a:p>
          <a:p>
            <a:pPr lvl="1"/>
            <a:r>
              <a:rPr lang="en-US"/>
              <a:t>Second level</a:t>
            </a:r>
          </a:p>
          <a:p>
            <a:pPr lvl="2"/>
            <a:r>
              <a:rPr lang="en-US"/>
              <a:t>Third level</a:t>
            </a:r>
          </a:p>
        </p:txBody>
      </p:sp>
      <p:sp>
        <p:nvSpPr>
          <p:cNvPr id="3" name="Text Placeholder 14">
            <a:extLst>
              <a:ext uri="{FF2B5EF4-FFF2-40B4-BE49-F238E27FC236}">
                <a16:creationId xmlns:a16="http://schemas.microsoft.com/office/drawing/2014/main" id="{CE124EBA-F971-04E3-C644-8E74006DF6DB}"/>
              </a:ext>
            </a:extLst>
          </p:cNvPr>
          <p:cNvSpPr>
            <a:spLocks noGrp="1"/>
          </p:cNvSpPr>
          <p:nvPr>
            <p:ph type="body" sz="quarter" idx="14" hasCustomPrompt="1"/>
          </p:nvPr>
        </p:nvSpPr>
        <p:spPr>
          <a:xfrm>
            <a:off x="1128676" y="1568141"/>
            <a:ext cx="9939704" cy="393192"/>
          </a:xfrm>
        </p:spPr>
        <p:txBody>
          <a:bodyPr>
            <a:noAutofit/>
          </a:bodyPr>
          <a:lstStyle>
            <a:lvl1pPr>
              <a:defRPr lang="en-US" sz="2200" b="1" kern="1200" dirty="0">
                <a:solidFill>
                  <a:schemeClr val="bg1">
                    <a:lumMod val="75000"/>
                    <a:lumOff val="25000"/>
                  </a:schemeClr>
                </a:solidFill>
                <a:latin typeface="+mn-lt"/>
                <a:ea typeface="+mn-ea"/>
                <a:cs typeface="+mn-cs"/>
              </a:defRPr>
            </a:lvl1pPr>
          </a:lstStyle>
          <a:p>
            <a:pPr lvl="0"/>
            <a:r>
              <a:rPr lang="en-US"/>
              <a:t>Slide Subtitle</a:t>
            </a:r>
          </a:p>
        </p:txBody>
      </p:sp>
      <p:grpSp>
        <p:nvGrpSpPr>
          <p:cNvPr id="2" name="Group 1">
            <a:extLst>
              <a:ext uri="{FF2B5EF4-FFF2-40B4-BE49-F238E27FC236}">
                <a16:creationId xmlns:a16="http://schemas.microsoft.com/office/drawing/2014/main" id="{E9DC329B-643C-93A0-C990-FDD28D876690}"/>
              </a:ext>
            </a:extLst>
          </p:cNvPr>
          <p:cNvGrpSpPr/>
          <p:nvPr userDrawn="1"/>
        </p:nvGrpSpPr>
        <p:grpSpPr>
          <a:xfrm>
            <a:off x="725020" y="6001879"/>
            <a:ext cx="10741959" cy="387014"/>
            <a:chOff x="725020" y="6001879"/>
            <a:chExt cx="10741959" cy="387014"/>
          </a:xfrm>
        </p:grpSpPr>
        <p:cxnSp>
          <p:nvCxnSpPr>
            <p:cNvPr id="4" name="Straight Connector 3">
              <a:extLst>
                <a:ext uri="{FF2B5EF4-FFF2-40B4-BE49-F238E27FC236}">
                  <a16:creationId xmlns:a16="http://schemas.microsoft.com/office/drawing/2014/main" id="{8222C2BF-44AC-9955-0B4C-4C708926DC22}"/>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0088D08-A3A4-90B8-D655-A6F2517E616C}"/>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6" name="Picture 5" descr="A picture containing font, graphics, graphic design, typography&#10;&#10;Description automatically generated">
              <a:extLst>
                <a:ext uri="{FF2B5EF4-FFF2-40B4-BE49-F238E27FC236}">
                  <a16:creationId xmlns:a16="http://schemas.microsoft.com/office/drawing/2014/main" id="{F8515AEF-2069-DA4A-D83E-A1BB115C44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4053305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975B-8D46-45E7-A7FB-0C019CA294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C10F7-DE02-4684-B611-06D3780544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6D92BD-52A8-4F04-8A11-8480D09A7032}"/>
              </a:ext>
            </a:extLst>
          </p:cNvPr>
          <p:cNvSpPr>
            <a:spLocks noGrp="1"/>
          </p:cNvSpPr>
          <p:nvPr>
            <p:ph type="dt" sz="half" idx="10"/>
          </p:nvPr>
        </p:nvSpPr>
        <p:spPr/>
        <p:txBody>
          <a:bodyPr/>
          <a:lstStyle/>
          <a:p>
            <a:fld id="{763A0539-DB4D-495C-853E-38548BBB0200}" type="datetimeFigureOut">
              <a:rPr lang="en-US" smtClean="0"/>
              <a:t>3/19/24</a:t>
            </a:fld>
            <a:endParaRPr lang="en-US"/>
          </a:p>
        </p:txBody>
      </p:sp>
      <p:sp>
        <p:nvSpPr>
          <p:cNvPr id="5" name="Footer Placeholder 4">
            <a:extLst>
              <a:ext uri="{FF2B5EF4-FFF2-40B4-BE49-F238E27FC236}">
                <a16:creationId xmlns:a16="http://schemas.microsoft.com/office/drawing/2014/main" id="{45F6FF08-1E6F-4E03-861F-EE5841150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242C4-7A71-4DDE-8893-7CE0D41FD9B3}"/>
              </a:ext>
            </a:extLst>
          </p:cNvPr>
          <p:cNvSpPr>
            <a:spLocks noGrp="1"/>
          </p:cNvSpPr>
          <p:nvPr>
            <p:ph type="sldNum" sz="quarter" idx="12"/>
          </p:nvPr>
        </p:nvSpPr>
        <p:spPr/>
        <p:txBody>
          <a:bodyPr/>
          <a:lstStyle/>
          <a:p>
            <a:fld id="{1441BF86-BF47-4834-9F81-7E5E520FC4AF}" type="slidenum">
              <a:rPr lang="en-US" smtClean="0"/>
              <a:t>‹#›</a:t>
            </a:fld>
            <a:endParaRPr lang="en-US"/>
          </a:p>
        </p:txBody>
      </p:sp>
    </p:spTree>
    <p:extLst>
      <p:ext uri="{BB962C8B-B14F-4D97-AF65-F5344CB8AC3E}">
        <p14:creationId xmlns:p14="http://schemas.microsoft.com/office/powerpoint/2010/main" val="30719290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pic>
        <p:nvPicPr>
          <p:cNvPr id="10" name="Picture 9" descr="Logo&#10;&#10;Description automatically generated with medium confidence">
            <a:extLst>
              <a:ext uri="{FF2B5EF4-FFF2-40B4-BE49-F238E27FC236}">
                <a16:creationId xmlns:a16="http://schemas.microsoft.com/office/drawing/2014/main" id="{BA0C024B-C829-4321-B6B6-A09A0A7C2B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43182" y="6287245"/>
            <a:ext cx="339865" cy="501707"/>
          </a:xfrm>
          <a:prstGeom prst="rect">
            <a:avLst/>
          </a:prstGeom>
        </p:spPr>
      </p:pic>
      <p:grpSp>
        <p:nvGrpSpPr>
          <p:cNvPr id="14" name="Group 13">
            <a:extLst>
              <a:ext uri="{FF2B5EF4-FFF2-40B4-BE49-F238E27FC236}">
                <a16:creationId xmlns:a16="http://schemas.microsoft.com/office/drawing/2014/main" id="{26E6CE35-9F12-421B-8D28-DDCF8A6AD333}"/>
              </a:ext>
            </a:extLst>
          </p:cNvPr>
          <p:cNvGrpSpPr/>
          <p:nvPr userDrawn="1"/>
        </p:nvGrpSpPr>
        <p:grpSpPr>
          <a:xfrm>
            <a:off x="-8283" y="6210108"/>
            <a:ext cx="12208565" cy="655984"/>
            <a:chOff x="-8283" y="6210108"/>
            <a:chExt cx="12208565" cy="655984"/>
          </a:xfrm>
        </p:grpSpPr>
        <p:sp>
          <p:nvSpPr>
            <p:cNvPr id="15" name="Rectangle 14">
              <a:extLst>
                <a:ext uri="{FF2B5EF4-FFF2-40B4-BE49-F238E27FC236}">
                  <a16:creationId xmlns:a16="http://schemas.microsoft.com/office/drawing/2014/main" id="{5DF92970-5AE2-432B-A583-7759572D9CF5}"/>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16" name="Right Triangle 15">
              <a:extLst>
                <a:ext uri="{FF2B5EF4-FFF2-40B4-BE49-F238E27FC236}">
                  <a16:creationId xmlns:a16="http://schemas.microsoft.com/office/drawing/2014/main" id="{B3E63BD8-1533-486F-9DED-05B847D6FAAF}"/>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Logo&#10;&#10;Description automatically generated with medium confidence">
              <a:extLst>
                <a:ext uri="{FF2B5EF4-FFF2-40B4-BE49-F238E27FC236}">
                  <a16:creationId xmlns:a16="http://schemas.microsoft.com/office/drawing/2014/main" id="{A60D3D63-8E0B-404C-9840-F27A33435A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43182" y="6287245"/>
              <a:ext cx="339865" cy="501707"/>
            </a:xfrm>
            <a:prstGeom prst="rect">
              <a:avLst/>
            </a:prstGeom>
          </p:spPr>
        </p:pic>
      </p:grpSp>
      <p:sp>
        <p:nvSpPr>
          <p:cNvPr id="11" name="Title 1">
            <a:extLst>
              <a:ext uri="{FF2B5EF4-FFF2-40B4-BE49-F238E27FC236}">
                <a16:creationId xmlns:a16="http://schemas.microsoft.com/office/drawing/2014/main" id="{8C361E3C-8BCE-49C0-84C1-CEF455B4A628}"/>
              </a:ext>
            </a:extLst>
          </p:cNvPr>
          <p:cNvSpPr>
            <a:spLocks noGrp="1"/>
          </p:cNvSpPr>
          <p:nvPr>
            <p:ph type="title" hasCustomPrompt="1"/>
          </p:nvPr>
        </p:nvSpPr>
        <p:spPr>
          <a:xfrm>
            <a:off x="762006" y="542153"/>
            <a:ext cx="10667988" cy="558900"/>
          </a:xfrm>
          <a:prstGeom prst="rect">
            <a:avLst/>
          </a:prstGeom>
        </p:spPr>
        <p:txBody>
          <a:bodyPr/>
          <a:lstStyle>
            <a:lvl1pPr>
              <a:defRPr sz="3000" b="1">
                <a:solidFill>
                  <a:schemeClr val="accent1"/>
                </a:solidFill>
                <a:latin typeface="+mn-lt"/>
              </a:defRPr>
            </a:lvl1pPr>
          </a:lstStyle>
          <a:p>
            <a:r>
              <a:rPr lang="en-US"/>
              <a:t>Slide Title</a:t>
            </a:r>
          </a:p>
        </p:txBody>
      </p:sp>
    </p:spTree>
    <p:extLst>
      <p:ext uri="{BB962C8B-B14F-4D97-AF65-F5344CB8AC3E}">
        <p14:creationId xmlns:p14="http://schemas.microsoft.com/office/powerpoint/2010/main" val="252818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One Column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a:t>Click to edit Master title style</a:t>
            </a:r>
          </a:p>
        </p:txBody>
      </p:sp>
      <p:sp>
        <p:nvSpPr>
          <p:cNvPr id="3" name="Content Placeholder 2"/>
          <p:cNvSpPr>
            <a:spLocks noGrp="1"/>
          </p:cNvSpPr>
          <p:nvPr>
            <p:ph idx="1" hasCustomPrompt="1"/>
          </p:nvPr>
        </p:nvSpPr>
        <p:spPr>
          <a:xfrm>
            <a:off x="1143000" y="1691330"/>
            <a:ext cx="10588752" cy="4709468"/>
          </a:xfrm>
        </p:spPr>
        <p:txBody>
          <a:bodyPr wrap="square"/>
          <a:lstStyle>
            <a:lvl2pPr>
              <a:buSzPct val="10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43000" y="1142999"/>
            <a:ext cx="10588752" cy="320040"/>
          </a:xfrm>
        </p:spPr>
        <p:txBody>
          <a:bodyPr wrap="none" anchor="ctr" anchorCtr="0"/>
          <a:lstStyle>
            <a:lvl1pPr>
              <a:defRPr>
                <a:solidFill>
                  <a:schemeClr val="tx1"/>
                </a:solidFill>
              </a:defRPr>
            </a:lvl1pPr>
          </a:lstStyle>
          <a:p>
            <a:pPr lvl="0"/>
            <a:r>
              <a:rPr lang="en-US"/>
              <a:t>Slide Subtitle</a:t>
            </a:r>
          </a:p>
        </p:txBody>
      </p:sp>
      <p:sp>
        <p:nvSpPr>
          <p:cNvPr id="4" name="Slide Number Placeholder 3"/>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6EC9D-C9EE-4C78-A0A3-737D151D583A}" type="slidenum">
              <a:rPr kumimoji="0" lang="en-US" sz="1200" b="0" i="0" u="none" strike="noStrike" kern="1200" cap="none" spc="0" normalizeH="0" baseline="0" noProof="0" smtClean="0">
                <a:ln>
                  <a:noFill/>
                </a:ln>
                <a:solidFill>
                  <a:srgbClr val="333333">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814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a:t>Click to edit Master title style</a:t>
            </a:r>
          </a:p>
        </p:txBody>
      </p:sp>
      <p:sp>
        <p:nvSpPr>
          <p:cNvPr id="3" name="Content Placeholder 2"/>
          <p:cNvSpPr>
            <a:spLocks noGrp="1"/>
          </p:cNvSpPr>
          <p:nvPr>
            <p:ph sz="half" idx="1" hasCustomPrompt="1"/>
          </p:nvPr>
        </p:nvSpPr>
        <p:spPr>
          <a:xfrm>
            <a:off x="1143000" y="1142999"/>
            <a:ext cx="5029198" cy="5257799"/>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705600" y="1142999"/>
            <a:ext cx="5029200" cy="5257801"/>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6EC9D-C9EE-4C78-A0A3-737D151D583A}" type="slidenum">
              <a:rPr kumimoji="0" lang="en-US" sz="1200" b="0" i="0" u="none" strike="noStrike" kern="1200" cap="none" spc="0" normalizeH="0" baseline="0" noProof="0" smtClean="0">
                <a:ln>
                  <a:noFill/>
                </a:ln>
                <a:solidFill>
                  <a:srgbClr val="333333">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3333">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019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c - One Colum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A2E6C684-2E7B-44C2-8A23-395F65CE5D58}"/>
              </a:ext>
            </a:extLst>
          </p:cNvPr>
          <p:cNvSpPr>
            <a:spLocks noGrp="1"/>
          </p:cNvSpPr>
          <p:nvPr>
            <p:ph type="title" hasCustomPrompt="1"/>
          </p:nvPr>
        </p:nvSpPr>
        <p:spPr>
          <a:xfrm>
            <a:off x="1123620" y="987879"/>
            <a:ext cx="9939704" cy="475488"/>
          </a:xfrm>
        </p:spPr>
        <p:txBody>
          <a:bodyPr/>
          <a:lstStyle>
            <a:lvl1pPr>
              <a:defRPr lang="en-US" sz="4000" b="1" kern="1200" dirty="0">
                <a:solidFill>
                  <a:schemeClr val="bg2"/>
                </a:solidFill>
                <a:latin typeface="+mn-lt"/>
                <a:ea typeface="+mn-ea"/>
                <a:cs typeface="+mn-cs"/>
              </a:defRPr>
            </a:lvl1pPr>
          </a:lstStyle>
          <a:p>
            <a:r>
              <a:rPr lang="en-US"/>
              <a:t>Slide Title</a:t>
            </a:r>
          </a:p>
        </p:txBody>
      </p:sp>
      <p:sp>
        <p:nvSpPr>
          <p:cNvPr id="34" name="Content Placeholder 2">
            <a:extLst>
              <a:ext uri="{FF2B5EF4-FFF2-40B4-BE49-F238E27FC236}">
                <a16:creationId xmlns:a16="http://schemas.microsoft.com/office/drawing/2014/main" id="{215373DB-0E2B-4643-B2C0-7A2465EE66A6}"/>
              </a:ext>
            </a:extLst>
          </p:cNvPr>
          <p:cNvSpPr>
            <a:spLocks noGrp="1"/>
          </p:cNvSpPr>
          <p:nvPr>
            <p:ph sz="half" idx="1" hasCustomPrompt="1"/>
          </p:nvPr>
        </p:nvSpPr>
        <p:spPr>
          <a:xfrm>
            <a:off x="1123620" y="1673850"/>
            <a:ext cx="9939704" cy="4003050"/>
          </a:xfrm>
        </p:spPr>
        <p:txBody>
          <a:bodyPr/>
          <a:lstStyle>
            <a:lvl1pPr>
              <a:defRPr/>
            </a:lvl1pPr>
          </a:lstStyle>
          <a:p>
            <a:pPr lvl="0"/>
            <a:r>
              <a:rPr lang="en-US"/>
              <a:t>Click to add text</a:t>
            </a:r>
          </a:p>
          <a:p>
            <a:pPr lvl="1"/>
            <a:r>
              <a:rPr lang="en-US"/>
              <a:t>Second level</a:t>
            </a:r>
          </a:p>
          <a:p>
            <a:pPr lvl="2"/>
            <a:r>
              <a:rPr lang="en-US"/>
              <a:t>Third level</a:t>
            </a:r>
          </a:p>
        </p:txBody>
      </p:sp>
      <p:grpSp>
        <p:nvGrpSpPr>
          <p:cNvPr id="2" name="Group 1">
            <a:extLst>
              <a:ext uri="{FF2B5EF4-FFF2-40B4-BE49-F238E27FC236}">
                <a16:creationId xmlns:a16="http://schemas.microsoft.com/office/drawing/2014/main" id="{06689083-74D4-E614-30C8-227266BF6585}"/>
              </a:ext>
            </a:extLst>
          </p:cNvPr>
          <p:cNvGrpSpPr/>
          <p:nvPr userDrawn="1"/>
        </p:nvGrpSpPr>
        <p:grpSpPr>
          <a:xfrm>
            <a:off x="725020" y="6001879"/>
            <a:ext cx="10741959" cy="387014"/>
            <a:chOff x="725020" y="6001879"/>
            <a:chExt cx="10741959" cy="387014"/>
          </a:xfrm>
        </p:grpSpPr>
        <p:cxnSp>
          <p:nvCxnSpPr>
            <p:cNvPr id="3" name="Straight Connector 2">
              <a:extLst>
                <a:ext uri="{FF2B5EF4-FFF2-40B4-BE49-F238E27FC236}">
                  <a16:creationId xmlns:a16="http://schemas.microsoft.com/office/drawing/2014/main" id="{33CE5507-5E1C-650B-6193-DBA0AB2734E5}"/>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BB21729-3A5F-87B5-E826-ACD45C78BD2D}"/>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5" name="Picture 4" descr="A picture containing font, graphics, graphic design, typography&#10;&#10;Description automatically generated">
              <a:extLst>
                <a:ext uri="{FF2B5EF4-FFF2-40B4-BE49-F238E27FC236}">
                  <a16:creationId xmlns:a16="http://schemas.microsoft.com/office/drawing/2014/main" id="{65429199-CCE2-3564-0937-1C56D05992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2660563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8363218E-1E25-48BA-8BD4-C9C57223E538}"/>
              </a:ext>
            </a:extLst>
          </p:cNvPr>
          <p:cNvSpPr>
            <a:spLocks noGrp="1"/>
          </p:cNvSpPr>
          <p:nvPr>
            <p:ph type="pic" sz="quarter" idx="10"/>
          </p:nvPr>
        </p:nvSpPr>
        <p:spPr>
          <a:xfrm>
            <a:off x="879865" y="777016"/>
            <a:ext cx="10432269" cy="4881387"/>
          </a:xfrm>
          <a:prstGeom prst="rect">
            <a:avLst/>
          </a:prstGeom>
          <a:noFill/>
        </p:spPr>
        <p:txBody>
          <a:bodyPr wrap="square">
            <a:noAutofit/>
          </a:bodyPr>
          <a:lstStyle/>
          <a:p>
            <a:r>
              <a:rPr lang="en-US"/>
              <a:t>Click icon to add picture</a:t>
            </a:r>
          </a:p>
        </p:txBody>
      </p:sp>
      <p:grpSp>
        <p:nvGrpSpPr>
          <p:cNvPr id="2" name="Group 1">
            <a:extLst>
              <a:ext uri="{FF2B5EF4-FFF2-40B4-BE49-F238E27FC236}">
                <a16:creationId xmlns:a16="http://schemas.microsoft.com/office/drawing/2014/main" id="{2B2835E0-7FCA-C33D-104B-F96C63A3F7B0}"/>
              </a:ext>
            </a:extLst>
          </p:cNvPr>
          <p:cNvGrpSpPr/>
          <p:nvPr userDrawn="1"/>
        </p:nvGrpSpPr>
        <p:grpSpPr>
          <a:xfrm>
            <a:off x="725020" y="6001879"/>
            <a:ext cx="10741959" cy="387014"/>
            <a:chOff x="725020" y="6001879"/>
            <a:chExt cx="10741959" cy="387014"/>
          </a:xfrm>
        </p:grpSpPr>
        <p:cxnSp>
          <p:nvCxnSpPr>
            <p:cNvPr id="3" name="Straight Connector 2">
              <a:extLst>
                <a:ext uri="{FF2B5EF4-FFF2-40B4-BE49-F238E27FC236}">
                  <a16:creationId xmlns:a16="http://schemas.microsoft.com/office/drawing/2014/main" id="{6C753963-74ED-AF98-3672-3CA669AFB540}"/>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758F151-E56A-2979-C41B-E47CE37A8388}"/>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5" name="Picture 4" descr="A picture containing font, graphics, graphic design, typography&#10;&#10;Description automatically generated">
              <a:extLst>
                <a:ext uri="{FF2B5EF4-FFF2-40B4-BE49-F238E27FC236}">
                  <a16:creationId xmlns:a16="http://schemas.microsoft.com/office/drawing/2014/main" id="{91526758-20A6-861B-8828-791CB14EE8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13247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ernate Pictur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C4C614BF-252B-49CA-B6BF-1FBAE9A30F2D}"/>
              </a:ext>
            </a:extLst>
          </p:cNvPr>
          <p:cNvSpPr>
            <a:spLocks noGrp="1"/>
          </p:cNvSpPr>
          <p:nvPr>
            <p:ph type="pic" sz="quarter" idx="10"/>
          </p:nvPr>
        </p:nvSpPr>
        <p:spPr>
          <a:xfrm>
            <a:off x="6300472" y="786541"/>
            <a:ext cx="5079651" cy="4881387"/>
          </a:xfrm>
          <a:prstGeom prst="rect">
            <a:avLst/>
          </a:prstGeom>
          <a:noFill/>
        </p:spPr>
        <p:txBody>
          <a:bodyPr wrap="square">
            <a:noAutofit/>
          </a:bodyPr>
          <a:lstStyle/>
          <a:p>
            <a:r>
              <a:rPr lang="en-US"/>
              <a:t>Click icon to add picture</a:t>
            </a:r>
          </a:p>
        </p:txBody>
      </p:sp>
      <p:sp>
        <p:nvSpPr>
          <p:cNvPr id="14" name="Picture Placeholder 2">
            <a:extLst>
              <a:ext uri="{FF2B5EF4-FFF2-40B4-BE49-F238E27FC236}">
                <a16:creationId xmlns:a16="http://schemas.microsoft.com/office/drawing/2014/main" id="{FE21B81A-67DB-C416-4873-338F2409A7AC}"/>
              </a:ext>
            </a:extLst>
          </p:cNvPr>
          <p:cNvSpPr>
            <a:spLocks noGrp="1"/>
          </p:cNvSpPr>
          <p:nvPr>
            <p:ph type="pic" sz="quarter" idx="16"/>
          </p:nvPr>
        </p:nvSpPr>
        <p:spPr>
          <a:xfrm>
            <a:off x="770890" y="786541"/>
            <a:ext cx="5079651" cy="4881387"/>
          </a:xfrm>
          <a:prstGeom prst="rect">
            <a:avLst/>
          </a:prstGeom>
          <a:noFill/>
        </p:spPr>
        <p:txBody>
          <a:bodyPr wrap="square">
            <a:noAutofit/>
          </a:bodyPr>
          <a:lstStyle/>
          <a:p>
            <a:r>
              <a:rPr lang="en-US"/>
              <a:t>Click icon to add picture</a:t>
            </a:r>
          </a:p>
        </p:txBody>
      </p:sp>
      <p:grpSp>
        <p:nvGrpSpPr>
          <p:cNvPr id="2" name="Group 1">
            <a:extLst>
              <a:ext uri="{FF2B5EF4-FFF2-40B4-BE49-F238E27FC236}">
                <a16:creationId xmlns:a16="http://schemas.microsoft.com/office/drawing/2014/main" id="{A57D5D50-1101-B65D-E4B7-36EE3EB614BA}"/>
              </a:ext>
            </a:extLst>
          </p:cNvPr>
          <p:cNvGrpSpPr/>
          <p:nvPr userDrawn="1"/>
        </p:nvGrpSpPr>
        <p:grpSpPr>
          <a:xfrm>
            <a:off x="725020" y="6001879"/>
            <a:ext cx="10741959" cy="387014"/>
            <a:chOff x="725020" y="6001879"/>
            <a:chExt cx="10741959" cy="387014"/>
          </a:xfrm>
        </p:grpSpPr>
        <p:cxnSp>
          <p:nvCxnSpPr>
            <p:cNvPr id="3" name="Straight Connector 2">
              <a:extLst>
                <a:ext uri="{FF2B5EF4-FFF2-40B4-BE49-F238E27FC236}">
                  <a16:creationId xmlns:a16="http://schemas.microsoft.com/office/drawing/2014/main" id="{67C16068-36CA-E4B1-3470-C05F9FC05BDA}"/>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890DA4-FCCE-DE52-729A-B3E1AA91B9CA}"/>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5" name="Picture 4" descr="A picture containing font, graphics, graphic design, typography&#10;&#10;Description automatically generated">
              <a:extLst>
                <a:ext uri="{FF2B5EF4-FFF2-40B4-BE49-F238E27FC236}">
                  <a16:creationId xmlns:a16="http://schemas.microsoft.com/office/drawing/2014/main" id="{CE4C6E90-5DB5-8D5D-F0BA-737EA7940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1566780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1DBB741-4F65-4FAB-B65A-D22C244384F7}"/>
              </a:ext>
            </a:extLst>
          </p:cNvPr>
          <p:cNvSpPr txBox="1"/>
          <p:nvPr userDrawn="1"/>
        </p:nvSpPr>
        <p:spPr>
          <a:xfrm>
            <a:off x="3652100" y="2219915"/>
            <a:ext cx="4741962" cy="623828"/>
          </a:xfrm>
          <a:prstGeom prst="rect">
            <a:avLst/>
          </a:prstGeom>
          <a:noFill/>
        </p:spPr>
        <p:txBody>
          <a:bodyPr wrap="square" rtlCol="0">
            <a:noAutofit/>
          </a:bodyPr>
          <a:lstStyle/>
          <a:p>
            <a:pPr algn="ctr"/>
            <a:r>
              <a:rPr lang="en-US" sz="4400" b="1" kern="1200">
                <a:solidFill>
                  <a:schemeClr val="bg2"/>
                </a:solidFill>
                <a:latin typeface="+mn-lt"/>
                <a:ea typeface="+mj-ea"/>
                <a:cs typeface="+mj-cs"/>
              </a:rPr>
              <a:t>Questions?</a:t>
            </a:r>
          </a:p>
        </p:txBody>
      </p:sp>
      <p:sp>
        <p:nvSpPr>
          <p:cNvPr id="9" name="Text Placeholder 10">
            <a:extLst>
              <a:ext uri="{FF2B5EF4-FFF2-40B4-BE49-F238E27FC236}">
                <a16:creationId xmlns:a16="http://schemas.microsoft.com/office/drawing/2014/main" id="{75528DE2-BABB-4789-9513-D03096388E93}"/>
              </a:ext>
            </a:extLst>
          </p:cNvPr>
          <p:cNvSpPr>
            <a:spLocks noGrp="1"/>
          </p:cNvSpPr>
          <p:nvPr>
            <p:ph type="body" sz="quarter" idx="10" hasCustomPrompt="1"/>
          </p:nvPr>
        </p:nvSpPr>
        <p:spPr>
          <a:xfrm>
            <a:off x="3652100" y="3225018"/>
            <a:ext cx="4741961" cy="398676"/>
          </a:xfrm>
          <a:prstGeom prst="rect">
            <a:avLst/>
          </a:prstGeom>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1" i="0" u="none" strike="noStrike" kern="1200" cap="none" spc="0" normalizeH="0" baseline="0" dirty="0">
                <a:ln>
                  <a:noFill/>
                </a:ln>
                <a:solidFill>
                  <a:schemeClr val="tx2"/>
                </a:solidFill>
                <a:effectLst/>
                <a:uLnTx/>
                <a:uFillTx/>
                <a:latin typeface="Calibri" panose="020F0502020204030204"/>
                <a:ea typeface="+mn-ea"/>
                <a:cs typeface="+mn-cs"/>
              </a:defRPr>
            </a:lvl1pPr>
          </a:lstStyle>
          <a:p>
            <a:r>
              <a:rPr lang="en-US"/>
              <a:t>Presenter Name and Title</a:t>
            </a:r>
          </a:p>
        </p:txBody>
      </p:sp>
      <p:sp>
        <p:nvSpPr>
          <p:cNvPr id="10" name="Text Placeholder 10">
            <a:extLst>
              <a:ext uri="{FF2B5EF4-FFF2-40B4-BE49-F238E27FC236}">
                <a16:creationId xmlns:a16="http://schemas.microsoft.com/office/drawing/2014/main" id="{EE6FF597-D3AF-4163-A50F-5AE588BDBAA0}"/>
              </a:ext>
            </a:extLst>
          </p:cNvPr>
          <p:cNvSpPr>
            <a:spLocks noGrp="1"/>
          </p:cNvSpPr>
          <p:nvPr>
            <p:ph type="body" sz="quarter" idx="11" hasCustomPrompt="1"/>
          </p:nvPr>
        </p:nvSpPr>
        <p:spPr>
          <a:xfrm>
            <a:off x="3652100" y="3653231"/>
            <a:ext cx="4741962" cy="398676"/>
          </a:xfrm>
          <a:prstGeom prst="rect">
            <a:avLst/>
          </a:prstGeom>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0" i="1" u="none" strike="noStrike" kern="1200" cap="none" spc="0" normalizeH="0" baseline="0" dirty="0">
                <a:ln>
                  <a:noFill/>
                </a:ln>
                <a:solidFill>
                  <a:schemeClr val="tx2"/>
                </a:solidFill>
                <a:effectLst/>
                <a:uLnTx/>
                <a:uFillTx/>
                <a:latin typeface="Calibri" panose="020F0502020204030204"/>
                <a:ea typeface="+mn-ea"/>
                <a:cs typeface="+mn-cs"/>
              </a:defRPr>
            </a:lvl1pPr>
          </a:lstStyle>
          <a:p>
            <a:r>
              <a:rPr lang="en-US"/>
              <a:t>Presenter Email</a:t>
            </a:r>
          </a:p>
        </p:txBody>
      </p:sp>
      <p:grpSp>
        <p:nvGrpSpPr>
          <p:cNvPr id="2" name="Group 1">
            <a:extLst>
              <a:ext uri="{FF2B5EF4-FFF2-40B4-BE49-F238E27FC236}">
                <a16:creationId xmlns:a16="http://schemas.microsoft.com/office/drawing/2014/main" id="{3AA2779A-F700-434D-1FCA-E5B50AE9F05F}"/>
              </a:ext>
            </a:extLst>
          </p:cNvPr>
          <p:cNvGrpSpPr/>
          <p:nvPr userDrawn="1"/>
        </p:nvGrpSpPr>
        <p:grpSpPr>
          <a:xfrm>
            <a:off x="725020" y="6001879"/>
            <a:ext cx="10741959" cy="387014"/>
            <a:chOff x="725020" y="6001879"/>
            <a:chExt cx="10741959" cy="387014"/>
          </a:xfrm>
        </p:grpSpPr>
        <p:cxnSp>
          <p:nvCxnSpPr>
            <p:cNvPr id="3" name="Straight Connector 2">
              <a:extLst>
                <a:ext uri="{FF2B5EF4-FFF2-40B4-BE49-F238E27FC236}">
                  <a16:creationId xmlns:a16="http://schemas.microsoft.com/office/drawing/2014/main" id="{FDA8463A-B76D-B3CD-BADB-C02F7A63F5E8}"/>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706402-5EAF-4CD9-3D68-F42B089AC2E7}"/>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5" name="Picture 4" descr="A picture containing font, graphics, graphic design, typography&#10;&#10;Description automatically generated">
              <a:extLst>
                <a:ext uri="{FF2B5EF4-FFF2-40B4-BE49-F238E27FC236}">
                  <a16:creationId xmlns:a16="http://schemas.microsoft.com/office/drawing/2014/main" id="{F0FF634B-E3FF-567B-BF3B-3450782C66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1711135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59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e Presentation 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6" y="4998891"/>
            <a:ext cx="9670598" cy="667048"/>
          </a:xfrm>
        </p:spPr>
        <p:txBody>
          <a:bodyPr anchor="ctr" anchorCtr="0">
            <a:noAutofit/>
          </a:bodyPr>
          <a:lstStyle>
            <a:lvl1pPr algn="l">
              <a:defRPr sz="4400">
                <a:solidFill>
                  <a:schemeClr val="bg2"/>
                </a:solidFill>
              </a:defRPr>
            </a:lvl1pPr>
          </a:lstStyle>
          <a:p>
            <a:r>
              <a:rPr lang="en-US"/>
              <a:t>Presentation Title</a:t>
            </a:r>
          </a:p>
        </p:txBody>
      </p:sp>
      <p:sp>
        <p:nvSpPr>
          <p:cNvPr id="12" name="Text Placeholder 3">
            <a:extLst>
              <a:ext uri="{FF2B5EF4-FFF2-40B4-BE49-F238E27FC236}">
                <a16:creationId xmlns:a16="http://schemas.microsoft.com/office/drawing/2014/main" id="{9715494C-351A-478C-AA18-BB42CA846C7F}"/>
              </a:ext>
            </a:extLst>
          </p:cNvPr>
          <p:cNvSpPr>
            <a:spLocks noGrp="1"/>
          </p:cNvSpPr>
          <p:nvPr>
            <p:ph type="body" sz="quarter" idx="11" hasCustomPrompt="1"/>
          </p:nvPr>
        </p:nvSpPr>
        <p:spPr>
          <a:xfrm>
            <a:off x="581331" y="5769553"/>
            <a:ext cx="4668850" cy="555047"/>
          </a:xfrm>
        </p:spPr>
        <p:txBody>
          <a:bodyPr anchor="t"/>
          <a:lstStyle>
            <a:lvl1pPr>
              <a:defRPr lang="en-US" sz="2000" b="1" kern="1200" dirty="0" smtClean="0">
                <a:solidFill>
                  <a:schemeClr val="tx2"/>
                </a:solidFill>
                <a:latin typeface="+mn-lt"/>
                <a:ea typeface="+mn-ea"/>
                <a:cs typeface="+mn-cs"/>
              </a:defRPr>
            </a:lvl1pPr>
          </a:lstStyle>
          <a:p>
            <a:pPr lvl="0"/>
            <a:r>
              <a:rPr lang="en-US"/>
              <a:t>Presenter Name</a:t>
            </a:r>
          </a:p>
        </p:txBody>
      </p:sp>
      <p:sp>
        <p:nvSpPr>
          <p:cNvPr id="18" name="TextBox 17">
            <a:extLst>
              <a:ext uri="{FF2B5EF4-FFF2-40B4-BE49-F238E27FC236}">
                <a16:creationId xmlns:a16="http://schemas.microsoft.com/office/drawing/2014/main" id="{5BC73628-476D-4DCE-A003-8D7DB11CE620}"/>
              </a:ext>
            </a:extLst>
          </p:cNvPr>
          <p:cNvSpPr txBox="1"/>
          <p:nvPr userDrawn="1"/>
        </p:nvSpPr>
        <p:spPr>
          <a:xfrm>
            <a:off x="581330" y="6550877"/>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pic>
        <p:nvPicPr>
          <p:cNvPr id="7" name="object 7">
            <a:extLst>
              <a:ext uri="{FF2B5EF4-FFF2-40B4-BE49-F238E27FC236}">
                <a16:creationId xmlns:a16="http://schemas.microsoft.com/office/drawing/2014/main" id="{492DE474-7BA0-3C90-3591-05FADD4C6B22}"/>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10639680" y="4391568"/>
            <a:ext cx="1766100" cy="2482761"/>
          </a:xfrm>
          <a:prstGeom prst="rect">
            <a:avLst/>
          </a:prstGeom>
        </p:spPr>
      </p:pic>
      <p:grpSp>
        <p:nvGrpSpPr>
          <p:cNvPr id="8" name="object 3">
            <a:extLst>
              <a:ext uri="{FF2B5EF4-FFF2-40B4-BE49-F238E27FC236}">
                <a16:creationId xmlns:a16="http://schemas.microsoft.com/office/drawing/2014/main" id="{4E92FAFB-CADF-5B45-F681-DC0D52E7749F}"/>
              </a:ext>
            </a:extLst>
          </p:cNvPr>
          <p:cNvGrpSpPr>
            <a:grpSpLocks/>
          </p:cNvGrpSpPr>
          <p:nvPr userDrawn="1"/>
        </p:nvGrpSpPr>
        <p:grpSpPr>
          <a:xfrm>
            <a:off x="-19050" y="-19050"/>
            <a:ext cx="4210088" cy="4690872"/>
            <a:chOff x="0" y="0"/>
            <a:chExt cx="4210088" cy="4692510"/>
          </a:xfrm>
        </p:grpSpPr>
        <p:pic>
          <p:nvPicPr>
            <p:cNvPr id="9" name="object 4">
              <a:extLst>
                <a:ext uri="{FF2B5EF4-FFF2-40B4-BE49-F238E27FC236}">
                  <a16:creationId xmlns:a16="http://schemas.microsoft.com/office/drawing/2014/main" id="{76FA81B5-B0E4-F7BF-BB0F-74FE969039B4}"/>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0" y="0"/>
              <a:ext cx="4210088" cy="4692510"/>
            </a:xfrm>
            <a:prstGeom prst="rect">
              <a:avLst/>
            </a:prstGeom>
          </p:spPr>
        </p:pic>
        <p:sp>
          <p:nvSpPr>
            <p:cNvPr id="10" name="object 5">
              <a:extLst>
                <a:ext uri="{FF2B5EF4-FFF2-40B4-BE49-F238E27FC236}">
                  <a16:creationId xmlns:a16="http://schemas.microsoft.com/office/drawing/2014/main" id="{6A948BAC-23BA-D10C-26BE-898C8E998D37}"/>
                </a:ext>
              </a:extLst>
            </p:cNvPr>
            <p:cNvSpPr/>
            <p:nvPr/>
          </p:nvSpPr>
          <p:spPr>
            <a:xfrm>
              <a:off x="393349" y="0"/>
              <a:ext cx="802640" cy="802640"/>
            </a:xfrm>
            <a:custGeom>
              <a:avLst/>
              <a:gdLst/>
              <a:ahLst/>
              <a:cxnLst/>
              <a:rect l="l" t="t" r="r" b="b"/>
              <a:pathLst>
                <a:path w="802640" h="802640">
                  <a:moveTo>
                    <a:pt x="0" y="802518"/>
                  </a:moveTo>
                  <a:lnTo>
                    <a:pt x="802518" y="0"/>
                  </a:lnTo>
                </a:path>
              </a:pathLst>
            </a:custGeom>
            <a:ln w="9525">
              <a:solidFill>
                <a:srgbClr val="FFFFFF"/>
              </a:solidFill>
            </a:ln>
          </p:spPr>
          <p:txBody>
            <a:bodyPr wrap="square" lIns="0" tIns="0" rIns="0" bIns="0" rtlCol="0"/>
            <a:lstStyle/>
            <a:p>
              <a:endParaRPr/>
            </a:p>
          </p:txBody>
        </p:sp>
        <p:sp>
          <p:nvSpPr>
            <p:cNvPr id="13" name="object 6">
              <a:extLst>
                <a:ext uri="{FF2B5EF4-FFF2-40B4-BE49-F238E27FC236}">
                  <a16:creationId xmlns:a16="http://schemas.microsoft.com/office/drawing/2014/main" id="{6D3DB80E-C501-21DC-FEB0-F20B9C5026C1}"/>
                </a:ext>
              </a:extLst>
            </p:cNvPr>
            <p:cNvSpPr/>
            <p:nvPr/>
          </p:nvSpPr>
          <p:spPr>
            <a:xfrm>
              <a:off x="0" y="452582"/>
              <a:ext cx="1053465" cy="1053465"/>
            </a:xfrm>
            <a:custGeom>
              <a:avLst/>
              <a:gdLst/>
              <a:ahLst/>
              <a:cxnLst/>
              <a:rect l="l" t="t" r="r" b="b"/>
              <a:pathLst>
                <a:path w="1053465" h="1053465">
                  <a:moveTo>
                    <a:pt x="0" y="1052906"/>
                  </a:moveTo>
                  <a:lnTo>
                    <a:pt x="1052906" y="0"/>
                  </a:lnTo>
                </a:path>
              </a:pathLst>
            </a:custGeom>
            <a:ln w="9525">
              <a:solidFill>
                <a:srgbClr val="FFFFFF"/>
              </a:solidFill>
            </a:ln>
          </p:spPr>
          <p:txBody>
            <a:bodyPr wrap="square" lIns="0" tIns="0" rIns="0" bIns="0" rtlCol="0"/>
            <a:lstStyle/>
            <a:p>
              <a:endParaRPr/>
            </a:p>
          </p:txBody>
        </p:sp>
      </p:grpSp>
      <p:sp>
        <p:nvSpPr>
          <p:cNvPr id="14" name="Text Placeholder 3">
            <a:extLst>
              <a:ext uri="{FF2B5EF4-FFF2-40B4-BE49-F238E27FC236}">
                <a16:creationId xmlns:a16="http://schemas.microsoft.com/office/drawing/2014/main" id="{535C87C4-0F46-35B5-AC27-F1B9341E6087}"/>
              </a:ext>
            </a:extLst>
          </p:cNvPr>
          <p:cNvSpPr>
            <a:spLocks noGrp="1"/>
          </p:cNvSpPr>
          <p:nvPr>
            <p:ph type="body" sz="quarter" idx="12" hasCustomPrompt="1"/>
          </p:nvPr>
        </p:nvSpPr>
        <p:spPr>
          <a:xfrm>
            <a:off x="5583040" y="5772145"/>
            <a:ext cx="4672584" cy="552455"/>
          </a:xfrm>
        </p:spPr>
        <p:txBody>
          <a:bodyPr anchor="t"/>
          <a:lstStyle>
            <a:lvl1pPr>
              <a:defRPr lang="en-US" sz="2000" b="1" kern="1200" dirty="0" smtClean="0">
                <a:solidFill>
                  <a:schemeClr val="tx2"/>
                </a:solidFill>
                <a:latin typeface="+mn-lt"/>
                <a:ea typeface="+mn-ea"/>
                <a:cs typeface="+mn-cs"/>
              </a:defRPr>
            </a:lvl1pPr>
          </a:lstStyle>
          <a:p>
            <a:pPr lvl="0"/>
            <a:r>
              <a:rPr lang="en-US"/>
              <a:t>Presenter Name</a:t>
            </a:r>
          </a:p>
        </p:txBody>
      </p:sp>
    </p:spTree>
    <p:extLst>
      <p:ext uri="{BB962C8B-B14F-4D97-AF65-F5344CB8AC3E}">
        <p14:creationId xmlns:p14="http://schemas.microsoft.com/office/powerpoint/2010/main" val="273990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eader - Title 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4F30D7-A121-4FE5-82C4-7C7C1584B7DE}"/>
              </a:ext>
            </a:extLst>
          </p:cNvPr>
          <p:cNvPicPr>
            <a:picLocks noChangeAspect="1"/>
          </p:cNvPicPr>
          <p:nvPr userDrawn="1"/>
        </p:nvPicPr>
        <p:blipFill>
          <a:blip r:embed="rId2"/>
          <a:stretch>
            <a:fillRect/>
          </a:stretch>
        </p:blipFill>
        <p:spPr>
          <a:xfrm>
            <a:off x="0" y="0"/>
            <a:ext cx="12192000" cy="952500"/>
          </a:xfrm>
          <a:prstGeom prst="rect">
            <a:avLst/>
          </a:prstGeom>
        </p:spPr>
      </p:pic>
      <p:pic>
        <p:nvPicPr>
          <p:cNvPr id="13" name="Picture 12">
            <a:extLst>
              <a:ext uri="{FF2B5EF4-FFF2-40B4-BE49-F238E27FC236}">
                <a16:creationId xmlns:a16="http://schemas.microsoft.com/office/drawing/2014/main" id="{C8CFB5FD-94D6-489F-8FFF-7579184D7A65}"/>
              </a:ext>
            </a:extLst>
          </p:cNvPr>
          <p:cNvPicPr>
            <a:picLocks noChangeAspect="1"/>
          </p:cNvPicPr>
          <p:nvPr userDrawn="1"/>
        </p:nvPicPr>
        <p:blipFill>
          <a:blip r:embed="rId3"/>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a:xfrm>
            <a:off x="1071372" y="142875"/>
            <a:ext cx="10049256" cy="661988"/>
          </a:xfrm>
        </p:spPr>
        <p:txBody>
          <a:bodyPr tIns="0" rIns="0" bIns="0"/>
          <a:lstStyle>
            <a:lvl1pPr>
              <a:lnSpc>
                <a:spcPct val="90000"/>
              </a:lnSpc>
              <a:defRPr lang="en-US" sz="2800" b="1" i="0" kern="1200" dirty="0">
                <a:solidFill>
                  <a:schemeClr val="bg1"/>
                </a:solidFill>
                <a:latin typeface="Calibri" panose="020F0502020204030204" pitchFamily="34" charset="0"/>
                <a:ea typeface="+mj-ea"/>
                <a:cs typeface="Calibri" panose="020F0502020204030204" pitchFamily="34" charset="0"/>
              </a:defRPr>
            </a:lvl1pPr>
          </a:lstStyle>
          <a:p>
            <a:r>
              <a:rPr lang="en-US"/>
              <a:t>Slide Title – Limited Use (e.g., Challenger Solution Summaries)</a:t>
            </a:r>
          </a:p>
        </p:txBody>
      </p:sp>
      <p:grpSp>
        <p:nvGrpSpPr>
          <p:cNvPr id="18" name="Group 17">
            <a:extLst>
              <a:ext uri="{FF2B5EF4-FFF2-40B4-BE49-F238E27FC236}">
                <a16:creationId xmlns:a16="http://schemas.microsoft.com/office/drawing/2014/main" id="{9C1537B5-BD60-406D-BED1-1AEEF90676AC}"/>
              </a:ext>
            </a:extLst>
          </p:cNvPr>
          <p:cNvGrpSpPr/>
          <p:nvPr userDrawn="1"/>
        </p:nvGrpSpPr>
        <p:grpSpPr>
          <a:xfrm>
            <a:off x="9137882" y="6419168"/>
            <a:ext cx="2412850" cy="275010"/>
            <a:chOff x="8505441" y="6313661"/>
            <a:chExt cx="2412850" cy="275010"/>
          </a:xfrm>
        </p:grpSpPr>
        <p:sp>
          <p:nvSpPr>
            <p:cNvPr id="19" name="TextBox 18">
              <a:extLst>
                <a:ext uri="{FF2B5EF4-FFF2-40B4-BE49-F238E27FC236}">
                  <a16:creationId xmlns:a16="http://schemas.microsoft.com/office/drawing/2014/main" id="{CAAA019E-0C36-49D7-92F9-C83312CD8F07}"/>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0" name="Picture 19">
              <a:extLst>
                <a:ext uri="{FF2B5EF4-FFF2-40B4-BE49-F238E27FC236}">
                  <a16:creationId xmlns:a16="http://schemas.microsoft.com/office/drawing/2014/main" id="{226F5243-1F17-488F-BDF1-B55443A629D4}"/>
                </a:ext>
              </a:extLst>
            </p:cNvPr>
            <p:cNvPicPr>
              <a:picLocks noChangeAspect="1"/>
            </p:cNvPicPr>
            <p:nvPr userDrawn="1"/>
          </p:nvPicPr>
          <p:blipFill>
            <a:blip r:embed="rId4"/>
            <a:stretch>
              <a:fillRect/>
            </a:stretch>
          </p:blipFill>
          <p:spPr>
            <a:xfrm>
              <a:off x="10745610" y="6313661"/>
              <a:ext cx="172681" cy="275010"/>
            </a:xfrm>
            <a:prstGeom prst="rect">
              <a:avLst/>
            </a:prstGeom>
          </p:spPr>
        </p:pic>
      </p:grpSp>
    </p:spTree>
    <p:extLst>
      <p:ext uri="{BB962C8B-B14F-4D97-AF65-F5344CB8AC3E}">
        <p14:creationId xmlns:p14="http://schemas.microsoft.com/office/powerpoint/2010/main" val="4136412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ransition">
  <p:cSld name="1_Transition">
    <p:spTree>
      <p:nvGrpSpPr>
        <p:cNvPr id="1" name="Shape 38"/>
        <p:cNvGrpSpPr/>
        <p:nvPr/>
      </p:nvGrpSpPr>
      <p:grpSpPr>
        <a:xfrm>
          <a:off x="0" y="0"/>
          <a:ext cx="0" cy="0"/>
          <a:chOff x="0" y="0"/>
          <a:chExt cx="0" cy="0"/>
        </a:xfrm>
      </p:grpSpPr>
      <p:pic>
        <p:nvPicPr>
          <p:cNvPr id="39" name="Google Shape;39;p5"/>
          <p:cNvPicPr preferRelativeResize="0"/>
          <p:nvPr/>
        </p:nvPicPr>
        <p:blipFill rotWithShape="1">
          <a:blip r:embed="rId2">
            <a:alphaModFix/>
          </a:blip>
          <a:srcRect/>
          <a:stretch/>
        </p:blipFill>
        <p:spPr>
          <a:xfrm flipH="1">
            <a:off x="4079631" y="0"/>
            <a:ext cx="8112369" cy="6858000"/>
          </a:xfrm>
          <a:prstGeom prst="rect">
            <a:avLst/>
          </a:prstGeom>
          <a:noFill/>
          <a:ln>
            <a:noFill/>
          </a:ln>
        </p:spPr>
      </p:pic>
      <p:sp>
        <p:nvSpPr>
          <p:cNvPr id="40" name="Google Shape;40;p5"/>
          <p:cNvSpPr/>
          <p:nvPr/>
        </p:nvSpPr>
        <p:spPr>
          <a:xfrm>
            <a:off x="1" y="0"/>
            <a:ext cx="12191999" cy="6858000"/>
          </a:xfrm>
          <a:prstGeom prst="rect">
            <a:avLst/>
          </a:prstGeom>
          <a:gradFill>
            <a:gsLst>
              <a:gs pos="0">
                <a:schemeClr val="accent1"/>
              </a:gs>
              <a:gs pos="40000">
                <a:schemeClr val="accent1"/>
              </a:gs>
              <a:gs pos="84000">
                <a:srgbClr val="00AEEF">
                  <a:alpha val="0"/>
                </a:srgbClr>
              </a:gs>
              <a:gs pos="100000">
                <a:srgbClr val="00AEEF">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 name="Google Shape;41;p5" descr="A picture containing graphical user interface&#10;&#10;Description automatically generated"/>
          <p:cNvPicPr preferRelativeResize="0"/>
          <p:nvPr/>
        </p:nvPicPr>
        <p:blipFill rotWithShape="1">
          <a:blip r:embed="rId3">
            <a:alphaModFix/>
          </a:blip>
          <a:srcRect t="89177"/>
          <a:stretch/>
        </p:blipFill>
        <p:spPr>
          <a:xfrm>
            <a:off x="5639" y="6115792"/>
            <a:ext cx="12180722" cy="742208"/>
          </a:xfrm>
          <a:prstGeom prst="rect">
            <a:avLst/>
          </a:prstGeom>
          <a:noFill/>
          <a:ln>
            <a:noFill/>
          </a:ln>
        </p:spPr>
      </p:pic>
      <p:sp>
        <p:nvSpPr>
          <p:cNvPr id="42" name="Google Shape;42;p5"/>
          <p:cNvSpPr txBox="1"/>
          <p:nvPr/>
        </p:nvSpPr>
        <p:spPr>
          <a:xfrm>
            <a:off x="8959714" y="6373226"/>
            <a:ext cx="2240280"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800"/>
              <a:buFont typeface="Calibri"/>
              <a:buNone/>
            </a:pPr>
            <a:r>
              <a:rPr lang="en-US" sz="800" b="0" i="0" u="none" strike="noStrike" cap="none">
                <a:solidFill>
                  <a:schemeClr val="lt1"/>
                </a:solidFill>
                <a:latin typeface="Calibri"/>
                <a:ea typeface="Calibri"/>
                <a:cs typeface="Calibri"/>
                <a:sym typeface="Calibri"/>
              </a:rPr>
              <a:t>© Health Catalyst. Confidential and Proprietary.</a:t>
            </a:r>
            <a:endParaRPr/>
          </a:p>
        </p:txBody>
      </p:sp>
      <p:sp>
        <p:nvSpPr>
          <p:cNvPr id="43" name="Google Shape;43;p5"/>
          <p:cNvSpPr txBox="1">
            <a:spLocks noGrp="1"/>
          </p:cNvSpPr>
          <p:nvPr>
            <p:ph type="title"/>
          </p:nvPr>
        </p:nvSpPr>
        <p:spPr>
          <a:xfrm>
            <a:off x="846289" y="1884324"/>
            <a:ext cx="6187557" cy="2399898"/>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lt1"/>
              </a:buClr>
              <a:buSzPts val="4000"/>
              <a:buFont typeface="Calibri"/>
              <a:buNone/>
              <a:defRPr sz="4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51014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3B84-2247-FA4B-B087-59A22AFECB16}"/>
              </a:ext>
            </a:extLst>
          </p:cNvPr>
          <p:cNvSpPr>
            <a:spLocks noGrp="1"/>
          </p:cNvSpPr>
          <p:nvPr>
            <p:ph type="title"/>
          </p:nvPr>
        </p:nvSpPr>
        <p:spPr>
          <a:xfrm>
            <a:off x="838200" y="546652"/>
            <a:ext cx="10515600" cy="1144036"/>
          </a:xfrm>
          <a:prstGeom prst="rect">
            <a:avLst/>
          </a:prstGeom>
        </p:spPr>
        <p:txBody>
          <a:bodyPr/>
          <a:lstStyle>
            <a:lvl1pPr algn="ctr">
              <a:defRPr lang="en-US" sz="3600" b="1" i="0" kern="1200" dirty="0">
                <a:solidFill>
                  <a:schemeClr val="tx2"/>
                </a:solidFill>
                <a:latin typeface="Arial Black" panose="020B0604020202020204" pitchFamily="34" charset="0"/>
                <a:ea typeface="+mj-ea"/>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83964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oter - Title/Sub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43C00C-0534-401D-AE8E-839A3076E11B}"/>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708B1DE-A9D6-4987-A413-214807CCFA40}"/>
              </a:ext>
            </a:extLst>
          </p:cNvPr>
          <p:cNvSpPr>
            <a:spLocks noGrp="1"/>
          </p:cNvSpPr>
          <p:nvPr>
            <p:ph type="title" hasCustomPrompt="1"/>
          </p:nvPr>
        </p:nvSpPr>
        <p:spPr>
          <a:xfrm>
            <a:off x="838200" y="365126"/>
            <a:ext cx="10515600" cy="420624"/>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5" name="Text Placeholder 4">
            <a:extLst>
              <a:ext uri="{FF2B5EF4-FFF2-40B4-BE49-F238E27FC236}">
                <a16:creationId xmlns:a16="http://schemas.microsoft.com/office/drawing/2014/main" id="{F10EB12A-824C-497B-AB8E-5990DD00062E}"/>
              </a:ext>
            </a:extLst>
          </p:cNvPr>
          <p:cNvSpPr>
            <a:spLocks noGrp="1"/>
          </p:cNvSpPr>
          <p:nvPr>
            <p:ph type="body" sz="quarter" idx="14" hasCustomPrompt="1"/>
          </p:nvPr>
        </p:nvSpPr>
        <p:spPr>
          <a:xfrm>
            <a:off x="838200" y="876100"/>
            <a:ext cx="10515600" cy="438912"/>
          </a:xfrm>
        </p:spPr>
        <p:txBody>
          <a:bodyPr>
            <a:noAutofit/>
          </a:bodyPr>
          <a:lstStyle>
            <a:lvl1pPr>
              <a:defRPr lang="en-US" sz="2400" b="1" kern="1200" dirty="0">
                <a:solidFill>
                  <a:srgbClr val="70CBFF"/>
                </a:solidFill>
                <a:latin typeface="+mn-lt"/>
                <a:ea typeface="+mn-ea"/>
                <a:cs typeface="+mn-cs"/>
              </a:defRPr>
            </a:lvl1pPr>
          </a:lstStyle>
          <a:p>
            <a:pPr lvl="0"/>
            <a:r>
              <a:rPr lang="en-US"/>
              <a:t>Slide Subtitle</a:t>
            </a:r>
          </a:p>
        </p:txBody>
      </p:sp>
      <p:grpSp>
        <p:nvGrpSpPr>
          <p:cNvPr id="6" name="Group 5">
            <a:extLst>
              <a:ext uri="{FF2B5EF4-FFF2-40B4-BE49-F238E27FC236}">
                <a16:creationId xmlns:a16="http://schemas.microsoft.com/office/drawing/2014/main" id="{8A00CF8C-D35E-4BED-BD0D-40641FCE3C59}"/>
              </a:ext>
            </a:extLst>
          </p:cNvPr>
          <p:cNvGrpSpPr/>
          <p:nvPr userDrawn="1"/>
        </p:nvGrpSpPr>
        <p:grpSpPr>
          <a:xfrm>
            <a:off x="8991392" y="6313661"/>
            <a:ext cx="2412850" cy="275010"/>
            <a:chOff x="8505441" y="6313661"/>
            <a:chExt cx="2412850" cy="275010"/>
          </a:xfrm>
        </p:grpSpPr>
        <p:sp>
          <p:nvSpPr>
            <p:cNvPr id="7" name="TextBox 6">
              <a:extLst>
                <a:ext uri="{FF2B5EF4-FFF2-40B4-BE49-F238E27FC236}">
                  <a16:creationId xmlns:a16="http://schemas.microsoft.com/office/drawing/2014/main" id="{D28EFF03-2621-4193-BDCC-2D804F1B684B}"/>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8" name="Picture 7">
              <a:extLst>
                <a:ext uri="{FF2B5EF4-FFF2-40B4-BE49-F238E27FC236}">
                  <a16:creationId xmlns:a16="http://schemas.microsoft.com/office/drawing/2014/main" id="{9490EC33-9ADD-4E57-8FA4-8505C2413A2C}"/>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9" name="Group 8">
            <a:extLst>
              <a:ext uri="{FF2B5EF4-FFF2-40B4-BE49-F238E27FC236}">
                <a16:creationId xmlns:a16="http://schemas.microsoft.com/office/drawing/2014/main" id="{AAB0A7EF-190F-4233-A3D3-DD67B02DBB59}"/>
              </a:ext>
            </a:extLst>
          </p:cNvPr>
          <p:cNvGrpSpPr/>
          <p:nvPr userDrawn="1"/>
        </p:nvGrpSpPr>
        <p:grpSpPr>
          <a:xfrm>
            <a:off x="624462" y="6187652"/>
            <a:ext cx="10926270" cy="0"/>
            <a:chOff x="624462" y="6104528"/>
            <a:chExt cx="10926270" cy="0"/>
          </a:xfrm>
        </p:grpSpPr>
        <p:cxnSp>
          <p:nvCxnSpPr>
            <p:cNvPr id="10" name="Straight Connector 9">
              <a:extLst>
                <a:ext uri="{FF2B5EF4-FFF2-40B4-BE49-F238E27FC236}">
                  <a16:creationId xmlns:a16="http://schemas.microsoft.com/office/drawing/2014/main" id="{F936D7EA-6ABA-4DE3-8FAC-5C1B0802EA1D}"/>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FF5A2D-A10F-4E2F-B50F-FC4503FC430F}"/>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0850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C8C99F-5760-4A7B-9975-874FC63690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90"/>
          <a:stretch/>
        </p:blipFill>
        <p:spPr>
          <a:xfrm>
            <a:off x="0" y="0"/>
            <a:ext cx="12201354" cy="6197958"/>
          </a:xfrm>
          <a:prstGeom prst="rect">
            <a:avLst/>
          </a:prstGeom>
        </p:spPr>
      </p:pic>
      <p:sp>
        <p:nvSpPr>
          <p:cNvPr id="8" name="Freeform: Shape 7">
            <a:extLst>
              <a:ext uri="{FF2B5EF4-FFF2-40B4-BE49-F238E27FC236}">
                <a16:creationId xmlns:a16="http://schemas.microsoft.com/office/drawing/2014/main" id="{E7B0E8E9-DC86-4424-A079-6D6EF5EA4873}"/>
              </a:ext>
            </a:extLst>
          </p:cNvPr>
          <p:cNvSpPr/>
          <p:nvPr userDrawn="1"/>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0E2C1DD-36DC-4704-BF51-0EFEA6358746}"/>
              </a:ext>
            </a:extLst>
          </p:cNvPr>
          <p:cNvSpPr/>
          <p:nvPr userDrawn="1"/>
        </p:nvSpPr>
        <p:spPr>
          <a:xfrm rot="16200000">
            <a:off x="8849755" y="3524040"/>
            <a:ext cx="1543989" cy="5156298"/>
          </a:xfrm>
          <a:custGeom>
            <a:avLst/>
            <a:gdLst>
              <a:gd name="connsiteX0" fmla="*/ 1543989 w 1543989"/>
              <a:gd name="connsiteY0" fmla="*/ 1678171 h 5156298"/>
              <a:gd name="connsiteX1" fmla="*/ 1543987 w 1543989"/>
              <a:gd name="connsiteY1" fmla="*/ 1678171 h 5156298"/>
              <a:gd name="connsiteX2" fmla="*/ 1543987 w 1543989"/>
              <a:gd name="connsiteY2" fmla="*/ 5156298 h 5156298"/>
              <a:gd name="connsiteX3" fmla="*/ 0 w 1543989"/>
              <a:gd name="connsiteY3" fmla="*/ 5156298 h 5156298"/>
              <a:gd name="connsiteX4" fmla="*/ 1 w 1543989"/>
              <a:gd name="connsiteY4" fmla="*/ 1678171 h 5156298"/>
              <a:gd name="connsiteX5" fmla="*/ 0 w 1543989"/>
              <a:gd name="connsiteY5" fmla="*/ 1678171 h 5156298"/>
              <a:gd name="connsiteX6" fmla="*/ 0 w 1543989"/>
              <a:gd name="connsiteY6" fmla="*/ 0 h 5156298"/>
              <a:gd name="connsiteX7" fmla="*/ 1539768 w 1543989"/>
              <a:gd name="connsiteY7" fmla="*/ 1673583 h 5156298"/>
              <a:gd name="connsiteX8" fmla="*/ 1543987 w 1543989"/>
              <a:gd name="connsiteY8" fmla="*/ 1673583 h 5156298"/>
              <a:gd name="connsiteX9" fmla="*/ 1543987 w 1543989"/>
              <a:gd name="connsiteY9" fmla="*/ 1678169 h 51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989" h="5156298">
                <a:moveTo>
                  <a:pt x="1543989" y="1678171"/>
                </a:moveTo>
                <a:lnTo>
                  <a:pt x="1543987" y="1678171"/>
                </a:lnTo>
                <a:lnTo>
                  <a:pt x="1543987" y="5156298"/>
                </a:lnTo>
                <a:lnTo>
                  <a:pt x="0" y="5156298"/>
                </a:lnTo>
                <a:lnTo>
                  <a:pt x="1" y="1678171"/>
                </a:lnTo>
                <a:lnTo>
                  <a:pt x="0" y="1678171"/>
                </a:lnTo>
                <a:lnTo>
                  <a:pt x="0" y="0"/>
                </a:lnTo>
                <a:lnTo>
                  <a:pt x="1539768" y="1673583"/>
                </a:lnTo>
                <a:lnTo>
                  <a:pt x="1543987" y="1673583"/>
                </a:lnTo>
                <a:lnTo>
                  <a:pt x="1543987" y="1678169"/>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6" y="4998891"/>
            <a:ext cx="5700813" cy="1051560"/>
          </a:xfrm>
        </p:spPr>
        <p:txBody>
          <a:bodyPr anchor="t" anchorCtr="0">
            <a:noAutofit/>
          </a:bodyPr>
          <a:lstStyle>
            <a:lvl1pPr algn="l">
              <a:defRPr sz="4000">
                <a:solidFill>
                  <a:schemeClr val="bg1"/>
                </a:solidFill>
              </a:defRPr>
            </a:lvl1pPr>
          </a:lstStyle>
          <a:p>
            <a:r>
              <a:rPr lang="en-US"/>
              <a:t>Presentation Title</a:t>
            </a:r>
          </a:p>
        </p:txBody>
      </p:sp>
      <p:pic>
        <p:nvPicPr>
          <p:cNvPr id="10" name="Picture 9" descr="Logo&#10;&#10;Description automatically generated with medium confidence">
            <a:extLst>
              <a:ext uri="{FF2B5EF4-FFF2-40B4-BE49-F238E27FC236}">
                <a16:creationId xmlns:a16="http://schemas.microsoft.com/office/drawing/2014/main" id="{A0D816F5-602C-4219-A819-C371BC953C7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12" name="Text Placeholder 3">
            <a:extLst>
              <a:ext uri="{FF2B5EF4-FFF2-40B4-BE49-F238E27FC236}">
                <a16:creationId xmlns:a16="http://schemas.microsoft.com/office/drawing/2014/main" id="{9715494C-351A-478C-AA18-BB42CA846C7F}"/>
              </a:ext>
            </a:extLst>
          </p:cNvPr>
          <p:cNvSpPr>
            <a:spLocks noGrp="1"/>
          </p:cNvSpPr>
          <p:nvPr>
            <p:ph type="body" sz="quarter" idx="11" hasCustomPrompt="1"/>
          </p:nvPr>
        </p:nvSpPr>
        <p:spPr>
          <a:xfrm>
            <a:off x="581330" y="6198240"/>
            <a:ext cx="5699816" cy="269875"/>
          </a:xfrm>
        </p:spPr>
        <p:txBody>
          <a:bodyPr/>
          <a:lstStyle>
            <a:lvl1pPr>
              <a:defRPr lang="en-US" sz="1400" kern="1200" dirty="0" smtClean="0">
                <a:solidFill>
                  <a:schemeClr val="accent1"/>
                </a:solidFill>
                <a:latin typeface="+mn-lt"/>
                <a:ea typeface="+mn-ea"/>
                <a:cs typeface="+mn-cs"/>
              </a:defRPr>
            </a:lvl1pPr>
          </a:lstStyle>
          <a:p>
            <a:pPr lvl="0"/>
            <a:r>
              <a:rPr lang="en-US"/>
              <a:t>Presenter Name</a:t>
            </a:r>
          </a:p>
        </p:txBody>
      </p:sp>
      <p:sp>
        <p:nvSpPr>
          <p:cNvPr id="18" name="TextBox 17">
            <a:extLst>
              <a:ext uri="{FF2B5EF4-FFF2-40B4-BE49-F238E27FC236}">
                <a16:creationId xmlns:a16="http://schemas.microsoft.com/office/drawing/2014/main" id="{5BC73628-476D-4DCE-A003-8D7DB11CE620}"/>
              </a:ext>
            </a:extLst>
          </p:cNvPr>
          <p:cNvSpPr txBox="1"/>
          <p:nvPr userDrawn="1"/>
        </p:nvSpPr>
        <p:spPr>
          <a:xfrm>
            <a:off x="581330" y="6550877"/>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1891886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pic>
        <p:nvPicPr>
          <p:cNvPr id="20" name="Picture 19" descr="Background pattern&#10;&#10;Description automatically generated">
            <a:extLst>
              <a:ext uri="{FF2B5EF4-FFF2-40B4-BE49-F238E27FC236}">
                <a16:creationId xmlns:a16="http://schemas.microsoft.com/office/drawing/2014/main" id="{E525F767-4B41-44AB-956C-3FE1C20D8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78" y="0"/>
            <a:ext cx="12178644" cy="6858000"/>
          </a:xfrm>
          <a:prstGeom prst="rect">
            <a:avLst/>
          </a:prstGeom>
        </p:spPr>
      </p:pic>
      <p:pic>
        <p:nvPicPr>
          <p:cNvPr id="21" name="Picture 20">
            <a:extLst>
              <a:ext uri="{FF2B5EF4-FFF2-40B4-BE49-F238E27FC236}">
                <a16:creationId xmlns:a16="http://schemas.microsoft.com/office/drawing/2014/main" id="{C32266BC-866C-49FB-8396-A374C3CDA859}"/>
              </a:ext>
            </a:extLst>
          </p:cNvPr>
          <p:cNvPicPr>
            <a:picLocks noChangeAspect="1"/>
          </p:cNvPicPr>
          <p:nvPr userDrawn="1"/>
        </p:nvPicPr>
        <p:blipFill>
          <a:blip r:embed="rId3"/>
          <a:stretch>
            <a:fillRect/>
          </a:stretch>
        </p:blipFill>
        <p:spPr>
          <a:xfrm>
            <a:off x="1041065" y="6339095"/>
            <a:ext cx="1478298" cy="273995"/>
          </a:xfrm>
          <a:prstGeom prst="rect">
            <a:avLst/>
          </a:prstGeom>
        </p:spPr>
      </p:pic>
      <p:sp>
        <p:nvSpPr>
          <p:cNvPr id="6" name="Freeform: Shape 5">
            <a:extLst>
              <a:ext uri="{FF2B5EF4-FFF2-40B4-BE49-F238E27FC236}">
                <a16:creationId xmlns:a16="http://schemas.microsoft.com/office/drawing/2014/main" id="{52A98DF6-F97D-4222-8C91-FD930C82BEBC}"/>
              </a:ext>
            </a:extLst>
          </p:cNvPr>
          <p:cNvSpPr/>
          <p:nvPr userDrawn="1"/>
        </p:nvSpPr>
        <p:spPr>
          <a:xfrm>
            <a:off x="-7685" y="0"/>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7" name="Text Placeholder 25">
            <a:extLst>
              <a:ext uri="{FF2B5EF4-FFF2-40B4-BE49-F238E27FC236}">
                <a16:creationId xmlns:a16="http://schemas.microsoft.com/office/drawing/2014/main" id="{5F72CD1C-1290-45EC-9E87-5B8CD19CB9D4}"/>
              </a:ext>
            </a:extLst>
          </p:cNvPr>
          <p:cNvSpPr>
            <a:spLocks noGrp="1"/>
          </p:cNvSpPr>
          <p:nvPr>
            <p:ph type="body" sz="quarter" idx="11" hasCustomPrompt="1"/>
          </p:nvPr>
        </p:nvSpPr>
        <p:spPr>
          <a:xfrm>
            <a:off x="842870"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8" name="Text Placeholder 25">
            <a:extLst>
              <a:ext uri="{FF2B5EF4-FFF2-40B4-BE49-F238E27FC236}">
                <a16:creationId xmlns:a16="http://schemas.microsoft.com/office/drawing/2014/main" id="{83DFA4B5-246C-4944-9BE7-2E10F3614351}"/>
              </a:ext>
            </a:extLst>
          </p:cNvPr>
          <p:cNvSpPr>
            <a:spLocks noGrp="1"/>
          </p:cNvSpPr>
          <p:nvPr>
            <p:ph type="body" sz="quarter" idx="12" hasCustomPrompt="1"/>
          </p:nvPr>
        </p:nvSpPr>
        <p:spPr>
          <a:xfrm>
            <a:off x="842870" y="2930074"/>
            <a:ext cx="4846320" cy="978408"/>
          </a:xfrm>
          <a:prstGeom prst="rect">
            <a:avLst/>
          </a:prstGeom>
        </p:spPr>
        <p:txBody>
          <a:bodyPr>
            <a:noAutofit/>
          </a:bodyPr>
          <a:lstStyle>
            <a:lvl1pPr marL="0" indent="0">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9" name="Text Placeholder 25">
            <a:extLst>
              <a:ext uri="{FF2B5EF4-FFF2-40B4-BE49-F238E27FC236}">
                <a16:creationId xmlns:a16="http://schemas.microsoft.com/office/drawing/2014/main" id="{C89A4D0B-0427-463D-ADFC-86422CA43D5A}"/>
              </a:ext>
            </a:extLst>
          </p:cNvPr>
          <p:cNvSpPr>
            <a:spLocks noGrp="1"/>
          </p:cNvSpPr>
          <p:nvPr>
            <p:ph type="body" sz="quarter" idx="13" hasCustomPrompt="1"/>
          </p:nvPr>
        </p:nvSpPr>
        <p:spPr>
          <a:xfrm>
            <a:off x="838200"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0" name="Text Placeholder 25">
            <a:extLst>
              <a:ext uri="{FF2B5EF4-FFF2-40B4-BE49-F238E27FC236}">
                <a16:creationId xmlns:a16="http://schemas.microsoft.com/office/drawing/2014/main" id="{FE23453D-3B38-4C9C-A6A8-E4CA695B39CE}"/>
              </a:ext>
            </a:extLst>
          </p:cNvPr>
          <p:cNvSpPr>
            <a:spLocks noGrp="1"/>
          </p:cNvSpPr>
          <p:nvPr>
            <p:ph type="body" sz="quarter" idx="14" hasCustomPrompt="1"/>
          </p:nvPr>
        </p:nvSpPr>
        <p:spPr>
          <a:xfrm>
            <a:off x="838200"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1" name="Text Placeholder 25">
            <a:extLst>
              <a:ext uri="{FF2B5EF4-FFF2-40B4-BE49-F238E27FC236}">
                <a16:creationId xmlns:a16="http://schemas.microsoft.com/office/drawing/2014/main" id="{0F2E59F9-2796-48BF-8775-61C336754956}"/>
              </a:ext>
            </a:extLst>
          </p:cNvPr>
          <p:cNvSpPr>
            <a:spLocks noGrp="1"/>
          </p:cNvSpPr>
          <p:nvPr>
            <p:ph type="body" sz="quarter" idx="15" hasCustomPrompt="1"/>
          </p:nvPr>
        </p:nvSpPr>
        <p:spPr>
          <a:xfrm>
            <a:off x="6382066"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2" name="Text Placeholder 25">
            <a:extLst>
              <a:ext uri="{FF2B5EF4-FFF2-40B4-BE49-F238E27FC236}">
                <a16:creationId xmlns:a16="http://schemas.microsoft.com/office/drawing/2014/main" id="{F14FEB55-3012-4B95-860C-12C000430656}"/>
              </a:ext>
            </a:extLst>
          </p:cNvPr>
          <p:cNvSpPr>
            <a:spLocks noGrp="1"/>
          </p:cNvSpPr>
          <p:nvPr>
            <p:ph type="body" sz="quarter" idx="16" hasCustomPrompt="1"/>
          </p:nvPr>
        </p:nvSpPr>
        <p:spPr>
          <a:xfrm>
            <a:off x="6382066" y="2930074"/>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3" name="Text Placeholder 25">
            <a:extLst>
              <a:ext uri="{FF2B5EF4-FFF2-40B4-BE49-F238E27FC236}">
                <a16:creationId xmlns:a16="http://schemas.microsoft.com/office/drawing/2014/main" id="{CD179EC6-ED73-4BB7-BFE6-E3778626D650}"/>
              </a:ext>
            </a:extLst>
          </p:cNvPr>
          <p:cNvSpPr>
            <a:spLocks noGrp="1"/>
          </p:cNvSpPr>
          <p:nvPr>
            <p:ph type="body" sz="quarter" idx="17" hasCustomPrompt="1"/>
          </p:nvPr>
        </p:nvSpPr>
        <p:spPr>
          <a:xfrm>
            <a:off x="6377396"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4" name="Text Placeholder 25">
            <a:extLst>
              <a:ext uri="{FF2B5EF4-FFF2-40B4-BE49-F238E27FC236}">
                <a16:creationId xmlns:a16="http://schemas.microsoft.com/office/drawing/2014/main" id="{5A09F72E-30BE-4D22-8B05-BFBCCB1EC1AA}"/>
              </a:ext>
            </a:extLst>
          </p:cNvPr>
          <p:cNvSpPr>
            <a:spLocks noGrp="1"/>
          </p:cNvSpPr>
          <p:nvPr>
            <p:ph type="body" sz="quarter" idx="18" hasCustomPrompt="1"/>
          </p:nvPr>
        </p:nvSpPr>
        <p:spPr>
          <a:xfrm>
            <a:off x="6377396"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6" name="TextBox 15">
            <a:extLst>
              <a:ext uri="{FF2B5EF4-FFF2-40B4-BE49-F238E27FC236}">
                <a16:creationId xmlns:a16="http://schemas.microsoft.com/office/drawing/2014/main" id="{374E168F-E8AC-44AA-8E9B-D4E104FD905A}"/>
              </a:ext>
            </a:extLst>
          </p:cNvPr>
          <p:cNvSpPr txBox="1"/>
          <p:nvPr userDrawn="1"/>
        </p:nvSpPr>
        <p:spPr>
          <a:xfrm>
            <a:off x="838200" y="825500"/>
            <a:ext cx="3055530" cy="707886"/>
          </a:xfrm>
          <a:prstGeom prst="rect">
            <a:avLst/>
          </a:prstGeom>
          <a:noFill/>
        </p:spPr>
        <p:txBody>
          <a:bodyPr wrap="square" rtlCol="0">
            <a:spAutoFit/>
          </a:bodyPr>
          <a:lstStyle/>
          <a:p>
            <a:r>
              <a:rPr kumimoji="0" lang="en-US" sz="4000" b="1" i="0" u="none" strike="noStrike" kern="1200" cap="none" spc="0" normalizeH="0" baseline="0">
                <a:ln>
                  <a:noFill/>
                </a:ln>
                <a:solidFill>
                  <a:srgbClr val="FFFFFF"/>
                </a:solidFill>
                <a:effectLst/>
                <a:uLnTx/>
                <a:uFillTx/>
                <a:latin typeface="Calibri" panose="020F0502020204030204"/>
                <a:ea typeface="+mj-ea"/>
                <a:cs typeface="+mj-cs"/>
              </a:rPr>
              <a:t>Agenda</a:t>
            </a:r>
          </a:p>
        </p:txBody>
      </p:sp>
      <p:sp>
        <p:nvSpPr>
          <p:cNvPr id="17" name="TextBox 16">
            <a:extLst>
              <a:ext uri="{FF2B5EF4-FFF2-40B4-BE49-F238E27FC236}">
                <a16:creationId xmlns:a16="http://schemas.microsoft.com/office/drawing/2014/main" id="{E7ACA017-F81F-453B-A172-55173CD6ACB4}"/>
              </a:ext>
            </a:extLst>
          </p:cNvPr>
          <p:cNvSpPr txBox="1"/>
          <p:nvPr userDrawn="1"/>
        </p:nvSpPr>
        <p:spPr>
          <a:xfrm>
            <a:off x="8959714"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latin typeface="+mn-lt"/>
                <a:ea typeface="+mn-ea"/>
                <a:cs typeface="+mn-cs"/>
              </a:rPr>
              <a:t>© Health Catalyst. Confidential and Proprietary.</a:t>
            </a:r>
          </a:p>
        </p:txBody>
      </p:sp>
    </p:spTree>
    <p:extLst>
      <p:ext uri="{BB962C8B-B14F-4D97-AF65-F5344CB8AC3E}">
        <p14:creationId xmlns:p14="http://schemas.microsoft.com/office/powerpoint/2010/main" val="134808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pic>
        <p:nvPicPr>
          <p:cNvPr id="10" name="Picture 9" descr="A picture containing text, electronics&#10;&#10;Description automatically generated">
            <a:extLst>
              <a:ext uri="{FF2B5EF4-FFF2-40B4-BE49-F238E27FC236}">
                <a16:creationId xmlns:a16="http://schemas.microsoft.com/office/drawing/2014/main" id="{FC285635-FCE4-4194-9D54-4BCD0B8B1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92" y="0"/>
            <a:ext cx="12205854" cy="6858000"/>
          </a:xfrm>
          <a:prstGeom prst="rect">
            <a:avLst/>
          </a:prstGeom>
        </p:spPr>
      </p:pic>
      <p:sp>
        <p:nvSpPr>
          <p:cNvPr id="6" name="TextBox 5">
            <a:extLst>
              <a:ext uri="{FF2B5EF4-FFF2-40B4-BE49-F238E27FC236}">
                <a16:creationId xmlns:a16="http://schemas.microsoft.com/office/drawing/2014/main" id="{906F8AA1-0947-4343-A98B-118DD52CE3A4}"/>
              </a:ext>
            </a:extLst>
          </p:cNvPr>
          <p:cNvSpPr txBox="1"/>
          <p:nvPr userDrawn="1"/>
        </p:nvSpPr>
        <p:spPr>
          <a:xfrm>
            <a:off x="-8792" y="2169378"/>
            <a:ext cx="5090746" cy="707886"/>
          </a:xfrm>
          <a:prstGeom prst="rect">
            <a:avLst/>
          </a:prstGeom>
          <a:noFill/>
        </p:spPr>
        <p:txBody>
          <a:bodyPr wrap="square" rtlCol="0">
            <a:spAutoFit/>
          </a:bodyPr>
          <a:lstStyle/>
          <a:p>
            <a:pPr algn="ctr"/>
            <a:r>
              <a:rPr lang="en-US" sz="4000" b="1" i="0" kern="1200">
                <a:solidFill>
                  <a:schemeClr val="bg1"/>
                </a:solidFill>
                <a:latin typeface="Calibri" panose="020F0502020204030204" pitchFamily="34" charset="0"/>
                <a:ea typeface="+mj-ea"/>
                <a:cs typeface="Calibri" panose="020F0502020204030204" pitchFamily="34" charset="0"/>
              </a:rPr>
              <a:t>Agenda</a:t>
            </a:r>
          </a:p>
        </p:txBody>
      </p:sp>
      <p:sp>
        <p:nvSpPr>
          <p:cNvPr id="7" name="Text Placeholder 4">
            <a:extLst>
              <a:ext uri="{FF2B5EF4-FFF2-40B4-BE49-F238E27FC236}">
                <a16:creationId xmlns:a16="http://schemas.microsoft.com/office/drawing/2014/main" id="{6AF4FC52-D242-451C-A653-CE8CB8F61212}"/>
              </a:ext>
            </a:extLst>
          </p:cNvPr>
          <p:cNvSpPr>
            <a:spLocks noGrp="1"/>
          </p:cNvSpPr>
          <p:nvPr>
            <p:ph type="body" sz="quarter" idx="24" hasCustomPrompt="1"/>
          </p:nvPr>
        </p:nvSpPr>
        <p:spPr>
          <a:xfrm>
            <a:off x="5646326" y="1776413"/>
            <a:ext cx="5764624" cy="4571982"/>
          </a:xfrm>
        </p:spPr>
        <p:txBody>
          <a:bodyPr/>
          <a:lstStyle>
            <a:lvl2pPr>
              <a:defRPr/>
            </a:lvl2pPr>
            <a:lvl3pPr marL="548640" indent="0">
              <a:buNone/>
              <a:defRPr/>
            </a:lvl3pPr>
          </a:lstStyle>
          <a:p>
            <a:pPr lvl="1"/>
            <a:r>
              <a:rPr lang="en-US"/>
              <a:t>Click to add text</a:t>
            </a:r>
          </a:p>
        </p:txBody>
      </p:sp>
    </p:spTree>
    <p:extLst>
      <p:ext uri="{BB962C8B-B14F-4D97-AF65-F5344CB8AC3E}">
        <p14:creationId xmlns:p14="http://schemas.microsoft.com/office/powerpoint/2010/main" val="3126023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3A9171-E8AE-4921-B53A-2D9249E159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079631" y="0"/>
            <a:ext cx="8112369" cy="6858000"/>
          </a:xfrm>
          <a:prstGeom prst="rect">
            <a:avLst/>
          </a:prstGeom>
        </p:spPr>
      </p:pic>
      <p:sp>
        <p:nvSpPr>
          <p:cNvPr id="13" name="Rectangle 12">
            <a:extLst>
              <a:ext uri="{FF2B5EF4-FFF2-40B4-BE49-F238E27FC236}">
                <a16:creationId xmlns:a16="http://schemas.microsoft.com/office/drawing/2014/main" id="{3F85FFFD-356C-4AB3-BE76-1C9E0C770679}"/>
              </a:ext>
            </a:extLst>
          </p:cNvPr>
          <p:cNvSpPr/>
          <p:nvPr userDrawn="1"/>
        </p:nvSpPr>
        <p:spPr>
          <a:xfrm>
            <a:off x="1" y="0"/>
            <a:ext cx="12191999" cy="6858000"/>
          </a:xfrm>
          <a:prstGeom prst="rect">
            <a:avLst/>
          </a:prstGeom>
          <a:gradFill>
            <a:gsLst>
              <a:gs pos="40000">
                <a:schemeClr val="accent1"/>
              </a:gs>
              <a:gs pos="84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graphical user interface&#10;&#10;Description automatically generated">
            <a:extLst>
              <a:ext uri="{FF2B5EF4-FFF2-40B4-BE49-F238E27FC236}">
                <a16:creationId xmlns:a16="http://schemas.microsoft.com/office/drawing/2014/main" id="{CD06865C-4CE5-4A1B-8D6C-D29F83E07F81}"/>
              </a:ext>
            </a:extLst>
          </p:cNvPr>
          <p:cNvPicPr>
            <a:picLocks noChangeAspect="1"/>
          </p:cNvPicPr>
          <p:nvPr userDrawn="1"/>
        </p:nvPicPr>
        <p:blipFill rotWithShape="1">
          <a:blip r:embed="rId3"/>
          <a:srcRect t="89177"/>
          <a:stretch/>
        </p:blipFill>
        <p:spPr>
          <a:xfrm>
            <a:off x="5639" y="6115792"/>
            <a:ext cx="12180722" cy="742208"/>
          </a:xfrm>
          <a:prstGeom prst="rect">
            <a:avLst/>
          </a:prstGeom>
        </p:spPr>
      </p:pic>
      <p:sp>
        <p:nvSpPr>
          <p:cNvPr id="15" name="TextBox 14">
            <a:extLst>
              <a:ext uri="{FF2B5EF4-FFF2-40B4-BE49-F238E27FC236}">
                <a16:creationId xmlns:a16="http://schemas.microsoft.com/office/drawing/2014/main" id="{F5F3964D-EE9C-4B57-9A5D-9B3A47122034}"/>
              </a:ext>
            </a:extLst>
          </p:cNvPr>
          <p:cNvSpPr txBox="1"/>
          <p:nvPr userDrawn="1"/>
        </p:nvSpPr>
        <p:spPr>
          <a:xfrm>
            <a:off x="8959714"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
        <p:nvSpPr>
          <p:cNvPr id="2" name="Title 1">
            <a:extLst>
              <a:ext uri="{FF2B5EF4-FFF2-40B4-BE49-F238E27FC236}">
                <a16:creationId xmlns:a16="http://schemas.microsoft.com/office/drawing/2014/main" id="{948127FA-517A-4399-96BF-99DA692D2D1D}"/>
              </a:ext>
            </a:extLst>
          </p:cNvPr>
          <p:cNvSpPr>
            <a:spLocks noGrp="1"/>
          </p:cNvSpPr>
          <p:nvPr>
            <p:ph type="title" hasCustomPrompt="1"/>
          </p:nvPr>
        </p:nvSpPr>
        <p:spPr>
          <a:xfrm>
            <a:off x="846289" y="1884324"/>
            <a:ext cx="6187557" cy="2399898"/>
          </a:xfrm>
        </p:spPr>
        <p:txBody>
          <a:bodyPr>
            <a:noAutofit/>
          </a:bodyPr>
          <a:lstStyle>
            <a:lvl1pPr>
              <a:defRPr lang="en-US" sz="4000" b="1" kern="1200" dirty="0">
                <a:solidFill>
                  <a:schemeClr val="bg1"/>
                </a:solidFill>
                <a:latin typeface="+mn-lt"/>
                <a:ea typeface="+mj-ea"/>
                <a:cs typeface="+mj-cs"/>
              </a:defRPr>
            </a:lvl1pPr>
          </a:lstStyle>
          <a:p>
            <a:r>
              <a:rPr lang="en-US"/>
              <a:t>Transition</a:t>
            </a:r>
          </a:p>
        </p:txBody>
      </p:sp>
    </p:spTree>
    <p:extLst>
      <p:ext uri="{BB962C8B-B14F-4D97-AF65-F5344CB8AC3E}">
        <p14:creationId xmlns:p14="http://schemas.microsoft.com/office/powerpoint/2010/main" val="455440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EADD38-2A7B-41DC-95CC-E73E69E96496}"/>
              </a:ext>
            </a:extLst>
          </p:cNvPr>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76B0B407-2C7D-46EF-9A64-D7DA3F2EBB6A}"/>
              </a:ext>
            </a:extLst>
          </p:cNvPr>
          <p:cNvSpPr>
            <a:spLocks noGrp="1"/>
          </p:cNvSpPr>
          <p:nvPr>
            <p:ph type="title" hasCustomPrompt="1"/>
          </p:nvPr>
        </p:nvSpPr>
        <p:spPr>
          <a:xfrm>
            <a:off x="1524000" y="1400693"/>
            <a:ext cx="9143999" cy="2262981"/>
          </a:xfrm>
          <a:prstGeom prst="rect">
            <a:avLst/>
          </a:prstGeom>
        </p:spPr>
        <p:txBody>
          <a:bodyPr anchor="ctr" anchorCtr="0">
            <a:noAutofit/>
          </a:bodyPr>
          <a:lstStyle>
            <a:lvl1pPr algn="ctr">
              <a:defRPr lang="en-US" sz="4000" b="1" kern="1200" dirty="0">
                <a:solidFill>
                  <a:schemeClr val="bg1"/>
                </a:solidFill>
                <a:latin typeface="+mn-lt"/>
                <a:ea typeface="+mj-ea"/>
                <a:cs typeface="+mj-cs"/>
              </a:defRPr>
            </a:lvl1pPr>
          </a:lstStyle>
          <a:p>
            <a:r>
              <a:rPr lang="en-US"/>
              <a:t>Section Title Page</a:t>
            </a:r>
          </a:p>
        </p:txBody>
      </p:sp>
      <p:sp>
        <p:nvSpPr>
          <p:cNvPr id="7" name="TextBox 6">
            <a:extLst>
              <a:ext uri="{FF2B5EF4-FFF2-40B4-BE49-F238E27FC236}">
                <a16:creationId xmlns:a16="http://schemas.microsoft.com/office/drawing/2014/main" id="{E07D4D95-1F1D-4EEA-B91B-E3539529AA59}"/>
              </a:ext>
            </a:extLst>
          </p:cNvPr>
          <p:cNvSpPr txBox="1"/>
          <p:nvPr userDrawn="1"/>
        </p:nvSpPr>
        <p:spPr>
          <a:xfrm>
            <a:off x="8959714"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1377066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ternate">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4B845D6C-865F-48D0-8D2F-65303BA60E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9090"/>
          </a:xfrm>
          <a:prstGeom prst="rect">
            <a:avLst/>
          </a:prstGeom>
        </p:spPr>
      </p:pic>
      <p:sp>
        <p:nvSpPr>
          <p:cNvPr id="11" name="Text Placeholder 25">
            <a:extLst>
              <a:ext uri="{FF2B5EF4-FFF2-40B4-BE49-F238E27FC236}">
                <a16:creationId xmlns:a16="http://schemas.microsoft.com/office/drawing/2014/main" id="{44F10A57-44E9-4265-9A20-E91F228D6EF1}"/>
              </a:ext>
            </a:extLst>
          </p:cNvPr>
          <p:cNvSpPr>
            <a:spLocks noGrp="1"/>
          </p:cNvSpPr>
          <p:nvPr>
            <p:ph type="body" sz="quarter" idx="10" hasCustomPrompt="1"/>
          </p:nvPr>
        </p:nvSpPr>
        <p:spPr>
          <a:xfrm>
            <a:off x="6729984" y="1375835"/>
            <a:ext cx="4846320" cy="347472"/>
          </a:xfrm>
          <a:prstGeom prst="rect">
            <a:avLst/>
          </a:prstGeom>
        </p:spPr>
        <p:txBody>
          <a:bodyPr/>
          <a:lstStyle>
            <a:lvl1pPr>
              <a:buNone/>
              <a:defRPr kumimoji="0" lang="en-US" sz="2000" b="1"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2" name="Text Placeholder 25">
            <a:extLst>
              <a:ext uri="{FF2B5EF4-FFF2-40B4-BE49-F238E27FC236}">
                <a16:creationId xmlns:a16="http://schemas.microsoft.com/office/drawing/2014/main" id="{C0960899-9113-46AD-80B7-2B5A3BA41931}"/>
              </a:ext>
            </a:extLst>
          </p:cNvPr>
          <p:cNvSpPr>
            <a:spLocks noGrp="1"/>
          </p:cNvSpPr>
          <p:nvPr>
            <p:ph type="body" sz="quarter" idx="12" hasCustomPrompt="1"/>
          </p:nvPr>
        </p:nvSpPr>
        <p:spPr>
          <a:xfrm>
            <a:off x="6729984" y="1833035"/>
            <a:ext cx="4846320" cy="457200"/>
          </a:xfrm>
          <a:prstGeom prst="rect">
            <a:avLst/>
          </a:prstGeom>
        </p:spPr>
        <p:txBody>
          <a:bodyPr/>
          <a:lstStyle>
            <a:lvl1pPr marL="0" indent="0">
              <a:buNone/>
              <a:defRPr kumimoji="0" lang="en-US" sz="1400" b="0"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3" name="Text Placeholder 25">
            <a:extLst>
              <a:ext uri="{FF2B5EF4-FFF2-40B4-BE49-F238E27FC236}">
                <a16:creationId xmlns:a16="http://schemas.microsoft.com/office/drawing/2014/main" id="{30819CB7-5609-42D9-B4DF-3A1032F392A9}"/>
              </a:ext>
            </a:extLst>
          </p:cNvPr>
          <p:cNvSpPr>
            <a:spLocks noGrp="1"/>
          </p:cNvSpPr>
          <p:nvPr>
            <p:ph type="body" sz="quarter" idx="13" hasCustomPrompt="1"/>
          </p:nvPr>
        </p:nvSpPr>
        <p:spPr>
          <a:xfrm>
            <a:off x="6729984" y="3389687"/>
            <a:ext cx="4846320" cy="347472"/>
          </a:xfrm>
          <a:prstGeom prst="rect">
            <a:avLst/>
          </a:prstGeom>
        </p:spPr>
        <p:txBody>
          <a:bodyPr/>
          <a:lstStyle>
            <a:lvl1pPr>
              <a:buNone/>
              <a:defRPr kumimoji="0" lang="en-US" sz="2000" b="1"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4" name="Text Placeholder 25">
            <a:extLst>
              <a:ext uri="{FF2B5EF4-FFF2-40B4-BE49-F238E27FC236}">
                <a16:creationId xmlns:a16="http://schemas.microsoft.com/office/drawing/2014/main" id="{38C7A0A0-E42E-4FDD-811C-2F5EFDB1DBD0}"/>
              </a:ext>
            </a:extLst>
          </p:cNvPr>
          <p:cNvSpPr>
            <a:spLocks noGrp="1"/>
          </p:cNvSpPr>
          <p:nvPr>
            <p:ph type="body" sz="quarter" idx="14" hasCustomPrompt="1"/>
          </p:nvPr>
        </p:nvSpPr>
        <p:spPr>
          <a:xfrm>
            <a:off x="6729984" y="3846887"/>
            <a:ext cx="4846320" cy="457200"/>
          </a:xfrm>
          <a:prstGeom prst="rect">
            <a:avLst/>
          </a:prstGeom>
        </p:spPr>
        <p:txBody>
          <a:bodyPr/>
          <a:lstStyle>
            <a:lvl1pPr>
              <a:buNone/>
              <a:defRPr kumimoji="0" lang="en-US" sz="1400" b="0"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5" name="Text Placeholder 25">
            <a:extLst>
              <a:ext uri="{FF2B5EF4-FFF2-40B4-BE49-F238E27FC236}">
                <a16:creationId xmlns:a16="http://schemas.microsoft.com/office/drawing/2014/main" id="{0D720A1E-B67E-4160-9DD4-A70954BB91CF}"/>
              </a:ext>
            </a:extLst>
          </p:cNvPr>
          <p:cNvSpPr>
            <a:spLocks noGrp="1"/>
          </p:cNvSpPr>
          <p:nvPr>
            <p:ph type="body" sz="quarter" idx="15" hasCustomPrompt="1"/>
          </p:nvPr>
        </p:nvSpPr>
        <p:spPr>
          <a:xfrm>
            <a:off x="6729984" y="2384565"/>
            <a:ext cx="4846320" cy="347472"/>
          </a:xfrm>
          <a:prstGeom prst="rect">
            <a:avLst/>
          </a:prstGeom>
        </p:spPr>
        <p:txBody>
          <a:bodyPr/>
          <a:lstStyle>
            <a:lvl1pPr>
              <a:buNone/>
              <a:defRPr kumimoji="0" lang="en-US" sz="2000" b="1"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6" name="Text Placeholder 25">
            <a:extLst>
              <a:ext uri="{FF2B5EF4-FFF2-40B4-BE49-F238E27FC236}">
                <a16:creationId xmlns:a16="http://schemas.microsoft.com/office/drawing/2014/main" id="{DCCA95C5-9B01-4271-8D0B-8252BBAC2A3F}"/>
              </a:ext>
            </a:extLst>
          </p:cNvPr>
          <p:cNvSpPr>
            <a:spLocks noGrp="1"/>
          </p:cNvSpPr>
          <p:nvPr>
            <p:ph type="body" sz="quarter" idx="16" hasCustomPrompt="1"/>
          </p:nvPr>
        </p:nvSpPr>
        <p:spPr>
          <a:xfrm>
            <a:off x="6729984" y="2841765"/>
            <a:ext cx="4846320" cy="457200"/>
          </a:xfrm>
          <a:prstGeom prst="rect">
            <a:avLst/>
          </a:prstGeom>
        </p:spPr>
        <p:txBody>
          <a:bodyPr/>
          <a:lstStyle>
            <a:lvl1pPr>
              <a:buNone/>
              <a:defRPr kumimoji="0" lang="en-US" sz="1400" b="0"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7" name="Text Placeholder 25">
            <a:extLst>
              <a:ext uri="{FF2B5EF4-FFF2-40B4-BE49-F238E27FC236}">
                <a16:creationId xmlns:a16="http://schemas.microsoft.com/office/drawing/2014/main" id="{642A4048-4A21-4D11-8EE4-984444E33153}"/>
              </a:ext>
            </a:extLst>
          </p:cNvPr>
          <p:cNvSpPr>
            <a:spLocks noGrp="1"/>
          </p:cNvSpPr>
          <p:nvPr>
            <p:ph type="body" sz="quarter" idx="17" hasCustomPrompt="1"/>
          </p:nvPr>
        </p:nvSpPr>
        <p:spPr>
          <a:xfrm>
            <a:off x="6729984" y="4392837"/>
            <a:ext cx="4846320" cy="347472"/>
          </a:xfrm>
          <a:prstGeom prst="rect">
            <a:avLst/>
          </a:prstGeom>
        </p:spPr>
        <p:txBody>
          <a:bodyPr/>
          <a:lstStyle>
            <a:lvl1pPr>
              <a:buNone/>
              <a:defRPr kumimoji="0" lang="en-US" sz="2000" b="1"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8" name="Text Placeholder 25">
            <a:extLst>
              <a:ext uri="{FF2B5EF4-FFF2-40B4-BE49-F238E27FC236}">
                <a16:creationId xmlns:a16="http://schemas.microsoft.com/office/drawing/2014/main" id="{7AC9713D-05A6-4FA6-A547-AA2E08968378}"/>
              </a:ext>
            </a:extLst>
          </p:cNvPr>
          <p:cNvSpPr>
            <a:spLocks noGrp="1"/>
          </p:cNvSpPr>
          <p:nvPr>
            <p:ph type="body" sz="quarter" idx="18" hasCustomPrompt="1"/>
          </p:nvPr>
        </p:nvSpPr>
        <p:spPr>
          <a:xfrm>
            <a:off x="6729984" y="4850037"/>
            <a:ext cx="4846320" cy="457200"/>
          </a:xfrm>
          <a:prstGeom prst="rect">
            <a:avLst/>
          </a:prstGeom>
        </p:spPr>
        <p:txBody>
          <a:bodyPr/>
          <a:lstStyle>
            <a:lvl1pPr>
              <a:buNone/>
              <a:defRPr kumimoji="0" lang="en-US" sz="1400" b="0"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9" name="Text Placeholder 25">
            <a:extLst>
              <a:ext uri="{FF2B5EF4-FFF2-40B4-BE49-F238E27FC236}">
                <a16:creationId xmlns:a16="http://schemas.microsoft.com/office/drawing/2014/main" id="{F8E54224-85C6-4AA2-BE4F-2AAD7D7CFC11}"/>
              </a:ext>
            </a:extLst>
          </p:cNvPr>
          <p:cNvSpPr>
            <a:spLocks noGrp="1"/>
          </p:cNvSpPr>
          <p:nvPr>
            <p:ph type="body" sz="quarter" idx="19" hasCustomPrompt="1"/>
          </p:nvPr>
        </p:nvSpPr>
        <p:spPr>
          <a:xfrm>
            <a:off x="710940" y="3355373"/>
            <a:ext cx="4086689" cy="457200"/>
          </a:xfrm>
          <a:prstGeom prst="rect">
            <a:avLst/>
          </a:prstGeom>
        </p:spPr>
        <p:txBody>
          <a:bodyPr anchor="t"/>
          <a:lstStyle>
            <a:lvl1pPr marL="0" indent="0">
              <a:buNone/>
              <a:defRPr kumimoji="0" lang="en-US" sz="2000" b="1" i="0" u="none" strike="noStrike" kern="1200" cap="none" spc="0" normalizeH="0" baseline="0" dirty="0">
                <a:ln>
                  <a:noFill/>
                </a:ln>
                <a:solidFill>
                  <a:schemeClr val="accent3"/>
                </a:solidFill>
                <a:effectLst/>
                <a:uLnTx/>
                <a:uFillTx/>
                <a:latin typeface="Calibri" panose="020F0502020204030204" pitchFamily="34" charset="0"/>
                <a:ea typeface="+mn-ea"/>
                <a:cs typeface="Calibri" panose="020F0502020204030204" pitchFamily="34" charset="0"/>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en-US"/>
              <a:t>Subtitle/Topic</a:t>
            </a:r>
          </a:p>
        </p:txBody>
      </p:sp>
      <p:sp>
        <p:nvSpPr>
          <p:cNvPr id="20" name="Title 1">
            <a:extLst>
              <a:ext uri="{FF2B5EF4-FFF2-40B4-BE49-F238E27FC236}">
                <a16:creationId xmlns:a16="http://schemas.microsoft.com/office/drawing/2014/main" id="{495BA326-6012-4B9D-A282-82D97EBF8C18}"/>
              </a:ext>
            </a:extLst>
          </p:cNvPr>
          <p:cNvSpPr>
            <a:spLocks noGrp="1"/>
          </p:cNvSpPr>
          <p:nvPr>
            <p:ph type="title" hasCustomPrompt="1"/>
          </p:nvPr>
        </p:nvSpPr>
        <p:spPr>
          <a:xfrm>
            <a:off x="710942" y="2862547"/>
            <a:ext cx="4086690" cy="492826"/>
          </a:xfrm>
          <a:prstGeom prst="rect">
            <a:avLst/>
          </a:prstGeom>
        </p:spPr>
        <p:txBody>
          <a:bodyPr anchor="t" anchorCtr="0">
            <a:noAutofit/>
          </a:bodyPr>
          <a:lstStyle>
            <a:lvl1pPr>
              <a:defRPr kumimoji="0" lang="en-US" sz="4000" b="1" i="0" u="none" strike="noStrike" kern="1200" cap="none" spc="0" normalizeH="0" baseline="0" dirty="0">
                <a:ln>
                  <a:noFill/>
                </a:ln>
                <a:solidFill>
                  <a:srgbClr val="FFFFFF"/>
                </a:solidFill>
                <a:effectLst/>
                <a:uLnTx/>
                <a:uFillTx/>
                <a:latin typeface="Calibri" panose="020F0502020204030204"/>
                <a:ea typeface="+mj-ea"/>
                <a:cs typeface="+mj-cs"/>
              </a:defRPr>
            </a:lvl1pPr>
          </a:lstStyle>
          <a:p>
            <a:pPr marL="0" lvl="0" indent="0" algn="l" defTabSz="914400" rtl="0" eaLnBrk="1" latinLnBrk="0" hangingPunct="1">
              <a:lnSpc>
                <a:spcPts val="4000"/>
              </a:lnSpc>
              <a:spcBef>
                <a:spcPts val="0"/>
              </a:spcBef>
              <a:buFont typeface="Arial" panose="020B0604020202020204" pitchFamily="34" charset="0"/>
              <a:buNone/>
            </a:pPr>
            <a:r>
              <a:rPr lang="en-US"/>
              <a:t>Enter Title</a:t>
            </a:r>
          </a:p>
        </p:txBody>
      </p:sp>
      <p:sp>
        <p:nvSpPr>
          <p:cNvPr id="22" name="TextBox 21">
            <a:extLst>
              <a:ext uri="{FF2B5EF4-FFF2-40B4-BE49-F238E27FC236}">
                <a16:creationId xmlns:a16="http://schemas.microsoft.com/office/drawing/2014/main" id="{5DEE3DFC-BF42-4287-96B2-8FA0EE5A8076}"/>
              </a:ext>
            </a:extLst>
          </p:cNvPr>
          <p:cNvSpPr txBox="1"/>
          <p:nvPr userDrawn="1"/>
        </p:nvSpPr>
        <p:spPr>
          <a:xfrm>
            <a:off x="8959714"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364683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6F8AA1-0947-4343-A98B-118DD52CE3A4}"/>
              </a:ext>
            </a:extLst>
          </p:cNvPr>
          <p:cNvSpPr txBox="1"/>
          <p:nvPr userDrawn="1"/>
        </p:nvSpPr>
        <p:spPr>
          <a:xfrm>
            <a:off x="-8792" y="2169378"/>
            <a:ext cx="5090746" cy="769441"/>
          </a:xfrm>
          <a:prstGeom prst="rect">
            <a:avLst/>
          </a:prstGeom>
          <a:noFill/>
        </p:spPr>
        <p:txBody>
          <a:bodyPr wrap="square" rtlCol="0">
            <a:spAutoFit/>
          </a:bodyPr>
          <a:lstStyle/>
          <a:p>
            <a:pPr algn="ctr"/>
            <a:r>
              <a:rPr lang="en-US" sz="4400" b="1" i="0" kern="1200">
                <a:solidFill>
                  <a:schemeClr val="tx1"/>
                </a:solidFill>
                <a:latin typeface="Calibri" panose="020F0502020204030204" pitchFamily="34" charset="0"/>
                <a:ea typeface="+mj-ea"/>
                <a:cs typeface="Calibri" panose="020F0502020204030204" pitchFamily="34" charset="0"/>
              </a:rPr>
              <a:t>Agenda</a:t>
            </a:r>
          </a:p>
        </p:txBody>
      </p:sp>
      <p:sp>
        <p:nvSpPr>
          <p:cNvPr id="7" name="Text Placeholder 4">
            <a:extLst>
              <a:ext uri="{FF2B5EF4-FFF2-40B4-BE49-F238E27FC236}">
                <a16:creationId xmlns:a16="http://schemas.microsoft.com/office/drawing/2014/main" id="{6AF4FC52-D242-451C-A653-CE8CB8F61212}"/>
              </a:ext>
            </a:extLst>
          </p:cNvPr>
          <p:cNvSpPr>
            <a:spLocks noGrp="1"/>
          </p:cNvSpPr>
          <p:nvPr>
            <p:ph type="body" sz="quarter" idx="24" hasCustomPrompt="1"/>
          </p:nvPr>
        </p:nvSpPr>
        <p:spPr>
          <a:xfrm>
            <a:off x="5646326" y="1776413"/>
            <a:ext cx="5764624" cy="3960999"/>
          </a:xfrm>
        </p:spPr>
        <p:txBody>
          <a:bodyPr/>
          <a:lstStyle>
            <a:lvl2pPr>
              <a:defRPr/>
            </a:lvl2pPr>
            <a:lvl3pPr marL="548640" indent="0">
              <a:buNone/>
              <a:defRPr/>
            </a:lvl3pPr>
          </a:lstStyle>
          <a:p>
            <a:pPr lvl="1"/>
            <a:r>
              <a:rPr lang="en-US"/>
              <a:t>Click to add text</a:t>
            </a:r>
          </a:p>
        </p:txBody>
      </p:sp>
      <p:grpSp>
        <p:nvGrpSpPr>
          <p:cNvPr id="17" name="Group 16">
            <a:extLst>
              <a:ext uri="{FF2B5EF4-FFF2-40B4-BE49-F238E27FC236}">
                <a16:creationId xmlns:a16="http://schemas.microsoft.com/office/drawing/2014/main" id="{14602FBD-6CC7-AEDE-0BCB-F7D4D6F1A116}"/>
              </a:ext>
            </a:extLst>
          </p:cNvPr>
          <p:cNvGrpSpPr/>
          <p:nvPr userDrawn="1"/>
        </p:nvGrpSpPr>
        <p:grpSpPr>
          <a:xfrm>
            <a:off x="725020" y="6001879"/>
            <a:ext cx="10741959" cy="410792"/>
            <a:chOff x="725020" y="6001879"/>
            <a:chExt cx="10741959" cy="410792"/>
          </a:xfrm>
        </p:grpSpPr>
        <p:cxnSp>
          <p:nvCxnSpPr>
            <p:cNvPr id="18" name="Straight Connector 17">
              <a:extLst>
                <a:ext uri="{FF2B5EF4-FFF2-40B4-BE49-F238E27FC236}">
                  <a16:creationId xmlns:a16="http://schemas.microsoft.com/office/drawing/2014/main" id="{F2E7F0E1-5AEC-A58F-658A-5F20249E0A4F}"/>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FA258AB-6A98-C97C-DF08-4BEC3EDB62ED}"/>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20" name="Picture 19" descr="A close-up of a logo&#10;&#10;Description automatically generated with low confidence">
              <a:extLst>
                <a:ext uri="{FF2B5EF4-FFF2-40B4-BE49-F238E27FC236}">
                  <a16:creationId xmlns:a16="http://schemas.microsoft.com/office/drawing/2014/main" id="{16797C8E-F7F8-0580-3DE4-7CD76F888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10436" y="6119777"/>
              <a:ext cx="1412087" cy="292894"/>
            </a:xfrm>
            <a:prstGeom prst="rect">
              <a:avLst/>
            </a:prstGeom>
          </p:spPr>
        </p:pic>
      </p:grpSp>
    </p:spTree>
    <p:extLst>
      <p:ext uri="{BB962C8B-B14F-4D97-AF65-F5344CB8AC3E}">
        <p14:creationId xmlns:p14="http://schemas.microsoft.com/office/powerpoint/2010/main" val="3391530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Picture 12" descr="Background pattern&#10;&#10;Description automatically generated with medium confidence">
            <a:extLst>
              <a:ext uri="{FF2B5EF4-FFF2-40B4-BE49-F238E27FC236}">
                <a16:creationId xmlns:a16="http://schemas.microsoft.com/office/drawing/2014/main" id="{AB08F999-7A20-4173-9A1F-F3314112B1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1" y="0"/>
            <a:ext cx="12172317" cy="6858000"/>
          </a:xfrm>
          <a:prstGeom prst="rect">
            <a:avLst/>
          </a:prstGeom>
        </p:spPr>
      </p:pic>
      <p:sp>
        <p:nvSpPr>
          <p:cNvPr id="14" name="Right Triangle 13">
            <a:extLst>
              <a:ext uri="{FF2B5EF4-FFF2-40B4-BE49-F238E27FC236}">
                <a16:creationId xmlns:a16="http://schemas.microsoft.com/office/drawing/2014/main" id="{7C768D52-FC54-4D67-9D4E-391DF828D45C}"/>
              </a:ext>
            </a:extLst>
          </p:cNvPr>
          <p:cNvSpPr/>
          <p:nvPr userDrawn="1"/>
        </p:nvSpPr>
        <p:spPr>
          <a:xfrm>
            <a:off x="755795" y="2945427"/>
            <a:ext cx="2919390" cy="2919390"/>
          </a:xfrm>
          <a:prstGeom prst="rtTriangle">
            <a:avLst/>
          </a:prstGeom>
          <a:gradFill flip="none" rotWithShape="1">
            <a:gsLst>
              <a:gs pos="0">
                <a:srgbClr val="196E8E"/>
              </a:gs>
              <a:gs pos="100000">
                <a:srgbClr val="00B0F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ark&#10;&#10;Description automatically generated">
            <a:extLst>
              <a:ext uri="{FF2B5EF4-FFF2-40B4-BE49-F238E27FC236}">
                <a16:creationId xmlns:a16="http://schemas.microsoft.com/office/drawing/2014/main" id="{DDD7C56F-900B-4C13-A72A-532746325E8C}"/>
              </a:ext>
            </a:extLst>
          </p:cNvPr>
          <p:cNvPicPr>
            <a:picLocks noChangeAspect="1"/>
          </p:cNvPicPr>
          <p:nvPr userDrawn="1"/>
        </p:nvPicPr>
        <p:blipFill>
          <a:blip r:embed="rId3"/>
          <a:stretch>
            <a:fillRect/>
          </a:stretch>
        </p:blipFill>
        <p:spPr>
          <a:xfrm>
            <a:off x="365645" y="1881676"/>
            <a:ext cx="852785" cy="2919388"/>
          </a:xfrm>
          <a:prstGeom prst="rect">
            <a:avLst/>
          </a:prstGeom>
        </p:spPr>
      </p:pic>
      <p:sp>
        <p:nvSpPr>
          <p:cNvPr id="16" name="Right Triangle 15">
            <a:extLst>
              <a:ext uri="{FF2B5EF4-FFF2-40B4-BE49-F238E27FC236}">
                <a16:creationId xmlns:a16="http://schemas.microsoft.com/office/drawing/2014/main" id="{C4381BFC-7825-4122-86FC-A50F59E3A63B}"/>
              </a:ext>
            </a:extLst>
          </p:cNvPr>
          <p:cNvSpPr/>
          <p:nvPr userDrawn="1"/>
        </p:nvSpPr>
        <p:spPr>
          <a:xfrm rot="10800000">
            <a:off x="10239764" y="608402"/>
            <a:ext cx="1343489" cy="1343489"/>
          </a:xfrm>
          <a:prstGeom prst="rtTriangle">
            <a:avLst/>
          </a:prstGeom>
          <a:solidFill>
            <a:srgbClr val="7F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ECCD799-3184-434A-8016-54F2BDDE2BAA}"/>
              </a:ext>
            </a:extLst>
          </p:cNvPr>
          <p:cNvGrpSpPr/>
          <p:nvPr userDrawn="1"/>
        </p:nvGrpSpPr>
        <p:grpSpPr>
          <a:xfrm>
            <a:off x="8991392" y="6313661"/>
            <a:ext cx="2412850" cy="275010"/>
            <a:chOff x="8505441" y="6313661"/>
            <a:chExt cx="2412850" cy="275010"/>
          </a:xfrm>
        </p:grpSpPr>
        <p:sp>
          <p:nvSpPr>
            <p:cNvPr id="18" name="TextBox 17">
              <a:extLst>
                <a:ext uri="{FF2B5EF4-FFF2-40B4-BE49-F238E27FC236}">
                  <a16:creationId xmlns:a16="http://schemas.microsoft.com/office/drawing/2014/main" id="{EF477B6B-CEBA-4813-B197-22D7F3F709ED}"/>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19" name="Picture 18">
              <a:extLst>
                <a:ext uri="{FF2B5EF4-FFF2-40B4-BE49-F238E27FC236}">
                  <a16:creationId xmlns:a16="http://schemas.microsoft.com/office/drawing/2014/main" id="{10FB644C-31F5-40B7-A4D6-F70D02D6ACEC}"/>
                </a:ext>
              </a:extLst>
            </p:cNvPr>
            <p:cNvPicPr>
              <a:picLocks noChangeAspect="1"/>
            </p:cNvPicPr>
            <p:nvPr userDrawn="1"/>
          </p:nvPicPr>
          <p:blipFill>
            <a:blip r:embed="rId4"/>
            <a:stretch>
              <a:fillRect/>
            </a:stretch>
          </p:blipFill>
          <p:spPr>
            <a:xfrm>
              <a:off x="10745610" y="6313661"/>
              <a:ext cx="172681" cy="275010"/>
            </a:xfrm>
            <a:prstGeom prst="rect">
              <a:avLst/>
            </a:prstGeom>
          </p:spPr>
        </p:pic>
      </p:grpSp>
      <p:grpSp>
        <p:nvGrpSpPr>
          <p:cNvPr id="20" name="Group 19">
            <a:extLst>
              <a:ext uri="{FF2B5EF4-FFF2-40B4-BE49-F238E27FC236}">
                <a16:creationId xmlns:a16="http://schemas.microsoft.com/office/drawing/2014/main" id="{E630D6B3-F9DC-4ACE-856E-275236D8067B}"/>
              </a:ext>
            </a:extLst>
          </p:cNvPr>
          <p:cNvGrpSpPr/>
          <p:nvPr userDrawn="1"/>
        </p:nvGrpSpPr>
        <p:grpSpPr>
          <a:xfrm>
            <a:off x="624462" y="6187652"/>
            <a:ext cx="10926270" cy="0"/>
            <a:chOff x="624462" y="6104528"/>
            <a:chExt cx="10926270" cy="0"/>
          </a:xfrm>
        </p:grpSpPr>
        <p:cxnSp>
          <p:nvCxnSpPr>
            <p:cNvPr id="21" name="Straight Connector 20">
              <a:extLst>
                <a:ext uri="{FF2B5EF4-FFF2-40B4-BE49-F238E27FC236}">
                  <a16:creationId xmlns:a16="http://schemas.microsoft.com/office/drawing/2014/main" id="{98AF09A3-9745-4B10-941B-4706728C34AC}"/>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7517F8-A2A0-4F92-A96C-40CE181A4BC6}"/>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1DBB741-4F65-4FAB-B65A-D22C244384F7}"/>
              </a:ext>
            </a:extLst>
          </p:cNvPr>
          <p:cNvSpPr txBox="1"/>
          <p:nvPr userDrawn="1"/>
        </p:nvSpPr>
        <p:spPr>
          <a:xfrm>
            <a:off x="2661555" y="1768415"/>
            <a:ext cx="6633029" cy="1015663"/>
          </a:xfrm>
          <a:prstGeom prst="rect">
            <a:avLst/>
          </a:prstGeom>
          <a:noFill/>
        </p:spPr>
        <p:txBody>
          <a:bodyPr wrap="square" rtlCol="0">
            <a:spAutoFit/>
          </a:bodyPr>
          <a:lstStyle/>
          <a:p>
            <a:pPr algn="ctr"/>
            <a:r>
              <a:rPr lang="en-US" sz="6000" b="1" kern="1200">
                <a:solidFill>
                  <a:schemeClr val="tx1"/>
                </a:solidFill>
                <a:latin typeface="+mn-lt"/>
                <a:ea typeface="+mj-ea"/>
                <a:cs typeface="+mj-cs"/>
              </a:rPr>
              <a:t>Questions?</a:t>
            </a:r>
          </a:p>
        </p:txBody>
      </p:sp>
      <p:sp>
        <p:nvSpPr>
          <p:cNvPr id="9" name="Text Placeholder 10">
            <a:extLst>
              <a:ext uri="{FF2B5EF4-FFF2-40B4-BE49-F238E27FC236}">
                <a16:creationId xmlns:a16="http://schemas.microsoft.com/office/drawing/2014/main" id="{75528DE2-BABB-4789-9513-D03096388E93}"/>
              </a:ext>
            </a:extLst>
          </p:cNvPr>
          <p:cNvSpPr>
            <a:spLocks noGrp="1"/>
          </p:cNvSpPr>
          <p:nvPr>
            <p:ph type="body" sz="quarter" idx="10" hasCustomPrompt="1"/>
          </p:nvPr>
        </p:nvSpPr>
        <p:spPr>
          <a:xfrm>
            <a:off x="2661556" y="3634593"/>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1" i="0"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name and title</a:t>
            </a:r>
          </a:p>
        </p:txBody>
      </p:sp>
      <p:sp>
        <p:nvSpPr>
          <p:cNvPr id="10" name="Text Placeholder 10">
            <a:extLst>
              <a:ext uri="{FF2B5EF4-FFF2-40B4-BE49-F238E27FC236}">
                <a16:creationId xmlns:a16="http://schemas.microsoft.com/office/drawing/2014/main" id="{EE6FF597-D3AF-4163-A50F-5AE588BDBAA0}"/>
              </a:ext>
            </a:extLst>
          </p:cNvPr>
          <p:cNvSpPr>
            <a:spLocks noGrp="1"/>
          </p:cNvSpPr>
          <p:nvPr>
            <p:ph type="body" sz="quarter" idx="11" hasCustomPrompt="1"/>
          </p:nvPr>
        </p:nvSpPr>
        <p:spPr>
          <a:xfrm>
            <a:off x="2661555" y="4206296"/>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0" i="1"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email</a:t>
            </a:r>
          </a:p>
        </p:txBody>
      </p:sp>
    </p:spTree>
    <p:extLst>
      <p:ext uri="{BB962C8B-B14F-4D97-AF65-F5344CB8AC3E}">
        <p14:creationId xmlns:p14="http://schemas.microsoft.com/office/powerpoint/2010/main" val="97644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oter - 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43C00C-0534-401D-AE8E-839A3076E11B}"/>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708B1DE-A9D6-4987-A413-214807CCFA40}"/>
              </a:ext>
            </a:extLst>
          </p:cNvPr>
          <p:cNvSpPr>
            <a:spLocks noGrp="1"/>
          </p:cNvSpPr>
          <p:nvPr>
            <p:ph type="title" hasCustomPrompt="1"/>
          </p:nvPr>
        </p:nvSpPr>
        <p:spPr>
          <a:xfrm>
            <a:off x="838200" y="365126"/>
            <a:ext cx="10515600" cy="420624"/>
          </a:xfrm>
        </p:spPr>
        <p:txBody>
          <a:bodyPr/>
          <a:lstStyle>
            <a:lvl1pPr>
              <a:defRPr lang="en-US" sz="2800" b="1" kern="1200" dirty="0">
                <a:solidFill>
                  <a:schemeClr val="tx1"/>
                </a:solidFill>
                <a:latin typeface="+mn-lt"/>
                <a:ea typeface="+mn-ea"/>
                <a:cs typeface="+mn-cs"/>
              </a:defRPr>
            </a:lvl1pPr>
          </a:lstStyle>
          <a:p>
            <a:r>
              <a:rPr lang="en-US"/>
              <a:t>Slide Title</a:t>
            </a:r>
          </a:p>
        </p:txBody>
      </p:sp>
      <p:grpSp>
        <p:nvGrpSpPr>
          <p:cNvPr id="6" name="Group 5">
            <a:extLst>
              <a:ext uri="{FF2B5EF4-FFF2-40B4-BE49-F238E27FC236}">
                <a16:creationId xmlns:a16="http://schemas.microsoft.com/office/drawing/2014/main" id="{8A00CF8C-D35E-4BED-BD0D-40641FCE3C59}"/>
              </a:ext>
            </a:extLst>
          </p:cNvPr>
          <p:cNvGrpSpPr/>
          <p:nvPr userDrawn="1"/>
        </p:nvGrpSpPr>
        <p:grpSpPr>
          <a:xfrm>
            <a:off x="8991392" y="6313661"/>
            <a:ext cx="2412850" cy="275010"/>
            <a:chOff x="8505441" y="6313661"/>
            <a:chExt cx="2412850" cy="275010"/>
          </a:xfrm>
        </p:grpSpPr>
        <p:sp>
          <p:nvSpPr>
            <p:cNvPr id="7" name="TextBox 6">
              <a:extLst>
                <a:ext uri="{FF2B5EF4-FFF2-40B4-BE49-F238E27FC236}">
                  <a16:creationId xmlns:a16="http://schemas.microsoft.com/office/drawing/2014/main" id="{D28EFF03-2621-4193-BDCC-2D804F1B684B}"/>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8" name="Picture 7">
              <a:extLst>
                <a:ext uri="{FF2B5EF4-FFF2-40B4-BE49-F238E27FC236}">
                  <a16:creationId xmlns:a16="http://schemas.microsoft.com/office/drawing/2014/main" id="{9490EC33-9ADD-4E57-8FA4-8505C2413A2C}"/>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9" name="Group 8">
            <a:extLst>
              <a:ext uri="{FF2B5EF4-FFF2-40B4-BE49-F238E27FC236}">
                <a16:creationId xmlns:a16="http://schemas.microsoft.com/office/drawing/2014/main" id="{AAB0A7EF-190F-4233-A3D3-DD67B02DBB59}"/>
              </a:ext>
            </a:extLst>
          </p:cNvPr>
          <p:cNvGrpSpPr/>
          <p:nvPr userDrawn="1"/>
        </p:nvGrpSpPr>
        <p:grpSpPr>
          <a:xfrm>
            <a:off x="624462" y="6187652"/>
            <a:ext cx="10926270" cy="0"/>
            <a:chOff x="624462" y="6104528"/>
            <a:chExt cx="10926270" cy="0"/>
          </a:xfrm>
        </p:grpSpPr>
        <p:cxnSp>
          <p:nvCxnSpPr>
            <p:cNvPr id="10" name="Straight Connector 9">
              <a:extLst>
                <a:ext uri="{FF2B5EF4-FFF2-40B4-BE49-F238E27FC236}">
                  <a16:creationId xmlns:a16="http://schemas.microsoft.com/office/drawing/2014/main" id="{F936D7EA-6ABA-4DE3-8FAC-5C1B0802EA1D}"/>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FF5A2D-A10F-4E2F-B50F-FC4503FC430F}"/>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8488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oter - Title/Sub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43C00C-0534-401D-AE8E-839A3076E11B}"/>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708B1DE-A9D6-4987-A413-214807CCFA40}"/>
              </a:ext>
            </a:extLst>
          </p:cNvPr>
          <p:cNvSpPr>
            <a:spLocks noGrp="1"/>
          </p:cNvSpPr>
          <p:nvPr>
            <p:ph type="title" hasCustomPrompt="1"/>
          </p:nvPr>
        </p:nvSpPr>
        <p:spPr>
          <a:xfrm>
            <a:off x="838200" y="365126"/>
            <a:ext cx="10515600" cy="420624"/>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5" name="Text Placeholder 4">
            <a:extLst>
              <a:ext uri="{FF2B5EF4-FFF2-40B4-BE49-F238E27FC236}">
                <a16:creationId xmlns:a16="http://schemas.microsoft.com/office/drawing/2014/main" id="{F10EB12A-824C-497B-AB8E-5990DD00062E}"/>
              </a:ext>
            </a:extLst>
          </p:cNvPr>
          <p:cNvSpPr>
            <a:spLocks noGrp="1"/>
          </p:cNvSpPr>
          <p:nvPr>
            <p:ph type="body" sz="quarter" idx="14" hasCustomPrompt="1"/>
          </p:nvPr>
        </p:nvSpPr>
        <p:spPr>
          <a:xfrm>
            <a:off x="838200" y="876100"/>
            <a:ext cx="10515600" cy="438912"/>
          </a:xfrm>
        </p:spPr>
        <p:txBody>
          <a:bodyPr>
            <a:noAutofit/>
          </a:bodyPr>
          <a:lstStyle>
            <a:lvl1pPr>
              <a:defRPr lang="en-US" sz="2400" b="1" kern="1200" dirty="0">
                <a:solidFill>
                  <a:schemeClr val="accent1"/>
                </a:solidFill>
                <a:latin typeface="+mn-lt"/>
                <a:ea typeface="+mn-ea"/>
                <a:cs typeface="+mn-cs"/>
              </a:defRPr>
            </a:lvl1pPr>
          </a:lstStyle>
          <a:p>
            <a:pPr lvl="0"/>
            <a:r>
              <a:rPr lang="en-US"/>
              <a:t>Slide Subtitle</a:t>
            </a:r>
          </a:p>
        </p:txBody>
      </p:sp>
      <p:grpSp>
        <p:nvGrpSpPr>
          <p:cNvPr id="6" name="Group 5">
            <a:extLst>
              <a:ext uri="{FF2B5EF4-FFF2-40B4-BE49-F238E27FC236}">
                <a16:creationId xmlns:a16="http://schemas.microsoft.com/office/drawing/2014/main" id="{8A00CF8C-D35E-4BED-BD0D-40641FCE3C59}"/>
              </a:ext>
            </a:extLst>
          </p:cNvPr>
          <p:cNvGrpSpPr/>
          <p:nvPr userDrawn="1"/>
        </p:nvGrpSpPr>
        <p:grpSpPr>
          <a:xfrm>
            <a:off x="8991392" y="6313661"/>
            <a:ext cx="2412850" cy="275010"/>
            <a:chOff x="8505441" y="6313661"/>
            <a:chExt cx="2412850" cy="275010"/>
          </a:xfrm>
        </p:grpSpPr>
        <p:sp>
          <p:nvSpPr>
            <p:cNvPr id="7" name="TextBox 6">
              <a:extLst>
                <a:ext uri="{FF2B5EF4-FFF2-40B4-BE49-F238E27FC236}">
                  <a16:creationId xmlns:a16="http://schemas.microsoft.com/office/drawing/2014/main" id="{D28EFF03-2621-4193-BDCC-2D804F1B684B}"/>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8" name="Picture 7">
              <a:extLst>
                <a:ext uri="{FF2B5EF4-FFF2-40B4-BE49-F238E27FC236}">
                  <a16:creationId xmlns:a16="http://schemas.microsoft.com/office/drawing/2014/main" id="{9490EC33-9ADD-4E57-8FA4-8505C2413A2C}"/>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9" name="Group 8">
            <a:extLst>
              <a:ext uri="{FF2B5EF4-FFF2-40B4-BE49-F238E27FC236}">
                <a16:creationId xmlns:a16="http://schemas.microsoft.com/office/drawing/2014/main" id="{AAB0A7EF-190F-4233-A3D3-DD67B02DBB59}"/>
              </a:ext>
            </a:extLst>
          </p:cNvPr>
          <p:cNvGrpSpPr/>
          <p:nvPr userDrawn="1"/>
        </p:nvGrpSpPr>
        <p:grpSpPr>
          <a:xfrm>
            <a:off x="624462" y="6187652"/>
            <a:ext cx="10926270" cy="0"/>
            <a:chOff x="624462" y="6104528"/>
            <a:chExt cx="10926270" cy="0"/>
          </a:xfrm>
        </p:grpSpPr>
        <p:cxnSp>
          <p:nvCxnSpPr>
            <p:cNvPr id="10" name="Straight Connector 9">
              <a:extLst>
                <a:ext uri="{FF2B5EF4-FFF2-40B4-BE49-F238E27FC236}">
                  <a16:creationId xmlns:a16="http://schemas.microsoft.com/office/drawing/2014/main" id="{F936D7EA-6ABA-4DE3-8FAC-5C1B0802EA1D}"/>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FF5A2D-A10F-4E2F-B50F-FC4503FC430F}"/>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9292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oter - Two Column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6E00D6-8D45-48E2-9CFA-39530D07ACDE}"/>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DB7D3F9-B961-477B-81CF-340538619C4B}"/>
              </a:ext>
            </a:extLst>
          </p:cNvPr>
          <p:cNvGrpSpPr/>
          <p:nvPr userDrawn="1"/>
        </p:nvGrpSpPr>
        <p:grpSpPr>
          <a:xfrm>
            <a:off x="8991392" y="6313661"/>
            <a:ext cx="2412850" cy="275010"/>
            <a:chOff x="8505441" y="6313661"/>
            <a:chExt cx="2412850" cy="275010"/>
          </a:xfrm>
        </p:grpSpPr>
        <p:sp>
          <p:nvSpPr>
            <p:cNvPr id="15" name="TextBox 14">
              <a:extLst>
                <a:ext uri="{FF2B5EF4-FFF2-40B4-BE49-F238E27FC236}">
                  <a16:creationId xmlns:a16="http://schemas.microsoft.com/office/drawing/2014/main" id="{9F9277F6-4E07-4A94-92C8-F6360AB8C6D3}"/>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16" name="Picture 15">
              <a:extLst>
                <a:ext uri="{FF2B5EF4-FFF2-40B4-BE49-F238E27FC236}">
                  <a16:creationId xmlns:a16="http://schemas.microsoft.com/office/drawing/2014/main" id="{6515F28B-505C-4468-AEA2-0F7B412F5197}"/>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17" name="Group 16">
            <a:extLst>
              <a:ext uri="{FF2B5EF4-FFF2-40B4-BE49-F238E27FC236}">
                <a16:creationId xmlns:a16="http://schemas.microsoft.com/office/drawing/2014/main" id="{E474BA47-4EA4-48FA-AF52-DCD8AEFED08D}"/>
              </a:ext>
            </a:extLst>
          </p:cNvPr>
          <p:cNvGrpSpPr/>
          <p:nvPr userDrawn="1"/>
        </p:nvGrpSpPr>
        <p:grpSpPr>
          <a:xfrm>
            <a:off x="624462" y="6187652"/>
            <a:ext cx="10926270" cy="0"/>
            <a:chOff x="624462" y="6104528"/>
            <a:chExt cx="10926270" cy="0"/>
          </a:xfrm>
        </p:grpSpPr>
        <p:cxnSp>
          <p:nvCxnSpPr>
            <p:cNvPr id="18" name="Straight Connector 17">
              <a:extLst>
                <a:ext uri="{FF2B5EF4-FFF2-40B4-BE49-F238E27FC236}">
                  <a16:creationId xmlns:a16="http://schemas.microsoft.com/office/drawing/2014/main" id="{563984DD-F079-44E6-9C28-D9ECC559AB50}"/>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E46EE7-C9FF-41C1-8C08-3475E137070F}"/>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47751"/>
            <a:ext cx="5111496" cy="4938380"/>
          </a:xfrm>
        </p:spPr>
        <p:txBody>
          <a:bodyPr/>
          <a:lstStyle>
            <a:lvl1pPr>
              <a:defRPr/>
            </a:lvl1pPr>
          </a:lstStyle>
          <a:p>
            <a:pPr lvl="0"/>
            <a:r>
              <a:rPr lang="en-US"/>
              <a:t>Click to add text</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47751"/>
            <a:ext cx="5112488" cy="4938380"/>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357101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 Title 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4F30D7-A121-4FE5-82C4-7C7C1584B7DE}"/>
              </a:ext>
            </a:extLst>
          </p:cNvPr>
          <p:cNvPicPr>
            <a:picLocks noChangeAspect="1"/>
          </p:cNvPicPr>
          <p:nvPr userDrawn="1"/>
        </p:nvPicPr>
        <p:blipFill>
          <a:blip r:embed="rId2"/>
          <a:stretch>
            <a:fillRect/>
          </a:stretch>
        </p:blipFill>
        <p:spPr>
          <a:xfrm>
            <a:off x="0" y="0"/>
            <a:ext cx="12192000" cy="952500"/>
          </a:xfrm>
          <a:prstGeom prst="rect">
            <a:avLst/>
          </a:prstGeom>
        </p:spPr>
      </p:pic>
      <p:pic>
        <p:nvPicPr>
          <p:cNvPr id="13" name="Picture 12">
            <a:extLst>
              <a:ext uri="{FF2B5EF4-FFF2-40B4-BE49-F238E27FC236}">
                <a16:creationId xmlns:a16="http://schemas.microsoft.com/office/drawing/2014/main" id="{C8CFB5FD-94D6-489F-8FFF-7579184D7A65}"/>
              </a:ext>
            </a:extLst>
          </p:cNvPr>
          <p:cNvPicPr>
            <a:picLocks noChangeAspect="1"/>
          </p:cNvPicPr>
          <p:nvPr userDrawn="1"/>
        </p:nvPicPr>
        <p:blipFill>
          <a:blip r:embed="rId3"/>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a:xfrm>
            <a:off x="1071372" y="142875"/>
            <a:ext cx="10049256" cy="661988"/>
          </a:xfrm>
        </p:spPr>
        <p:txBody>
          <a:bodyPr tIns="0" rIns="0" bIns="0"/>
          <a:lstStyle>
            <a:lvl1pPr>
              <a:lnSpc>
                <a:spcPct val="90000"/>
              </a:lnSpc>
              <a:defRPr lang="en-US" sz="2800" b="1" i="0" kern="1200" dirty="0">
                <a:solidFill>
                  <a:schemeClr val="bg1"/>
                </a:solidFill>
                <a:latin typeface="Calibri" panose="020F0502020204030204" pitchFamily="34" charset="0"/>
                <a:ea typeface="+mj-ea"/>
                <a:cs typeface="Calibri" panose="020F0502020204030204" pitchFamily="34" charset="0"/>
              </a:defRPr>
            </a:lvl1pPr>
          </a:lstStyle>
          <a:p>
            <a:r>
              <a:rPr lang="en-US"/>
              <a:t>Slide Title – Limited Use (e.g., Challenger Solution Summaries)</a:t>
            </a:r>
          </a:p>
        </p:txBody>
      </p:sp>
      <p:grpSp>
        <p:nvGrpSpPr>
          <p:cNvPr id="18" name="Group 17">
            <a:extLst>
              <a:ext uri="{FF2B5EF4-FFF2-40B4-BE49-F238E27FC236}">
                <a16:creationId xmlns:a16="http://schemas.microsoft.com/office/drawing/2014/main" id="{9C1537B5-BD60-406D-BED1-1AEEF90676AC}"/>
              </a:ext>
            </a:extLst>
          </p:cNvPr>
          <p:cNvGrpSpPr/>
          <p:nvPr userDrawn="1"/>
        </p:nvGrpSpPr>
        <p:grpSpPr>
          <a:xfrm>
            <a:off x="9137882" y="6419168"/>
            <a:ext cx="2412850" cy="275010"/>
            <a:chOff x="8505441" y="6313661"/>
            <a:chExt cx="2412850" cy="275010"/>
          </a:xfrm>
        </p:grpSpPr>
        <p:sp>
          <p:nvSpPr>
            <p:cNvPr id="19" name="TextBox 18">
              <a:extLst>
                <a:ext uri="{FF2B5EF4-FFF2-40B4-BE49-F238E27FC236}">
                  <a16:creationId xmlns:a16="http://schemas.microsoft.com/office/drawing/2014/main" id="{CAAA019E-0C36-49D7-92F9-C83312CD8F07}"/>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0" name="Picture 19">
              <a:extLst>
                <a:ext uri="{FF2B5EF4-FFF2-40B4-BE49-F238E27FC236}">
                  <a16:creationId xmlns:a16="http://schemas.microsoft.com/office/drawing/2014/main" id="{226F5243-1F17-488F-BDF1-B55443A629D4}"/>
                </a:ext>
              </a:extLst>
            </p:cNvPr>
            <p:cNvPicPr>
              <a:picLocks noChangeAspect="1"/>
            </p:cNvPicPr>
            <p:nvPr userDrawn="1"/>
          </p:nvPicPr>
          <p:blipFill>
            <a:blip r:embed="rId4"/>
            <a:stretch>
              <a:fillRect/>
            </a:stretch>
          </p:blipFill>
          <p:spPr>
            <a:xfrm>
              <a:off x="10745610" y="6313661"/>
              <a:ext cx="172681" cy="275010"/>
            </a:xfrm>
            <a:prstGeom prst="rect">
              <a:avLst/>
            </a:prstGeom>
          </p:spPr>
        </p:pic>
      </p:grpSp>
    </p:spTree>
    <p:extLst>
      <p:ext uri="{BB962C8B-B14F-4D97-AF65-F5344CB8AC3E}">
        <p14:creationId xmlns:p14="http://schemas.microsoft.com/office/powerpoint/2010/main" val="1916664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Footer - On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0DD52D-4C1F-4B89-A143-D69883D4AACE}"/>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038226"/>
            <a:ext cx="10515600" cy="4947904"/>
          </a:xfrm>
        </p:spPr>
        <p:txBody>
          <a:bodyPr/>
          <a:lstStyle>
            <a:lvl1pPr>
              <a:defRPr/>
            </a:lvl1pPr>
          </a:lstStyle>
          <a:p>
            <a:pPr lvl="0"/>
            <a:r>
              <a:rPr lang="en-US"/>
              <a:t>Click to add text</a:t>
            </a:r>
          </a:p>
          <a:p>
            <a:pPr lvl="1"/>
            <a:r>
              <a:rPr lang="en-US"/>
              <a:t>Second level</a:t>
            </a:r>
          </a:p>
          <a:p>
            <a:pPr lvl="2"/>
            <a:r>
              <a:rPr lang="en-US"/>
              <a:t>Third level</a:t>
            </a:r>
          </a:p>
        </p:txBody>
      </p:sp>
      <p:grpSp>
        <p:nvGrpSpPr>
          <p:cNvPr id="13" name="Group 12">
            <a:extLst>
              <a:ext uri="{FF2B5EF4-FFF2-40B4-BE49-F238E27FC236}">
                <a16:creationId xmlns:a16="http://schemas.microsoft.com/office/drawing/2014/main" id="{B7EA45C8-934D-4B02-B2B6-A39C4BB57967}"/>
              </a:ext>
            </a:extLst>
          </p:cNvPr>
          <p:cNvGrpSpPr/>
          <p:nvPr userDrawn="1"/>
        </p:nvGrpSpPr>
        <p:grpSpPr>
          <a:xfrm>
            <a:off x="8991392" y="6313661"/>
            <a:ext cx="2412850" cy="275010"/>
            <a:chOff x="8505441" y="6313661"/>
            <a:chExt cx="2412850" cy="275010"/>
          </a:xfrm>
        </p:grpSpPr>
        <p:sp>
          <p:nvSpPr>
            <p:cNvPr id="14" name="TextBox 13">
              <a:extLst>
                <a:ext uri="{FF2B5EF4-FFF2-40B4-BE49-F238E27FC236}">
                  <a16:creationId xmlns:a16="http://schemas.microsoft.com/office/drawing/2014/main" id="{B78D37CC-CC38-4FE4-BF5B-A660DFC7AA56}"/>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15" name="Picture 14">
              <a:extLst>
                <a:ext uri="{FF2B5EF4-FFF2-40B4-BE49-F238E27FC236}">
                  <a16:creationId xmlns:a16="http://schemas.microsoft.com/office/drawing/2014/main" id="{DF01ED3B-E40B-47A1-A538-7B59767EA355}"/>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16" name="Group 15">
            <a:extLst>
              <a:ext uri="{FF2B5EF4-FFF2-40B4-BE49-F238E27FC236}">
                <a16:creationId xmlns:a16="http://schemas.microsoft.com/office/drawing/2014/main" id="{80F10948-47C6-465F-9814-7653D98289C1}"/>
              </a:ext>
            </a:extLst>
          </p:cNvPr>
          <p:cNvGrpSpPr/>
          <p:nvPr userDrawn="1"/>
        </p:nvGrpSpPr>
        <p:grpSpPr>
          <a:xfrm>
            <a:off x="624462" y="6187652"/>
            <a:ext cx="10926270" cy="0"/>
            <a:chOff x="624462" y="6104528"/>
            <a:chExt cx="10926270" cy="0"/>
          </a:xfrm>
        </p:grpSpPr>
        <p:cxnSp>
          <p:nvCxnSpPr>
            <p:cNvPr id="17" name="Straight Connector 16">
              <a:extLst>
                <a:ext uri="{FF2B5EF4-FFF2-40B4-BE49-F238E27FC236}">
                  <a16:creationId xmlns:a16="http://schemas.microsoft.com/office/drawing/2014/main" id="{C4EB0428-B947-4BE5-9D60-A7A33B0369D1}"/>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182716-3F58-4C38-972F-ABB2F53CE2CB}"/>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pic>
        <p:nvPicPr>
          <p:cNvPr id="19" name="Picture 18" descr="A picture containing building&#10;&#10;Description automatically generated">
            <a:extLst>
              <a:ext uri="{FF2B5EF4-FFF2-40B4-BE49-F238E27FC236}">
                <a16:creationId xmlns:a16="http://schemas.microsoft.com/office/drawing/2014/main" id="{53BC035A-6731-46EA-A0D2-1D7A8D59A1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5240" y="850311"/>
            <a:ext cx="378069" cy="2578689"/>
          </a:xfrm>
          <a:prstGeom prst="rect">
            <a:avLst/>
          </a:prstGeom>
        </p:spPr>
      </p:pic>
    </p:spTree>
    <p:extLst>
      <p:ext uri="{BB962C8B-B14F-4D97-AF65-F5344CB8AC3E}">
        <p14:creationId xmlns:p14="http://schemas.microsoft.com/office/powerpoint/2010/main" val="2993624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oter - One Column,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D053F7-07A1-47D1-AEBC-A90DB2E4C907}"/>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F155433-066E-4C56-862E-FC722FEA0F11}"/>
              </a:ext>
            </a:extLst>
          </p:cNvPr>
          <p:cNvGrpSpPr/>
          <p:nvPr userDrawn="1"/>
        </p:nvGrpSpPr>
        <p:grpSpPr>
          <a:xfrm>
            <a:off x="8991392" y="6313661"/>
            <a:ext cx="2412850" cy="275010"/>
            <a:chOff x="8505441" y="6313661"/>
            <a:chExt cx="2412850" cy="275010"/>
          </a:xfrm>
        </p:grpSpPr>
        <p:sp>
          <p:nvSpPr>
            <p:cNvPr id="19" name="TextBox 18">
              <a:extLst>
                <a:ext uri="{FF2B5EF4-FFF2-40B4-BE49-F238E27FC236}">
                  <a16:creationId xmlns:a16="http://schemas.microsoft.com/office/drawing/2014/main" id="{1114FE0B-F17F-4A8C-97C9-A5A065F5C821}"/>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0" name="Picture 19">
              <a:extLst>
                <a:ext uri="{FF2B5EF4-FFF2-40B4-BE49-F238E27FC236}">
                  <a16:creationId xmlns:a16="http://schemas.microsoft.com/office/drawing/2014/main" id="{CD813258-C0B5-4B46-A27E-F3AEEB1F75A7}"/>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21" name="Group 20">
            <a:extLst>
              <a:ext uri="{FF2B5EF4-FFF2-40B4-BE49-F238E27FC236}">
                <a16:creationId xmlns:a16="http://schemas.microsoft.com/office/drawing/2014/main" id="{7D2FF1EA-F486-41A9-B86E-F5B68B46907A}"/>
              </a:ext>
            </a:extLst>
          </p:cNvPr>
          <p:cNvGrpSpPr/>
          <p:nvPr userDrawn="1"/>
        </p:nvGrpSpPr>
        <p:grpSpPr>
          <a:xfrm>
            <a:off x="624462" y="6187652"/>
            <a:ext cx="10926270" cy="0"/>
            <a:chOff x="624462" y="6104528"/>
            <a:chExt cx="10926270" cy="0"/>
          </a:xfrm>
        </p:grpSpPr>
        <p:cxnSp>
          <p:nvCxnSpPr>
            <p:cNvPr id="22" name="Straight Connector 21">
              <a:extLst>
                <a:ext uri="{FF2B5EF4-FFF2-40B4-BE49-F238E27FC236}">
                  <a16:creationId xmlns:a16="http://schemas.microsoft.com/office/drawing/2014/main" id="{24AD60CA-0984-496B-BBE1-FB520E076E7D}"/>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4CECB2-0ADA-4294-9040-118BCC39B65A}"/>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405358"/>
            <a:ext cx="10515600" cy="4584480"/>
          </a:xfrm>
        </p:spPr>
        <p:txBody>
          <a:bodyPr/>
          <a:lstStyle>
            <a:lvl1pPr>
              <a:defRPr/>
            </a:lvl1pPr>
          </a:lstStyle>
          <a:p>
            <a:pPr lvl="0"/>
            <a:r>
              <a:rPr lang="en-US"/>
              <a:t>Click to add text</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06B5201-290D-4D38-9B69-33AD01FFD9BB}"/>
              </a:ext>
            </a:extLst>
          </p:cNvPr>
          <p:cNvSpPr>
            <a:spLocks noGrp="1"/>
          </p:cNvSpPr>
          <p:nvPr>
            <p:ph type="body" sz="quarter" idx="14" hasCustomPrompt="1"/>
          </p:nvPr>
        </p:nvSpPr>
        <p:spPr>
          <a:xfrm>
            <a:off x="838200" y="844903"/>
            <a:ext cx="10515600" cy="393192"/>
          </a:xfrm>
        </p:spPr>
        <p:txBody>
          <a:bodyPr>
            <a:noAutofit/>
          </a:bodyPr>
          <a:lstStyle>
            <a:lvl1pPr>
              <a:defRPr lang="en-US" sz="2400" b="1" kern="1200" dirty="0">
                <a:solidFill>
                  <a:schemeClr val="accent1"/>
                </a:solidFill>
                <a:latin typeface="+mn-lt"/>
                <a:ea typeface="+mn-ea"/>
                <a:cs typeface="+mn-cs"/>
              </a:defRPr>
            </a:lvl1pPr>
          </a:lstStyle>
          <a:p>
            <a:pPr lvl="0"/>
            <a:r>
              <a:rPr lang="en-US"/>
              <a:t>Slide Subtitle</a:t>
            </a:r>
          </a:p>
        </p:txBody>
      </p:sp>
      <p:pic>
        <p:nvPicPr>
          <p:cNvPr id="16" name="Picture 15" descr="A picture containing device&#10;&#10;Description automatically generated">
            <a:extLst>
              <a:ext uri="{FF2B5EF4-FFF2-40B4-BE49-F238E27FC236}">
                <a16:creationId xmlns:a16="http://schemas.microsoft.com/office/drawing/2014/main" id="{50520BE8-5CBF-4D67-8204-0304651598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31360" y="734975"/>
            <a:ext cx="509429" cy="2578688"/>
          </a:xfrm>
          <a:prstGeom prst="rect">
            <a:avLst/>
          </a:prstGeom>
        </p:spPr>
      </p:pic>
    </p:spTree>
    <p:extLst>
      <p:ext uri="{BB962C8B-B14F-4D97-AF65-F5344CB8AC3E}">
        <p14:creationId xmlns:p14="http://schemas.microsoft.com/office/powerpoint/2010/main" val="3385881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isc - One Column, Sub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0E8714-7867-4CB6-8A9E-29A7161FA892}"/>
              </a:ext>
            </a:extLst>
          </p:cNvPr>
          <p:cNvSpPr/>
          <p:nvPr userDrawn="1"/>
        </p:nvSpPr>
        <p:spPr>
          <a:xfrm>
            <a:off x="76200" y="48851"/>
            <a:ext cx="12030075" cy="6694849"/>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6758A15-CB21-4496-B0C0-3E0405CA4FD7}"/>
              </a:ext>
            </a:extLst>
          </p:cNvPr>
          <p:cNvGrpSpPr/>
          <p:nvPr userDrawn="1"/>
        </p:nvGrpSpPr>
        <p:grpSpPr>
          <a:xfrm>
            <a:off x="10314631" y="-11983"/>
            <a:ext cx="1877369" cy="6874132"/>
            <a:chOff x="8340211" y="-19879"/>
            <a:chExt cx="1900108" cy="6897758"/>
          </a:xfrm>
        </p:grpSpPr>
        <p:sp>
          <p:nvSpPr>
            <p:cNvPr id="23" name="Freeform: Shape 22">
              <a:extLst>
                <a:ext uri="{FF2B5EF4-FFF2-40B4-BE49-F238E27FC236}">
                  <a16:creationId xmlns:a16="http://schemas.microsoft.com/office/drawing/2014/main" id="{B83FF7FD-CE13-487E-A815-B7F3D2B26DD0}"/>
                </a:ext>
              </a:extLst>
            </p:cNvPr>
            <p:cNvSpPr/>
            <p:nvPr userDrawn="1"/>
          </p:nvSpPr>
          <p:spPr>
            <a:xfrm rot="10800000">
              <a:off x="8340211" y="-19879"/>
              <a:ext cx="1900108" cy="6897758"/>
            </a:xfrm>
            <a:custGeom>
              <a:avLst/>
              <a:gdLst>
                <a:gd name="connsiteX0" fmla="*/ 1889156 w 1889156"/>
                <a:gd name="connsiteY0" fmla="*/ 6858000 h 6858000"/>
                <a:gd name="connsiteX1" fmla="*/ 1101504 w 1889156"/>
                <a:gd name="connsiteY1" fmla="*/ 6858000 h 6858000"/>
                <a:gd name="connsiteX2" fmla="*/ 0 w 1889156"/>
                <a:gd name="connsiteY2" fmla="*/ 6858000 h 6858000"/>
                <a:gd name="connsiteX3" fmla="*/ 0 w 1889156"/>
                <a:gd name="connsiteY3" fmla="*/ 0 h 6858000"/>
                <a:gd name="connsiteX4" fmla="*/ 1101504 w 1889156"/>
                <a:gd name="connsiteY4" fmla="*/ 0 h 6858000"/>
                <a:gd name="connsiteX5" fmla="*/ 1101504 w 1889156"/>
                <a:gd name="connsiteY5" fmla="*/ 60703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156" h="6858000">
                  <a:moveTo>
                    <a:pt x="1889156" y="6858000"/>
                  </a:moveTo>
                  <a:lnTo>
                    <a:pt x="1101504" y="6858000"/>
                  </a:lnTo>
                  <a:lnTo>
                    <a:pt x="0" y="6858000"/>
                  </a:lnTo>
                  <a:lnTo>
                    <a:pt x="0" y="0"/>
                  </a:lnTo>
                  <a:lnTo>
                    <a:pt x="1101504" y="0"/>
                  </a:lnTo>
                  <a:lnTo>
                    <a:pt x="1101504" y="6070348"/>
                  </a:lnTo>
                  <a:close/>
                </a:path>
              </a:pathLst>
            </a:custGeom>
            <a:gradFill>
              <a:gsLst>
                <a:gs pos="50000">
                  <a:srgbClr val="0087CD"/>
                </a:gs>
                <a:gs pos="0">
                  <a:srgbClr val="00568F"/>
                </a:gs>
                <a:gs pos="100000">
                  <a:srgbClr val="00AC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0BF85A8E-55F9-4821-BF8D-88B49442EBCA}"/>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9658407" y="652167"/>
              <a:ext cx="571674" cy="1934165"/>
            </a:xfrm>
            <a:prstGeom prst="rect">
              <a:avLst/>
            </a:prstGeom>
          </p:spPr>
        </p:pic>
      </p:grpSp>
      <p:grpSp>
        <p:nvGrpSpPr>
          <p:cNvPr id="25" name="Group 24">
            <a:extLst>
              <a:ext uri="{FF2B5EF4-FFF2-40B4-BE49-F238E27FC236}">
                <a16:creationId xmlns:a16="http://schemas.microsoft.com/office/drawing/2014/main" id="{9AE6E4E5-38E4-4CB1-8198-A779AD54FB78}"/>
              </a:ext>
            </a:extLst>
          </p:cNvPr>
          <p:cNvGrpSpPr/>
          <p:nvPr userDrawn="1"/>
        </p:nvGrpSpPr>
        <p:grpSpPr>
          <a:xfrm>
            <a:off x="8124162" y="6302309"/>
            <a:ext cx="2412850" cy="275010"/>
            <a:chOff x="8505441" y="6313661"/>
            <a:chExt cx="2412850" cy="275010"/>
          </a:xfrm>
        </p:grpSpPr>
        <p:sp>
          <p:nvSpPr>
            <p:cNvPr id="26" name="TextBox 25">
              <a:extLst>
                <a:ext uri="{FF2B5EF4-FFF2-40B4-BE49-F238E27FC236}">
                  <a16:creationId xmlns:a16="http://schemas.microsoft.com/office/drawing/2014/main" id="{AC3F0BDF-4EED-464C-8467-76A81D677963}"/>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7" name="Picture 26">
              <a:extLst>
                <a:ext uri="{FF2B5EF4-FFF2-40B4-BE49-F238E27FC236}">
                  <a16:creationId xmlns:a16="http://schemas.microsoft.com/office/drawing/2014/main" id="{E05A9813-7A51-4D13-AFC5-00F55A4DDF2D}"/>
                </a:ext>
              </a:extLst>
            </p:cNvPr>
            <p:cNvPicPr>
              <a:picLocks noChangeAspect="1"/>
            </p:cNvPicPr>
            <p:nvPr userDrawn="1"/>
          </p:nvPicPr>
          <p:blipFill>
            <a:blip r:embed="rId3"/>
            <a:stretch>
              <a:fillRect/>
            </a:stretch>
          </p:blipFill>
          <p:spPr>
            <a:xfrm>
              <a:off x="10745610" y="6313661"/>
              <a:ext cx="172681" cy="275010"/>
            </a:xfrm>
            <a:prstGeom prst="rect">
              <a:avLst/>
            </a:prstGeom>
          </p:spPr>
        </p:pic>
      </p:grpSp>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838200" y="1521069"/>
            <a:ext cx="9683618" cy="4614859"/>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 Placeholder 21">
            <a:extLst>
              <a:ext uri="{FF2B5EF4-FFF2-40B4-BE49-F238E27FC236}">
                <a16:creationId xmlns:a16="http://schemas.microsoft.com/office/drawing/2014/main" id="{7CAAAC83-8BA4-4341-9EFF-7F1FADBDD334}"/>
              </a:ext>
            </a:extLst>
          </p:cNvPr>
          <p:cNvSpPr>
            <a:spLocks noGrp="1"/>
          </p:cNvSpPr>
          <p:nvPr>
            <p:ph type="body" sz="quarter" idx="14" hasCustomPrompt="1"/>
          </p:nvPr>
        </p:nvSpPr>
        <p:spPr>
          <a:xfrm>
            <a:off x="838200" y="841182"/>
            <a:ext cx="9698812" cy="438912"/>
          </a:xfrm>
        </p:spPr>
        <p:txBody>
          <a:bodyPr>
            <a:noAutofit/>
          </a:bodyPr>
          <a:lstStyle>
            <a:lvl1pPr>
              <a:defRPr lang="en-US" sz="2400" b="1" kern="1200">
                <a:solidFill>
                  <a:schemeClr val="accent1"/>
                </a:solidFill>
                <a:latin typeface="+mn-lt"/>
                <a:ea typeface="+mn-ea"/>
                <a:cs typeface="+mn-cs"/>
              </a:defRPr>
            </a:lvl1pPr>
          </a:lstStyle>
          <a:p>
            <a:pPr lvl="0"/>
            <a:r>
              <a:rPr lang="en-US"/>
              <a:t>Slide Subtitle</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838200" y="371604"/>
            <a:ext cx="9698812" cy="438912"/>
          </a:xfrm>
        </p:spPr>
        <p:txBody>
          <a:bodyPr/>
          <a:lstStyle>
            <a:lvl1pPr>
              <a:defRPr lang="en-US" sz="2800" b="1" kern="1200" dirty="0">
                <a:solidFill>
                  <a:schemeClr val="tx1"/>
                </a:solidFill>
                <a:latin typeface="+mn-lt"/>
                <a:ea typeface="+mn-ea"/>
                <a:cs typeface="+mn-cs"/>
              </a:defRPr>
            </a:lvl1pPr>
          </a:lstStyle>
          <a:p>
            <a:r>
              <a:rPr lang="en-US"/>
              <a:t>Slide Title</a:t>
            </a:r>
          </a:p>
        </p:txBody>
      </p:sp>
    </p:spTree>
    <p:extLst>
      <p:ext uri="{BB962C8B-B14F-4D97-AF65-F5344CB8AC3E}">
        <p14:creationId xmlns:p14="http://schemas.microsoft.com/office/powerpoint/2010/main" val="3007797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isc - Two Colum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AAAEE68-CD16-4747-B2A9-358A7B90A0B7}"/>
              </a:ext>
            </a:extLst>
          </p:cNvPr>
          <p:cNvSpPr/>
          <p:nvPr userDrawn="1"/>
        </p:nvSpPr>
        <p:spPr>
          <a:xfrm>
            <a:off x="76200" y="48851"/>
            <a:ext cx="12030075" cy="6694849"/>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1E6463F-76C4-4E96-A370-83C663967DB1}"/>
              </a:ext>
            </a:extLst>
          </p:cNvPr>
          <p:cNvGrpSpPr/>
          <p:nvPr userDrawn="1"/>
        </p:nvGrpSpPr>
        <p:grpSpPr>
          <a:xfrm>
            <a:off x="10314631" y="-11983"/>
            <a:ext cx="1877369" cy="6874132"/>
            <a:chOff x="10314631" y="-11983"/>
            <a:chExt cx="1877369" cy="6874132"/>
          </a:xfrm>
        </p:grpSpPr>
        <p:sp>
          <p:nvSpPr>
            <p:cNvPr id="21" name="Freeform: Shape 20">
              <a:extLst>
                <a:ext uri="{FF2B5EF4-FFF2-40B4-BE49-F238E27FC236}">
                  <a16:creationId xmlns:a16="http://schemas.microsoft.com/office/drawing/2014/main" id="{1C099796-4657-4F78-B674-615FC9DD081C}"/>
                </a:ext>
              </a:extLst>
            </p:cNvPr>
            <p:cNvSpPr/>
            <p:nvPr userDrawn="1"/>
          </p:nvSpPr>
          <p:spPr>
            <a:xfrm rot="10800000">
              <a:off x="10314631" y="-11983"/>
              <a:ext cx="1877369" cy="6874132"/>
            </a:xfrm>
            <a:custGeom>
              <a:avLst/>
              <a:gdLst>
                <a:gd name="connsiteX0" fmla="*/ 1889156 w 1889156"/>
                <a:gd name="connsiteY0" fmla="*/ 6858000 h 6858000"/>
                <a:gd name="connsiteX1" fmla="*/ 1101504 w 1889156"/>
                <a:gd name="connsiteY1" fmla="*/ 6858000 h 6858000"/>
                <a:gd name="connsiteX2" fmla="*/ 0 w 1889156"/>
                <a:gd name="connsiteY2" fmla="*/ 6858000 h 6858000"/>
                <a:gd name="connsiteX3" fmla="*/ 0 w 1889156"/>
                <a:gd name="connsiteY3" fmla="*/ 0 h 6858000"/>
                <a:gd name="connsiteX4" fmla="*/ 1101504 w 1889156"/>
                <a:gd name="connsiteY4" fmla="*/ 0 h 6858000"/>
                <a:gd name="connsiteX5" fmla="*/ 1101504 w 1889156"/>
                <a:gd name="connsiteY5" fmla="*/ 60703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156" h="6858000">
                  <a:moveTo>
                    <a:pt x="1889156" y="6858000"/>
                  </a:moveTo>
                  <a:lnTo>
                    <a:pt x="1101504" y="6858000"/>
                  </a:lnTo>
                  <a:lnTo>
                    <a:pt x="0" y="6858000"/>
                  </a:lnTo>
                  <a:lnTo>
                    <a:pt x="0" y="0"/>
                  </a:lnTo>
                  <a:lnTo>
                    <a:pt x="1101504" y="0"/>
                  </a:lnTo>
                  <a:lnTo>
                    <a:pt x="1101504" y="6070348"/>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ontent Placeholder 5" descr="A picture containing device&#10;&#10;Description automatically generated">
              <a:extLst>
                <a:ext uri="{FF2B5EF4-FFF2-40B4-BE49-F238E27FC236}">
                  <a16:creationId xmlns:a16="http://schemas.microsoft.com/office/drawing/2014/main" id="{C25F9322-7083-4477-A4E9-6CDCC92A27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3200" y="662771"/>
              <a:ext cx="558800" cy="1906494"/>
            </a:xfrm>
            <a:prstGeom prst="rect">
              <a:avLst/>
            </a:prstGeom>
          </p:spPr>
        </p:pic>
      </p:grpSp>
      <p:grpSp>
        <p:nvGrpSpPr>
          <p:cNvPr id="22" name="Group 21">
            <a:extLst>
              <a:ext uri="{FF2B5EF4-FFF2-40B4-BE49-F238E27FC236}">
                <a16:creationId xmlns:a16="http://schemas.microsoft.com/office/drawing/2014/main" id="{97F9D478-87E2-4EAA-A301-70B45C8FB6A8}"/>
              </a:ext>
            </a:extLst>
          </p:cNvPr>
          <p:cNvGrpSpPr/>
          <p:nvPr userDrawn="1"/>
        </p:nvGrpSpPr>
        <p:grpSpPr>
          <a:xfrm>
            <a:off x="8124162" y="6302309"/>
            <a:ext cx="2412850" cy="275010"/>
            <a:chOff x="8505441" y="6313661"/>
            <a:chExt cx="2412850" cy="275010"/>
          </a:xfrm>
        </p:grpSpPr>
        <p:sp>
          <p:nvSpPr>
            <p:cNvPr id="23" name="TextBox 22">
              <a:extLst>
                <a:ext uri="{FF2B5EF4-FFF2-40B4-BE49-F238E27FC236}">
                  <a16:creationId xmlns:a16="http://schemas.microsoft.com/office/drawing/2014/main" id="{76D5CEA8-E3F8-413B-B9AD-66A91D1590E7}"/>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4" name="Picture 23">
              <a:extLst>
                <a:ext uri="{FF2B5EF4-FFF2-40B4-BE49-F238E27FC236}">
                  <a16:creationId xmlns:a16="http://schemas.microsoft.com/office/drawing/2014/main" id="{BFB12DF7-FC19-4A41-9105-CA00883351EA}"/>
                </a:ext>
              </a:extLst>
            </p:cNvPr>
            <p:cNvPicPr>
              <a:picLocks noChangeAspect="1"/>
            </p:cNvPicPr>
            <p:nvPr userDrawn="1"/>
          </p:nvPicPr>
          <p:blipFill>
            <a:blip r:embed="rId3"/>
            <a:stretch>
              <a:fillRect/>
            </a:stretch>
          </p:blipFill>
          <p:spPr>
            <a:xfrm>
              <a:off x="10745610" y="6313661"/>
              <a:ext cx="172681" cy="275010"/>
            </a:xfrm>
            <a:prstGeom prst="rect">
              <a:avLst/>
            </a:prstGeom>
          </p:spPr>
        </p:pic>
      </p:gr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838200" y="381599"/>
            <a:ext cx="9698812" cy="438912"/>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5919292" y="993532"/>
            <a:ext cx="4617720" cy="5142396"/>
          </a:xfrm>
        </p:spPr>
        <p:txBody>
          <a:bodyPr/>
          <a:lstStyle>
            <a:lvl1pPr>
              <a:defRPr/>
            </a:lvl1pPr>
          </a:lstStyle>
          <a:p>
            <a:pPr lvl="0"/>
            <a:r>
              <a:rPr lang="en-US"/>
              <a:t>Click to add text</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D8BF4F10-37A5-4F4A-BD09-C291F8F254BE}"/>
              </a:ext>
            </a:extLst>
          </p:cNvPr>
          <p:cNvSpPr>
            <a:spLocks noGrp="1"/>
          </p:cNvSpPr>
          <p:nvPr>
            <p:ph sz="half" idx="1" hasCustomPrompt="1"/>
          </p:nvPr>
        </p:nvSpPr>
        <p:spPr>
          <a:xfrm>
            <a:off x="838200" y="993532"/>
            <a:ext cx="4621823" cy="5142396"/>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348097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sc - One Column, Subtitle (2)">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E4C59E9F-B724-4F30-91EE-E32FC07B333C}"/>
              </a:ext>
            </a:extLst>
          </p:cNvPr>
          <p:cNvSpPr/>
          <p:nvPr userDrawn="1"/>
        </p:nvSpPr>
        <p:spPr>
          <a:xfrm rot="16200000">
            <a:off x="8783514" y="3495615"/>
            <a:ext cx="2562347" cy="2562347"/>
          </a:xfrm>
          <a:prstGeom prst="rtTriangle">
            <a:avLst/>
          </a:prstGeom>
          <a:solidFill>
            <a:srgbClr val="7FD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0E2BBF-5D21-4B76-AD5D-A11E56F6AEFF}"/>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455597EB-B354-46B4-B901-343C3452D813}"/>
              </a:ext>
            </a:extLst>
          </p:cNvPr>
          <p:cNvSpPr/>
          <p:nvPr userDrawn="1"/>
        </p:nvSpPr>
        <p:spPr>
          <a:xfrm rot="5400000">
            <a:off x="0" y="0"/>
            <a:ext cx="1603375" cy="1603375"/>
          </a:xfrm>
          <a:prstGeom prst="rtTriangle">
            <a:avLst/>
          </a:prstGeom>
          <a:pattFill prst="wdUpDiag">
            <a:fgClr>
              <a:schemeClr val="accent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922BAFB-EE72-4C0F-A0CD-D485714665CE}"/>
              </a:ext>
            </a:extLst>
          </p:cNvPr>
          <p:cNvGrpSpPr/>
          <p:nvPr userDrawn="1"/>
        </p:nvGrpSpPr>
        <p:grpSpPr>
          <a:xfrm>
            <a:off x="8991392" y="6313661"/>
            <a:ext cx="2412850" cy="275010"/>
            <a:chOff x="8505441" y="6313661"/>
            <a:chExt cx="2412850" cy="275010"/>
          </a:xfrm>
        </p:grpSpPr>
        <p:sp>
          <p:nvSpPr>
            <p:cNvPr id="25" name="TextBox 24">
              <a:extLst>
                <a:ext uri="{FF2B5EF4-FFF2-40B4-BE49-F238E27FC236}">
                  <a16:creationId xmlns:a16="http://schemas.microsoft.com/office/drawing/2014/main" id="{5A8B0ED9-59BC-4B16-9989-96ABA3D7CABC}"/>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6" name="Picture 25">
              <a:extLst>
                <a:ext uri="{FF2B5EF4-FFF2-40B4-BE49-F238E27FC236}">
                  <a16:creationId xmlns:a16="http://schemas.microsoft.com/office/drawing/2014/main" id="{92A6F9F9-F8A5-434D-A45B-3B83FB76E2D3}"/>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27" name="Group 26">
            <a:extLst>
              <a:ext uri="{FF2B5EF4-FFF2-40B4-BE49-F238E27FC236}">
                <a16:creationId xmlns:a16="http://schemas.microsoft.com/office/drawing/2014/main" id="{CE30BBA1-817D-42B6-953C-43533A29D27F}"/>
              </a:ext>
            </a:extLst>
          </p:cNvPr>
          <p:cNvGrpSpPr/>
          <p:nvPr userDrawn="1"/>
        </p:nvGrpSpPr>
        <p:grpSpPr>
          <a:xfrm>
            <a:off x="624462" y="6187652"/>
            <a:ext cx="10926270" cy="0"/>
            <a:chOff x="624462" y="6104528"/>
            <a:chExt cx="10926270" cy="0"/>
          </a:xfrm>
        </p:grpSpPr>
        <p:cxnSp>
          <p:nvCxnSpPr>
            <p:cNvPr id="28" name="Straight Connector 27">
              <a:extLst>
                <a:ext uri="{FF2B5EF4-FFF2-40B4-BE49-F238E27FC236}">
                  <a16:creationId xmlns:a16="http://schemas.microsoft.com/office/drawing/2014/main" id="{503D4507-AF39-4B64-B11F-3B0794B79B91}"/>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6B339E-7BB5-4550-9B06-2C58E06C56FE}"/>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1AD3ACF3-EB14-4E59-8101-831F081395CC}"/>
              </a:ext>
            </a:extLst>
          </p:cNvPr>
          <p:cNvSpPr>
            <a:spLocks noGrp="1"/>
          </p:cNvSpPr>
          <p:nvPr>
            <p:ph type="title" hasCustomPrompt="1"/>
          </p:nvPr>
        </p:nvSpPr>
        <p:spPr>
          <a:xfrm>
            <a:off x="796473" y="875856"/>
            <a:ext cx="10607769" cy="375161"/>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1" name="Content Placeholder 2">
            <a:extLst>
              <a:ext uri="{FF2B5EF4-FFF2-40B4-BE49-F238E27FC236}">
                <a16:creationId xmlns:a16="http://schemas.microsoft.com/office/drawing/2014/main" id="{1D2FA2E5-6E49-4F37-A648-BC0E52907C49}"/>
              </a:ext>
            </a:extLst>
          </p:cNvPr>
          <p:cNvSpPr>
            <a:spLocks noGrp="1"/>
          </p:cNvSpPr>
          <p:nvPr>
            <p:ph sz="half" idx="1" hasCustomPrompt="1"/>
          </p:nvPr>
        </p:nvSpPr>
        <p:spPr>
          <a:xfrm>
            <a:off x="800100" y="1797408"/>
            <a:ext cx="10604142" cy="4325618"/>
          </a:xfrm>
        </p:spPr>
        <p:txBody>
          <a:bodyPr/>
          <a:lstStyle>
            <a:lvl1pPr>
              <a:defRPr/>
            </a:lvl1pPr>
          </a:lstStyle>
          <a:p>
            <a:pPr lvl="0"/>
            <a:r>
              <a:rPr lang="en-US"/>
              <a:t>Click to add text</a:t>
            </a:r>
          </a:p>
          <a:p>
            <a:pPr lvl="1"/>
            <a:r>
              <a:rPr lang="en-US"/>
              <a:t>Second level</a:t>
            </a:r>
          </a:p>
          <a:p>
            <a:pPr lvl="2"/>
            <a:r>
              <a:rPr lang="en-US"/>
              <a:t>Third level</a:t>
            </a:r>
          </a:p>
        </p:txBody>
      </p:sp>
      <p:sp>
        <p:nvSpPr>
          <p:cNvPr id="32" name="Text Placeholder 21">
            <a:extLst>
              <a:ext uri="{FF2B5EF4-FFF2-40B4-BE49-F238E27FC236}">
                <a16:creationId xmlns:a16="http://schemas.microsoft.com/office/drawing/2014/main" id="{4F54F693-4B10-4D84-8F89-BC6CD3DF957C}"/>
              </a:ext>
            </a:extLst>
          </p:cNvPr>
          <p:cNvSpPr>
            <a:spLocks noGrp="1"/>
          </p:cNvSpPr>
          <p:nvPr>
            <p:ph type="body" sz="quarter" idx="17" hasCustomPrompt="1"/>
          </p:nvPr>
        </p:nvSpPr>
        <p:spPr>
          <a:xfrm>
            <a:off x="796464" y="1251018"/>
            <a:ext cx="10609724" cy="438912"/>
          </a:xfrm>
          <a:ln>
            <a:noFill/>
          </a:ln>
        </p:spPr>
        <p:txBody>
          <a:bodyPr>
            <a:noAutofit/>
          </a:bodyPr>
          <a:lstStyle>
            <a:lvl1pPr>
              <a:defRPr lang="en-US" sz="2400" b="1" kern="1200" dirty="0">
                <a:solidFill>
                  <a:schemeClr val="accent1"/>
                </a:solidFill>
                <a:latin typeface="+mn-lt"/>
                <a:ea typeface="+mn-ea"/>
                <a:cs typeface="+mn-cs"/>
              </a:defRPr>
            </a:lvl1pPr>
          </a:lstStyle>
          <a:p>
            <a:pPr lvl="0"/>
            <a:r>
              <a:rPr lang="en-US"/>
              <a:t>Slide Subtitle</a:t>
            </a:r>
          </a:p>
        </p:txBody>
      </p:sp>
    </p:spTree>
    <p:extLst>
      <p:ext uri="{BB962C8B-B14F-4D97-AF65-F5344CB8AC3E}">
        <p14:creationId xmlns:p14="http://schemas.microsoft.com/office/powerpoint/2010/main" val="2788691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27FA-517A-4399-96BF-99DA692D2D1D}"/>
              </a:ext>
            </a:extLst>
          </p:cNvPr>
          <p:cNvSpPr>
            <a:spLocks noGrp="1"/>
          </p:cNvSpPr>
          <p:nvPr>
            <p:ph type="title" hasCustomPrompt="1"/>
          </p:nvPr>
        </p:nvSpPr>
        <p:spPr>
          <a:xfrm>
            <a:off x="893914" y="2357437"/>
            <a:ext cx="5202086" cy="1952626"/>
          </a:xfrm>
        </p:spPr>
        <p:txBody>
          <a:bodyPr>
            <a:noAutofit/>
          </a:bodyPr>
          <a:lstStyle>
            <a:lvl1pPr>
              <a:defRPr lang="en-US" sz="4400" b="1" kern="1200" dirty="0">
                <a:solidFill>
                  <a:schemeClr val="tx1"/>
                </a:solidFill>
                <a:latin typeface="+mn-lt"/>
                <a:ea typeface="+mj-ea"/>
                <a:cs typeface="+mj-cs"/>
              </a:defRPr>
            </a:lvl1pPr>
          </a:lstStyle>
          <a:p>
            <a:r>
              <a:rPr lang="en-US"/>
              <a:t>Section Title Page</a:t>
            </a:r>
          </a:p>
        </p:txBody>
      </p:sp>
      <p:grpSp>
        <p:nvGrpSpPr>
          <p:cNvPr id="11" name="Group 10">
            <a:extLst>
              <a:ext uri="{FF2B5EF4-FFF2-40B4-BE49-F238E27FC236}">
                <a16:creationId xmlns:a16="http://schemas.microsoft.com/office/drawing/2014/main" id="{BECF0455-FF2C-8631-9DDF-7F946FF36CB8}"/>
              </a:ext>
            </a:extLst>
          </p:cNvPr>
          <p:cNvGrpSpPr/>
          <p:nvPr userDrawn="1"/>
        </p:nvGrpSpPr>
        <p:grpSpPr>
          <a:xfrm>
            <a:off x="725020" y="6001879"/>
            <a:ext cx="10741959" cy="410792"/>
            <a:chOff x="725020" y="6001879"/>
            <a:chExt cx="10741959" cy="410792"/>
          </a:xfrm>
        </p:grpSpPr>
        <p:cxnSp>
          <p:nvCxnSpPr>
            <p:cNvPr id="12" name="Straight Connector 11">
              <a:extLst>
                <a:ext uri="{FF2B5EF4-FFF2-40B4-BE49-F238E27FC236}">
                  <a16:creationId xmlns:a16="http://schemas.microsoft.com/office/drawing/2014/main" id="{3F3B2BFA-B984-1C34-88AD-DF6248B5BB4A}"/>
                </a:ext>
              </a:extLst>
            </p:cNvPr>
            <p:cNvCxnSpPr>
              <a:cxnSpLocks/>
            </p:cNvCxnSpPr>
            <p:nvPr userDrawn="1"/>
          </p:nvCxnSpPr>
          <p:spPr>
            <a:xfrm>
              <a:off x="725020" y="6001879"/>
              <a:ext cx="10741959" cy="0"/>
            </a:xfrm>
            <a:prstGeom prst="line">
              <a:avLst/>
            </a:prstGeom>
            <a:ln w="12700" cap="rnd">
              <a:solidFill>
                <a:schemeClr val="bg1">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AB4877D-8D92-90E8-4640-A976E18788DC}"/>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20000"/>
                      <a:lumOff val="80000"/>
                    </a:schemeClr>
                  </a:solidFill>
                  <a:effectLst/>
                  <a:uLnTx/>
                  <a:uFillTx/>
                </a:rPr>
                <a:t>© Health Catalyst. Confidential and Proprietary.</a:t>
              </a:r>
            </a:p>
          </p:txBody>
        </p:sp>
        <p:pic>
          <p:nvPicPr>
            <p:cNvPr id="14" name="Picture 13" descr="A close-up of a logo&#10;&#10;Description automatically generated with low confidence">
              <a:extLst>
                <a:ext uri="{FF2B5EF4-FFF2-40B4-BE49-F238E27FC236}">
                  <a16:creationId xmlns:a16="http://schemas.microsoft.com/office/drawing/2014/main" id="{92CF7C3B-E13D-A81B-4092-6FBC69A6A03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10436" y="6119777"/>
              <a:ext cx="1412087" cy="292894"/>
            </a:xfrm>
            <a:prstGeom prst="rect">
              <a:avLst/>
            </a:prstGeom>
          </p:spPr>
        </p:pic>
      </p:grpSp>
    </p:spTree>
    <p:extLst>
      <p:ext uri="{BB962C8B-B14F-4D97-AF65-F5344CB8AC3E}">
        <p14:creationId xmlns:p14="http://schemas.microsoft.com/office/powerpoint/2010/main" val="3986277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c - One Column">
    <p:spTree>
      <p:nvGrpSpPr>
        <p:cNvPr id="1" name=""/>
        <p:cNvGrpSpPr/>
        <p:nvPr/>
      </p:nvGrpSpPr>
      <p:grpSpPr>
        <a:xfrm>
          <a:off x="0" y="0"/>
          <a:ext cx="0" cy="0"/>
          <a:chOff x="0" y="0"/>
          <a:chExt cx="0" cy="0"/>
        </a:xfrm>
      </p:grpSpPr>
      <p:sp>
        <p:nvSpPr>
          <p:cNvPr id="24" name="Right Triangle 23">
            <a:extLst>
              <a:ext uri="{FF2B5EF4-FFF2-40B4-BE49-F238E27FC236}">
                <a16:creationId xmlns:a16="http://schemas.microsoft.com/office/drawing/2014/main" id="{53851071-E3C6-4528-810B-9F8FB9EE5FE9}"/>
              </a:ext>
            </a:extLst>
          </p:cNvPr>
          <p:cNvSpPr/>
          <p:nvPr userDrawn="1"/>
        </p:nvSpPr>
        <p:spPr>
          <a:xfrm rot="16200000">
            <a:off x="8783513" y="3495613"/>
            <a:ext cx="2562347" cy="2562347"/>
          </a:xfrm>
          <a:prstGeom prst="rtTriangle">
            <a:avLst/>
          </a:prstGeom>
          <a:solidFill>
            <a:srgbClr val="97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7076FD-0D2A-46D1-AE8F-A8310D79D26D}"/>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5D09C224-89B1-4D82-BF04-3598A2E24061}"/>
              </a:ext>
            </a:extLst>
          </p:cNvPr>
          <p:cNvSpPr/>
          <p:nvPr userDrawn="1"/>
        </p:nvSpPr>
        <p:spPr>
          <a:xfrm rot="5400000">
            <a:off x="0" y="0"/>
            <a:ext cx="1603375" cy="1603375"/>
          </a:xfrm>
          <a:prstGeom prst="rtTriangle">
            <a:avLst/>
          </a:prstGeom>
          <a:pattFill prst="wdUpDiag">
            <a:fgClr>
              <a:schemeClr val="accent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4F50E851-0D86-4498-9760-A443BE7A006F}"/>
              </a:ext>
            </a:extLst>
          </p:cNvPr>
          <p:cNvGrpSpPr/>
          <p:nvPr userDrawn="1"/>
        </p:nvGrpSpPr>
        <p:grpSpPr>
          <a:xfrm>
            <a:off x="8991392" y="6313661"/>
            <a:ext cx="2412850" cy="275010"/>
            <a:chOff x="8505441" y="6313661"/>
            <a:chExt cx="2412850" cy="275010"/>
          </a:xfrm>
        </p:grpSpPr>
        <p:sp>
          <p:nvSpPr>
            <p:cNvPr id="28" name="TextBox 27">
              <a:extLst>
                <a:ext uri="{FF2B5EF4-FFF2-40B4-BE49-F238E27FC236}">
                  <a16:creationId xmlns:a16="http://schemas.microsoft.com/office/drawing/2014/main" id="{41A4A792-817D-401D-9519-4070623246EF}"/>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9" name="Picture 28">
              <a:extLst>
                <a:ext uri="{FF2B5EF4-FFF2-40B4-BE49-F238E27FC236}">
                  <a16:creationId xmlns:a16="http://schemas.microsoft.com/office/drawing/2014/main" id="{CFAB79EE-08EC-415D-A904-73634EE487C0}"/>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30" name="Group 29">
            <a:extLst>
              <a:ext uri="{FF2B5EF4-FFF2-40B4-BE49-F238E27FC236}">
                <a16:creationId xmlns:a16="http://schemas.microsoft.com/office/drawing/2014/main" id="{93D35328-739E-4B6E-B7EB-1D0F5FDD3A23}"/>
              </a:ext>
            </a:extLst>
          </p:cNvPr>
          <p:cNvGrpSpPr/>
          <p:nvPr userDrawn="1"/>
        </p:nvGrpSpPr>
        <p:grpSpPr>
          <a:xfrm>
            <a:off x="624462" y="6187652"/>
            <a:ext cx="10926270" cy="0"/>
            <a:chOff x="624462" y="6104528"/>
            <a:chExt cx="10926270" cy="0"/>
          </a:xfrm>
        </p:grpSpPr>
        <p:cxnSp>
          <p:nvCxnSpPr>
            <p:cNvPr id="31" name="Straight Connector 30">
              <a:extLst>
                <a:ext uri="{FF2B5EF4-FFF2-40B4-BE49-F238E27FC236}">
                  <a16:creationId xmlns:a16="http://schemas.microsoft.com/office/drawing/2014/main" id="{F7ADA3B7-9487-4BB4-B3FD-0741905830AE}"/>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B30136-F66C-4C77-9DC5-610CF8180049}"/>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33" name="Title 1">
            <a:extLst>
              <a:ext uri="{FF2B5EF4-FFF2-40B4-BE49-F238E27FC236}">
                <a16:creationId xmlns:a16="http://schemas.microsoft.com/office/drawing/2014/main" id="{A2E6C684-2E7B-44C2-8A23-395F65CE5D58}"/>
              </a:ext>
            </a:extLst>
          </p:cNvPr>
          <p:cNvSpPr>
            <a:spLocks noGrp="1"/>
          </p:cNvSpPr>
          <p:nvPr>
            <p:ph type="title" hasCustomPrompt="1"/>
          </p:nvPr>
        </p:nvSpPr>
        <p:spPr>
          <a:xfrm>
            <a:off x="796473" y="875856"/>
            <a:ext cx="10607769" cy="375161"/>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4" name="Content Placeholder 2">
            <a:extLst>
              <a:ext uri="{FF2B5EF4-FFF2-40B4-BE49-F238E27FC236}">
                <a16:creationId xmlns:a16="http://schemas.microsoft.com/office/drawing/2014/main" id="{215373DB-0E2B-4643-B2C0-7A2465EE66A6}"/>
              </a:ext>
            </a:extLst>
          </p:cNvPr>
          <p:cNvSpPr>
            <a:spLocks noGrp="1"/>
          </p:cNvSpPr>
          <p:nvPr>
            <p:ph sz="half" idx="1" hasCustomPrompt="1"/>
          </p:nvPr>
        </p:nvSpPr>
        <p:spPr>
          <a:xfrm>
            <a:off x="800100" y="1436590"/>
            <a:ext cx="10604142" cy="4686436"/>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306413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970D285F-9871-48A3-8BB5-5CBDCC56BA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1" y="0"/>
            <a:ext cx="12172317" cy="6858000"/>
          </a:xfrm>
          <a:prstGeom prst="rect">
            <a:avLst/>
          </a:prstGeom>
        </p:spPr>
      </p:pic>
      <p:sp>
        <p:nvSpPr>
          <p:cNvPr id="4" name="Right Triangle 3">
            <a:extLst>
              <a:ext uri="{FF2B5EF4-FFF2-40B4-BE49-F238E27FC236}">
                <a16:creationId xmlns:a16="http://schemas.microsoft.com/office/drawing/2014/main" id="{CC333248-219F-4C50-BDCE-764325F0C683}"/>
              </a:ext>
            </a:extLst>
          </p:cNvPr>
          <p:cNvSpPr/>
          <p:nvPr userDrawn="1"/>
        </p:nvSpPr>
        <p:spPr>
          <a:xfrm>
            <a:off x="755795" y="2945427"/>
            <a:ext cx="2919390" cy="291939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6609C9E2-02A2-4C42-90D0-9EBF9203F034}"/>
              </a:ext>
            </a:extLst>
          </p:cNvPr>
          <p:cNvSpPr/>
          <p:nvPr userDrawn="1"/>
        </p:nvSpPr>
        <p:spPr>
          <a:xfrm rot="10800000">
            <a:off x="10239764" y="608402"/>
            <a:ext cx="1343489" cy="1343489"/>
          </a:xfrm>
          <a:prstGeom prst="rtTriangle">
            <a:avLst/>
          </a:prstGeom>
          <a:solidFill>
            <a:srgbClr val="7F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196E6EE-DCC3-4721-82CC-95D26950FAA0}"/>
              </a:ext>
            </a:extLst>
          </p:cNvPr>
          <p:cNvGrpSpPr/>
          <p:nvPr userDrawn="1"/>
        </p:nvGrpSpPr>
        <p:grpSpPr>
          <a:xfrm>
            <a:off x="8991392" y="6313661"/>
            <a:ext cx="2412850" cy="275010"/>
            <a:chOff x="8505441" y="6313661"/>
            <a:chExt cx="2412850" cy="275010"/>
          </a:xfrm>
        </p:grpSpPr>
        <p:sp>
          <p:nvSpPr>
            <p:cNvPr id="7" name="TextBox 6">
              <a:extLst>
                <a:ext uri="{FF2B5EF4-FFF2-40B4-BE49-F238E27FC236}">
                  <a16:creationId xmlns:a16="http://schemas.microsoft.com/office/drawing/2014/main" id="{A778CD7E-A16E-42BB-951B-FCC30171B732}"/>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8" name="Picture 7">
              <a:extLst>
                <a:ext uri="{FF2B5EF4-FFF2-40B4-BE49-F238E27FC236}">
                  <a16:creationId xmlns:a16="http://schemas.microsoft.com/office/drawing/2014/main" id="{43E4A73B-EB1B-462F-8143-6796F9BDB7AE}"/>
                </a:ext>
              </a:extLst>
            </p:cNvPr>
            <p:cNvPicPr>
              <a:picLocks noChangeAspect="1"/>
            </p:cNvPicPr>
            <p:nvPr userDrawn="1"/>
          </p:nvPicPr>
          <p:blipFill>
            <a:blip r:embed="rId3"/>
            <a:stretch>
              <a:fillRect/>
            </a:stretch>
          </p:blipFill>
          <p:spPr>
            <a:xfrm>
              <a:off x="10745610" y="6313661"/>
              <a:ext cx="172681" cy="275010"/>
            </a:xfrm>
            <a:prstGeom prst="rect">
              <a:avLst/>
            </a:prstGeom>
          </p:spPr>
        </p:pic>
      </p:grpSp>
      <p:grpSp>
        <p:nvGrpSpPr>
          <p:cNvPr id="9" name="Group 8">
            <a:extLst>
              <a:ext uri="{FF2B5EF4-FFF2-40B4-BE49-F238E27FC236}">
                <a16:creationId xmlns:a16="http://schemas.microsoft.com/office/drawing/2014/main" id="{2762FEC8-832B-4FC3-B9E2-BFEE57F8C669}"/>
              </a:ext>
            </a:extLst>
          </p:cNvPr>
          <p:cNvGrpSpPr/>
          <p:nvPr userDrawn="1"/>
        </p:nvGrpSpPr>
        <p:grpSpPr>
          <a:xfrm>
            <a:off x="624462" y="6187652"/>
            <a:ext cx="10926270" cy="0"/>
            <a:chOff x="624462" y="6104528"/>
            <a:chExt cx="10926270" cy="0"/>
          </a:xfrm>
        </p:grpSpPr>
        <p:cxnSp>
          <p:nvCxnSpPr>
            <p:cNvPr id="10" name="Straight Connector 9">
              <a:extLst>
                <a:ext uri="{FF2B5EF4-FFF2-40B4-BE49-F238E27FC236}">
                  <a16:creationId xmlns:a16="http://schemas.microsoft.com/office/drawing/2014/main" id="{4F524C9F-8DC9-47B0-A28A-FED272747BB5}"/>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B299F0-12DF-44E2-9091-24EFBBA823F0}"/>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12" name="Picture Placeholder 2">
            <a:extLst>
              <a:ext uri="{FF2B5EF4-FFF2-40B4-BE49-F238E27FC236}">
                <a16:creationId xmlns:a16="http://schemas.microsoft.com/office/drawing/2014/main" id="{C4C614BF-252B-49CA-B6BF-1FBAE9A30F2D}"/>
              </a:ext>
            </a:extLst>
          </p:cNvPr>
          <p:cNvSpPr>
            <a:spLocks noGrp="1"/>
          </p:cNvSpPr>
          <p:nvPr>
            <p:ph type="pic" sz="quarter" idx="10"/>
          </p:nvPr>
        </p:nvSpPr>
        <p:spPr>
          <a:xfrm>
            <a:off x="947854" y="786541"/>
            <a:ext cx="10432269" cy="4881387"/>
          </a:xfrm>
          <a:custGeom>
            <a:avLst/>
            <a:gdLst>
              <a:gd name="connsiteX0" fmla="*/ 0 w 10432269"/>
              <a:gd name="connsiteY0" fmla="*/ 0 h 4881387"/>
              <a:gd name="connsiteX1" fmla="*/ 9485995 w 10432269"/>
              <a:gd name="connsiteY1" fmla="*/ 0 h 4881387"/>
              <a:gd name="connsiteX2" fmla="*/ 10432269 w 10432269"/>
              <a:gd name="connsiteY2" fmla="*/ 958099 h 4881387"/>
              <a:gd name="connsiteX3" fmla="*/ 10432269 w 10432269"/>
              <a:gd name="connsiteY3" fmla="*/ 4881387 h 4881387"/>
              <a:gd name="connsiteX4" fmla="*/ 2536592 w 10432269"/>
              <a:gd name="connsiteY4" fmla="*/ 4881387 h 4881387"/>
              <a:gd name="connsiteX5" fmla="*/ 0 w 10432269"/>
              <a:gd name="connsiteY5" fmla="*/ 2313066 h 4881387"/>
              <a:gd name="connsiteX6" fmla="*/ 0 w 10432269"/>
              <a:gd name="connsiteY6" fmla="*/ 2294888 h 4881387"/>
              <a:gd name="connsiteX7" fmla="*/ 262713 w 10432269"/>
              <a:gd name="connsiteY7" fmla="*/ 2554974 h 4881387"/>
              <a:gd name="connsiteX8" fmla="*/ 262713 w 10432269"/>
              <a:gd name="connsiteY8" fmla="*/ 2533364 h 4881387"/>
              <a:gd name="connsiteX9" fmla="*/ 0 w 10432269"/>
              <a:gd name="connsiteY9" fmla="*/ 2273277 h 4881387"/>
              <a:gd name="connsiteX10" fmla="*/ 0 w 10432269"/>
              <a:gd name="connsiteY10" fmla="*/ 2229675 h 4881387"/>
              <a:gd name="connsiteX11" fmla="*/ 262713 w 10432269"/>
              <a:gd name="connsiteY11" fmla="*/ 2489698 h 4881387"/>
              <a:gd name="connsiteX12" fmla="*/ 262713 w 10432269"/>
              <a:gd name="connsiteY12" fmla="*/ 2468088 h 4881387"/>
              <a:gd name="connsiteX13" fmla="*/ 0 w 10432269"/>
              <a:gd name="connsiteY13" fmla="*/ 2208002 h 4881387"/>
              <a:gd name="connsiteX14" fmla="*/ 0 w 10432269"/>
              <a:gd name="connsiteY14" fmla="*/ 2164463 h 4881387"/>
              <a:gd name="connsiteX15" fmla="*/ 262713 w 10432269"/>
              <a:gd name="connsiteY15" fmla="*/ 2424549 h 4881387"/>
              <a:gd name="connsiteX16" fmla="*/ 262713 w 10432269"/>
              <a:gd name="connsiteY16" fmla="*/ 2402939 h 4881387"/>
              <a:gd name="connsiteX17" fmla="*/ 0 w 10432269"/>
              <a:gd name="connsiteY17" fmla="*/ 2142853 h 4881387"/>
              <a:gd name="connsiteX18" fmla="*/ 0 w 10432269"/>
              <a:gd name="connsiteY18" fmla="*/ 2099187 h 4881387"/>
              <a:gd name="connsiteX19" fmla="*/ 262713 w 10432269"/>
              <a:gd name="connsiteY19" fmla="*/ 2359274 h 4881387"/>
              <a:gd name="connsiteX20" fmla="*/ 262713 w 10432269"/>
              <a:gd name="connsiteY20" fmla="*/ 2337663 h 4881387"/>
              <a:gd name="connsiteX21" fmla="*/ 0 w 10432269"/>
              <a:gd name="connsiteY21" fmla="*/ 2077577 h 4881387"/>
              <a:gd name="connsiteX22" fmla="*/ 0 w 10432269"/>
              <a:gd name="connsiteY22" fmla="*/ 2033975 h 4881387"/>
              <a:gd name="connsiteX23" fmla="*/ 262713 w 10432269"/>
              <a:gd name="connsiteY23" fmla="*/ 2294061 h 4881387"/>
              <a:gd name="connsiteX24" fmla="*/ 262713 w 10432269"/>
              <a:gd name="connsiteY24" fmla="*/ 2272451 h 4881387"/>
              <a:gd name="connsiteX25" fmla="*/ 0 w 10432269"/>
              <a:gd name="connsiteY25" fmla="*/ 2012428 h 4881387"/>
              <a:gd name="connsiteX26" fmla="*/ 0 w 10432269"/>
              <a:gd name="connsiteY26" fmla="*/ 1968763 h 4881387"/>
              <a:gd name="connsiteX27" fmla="*/ 262713 w 10432269"/>
              <a:gd name="connsiteY27" fmla="*/ 2228849 h 4881387"/>
              <a:gd name="connsiteX28" fmla="*/ 262713 w 10432269"/>
              <a:gd name="connsiteY28" fmla="*/ 2207239 h 4881387"/>
              <a:gd name="connsiteX29" fmla="*/ 0 w 10432269"/>
              <a:gd name="connsiteY29" fmla="*/ 1947152 h 4881387"/>
              <a:gd name="connsiteX30" fmla="*/ 0 w 10432269"/>
              <a:gd name="connsiteY30" fmla="*/ 1903550 h 4881387"/>
              <a:gd name="connsiteX31" fmla="*/ 262713 w 10432269"/>
              <a:gd name="connsiteY31" fmla="*/ 2163637 h 4881387"/>
              <a:gd name="connsiteX32" fmla="*/ 262713 w 10432269"/>
              <a:gd name="connsiteY32" fmla="*/ 2141963 h 4881387"/>
              <a:gd name="connsiteX33" fmla="*/ 0 w 10432269"/>
              <a:gd name="connsiteY33" fmla="*/ 1881876 h 4881387"/>
              <a:gd name="connsiteX34" fmla="*/ 0 w 10432269"/>
              <a:gd name="connsiteY34" fmla="*/ 1838274 h 4881387"/>
              <a:gd name="connsiteX35" fmla="*/ 262713 w 10432269"/>
              <a:gd name="connsiteY35" fmla="*/ 2098361 h 4881387"/>
              <a:gd name="connsiteX36" fmla="*/ 262713 w 10432269"/>
              <a:gd name="connsiteY36" fmla="*/ 2076751 h 4881387"/>
              <a:gd name="connsiteX37" fmla="*/ 0 w 10432269"/>
              <a:gd name="connsiteY37" fmla="*/ 1816664 h 4881387"/>
              <a:gd name="connsiteX38" fmla="*/ 0 w 10432269"/>
              <a:gd name="connsiteY38" fmla="*/ 1773062 h 4881387"/>
              <a:gd name="connsiteX39" fmla="*/ 262713 w 10432269"/>
              <a:gd name="connsiteY39" fmla="*/ 2033149 h 4881387"/>
              <a:gd name="connsiteX40" fmla="*/ 262713 w 10432269"/>
              <a:gd name="connsiteY40" fmla="*/ 2011538 h 4881387"/>
              <a:gd name="connsiteX41" fmla="*/ 0 w 10432269"/>
              <a:gd name="connsiteY41" fmla="*/ 1751452 h 4881387"/>
              <a:gd name="connsiteX42" fmla="*/ 0 w 10432269"/>
              <a:gd name="connsiteY42" fmla="*/ 1707850 h 4881387"/>
              <a:gd name="connsiteX43" fmla="*/ 262713 w 10432269"/>
              <a:gd name="connsiteY43" fmla="*/ 1967936 h 4881387"/>
              <a:gd name="connsiteX44" fmla="*/ 262713 w 10432269"/>
              <a:gd name="connsiteY44" fmla="*/ 1946262 h 4881387"/>
              <a:gd name="connsiteX45" fmla="*/ 0 w 10432269"/>
              <a:gd name="connsiteY45" fmla="*/ 1686176 h 488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32269" h="4881387">
                <a:moveTo>
                  <a:pt x="0" y="0"/>
                </a:moveTo>
                <a:lnTo>
                  <a:pt x="9485995" y="0"/>
                </a:lnTo>
                <a:lnTo>
                  <a:pt x="10432269" y="958099"/>
                </a:lnTo>
                <a:lnTo>
                  <a:pt x="10432269" y="4881387"/>
                </a:lnTo>
                <a:lnTo>
                  <a:pt x="2536592" y="4881387"/>
                </a:lnTo>
                <a:lnTo>
                  <a:pt x="0" y="2313066"/>
                </a:lnTo>
                <a:lnTo>
                  <a:pt x="0" y="2294888"/>
                </a:lnTo>
                <a:lnTo>
                  <a:pt x="262713" y="2554974"/>
                </a:lnTo>
                <a:lnTo>
                  <a:pt x="262713" y="2533364"/>
                </a:lnTo>
                <a:lnTo>
                  <a:pt x="0" y="2273277"/>
                </a:lnTo>
                <a:lnTo>
                  <a:pt x="0" y="2229675"/>
                </a:lnTo>
                <a:lnTo>
                  <a:pt x="262713" y="2489698"/>
                </a:lnTo>
                <a:lnTo>
                  <a:pt x="262713" y="2468088"/>
                </a:lnTo>
                <a:lnTo>
                  <a:pt x="0" y="2208002"/>
                </a:lnTo>
                <a:lnTo>
                  <a:pt x="0" y="2164463"/>
                </a:lnTo>
                <a:lnTo>
                  <a:pt x="262713" y="2424549"/>
                </a:lnTo>
                <a:lnTo>
                  <a:pt x="262713" y="2402939"/>
                </a:lnTo>
                <a:lnTo>
                  <a:pt x="0" y="2142853"/>
                </a:lnTo>
                <a:lnTo>
                  <a:pt x="0" y="2099187"/>
                </a:lnTo>
                <a:lnTo>
                  <a:pt x="262713" y="2359274"/>
                </a:lnTo>
                <a:lnTo>
                  <a:pt x="262713" y="2337663"/>
                </a:lnTo>
                <a:lnTo>
                  <a:pt x="0" y="2077577"/>
                </a:lnTo>
                <a:lnTo>
                  <a:pt x="0" y="2033975"/>
                </a:lnTo>
                <a:lnTo>
                  <a:pt x="262713" y="2294061"/>
                </a:lnTo>
                <a:lnTo>
                  <a:pt x="262713" y="2272451"/>
                </a:lnTo>
                <a:lnTo>
                  <a:pt x="0" y="2012428"/>
                </a:lnTo>
                <a:lnTo>
                  <a:pt x="0" y="1968763"/>
                </a:lnTo>
                <a:lnTo>
                  <a:pt x="262713" y="2228849"/>
                </a:lnTo>
                <a:lnTo>
                  <a:pt x="262713" y="2207239"/>
                </a:lnTo>
                <a:lnTo>
                  <a:pt x="0" y="1947152"/>
                </a:lnTo>
                <a:lnTo>
                  <a:pt x="0" y="1903550"/>
                </a:lnTo>
                <a:lnTo>
                  <a:pt x="262713" y="2163637"/>
                </a:lnTo>
                <a:lnTo>
                  <a:pt x="262713" y="2141963"/>
                </a:lnTo>
                <a:lnTo>
                  <a:pt x="0" y="1881876"/>
                </a:lnTo>
                <a:lnTo>
                  <a:pt x="0" y="1838274"/>
                </a:lnTo>
                <a:lnTo>
                  <a:pt x="262713" y="2098361"/>
                </a:lnTo>
                <a:lnTo>
                  <a:pt x="262713" y="2076751"/>
                </a:lnTo>
                <a:lnTo>
                  <a:pt x="0" y="1816664"/>
                </a:lnTo>
                <a:lnTo>
                  <a:pt x="0" y="1773062"/>
                </a:lnTo>
                <a:lnTo>
                  <a:pt x="262713" y="2033149"/>
                </a:lnTo>
                <a:lnTo>
                  <a:pt x="262713" y="2011538"/>
                </a:lnTo>
                <a:lnTo>
                  <a:pt x="0" y="1751452"/>
                </a:lnTo>
                <a:lnTo>
                  <a:pt x="0" y="1707850"/>
                </a:lnTo>
                <a:lnTo>
                  <a:pt x="262713" y="1967936"/>
                </a:lnTo>
                <a:lnTo>
                  <a:pt x="262713" y="1946262"/>
                </a:lnTo>
                <a:lnTo>
                  <a:pt x="0" y="1686176"/>
                </a:lnTo>
                <a:close/>
              </a:path>
            </a:pathLst>
          </a:custGeom>
          <a:solidFill>
            <a:schemeClr val="bg1">
              <a:lumMod val="95000"/>
            </a:schemeClr>
          </a:solidFill>
        </p:spPr>
        <p:txBody>
          <a:bodyPr wrap="square">
            <a:noAutofit/>
          </a:bodyPr>
          <a:lstStyle/>
          <a:p>
            <a:r>
              <a:rPr lang="en-US"/>
              <a:t>Click icon to add picture</a:t>
            </a:r>
          </a:p>
        </p:txBody>
      </p:sp>
      <p:pic>
        <p:nvPicPr>
          <p:cNvPr id="13" name="Picture 12" descr="A picture containing device&#10;&#10;Description automatically generated">
            <a:extLst>
              <a:ext uri="{FF2B5EF4-FFF2-40B4-BE49-F238E27FC236}">
                <a16:creationId xmlns:a16="http://schemas.microsoft.com/office/drawing/2014/main" id="{B0EAF3A3-4D02-42C5-8730-8043EE94EC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063" y="1881676"/>
            <a:ext cx="849367" cy="2897841"/>
          </a:xfrm>
          <a:prstGeom prst="rect">
            <a:avLst/>
          </a:prstGeom>
        </p:spPr>
      </p:pic>
    </p:spTree>
    <p:extLst>
      <p:ext uri="{BB962C8B-B14F-4D97-AF65-F5344CB8AC3E}">
        <p14:creationId xmlns:p14="http://schemas.microsoft.com/office/powerpoint/2010/main" val="1214814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Alternate">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9237392-9942-4D21-BABE-B4BBFF0F70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1" y="0"/>
            <a:ext cx="12172317" cy="6858000"/>
          </a:xfrm>
          <a:prstGeom prst="rect">
            <a:avLst/>
          </a:prstGeom>
        </p:spPr>
      </p:pic>
      <p:sp>
        <p:nvSpPr>
          <p:cNvPr id="4" name="Right Triangle 3">
            <a:extLst>
              <a:ext uri="{FF2B5EF4-FFF2-40B4-BE49-F238E27FC236}">
                <a16:creationId xmlns:a16="http://schemas.microsoft.com/office/drawing/2014/main" id="{6DECE49E-5314-4174-844D-B815553A9F50}"/>
              </a:ext>
            </a:extLst>
          </p:cNvPr>
          <p:cNvSpPr/>
          <p:nvPr userDrawn="1"/>
        </p:nvSpPr>
        <p:spPr>
          <a:xfrm rot="10800000">
            <a:off x="10239764" y="608402"/>
            <a:ext cx="1343489" cy="1343489"/>
          </a:xfrm>
          <a:prstGeom prst="rtTriangle">
            <a:avLst/>
          </a:prstGeom>
          <a:solidFill>
            <a:srgbClr val="7F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BC01E6-09B0-4F65-AE77-6095413F15C4}"/>
              </a:ext>
            </a:extLst>
          </p:cNvPr>
          <p:cNvGrpSpPr/>
          <p:nvPr userDrawn="1"/>
        </p:nvGrpSpPr>
        <p:grpSpPr>
          <a:xfrm>
            <a:off x="8991392" y="6313661"/>
            <a:ext cx="2412850" cy="275010"/>
            <a:chOff x="8505441" y="6313661"/>
            <a:chExt cx="2412850" cy="275010"/>
          </a:xfrm>
        </p:grpSpPr>
        <p:sp>
          <p:nvSpPr>
            <p:cNvPr id="6" name="TextBox 5">
              <a:extLst>
                <a:ext uri="{FF2B5EF4-FFF2-40B4-BE49-F238E27FC236}">
                  <a16:creationId xmlns:a16="http://schemas.microsoft.com/office/drawing/2014/main" id="{DA118DFA-4629-474B-B12C-341F16C2F945}"/>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7" name="Picture 6">
              <a:extLst>
                <a:ext uri="{FF2B5EF4-FFF2-40B4-BE49-F238E27FC236}">
                  <a16:creationId xmlns:a16="http://schemas.microsoft.com/office/drawing/2014/main" id="{23B3033B-98E6-4F26-B40C-AF049F23FAB4}"/>
                </a:ext>
              </a:extLst>
            </p:cNvPr>
            <p:cNvPicPr>
              <a:picLocks noChangeAspect="1"/>
            </p:cNvPicPr>
            <p:nvPr userDrawn="1"/>
          </p:nvPicPr>
          <p:blipFill>
            <a:blip r:embed="rId3"/>
            <a:stretch>
              <a:fillRect/>
            </a:stretch>
          </p:blipFill>
          <p:spPr>
            <a:xfrm>
              <a:off x="10745610" y="6313661"/>
              <a:ext cx="172681" cy="275010"/>
            </a:xfrm>
            <a:prstGeom prst="rect">
              <a:avLst/>
            </a:prstGeom>
          </p:spPr>
        </p:pic>
      </p:grpSp>
      <p:grpSp>
        <p:nvGrpSpPr>
          <p:cNvPr id="8" name="Group 7">
            <a:extLst>
              <a:ext uri="{FF2B5EF4-FFF2-40B4-BE49-F238E27FC236}">
                <a16:creationId xmlns:a16="http://schemas.microsoft.com/office/drawing/2014/main" id="{4B64E726-4991-45A8-99AE-06D8DE1148E8}"/>
              </a:ext>
            </a:extLst>
          </p:cNvPr>
          <p:cNvGrpSpPr/>
          <p:nvPr userDrawn="1"/>
        </p:nvGrpSpPr>
        <p:grpSpPr>
          <a:xfrm>
            <a:off x="624462" y="6187652"/>
            <a:ext cx="10926270" cy="0"/>
            <a:chOff x="624462" y="6104528"/>
            <a:chExt cx="10926270" cy="0"/>
          </a:xfrm>
        </p:grpSpPr>
        <p:cxnSp>
          <p:nvCxnSpPr>
            <p:cNvPr id="9" name="Straight Connector 8">
              <a:extLst>
                <a:ext uri="{FF2B5EF4-FFF2-40B4-BE49-F238E27FC236}">
                  <a16:creationId xmlns:a16="http://schemas.microsoft.com/office/drawing/2014/main" id="{6B5543A3-5EA8-4366-AEAE-8045281703D2}"/>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034616-7D03-47F7-B55B-07624458F686}"/>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11" name="Picture Placeholder 2">
            <a:extLst>
              <a:ext uri="{FF2B5EF4-FFF2-40B4-BE49-F238E27FC236}">
                <a16:creationId xmlns:a16="http://schemas.microsoft.com/office/drawing/2014/main" id="{8363218E-1E25-48BA-8BD4-C9C57223E538}"/>
              </a:ext>
            </a:extLst>
          </p:cNvPr>
          <p:cNvSpPr>
            <a:spLocks noGrp="1"/>
          </p:cNvSpPr>
          <p:nvPr>
            <p:ph type="pic" sz="quarter" idx="10"/>
          </p:nvPr>
        </p:nvSpPr>
        <p:spPr>
          <a:xfrm>
            <a:off x="947854" y="786541"/>
            <a:ext cx="10432269" cy="4881387"/>
          </a:xfrm>
          <a:custGeom>
            <a:avLst/>
            <a:gdLst>
              <a:gd name="connsiteX0" fmla="*/ 0 w 10432269"/>
              <a:gd name="connsiteY0" fmla="*/ 0 h 4881387"/>
              <a:gd name="connsiteX1" fmla="*/ 9485995 w 10432269"/>
              <a:gd name="connsiteY1" fmla="*/ 0 h 4881387"/>
              <a:gd name="connsiteX2" fmla="*/ 10432269 w 10432269"/>
              <a:gd name="connsiteY2" fmla="*/ 958099 h 4881387"/>
              <a:gd name="connsiteX3" fmla="*/ 10432269 w 10432269"/>
              <a:gd name="connsiteY3" fmla="*/ 4881387 h 4881387"/>
              <a:gd name="connsiteX4" fmla="*/ 2536592 w 10432269"/>
              <a:gd name="connsiteY4" fmla="*/ 4881387 h 4881387"/>
              <a:gd name="connsiteX5" fmla="*/ 0 w 10432269"/>
              <a:gd name="connsiteY5" fmla="*/ 2313066 h 4881387"/>
              <a:gd name="connsiteX6" fmla="*/ 0 w 10432269"/>
              <a:gd name="connsiteY6" fmla="*/ 2294888 h 4881387"/>
              <a:gd name="connsiteX7" fmla="*/ 262713 w 10432269"/>
              <a:gd name="connsiteY7" fmla="*/ 2554974 h 4881387"/>
              <a:gd name="connsiteX8" fmla="*/ 262713 w 10432269"/>
              <a:gd name="connsiteY8" fmla="*/ 2533364 h 4881387"/>
              <a:gd name="connsiteX9" fmla="*/ 0 w 10432269"/>
              <a:gd name="connsiteY9" fmla="*/ 2273277 h 4881387"/>
              <a:gd name="connsiteX10" fmla="*/ 0 w 10432269"/>
              <a:gd name="connsiteY10" fmla="*/ 2229675 h 4881387"/>
              <a:gd name="connsiteX11" fmla="*/ 262713 w 10432269"/>
              <a:gd name="connsiteY11" fmla="*/ 2489698 h 4881387"/>
              <a:gd name="connsiteX12" fmla="*/ 262713 w 10432269"/>
              <a:gd name="connsiteY12" fmla="*/ 2468088 h 4881387"/>
              <a:gd name="connsiteX13" fmla="*/ 0 w 10432269"/>
              <a:gd name="connsiteY13" fmla="*/ 2208002 h 4881387"/>
              <a:gd name="connsiteX14" fmla="*/ 0 w 10432269"/>
              <a:gd name="connsiteY14" fmla="*/ 2164463 h 4881387"/>
              <a:gd name="connsiteX15" fmla="*/ 262713 w 10432269"/>
              <a:gd name="connsiteY15" fmla="*/ 2424549 h 4881387"/>
              <a:gd name="connsiteX16" fmla="*/ 262713 w 10432269"/>
              <a:gd name="connsiteY16" fmla="*/ 2402939 h 4881387"/>
              <a:gd name="connsiteX17" fmla="*/ 0 w 10432269"/>
              <a:gd name="connsiteY17" fmla="*/ 2142853 h 4881387"/>
              <a:gd name="connsiteX18" fmla="*/ 0 w 10432269"/>
              <a:gd name="connsiteY18" fmla="*/ 2099187 h 4881387"/>
              <a:gd name="connsiteX19" fmla="*/ 262713 w 10432269"/>
              <a:gd name="connsiteY19" fmla="*/ 2359274 h 4881387"/>
              <a:gd name="connsiteX20" fmla="*/ 262713 w 10432269"/>
              <a:gd name="connsiteY20" fmla="*/ 2337663 h 4881387"/>
              <a:gd name="connsiteX21" fmla="*/ 0 w 10432269"/>
              <a:gd name="connsiteY21" fmla="*/ 2077577 h 4881387"/>
              <a:gd name="connsiteX22" fmla="*/ 0 w 10432269"/>
              <a:gd name="connsiteY22" fmla="*/ 2033975 h 4881387"/>
              <a:gd name="connsiteX23" fmla="*/ 262713 w 10432269"/>
              <a:gd name="connsiteY23" fmla="*/ 2294061 h 4881387"/>
              <a:gd name="connsiteX24" fmla="*/ 262713 w 10432269"/>
              <a:gd name="connsiteY24" fmla="*/ 2272451 h 4881387"/>
              <a:gd name="connsiteX25" fmla="*/ 0 w 10432269"/>
              <a:gd name="connsiteY25" fmla="*/ 2012428 h 4881387"/>
              <a:gd name="connsiteX26" fmla="*/ 0 w 10432269"/>
              <a:gd name="connsiteY26" fmla="*/ 1968763 h 4881387"/>
              <a:gd name="connsiteX27" fmla="*/ 262713 w 10432269"/>
              <a:gd name="connsiteY27" fmla="*/ 2228849 h 4881387"/>
              <a:gd name="connsiteX28" fmla="*/ 262713 w 10432269"/>
              <a:gd name="connsiteY28" fmla="*/ 2207239 h 4881387"/>
              <a:gd name="connsiteX29" fmla="*/ 0 w 10432269"/>
              <a:gd name="connsiteY29" fmla="*/ 1947152 h 4881387"/>
              <a:gd name="connsiteX30" fmla="*/ 0 w 10432269"/>
              <a:gd name="connsiteY30" fmla="*/ 1903550 h 4881387"/>
              <a:gd name="connsiteX31" fmla="*/ 262713 w 10432269"/>
              <a:gd name="connsiteY31" fmla="*/ 2163637 h 4881387"/>
              <a:gd name="connsiteX32" fmla="*/ 262713 w 10432269"/>
              <a:gd name="connsiteY32" fmla="*/ 2141963 h 4881387"/>
              <a:gd name="connsiteX33" fmla="*/ 0 w 10432269"/>
              <a:gd name="connsiteY33" fmla="*/ 1881876 h 4881387"/>
              <a:gd name="connsiteX34" fmla="*/ 0 w 10432269"/>
              <a:gd name="connsiteY34" fmla="*/ 1838274 h 4881387"/>
              <a:gd name="connsiteX35" fmla="*/ 262713 w 10432269"/>
              <a:gd name="connsiteY35" fmla="*/ 2098361 h 4881387"/>
              <a:gd name="connsiteX36" fmla="*/ 262713 w 10432269"/>
              <a:gd name="connsiteY36" fmla="*/ 2076751 h 4881387"/>
              <a:gd name="connsiteX37" fmla="*/ 0 w 10432269"/>
              <a:gd name="connsiteY37" fmla="*/ 1816664 h 4881387"/>
              <a:gd name="connsiteX38" fmla="*/ 0 w 10432269"/>
              <a:gd name="connsiteY38" fmla="*/ 1773062 h 4881387"/>
              <a:gd name="connsiteX39" fmla="*/ 262713 w 10432269"/>
              <a:gd name="connsiteY39" fmla="*/ 2033149 h 4881387"/>
              <a:gd name="connsiteX40" fmla="*/ 262713 w 10432269"/>
              <a:gd name="connsiteY40" fmla="*/ 2011538 h 4881387"/>
              <a:gd name="connsiteX41" fmla="*/ 0 w 10432269"/>
              <a:gd name="connsiteY41" fmla="*/ 1751452 h 4881387"/>
              <a:gd name="connsiteX42" fmla="*/ 0 w 10432269"/>
              <a:gd name="connsiteY42" fmla="*/ 1707850 h 4881387"/>
              <a:gd name="connsiteX43" fmla="*/ 262713 w 10432269"/>
              <a:gd name="connsiteY43" fmla="*/ 1967936 h 4881387"/>
              <a:gd name="connsiteX44" fmla="*/ 262713 w 10432269"/>
              <a:gd name="connsiteY44" fmla="*/ 1946262 h 4881387"/>
              <a:gd name="connsiteX45" fmla="*/ 0 w 10432269"/>
              <a:gd name="connsiteY45" fmla="*/ 1686176 h 488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32269" h="4881387">
                <a:moveTo>
                  <a:pt x="0" y="0"/>
                </a:moveTo>
                <a:lnTo>
                  <a:pt x="9485995" y="0"/>
                </a:lnTo>
                <a:lnTo>
                  <a:pt x="10432269" y="958099"/>
                </a:lnTo>
                <a:lnTo>
                  <a:pt x="10432269" y="4881387"/>
                </a:lnTo>
                <a:lnTo>
                  <a:pt x="2536592" y="4881387"/>
                </a:lnTo>
                <a:lnTo>
                  <a:pt x="0" y="2313066"/>
                </a:lnTo>
                <a:lnTo>
                  <a:pt x="0" y="2294888"/>
                </a:lnTo>
                <a:lnTo>
                  <a:pt x="262713" y="2554974"/>
                </a:lnTo>
                <a:lnTo>
                  <a:pt x="262713" y="2533364"/>
                </a:lnTo>
                <a:lnTo>
                  <a:pt x="0" y="2273277"/>
                </a:lnTo>
                <a:lnTo>
                  <a:pt x="0" y="2229675"/>
                </a:lnTo>
                <a:lnTo>
                  <a:pt x="262713" y="2489698"/>
                </a:lnTo>
                <a:lnTo>
                  <a:pt x="262713" y="2468088"/>
                </a:lnTo>
                <a:lnTo>
                  <a:pt x="0" y="2208002"/>
                </a:lnTo>
                <a:lnTo>
                  <a:pt x="0" y="2164463"/>
                </a:lnTo>
                <a:lnTo>
                  <a:pt x="262713" y="2424549"/>
                </a:lnTo>
                <a:lnTo>
                  <a:pt x="262713" y="2402939"/>
                </a:lnTo>
                <a:lnTo>
                  <a:pt x="0" y="2142853"/>
                </a:lnTo>
                <a:lnTo>
                  <a:pt x="0" y="2099187"/>
                </a:lnTo>
                <a:lnTo>
                  <a:pt x="262713" y="2359274"/>
                </a:lnTo>
                <a:lnTo>
                  <a:pt x="262713" y="2337663"/>
                </a:lnTo>
                <a:lnTo>
                  <a:pt x="0" y="2077577"/>
                </a:lnTo>
                <a:lnTo>
                  <a:pt x="0" y="2033975"/>
                </a:lnTo>
                <a:lnTo>
                  <a:pt x="262713" y="2294061"/>
                </a:lnTo>
                <a:lnTo>
                  <a:pt x="262713" y="2272451"/>
                </a:lnTo>
                <a:lnTo>
                  <a:pt x="0" y="2012428"/>
                </a:lnTo>
                <a:lnTo>
                  <a:pt x="0" y="1968763"/>
                </a:lnTo>
                <a:lnTo>
                  <a:pt x="262713" y="2228849"/>
                </a:lnTo>
                <a:lnTo>
                  <a:pt x="262713" y="2207239"/>
                </a:lnTo>
                <a:lnTo>
                  <a:pt x="0" y="1947152"/>
                </a:lnTo>
                <a:lnTo>
                  <a:pt x="0" y="1903550"/>
                </a:lnTo>
                <a:lnTo>
                  <a:pt x="262713" y="2163637"/>
                </a:lnTo>
                <a:lnTo>
                  <a:pt x="262713" y="2141963"/>
                </a:lnTo>
                <a:lnTo>
                  <a:pt x="0" y="1881876"/>
                </a:lnTo>
                <a:lnTo>
                  <a:pt x="0" y="1838274"/>
                </a:lnTo>
                <a:lnTo>
                  <a:pt x="262713" y="2098361"/>
                </a:lnTo>
                <a:lnTo>
                  <a:pt x="262713" y="2076751"/>
                </a:lnTo>
                <a:lnTo>
                  <a:pt x="0" y="1816664"/>
                </a:lnTo>
                <a:lnTo>
                  <a:pt x="0" y="1773062"/>
                </a:lnTo>
                <a:lnTo>
                  <a:pt x="262713" y="2033149"/>
                </a:lnTo>
                <a:lnTo>
                  <a:pt x="262713" y="2011538"/>
                </a:lnTo>
                <a:lnTo>
                  <a:pt x="0" y="1751452"/>
                </a:lnTo>
                <a:lnTo>
                  <a:pt x="0" y="1707850"/>
                </a:lnTo>
                <a:lnTo>
                  <a:pt x="262713" y="1967936"/>
                </a:lnTo>
                <a:lnTo>
                  <a:pt x="262713" y="1946262"/>
                </a:lnTo>
                <a:lnTo>
                  <a:pt x="0" y="1686176"/>
                </a:lnTo>
                <a:close/>
              </a:path>
            </a:pathLst>
          </a:custGeom>
          <a:solidFill>
            <a:schemeClr val="bg1">
              <a:lumMod val="95000"/>
            </a:schemeClr>
          </a:solidFill>
        </p:spPr>
        <p:txBody>
          <a:bodyPr wrap="square">
            <a:noAutofit/>
          </a:bodyPr>
          <a:lstStyle/>
          <a:p>
            <a:r>
              <a:rPr lang="en-US"/>
              <a:t>Click icon to add picture</a:t>
            </a:r>
          </a:p>
        </p:txBody>
      </p:sp>
      <p:sp>
        <p:nvSpPr>
          <p:cNvPr id="12" name="Right Triangle 11">
            <a:extLst>
              <a:ext uri="{FF2B5EF4-FFF2-40B4-BE49-F238E27FC236}">
                <a16:creationId xmlns:a16="http://schemas.microsoft.com/office/drawing/2014/main" id="{B0D8D93A-B3F6-4F07-9469-4C928841BF67}"/>
              </a:ext>
            </a:extLst>
          </p:cNvPr>
          <p:cNvSpPr/>
          <p:nvPr userDrawn="1"/>
        </p:nvSpPr>
        <p:spPr>
          <a:xfrm>
            <a:off x="755795" y="2945427"/>
            <a:ext cx="2919390" cy="2919390"/>
          </a:xfrm>
          <a:prstGeom prst="rtTriangle">
            <a:avLst/>
          </a:prstGeom>
          <a:gradFill flip="none" rotWithShape="1">
            <a:gsLst>
              <a:gs pos="0">
                <a:srgbClr val="196E8E"/>
              </a:gs>
              <a:gs pos="100000">
                <a:srgbClr val="00B0F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evice&#10;&#10;Description automatically generated">
            <a:extLst>
              <a:ext uri="{FF2B5EF4-FFF2-40B4-BE49-F238E27FC236}">
                <a16:creationId xmlns:a16="http://schemas.microsoft.com/office/drawing/2014/main" id="{A359D027-EDC9-4BDA-9208-4B12E2A28E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063" y="1881676"/>
            <a:ext cx="849367" cy="2897841"/>
          </a:xfrm>
          <a:prstGeom prst="rect">
            <a:avLst/>
          </a:prstGeom>
        </p:spPr>
      </p:pic>
    </p:spTree>
    <p:extLst>
      <p:ext uri="{BB962C8B-B14F-4D97-AF65-F5344CB8AC3E}">
        <p14:creationId xmlns:p14="http://schemas.microsoft.com/office/powerpoint/2010/main" val="1509431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18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Half Blue - Two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8B7252-39F1-4F22-9DDD-550B992F24C3}"/>
              </a:ext>
            </a:extLst>
          </p:cNvPr>
          <p:cNvSpPr/>
          <p:nvPr userDrawn="1"/>
        </p:nvSpPr>
        <p:spPr>
          <a:xfrm>
            <a:off x="1" y="2"/>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548449"/>
            <a:ext cx="5103963" cy="987552"/>
          </a:xfrm>
        </p:spPr>
        <p:txBody>
          <a:bodyPr anchor="ctr"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4"/>
            <a:ext cx="5103963" cy="456530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6574131" y="1783094"/>
            <a:ext cx="5139739" cy="4565303"/>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30168" y="6350921"/>
            <a:ext cx="228600" cy="376881"/>
          </a:xfrm>
          <a:prstGeom prst="rect">
            <a:avLst/>
          </a:prstGeom>
        </p:spPr>
      </p:pic>
      <p:sp>
        <p:nvSpPr>
          <p:cNvPr id="12" name="TextBox 11">
            <a:extLst>
              <a:ext uri="{FF2B5EF4-FFF2-40B4-BE49-F238E27FC236}">
                <a16:creationId xmlns:a16="http://schemas.microsoft.com/office/drawing/2014/main" id="{EB926C86-2523-43D8-8DA8-C211A033C6AC}"/>
              </a:ext>
            </a:extLst>
          </p:cNvPr>
          <p:cNvSpPr txBox="1"/>
          <p:nvPr userDrawn="1"/>
        </p:nvSpPr>
        <p:spPr>
          <a:xfrm>
            <a:off x="9545260" y="6430376"/>
            <a:ext cx="2475781" cy="215444"/>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318503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ne Column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a:t>Click to edit Master title style</a:t>
            </a:r>
          </a:p>
        </p:txBody>
      </p:sp>
      <p:sp>
        <p:nvSpPr>
          <p:cNvPr id="3" name="Content Placeholder 2"/>
          <p:cNvSpPr>
            <a:spLocks noGrp="1"/>
          </p:cNvSpPr>
          <p:nvPr>
            <p:ph idx="1" hasCustomPrompt="1"/>
          </p:nvPr>
        </p:nvSpPr>
        <p:spPr>
          <a:xfrm>
            <a:off x="1143000" y="1691330"/>
            <a:ext cx="10588752" cy="4709468"/>
          </a:xfrm>
        </p:spPr>
        <p:txBody>
          <a:bodyPr wrap="square"/>
          <a:lstStyle>
            <a:lvl2pPr>
              <a:buSzPct val="10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143000" y="1142999"/>
            <a:ext cx="10588752" cy="320040"/>
          </a:xfrm>
        </p:spPr>
        <p:txBody>
          <a:bodyPr wrap="none" anchor="ctr" anchorCtr="0"/>
          <a:lstStyle>
            <a:lvl1pPr>
              <a:defRPr>
                <a:solidFill>
                  <a:schemeClr val="tx1"/>
                </a:solidFill>
              </a:defRPr>
            </a:lvl1pPr>
          </a:lstStyle>
          <a:p>
            <a:pPr lvl="0"/>
            <a:r>
              <a:rPr lang="en-US"/>
              <a:t>Slide Subtitle</a:t>
            </a:r>
          </a:p>
        </p:txBody>
      </p:sp>
      <p:sp>
        <p:nvSpPr>
          <p:cNvPr id="4" name="Slide Number Placeholder 3"/>
          <p:cNvSpPr>
            <a:spLocks noGrp="1"/>
          </p:cNvSpPr>
          <p:nvPr>
            <p:ph type="sldNum" sz="quarter" idx="14"/>
          </p:nvPr>
        </p:nvSpPr>
        <p:spPr/>
        <p:txBody>
          <a:bodyPr/>
          <a:lstStyle/>
          <a:p>
            <a:fld id="{59AAA9D0-25F1-44A0-B71A-2301059DA742}" type="slidenum">
              <a:rPr lang="en-US" smtClean="0"/>
              <a:pPr/>
              <a:t>‹#›</a:t>
            </a:fld>
            <a:endParaRPr lang="en-US"/>
          </a:p>
        </p:txBody>
      </p:sp>
    </p:spTree>
    <p:extLst>
      <p:ext uri="{BB962C8B-B14F-4D97-AF65-F5344CB8AC3E}">
        <p14:creationId xmlns:p14="http://schemas.microsoft.com/office/powerpoint/2010/main" val="2571073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3000" y="1143000"/>
            <a:ext cx="10588752" cy="5257800"/>
          </a:xfrm>
        </p:spPr>
        <p:txBody>
          <a:bodyPr wrap="square"/>
          <a:lstStyle>
            <a:lvl2pPr>
              <a:buSzPct val="10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wrap="none"/>
          <a:lstStyle/>
          <a:p>
            <a:r>
              <a:rPr lang="en-US"/>
              <a:t>Click to edit Master title style</a:t>
            </a:r>
          </a:p>
        </p:txBody>
      </p:sp>
      <p:sp>
        <p:nvSpPr>
          <p:cNvPr id="8" name="Slide Number Placeholder 7"/>
          <p:cNvSpPr>
            <a:spLocks noGrp="1"/>
          </p:cNvSpPr>
          <p:nvPr>
            <p:ph type="sldNum" sz="quarter" idx="10"/>
          </p:nvPr>
        </p:nvSpPr>
        <p:spPr/>
        <p:txBody>
          <a:bodyPr/>
          <a:lstStyle/>
          <a:p>
            <a:fld id="{59AAA9D0-25F1-44A0-B71A-2301059DA742}" type="slidenum">
              <a:rPr lang="en-US" smtClean="0"/>
              <a:pPr/>
              <a:t>‹#›</a:t>
            </a:fld>
            <a:endParaRPr lang="en-US"/>
          </a:p>
        </p:txBody>
      </p:sp>
    </p:spTree>
    <p:extLst>
      <p:ext uri="{BB962C8B-B14F-4D97-AF65-F5344CB8AC3E}">
        <p14:creationId xmlns:p14="http://schemas.microsoft.com/office/powerpoint/2010/main" val="1634340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659B-BE47-DD64-826B-04A88247E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505ADD-232A-8220-F0C8-32746B64E5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DDE691-8A1C-9ECC-3903-2FEEDED40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45A3AD-648F-1D03-DFF6-F8885AA2D985}"/>
              </a:ext>
            </a:extLst>
          </p:cNvPr>
          <p:cNvSpPr>
            <a:spLocks noGrp="1"/>
          </p:cNvSpPr>
          <p:nvPr>
            <p:ph type="dt" sz="half" idx="10"/>
          </p:nvPr>
        </p:nvSpPr>
        <p:spPr/>
        <p:txBody>
          <a:bodyPr/>
          <a:lstStyle/>
          <a:p>
            <a:fld id="{CF5B8B7A-4D01-4C38-9154-A7EC30AA725E}" type="datetimeFigureOut">
              <a:rPr lang="en-US" smtClean="0"/>
              <a:t>3/19/24</a:t>
            </a:fld>
            <a:endParaRPr lang="en-US"/>
          </a:p>
        </p:txBody>
      </p:sp>
      <p:sp>
        <p:nvSpPr>
          <p:cNvPr id="6" name="Footer Placeholder 5">
            <a:extLst>
              <a:ext uri="{FF2B5EF4-FFF2-40B4-BE49-F238E27FC236}">
                <a16:creationId xmlns:a16="http://schemas.microsoft.com/office/drawing/2014/main" id="{CC3BBF7E-1BD1-4BD1-59F6-1FA8844F1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96ECE-D186-A312-D416-6D3285F37D07}"/>
              </a:ext>
            </a:extLst>
          </p:cNvPr>
          <p:cNvSpPr>
            <a:spLocks noGrp="1"/>
          </p:cNvSpPr>
          <p:nvPr>
            <p:ph type="sldNum" sz="quarter" idx="12"/>
          </p:nvPr>
        </p:nvSpPr>
        <p:spPr/>
        <p:txBody>
          <a:bodyPr/>
          <a:lstStyle/>
          <a:p>
            <a:fld id="{EDCDA1D8-D9D8-428E-B196-FA60B5D76FA4}" type="slidenum">
              <a:rPr lang="en-US" smtClean="0"/>
              <a:t>‹#›</a:t>
            </a:fld>
            <a:endParaRPr lang="en-US"/>
          </a:p>
        </p:txBody>
      </p:sp>
    </p:spTree>
    <p:extLst>
      <p:ext uri="{BB962C8B-B14F-4D97-AF65-F5344CB8AC3E}">
        <p14:creationId xmlns:p14="http://schemas.microsoft.com/office/powerpoint/2010/main" val="3181521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D5A0A6-EF2C-5E4F-9644-082F7D1497EC}"/>
              </a:ext>
            </a:extLst>
          </p:cNvPr>
          <p:cNvSpPr>
            <a:spLocks noGrp="1"/>
          </p:cNvSpPr>
          <p:nvPr>
            <p:ph type="ctrTitle"/>
          </p:nvPr>
        </p:nvSpPr>
        <p:spPr>
          <a:xfrm>
            <a:off x="309282"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8" name="Subtitle 2">
            <a:extLst>
              <a:ext uri="{FF2B5EF4-FFF2-40B4-BE49-F238E27FC236}">
                <a16:creationId xmlns:a16="http://schemas.microsoft.com/office/drawing/2014/main" id="{6210F5AD-CB6F-7E40-A3FD-55A9D8104C33}"/>
              </a:ext>
            </a:extLst>
          </p:cNvPr>
          <p:cNvSpPr>
            <a:spLocks noGrp="1"/>
          </p:cNvSpPr>
          <p:nvPr>
            <p:ph type="subTitle" idx="1"/>
          </p:nvPr>
        </p:nvSpPr>
        <p:spPr>
          <a:xfrm>
            <a:off x="322582" y="1573372"/>
            <a:ext cx="11450319" cy="769779"/>
          </a:xfrm>
        </p:spPr>
        <p:txBody>
          <a:bodyPr/>
          <a:lstStyle>
            <a:lvl1pPr marL="0" indent="0" algn="l">
              <a:lnSpc>
                <a:spcPct val="140000"/>
              </a:lnSpc>
              <a:buNone/>
              <a:defRPr sz="2400" b="1" baseline="0">
                <a:solidFill>
                  <a:srgbClr val="002E6D"/>
                </a:solidFill>
                <a:latin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596FF70D-46C0-C84F-B419-5F4426B819A8}"/>
              </a:ext>
            </a:extLst>
          </p:cNvPr>
          <p:cNvSpPr>
            <a:spLocks noGrp="1"/>
          </p:cNvSpPr>
          <p:nvPr>
            <p:ph type="body" sz="quarter" idx="10"/>
          </p:nvPr>
        </p:nvSpPr>
        <p:spPr>
          <a:xfrm>
            <a:off x="322264" y="2667001"/>
            <a:ext cx="11450635" cy="3390900"/>
          </a:xfrm>
        </p:spPr>
        <p:txBody>
          <a:bodyPr/>
          <a:lstStyle>
            <a:lvl1pPr marL="0" indent="0">
              <a:buNone/>
              <a:defRPr sz="2400" b="1" baseline="0">
                <a:solidFill>
                  <a:srgbClr val="444545"/>
                </a:solidFill>
                <a:latin typeface="Arial" charset="0"/>
                <a:ea typeface="Arial" charset="0"/>
                <a:cs typeface="Arial" charset="0"/>
              </a:defRPr>
            </a:lvl1pPr>
            <a:lvl2pPr marL="457189" indent="0">
              <a:buNone/>
              <a:defRPr baseline="0">
                <a:solidFill>
                  <a:schemeClr val="tx1">
                    <a:lumMod val="50000"/>
                    <a:lumOff val="50000"/>
                  </a:schemeClr>
                </a:solidFill>
              </a:defRPr>
            </a:lvl2pPr>
            <a:lvl3pPr marL="914377" indent="0">
              <a:buNone/>
              <a:defRPr baseline="0">
                <a:solidFill>
                  <a:schemeClr val="tx1">
                    <a:lumMod val="50000"/>
                    <a:lumOff val="50000"/>
                  </a:schemeClr>
                </a:solidFill>
              </a:defRPr>
            </a:lvl3pPr>
            <a:lvl4pPr marL="1371566" indent="0">
              <a:buNone/>
              <a:defRPr baseline="0">
                <a:solidFill>
                  <a:schemeClr val="tx1">
                    <a:lumMod val="50000"/>
                    <a:lumOff val="50000"/>
                  </a:schemeClr>
                </a:solidFill>
              </a:defRPr>
            </a:lvl4pPr>
            <a:lvl5pPr marL="1828754" indent="0">
              <a:buNone/>
              <a:defRPr baseline="0">
                <a:solidFill>
                  <a:schemeClr val="tx1">
                    <a:lumMod val="50000"/>
                    <a:lumOff val="50000"/>
                  </a:schemeClr>
                </a:solidFill>
              </a:defRPr>
            </a:lvl5pPr>
          </a:lstStyle>
          <a:p>
            <a:pPr lvl="0"/>
            <a:r>
              <a:rPr lang="en-US"/>
              <a:t>Click to edit Master text styles</a:t>
            </a:r>
          </a:p>
        </p:txBody>
      </p:sp>
      <p:sp>
        <p:nvSpPr>
          <p:cNvPr id="10" name="TextBox 9">
            <a:extLst>
              <a:ext uri="{FF2B5EF4-FFF2-40B4-BE49-F238E27FC236}">
                <a16:creationId xmlns:a16="http://schemas.microsoft.com/office/drawing/2014/main" id="{5394FB9B-48BA-C147-959E-4F234BCD2968}"/>
              </a:ext>
            </a:extLst>
          </p:cNvPr>
          <p:cNvSpPr txBox="1"/>
          <p:nvPr userDrawn="1"/>
        </p:nvSpPr>
        <p:spPr>
          <a:xfrm>
            <a:off x="11565287"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a:solidFill>
                <a:srgbClr val="444545"/>
              </a:solidFill>
              <a:latin typeface="arial" charset="0"/>
            </a:endParaRPr>
          </a:p>
        </p:txBody>
      </p:sp>
      <p:pic>
        <p:nvPicPr>
          <p:cNvPr id="12" name="Picture 11" descr="Logo&#10;&#10;Description automatically generated">
            <a:extLst>
              <a:ext uri="{FF2B5EF4-FFF2-40B4-BE49-F238E27FC236}">
                <a16:creationId xmlns:a16="http://schemas.microsoft.com/office/drawing/2014/main" id="{BA0F1834-7476-3840-8E52-D1E7046126A2}"/>
              </a:ext>
            </a:extLst>
          </p:cNvPr>
          <p:cNvPicPr>
            <a:picLocks noChangeAspect="1"/>
          </p:cNvPicPr>
          <p:nvPr userDrawn="1"/>
        </p:nvPicPr>
        <p:blipFill>
          <a:blip r:embed="rId2"/>
          <a:stretch>
            <a:fillRect/>
          </a:stretch>
        </p:blipFill>
        <p:spPr>
          <a:xfrm>
            <a:off x="309282" y="6226101"/>
            <a:ext cx="2694333" cy="509165"/>
          </a:xfrm>
          <a:prstGeom prst="rect">
            <a:avLst/>
          </a:prstGeom>
        </p:spPr>
      </p:pic>
    </p:spTree>
    <p:extLst>
      <p:ext uri="{BB962C8B-B14F-4D97-AF65-F5344CB8AC3E}">
        <p14:creationId xmlns:p14="http://schemas.microsoft.com/office/powerpoint/2010/main" val="196806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877F491-2EFD-3544-8A7C-F32D02968479}"/>
              </a:ext>
            </a:extLst>
          </p:cNvPr>
          <p:cNvSpPr txBox="1"/>
          <p:nvPr userDrawn="1"/>
        </p:nvSpPr>
        <p:spPr>
          <a:xfrm>
            <a:off x="8823961"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sp>
        <p:nvSpPr>
          <p:cNvPr id="3" name="Title 2">
            <a:extLst>
              <a:ext uri="{FF2B5EF4-FFF2-40B4-BE49-F238E27FC236}">
                <a16:creationId xmlns:a16="http://schemas.microsoft.com/office/drawing/2014/main" id="{444EF782-A817-9D44-8675-6433689BD5F0}"/>
              </a:ext>
            </a:extLst>
          </p:cNvPr>
          <p:cNvSpPr>
            <a:spLocks noGrp="1"/>
          </p:cNvSpPr>
          <p:nvPr>
            <p:ph type="title"/>
          </p:nvPr>
        </p:nvSpPr>
        <p:spPr>
          <a:xfrm>
            <a:off x="838200" y="365125"/>
            <a:ext cx="10515600" cy="4343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dirty="0">
                <a:solidFill>
                  <a:schemeClr val="tx1"/>
                </a:solidFill>
                <a:latin typeface="+mn-lt"/>
                <a:ea typeface="+mn-ea"/>
                <a:cs typeface="+mn-cs"/>
              </a:defRPr>
            </a:lvl1pPr>
          </a:lstStyle>
          <a:p>
            <a:r>
              <a:rPr lang="en-US"/>
              <a:t>Click to edit Master title style</a:t>
            </a:r>
          </a:p>
        </p:txBody>
      </p:sp>
      <p:sp>
        <p:nvSpPr>
          <p:cNvPr id="14" name="Text Placeholder 12">
            <a:extLst>
              <a:ext uri="{FF2B5EF4-FFF2-40B4-BE49-F238E27FC236}">
                <a16:creationId xmlns:a16="http://schemas.microsoft.com/office/drawing/2014/main" id="{B2C0489D-C2D9-8B46-8C11-347BE4E585C3}"/>
              </a:ext>
            </a:extLst>
          </p:cNvPr>
          <p:cNvSpPr>
            <a:spLocks noGrp="1"/>
          </p:cNvSpPr>
          <p:nvPr>
            <p:ph type="body" sz="quarter" idx="15" hasCustomPrompt="1"/>
          </p:nvPr>
        </p:nvSpPr>
        <p:spPr>
          <a:xfrm>
            <a:off x="846377" y="753745"/>
            <a:ext cx="7955281" cy="434340"/>
          </a:xfrm>
          <a:prstGeom prst="rect">
            <a:avLst/>
          </a:prstGeom>
        </p:spPr>
        <p:txBody>
          <a:bodyPr/>
          <a:lstStyle>
            <a:lvl1pPr marL="0" indent="0">
              <a:buNone/>
              <a:defRPr sz="2000" b="1">
                <a:solidFill>
                  <a:schemeClr val="accent1"/>
                </a:solidFill>
              </a:defRPr>
            </a:lvl1pPr>
          </a:lstStyle>
          <a:p>
            <a:pPr lvl="0"/>
            <a:r>
              <a:rPr lang="en-US"/>
              <a:t>Subtitle</a:t>
            </a:r>
          </a:p>
        </p:txBody>
      </p:sp>
    </p:spTree>
    <p:extLst>
      <p:ext uri="{BB962C8B-B14F-4D97-AF65-F5344CB8AC3E}">
        <p14:creationId xmlns:p14="http://schemas.microsoft.com/office/powerpoint/2010/main" val="62358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6B0B407-2C7D-46EF-9A64-D7DA3F2EBB6A}"/>
              </a:ext>
            </a:extLst>
          </p:cNvPr>
          <p:cNvSpPr>
            <a:spLocks noGrp="1"/>
          </p:cNvSpPr>
          <p:nvPr>
            <p:ph type="title" hasCustomPrompt="1"/>
          </p:nvPr>
        </p:nvSpPr>
        <p:spPr>
          <a:xfrm>
            <a:off x="2924175" y="2800350"/>
            <a:ext cx="8372474" cy="605368"/>
          </a:xfrm>
          <a:prstGeom prst="rect">
            <a:avLst/>
          </a:prstGeom>
        </p:spPr>
        <p:txBody>
          <a:bodyPr anchor="ctr" anchorCtr="0">
            <a:noAutofit/>
          </a:bodyPr>
          <a:lstStyle>
            <a:lvl1pPr algn="ctr">
              <a:defRPr lang="en-US" sz="4400" b="1" kern="1200" dirty="0">
                <a:solidFill>
                  <a:schemeClr val="tx1"/>
                </a:solidFill>
                <a:latin typeface="+mn-lt"/>
                <a:ea typeface="+mj-ea"/>
                <a:cs typeface="+mj-cs"/>
              </a:defRPr>
            </a:lvl1pPr>
          </a:lstStyle>
          <a:p>
            <a:r>
              <a:rPr lang="en-US"/>
              <a:t>Section Title Page</a:t>
            </a:r>
          </a:p>
        </p:txBody>
      </p:sp>
      <p:grpSp>
        <p:nvGrpSpPr>
          <p:cNvPr id="2" name="Group 1">
            <a:extLst>
              <a:ext uri="{FF2B5EF4-FFF2-40B4-BE49-F238E27FC236}">
                <a16:creationId xmlns:a16="http://schemas.microsoft.com/office/drawing/2014/main" id="{CEBF48D1-89CF-2904-1835-5ACE115CF141}"/>
              </a:ext>
            </a:extLst>
          </p:cNvPr>
          <p:cNvGrpSpPr/>
          <p:nvPr userDrawn="1"/>
        </p:nvGrpSpPr>
        <p:grpSpPr>
          <a:xfrm>
            <a:off x="725020" y="6001879"/>
            <a:ext cx="10741959" cy="410792"/>
            <a:chOff x="725020" y="6001879"/>
            <a:chExt cx="10741959" cy="410792"/>
          </a:xfrm>
        </p:grpSpPr>
        <p:cxnSp>
          <p:nvCxnSpPr>
            <p:cNvPr id="3" name="Straight Connector 2">
              <a:extLst>
                <a:ext uri="{FF2B5EF4-FFF2-40B4-BE49-F238E27FC236}">
                  <a16:creationId xmlns:a16="http://schemas.microsoft.com/office/drawing/2014/main" id="{F0F03481-7A7F-8E64-DE84-8160A6A1F466}"/>
                </a:ext>
              </a:extLst>
            </p:cNvPr>
            <p:cNvCxnSpPr>
              <a:cxnSpLocks/>
            </p:cNvCxnSpPr>
            <p:nvPr userDrawn="1"/>
          </p:nvCxnSpPr>
          <p:spPr>
            <a:xfrm>
              <a:off x="725020" y="6001879"/>
              <a:ext cx="10741959" cy="0"/>
            </a:xfrm>
            <a:prstGeom prst="line">
              <a:avLst/>
            </a:prstGeom>
            <a:ln w="12700" cap="rnd">
              <a:solidFill>
                <a:schemeClr val="bg1">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1ED7C67-08F3-4C47-A5D8-B3BD6400E471}"/>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20000"/>
                      <a:lumOff val="80000"/>
                    </a:schemeClr>
                  </a:solidFill>
                  <a:effectLst/>
                  <a:uLnTx/>
                  <a:uFillTx/>
                </a:rPr>
                <a:t>© Health Catalyst. Confidential and Proprietary.</a:t>
              </a:r>
            </a:p>
          </p:txBody>
        </p:sp>
        <p:pic>
          <p:nvPicPr>
            <p:cNvPr id="5" name="Picture 4" descr="A close-up of a logo&#10;&#10;Description automatically generated with low confidence">
              <a:extLst>
                <a:ext uri="{FF2B5EF4-FFF2-40B4-BE49-F238E27FC236}">
                  <a16:creationId xmlns:a16="http://schemas.microsoft.com/office/drawing/2014/main" id="{BF0D42DD-34BC-2949-CECB-3BBE676C2FB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10436" y="6119777"/>
              <a:ext cx="1412087" cy="292894"/>
            </a:xfrm>
            <a:prstGeom prst="rect">
              <a:avLst/>
            </a:prstGeom>
          </p:spPr>
        </p:pic>
      </p:grpSp>
    </p:spTree>
    <p:extLst>
      <p:ext uri="{BB962C8B-B14F-4D97-AF65-F5344CB8AC3E}">
        <p14:creationId xmlns:p14="http://schemas.microsoft.com/office/powerpoint/2010/main" val="576976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4A125C-1B37-4763-BD0E-D93C6E5660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9951" y="-145198"/>
            <a:ext cx="12205264" cy="6337094"/>
          </a:xfrm>
          <a:prstGeom prst="rect">
            <a:avLst/>
          </a:prstGeom>
        </p:spPr>
      </p:pic>
      <p:sp>
        <p:nvSpPr>
          <p:cNvPr id="14" name="Rectangle 13">
            <a:extLst>
              <a:ext uri="{FF2B5EF4-FFF2-40B4-BE49-F238E27FC236}">
                <a16:creationId xmlns:a16="http://schemas.microsoft.com/office/drawing/2014/main" id="{F2A46279-F8D8-4C38-AB3F-B6F243C65A15}"/>
              </a:ext>
            </a:extLst>
          </p:cNvPr>
          <p:cNvSpPr/>
          <p:nvPr userDrawn="1"/>
        </p:nvSpPr>
        <p:spPr>
          <a:xfrm>
            <a:off x="10522556" y="6657945"/>
            <a:ext cx="1035860" cy="200055"/>
          </a:xfrm>
          <a:prstGeom prst="rect">
            <a:avLst/>
          </a:prstGeom>
        </p:spPr>
        <p:txBody>
          <a:bodyPr wrap="none">
            <a:spAutoFit/>
          </a:bodyPr>
          <a:lstStyle/>
          <a:p>
            <a:pPr algn="r"/>
            <a:r>
              <a:rPr lang="en-US" sz="700">
                <a:solidFill>
                  <a:srgbClr val="FFFFFF"/>
                </a:solidFill>
                <a:cs typeface="Calibri" panose="020F0502020204030204" pitchFamily="34" charset="0"/>
              </a:rPr>
              <a:t>© 2021 Health Catalyst</a:t>
            </a:r>
          </a:p>
        </p:txBody>
      </p:sp>
      <p:sp>
        <p:nvSpPr>
          <p:cNvPr id="15" name="Freeform: Shape 14">
            <a:extLst>
              <a:ext uri="{FF2B5EF4-FFF2-40B4-BE49-F238E27FC236}">
                <a16:creationId xmlns:a16="http://schemas.microsoft.com/office/drawing/2014/main" id="{CDD99515-EB6C-4370-AB09-0F2D8DCD1472}"/>
              </a:ext>
            </a:extLst>
          </p:cNvPr>
          <p:cNvSpPr/>
          <p:nvPr userDrawn="1"/>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7041F6EE-4E57-460F-8064-6D80A700DABD}"/>
              </a:ext>
            </a:extLst>
          </p:cNvPr>
          <p:cNvSpPr/>
          <p:nvPr userDrawn="1"/>
        </p:nvSpPr>
        <p:spPr>
          <a:xfrm rot="16200000">
            <a:off x="8841129" y="3524040"/>
            <a:ext cx="1543989" cy="5156298"/>
          </a:xfrm>
          <a:custGeom>
            <a:avLst/>
            <a:gdLst>
              <a:gd name="connsiteX0" fmla="*/ 1543989 w 1543989"/>
              <a:gd name="connsiteY0" fmla="*/ 1678171 h 5156298"/>
              <a:gd name="connsiteX1" fmla="*/ 1543987 w 1543989"/>
              <a:gd name="connsiteY1" fmla="*/ 1678171 h 5156298"/>
              <a:gd name="connsiteX2" fmla="*/ 1543987 w 1543989"/>
              <a:gd name="connsiteY2" fmla="*/ 5156298 h 5156298"/>
              <a:gd name="connsiteX3" fmla="*/ 0 w 1543989"/>
              <a:gd name="connsiteY3" fmla="*/ 5156298 h 5156298"/>
              <a:gd name="connsiteX4" fmla="*/ 1 w 1543989"/>
              <a:gd name="connsiteY4" fmla="*/ 1678171 h 5156298"/>
              <a:gd name="connsiteX5" fmla="*/ 0 w 1543989"/>
              <a:gd name="connsiteY5" fmla="*/ 1678171 h 5156298"/>
              <a:gd name="connsiteX6" fmla="*/ 0 w 1543989"/>
              <a:gd name="connsiteY6" fmla="*/ 0 h 5156298"/>
              <a:gd name="connsiteX7" fmla="*/ 1539768 w 1543989"/>
              <a:gd name="connsiteY7" fmla="*/ 1673583 h 5156298"/>
              <a:gd name="connsiteX8" fmla="*/ 1543987 w 1543989"/>
              <a:gd name="connsiteY8" fmla="*/ 1673583 h 5156298"/>
              <a:gd name="connsiteX9" fmla="*/ 1543987 w 1543989"/>
              <a:gd name="connsiteY9" fmla="*/ 1678169 h 51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989" h="5156298">
                <a:moveTo>
                  <a:pt x="1543989" y="1678171"/>
                </a:moveTo>
                <a:lnTo>
                  <a:pt x="1543987" y="1678171"/>
                </a:lnTo>
                <a:lnTo>
                  <a:pt x="1543987" y="5156298"/>
                </a:lnTo>
                <a:lnTo>
                  <a:pt x="0" y="5156298"/>
                </a:lnTo>
                <a:lnTo>
                  <a:pt x="1" y="1678171"/>
                </a:lnTo>
                <a:lnTo>
                  <a:pt x="0" y="1678171"/>
                </a:lnTo>
                <a:lnTo>
                  <a:pt x="0" y="0"/>
                </a:lnTo>
                <a:lnTo>
                  <a:pt x="1539768" y="1673583"/>
                </a:lnTo>
                <a:lnTo>
                  <a:pt x="1543987" y="1673583"/>
                </a:lnTo>
                <a:lnTo>
                  <a:pt x="1543987" y="1678169"/>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pic>
        <p:nvPicPr>
          <p:cNvPr id="17" name="Picture 16" descr="Logo&#10;&#10;Description automatically generated with medium confidence">
            <a:extLst>
              <a:ext uri="{FF2B5EF4-FFF2-40B4-BE49-F238E27FC236}">
                <a16:creationId xmlns:a16="http://schemas.microsoft.com/office/drawing/2014/main" id="{2CD28F3D-2A51-48E3-B678-C2FD96047B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18" name="TextBox 17">
            <a:extLst>
              <a:ext uri="{FF2B5EF4-FFF2-40B4-BE49-F238E27FC236}">
                <a16:creationId xmlns:a16="http://schemas.microsoft.com/office/drawing/2014/main" id="{742D3817-C12E-4CEA-8A9A-862F3A81730D}"/>
              </a:ext>
            </a:extLst>
          </p:cNvPr>
          <p:cNvSpPr txBox="1"/>
          <p:nvPr userDrawn="1"/>
        </p:nvSpPr>
        <p:spPr>
          <a:xfrm>
            <a:off x="10390705" y="6633031"/>
            <a:ext cx="1166984"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E7E6E6"/>
                </a:solidFill>
                <a:effectLst/>
                <a:uLnTx/>
                <a:uFillTx/>
              </a:rPr>
              <a:t>© 2021 Health Catalyst</a:t>
            </a:r>
          </a:p>
        </p:txBody>
      </p:sp>
      <p:sp>
        <p:nvSpPr>
          <p:cNvPr id="19" name="Text Placeholder 25">
            <a:extLst>
              <a:ext uri="{FF2B5EF4-FFF2-40B4-BE49-F238E27FC236}">
                <a16:creationId xmlns:a16="http://schemas.microsoft.com/office/drawing/2014/main" id="{1294E27A-833E-4F04-AD67-11A579B3023F}"/>
              </a:ext>
            </a:extLst>
          </p:cNvPr>
          <p:cNvSpPr>
            <a:spLocks noGrp="1"/>
          </p:cNvSpPr>
          <p:nvPr>
            <p:ph type="body" sz="quarter" idx="10" hasCustomPrompt="1"/>
          </p:nvPr>
        </p:nvSpPr>
        <p:spPr>
          <a:xfrm>
            <a:off x="546100" y="6217605"/>
            <a:ext cx="5081588" cy="241341"/>
          </a:xfrm>
          <a:prstGeom prst="rect">
            <a:avLst/>
          </a:prstGeom>
        </p:spPr>
        <p:txBody>
          <a:bodyPr>
            <a:noAutofit/>
          </a:bodyPr>
          <a:lstStyle>
            <a:lvl1pPr>
              <a:buNone/>
              <a:defRPr kumimoji="0" lang="en-US" sz="1400" b="0" i="0" u="none" strike="noStrike" kern="1200" cap="none" spc="0" normalizeH="0" baseline="0" dirty="0">
                <a:ln>
                  <a:noFill/>
                </a:ln>
                <a:solidFill>
                  <a:schemeClr val="accent1"/>
                </a:solidFill>
                <a:effectLst/>
                <a:uLnTx/>
                <a:uFillTx/>
                <a:latin typeface="Calibri" panose="020F0502020204030204"/>
                <a:ea typeface="+mn-ea"/>
                <a:cs typeface="+mn-cs"/>
              </a:defRPr>
            </a:lvl1pPr>
          </a:lstStyle>
          <a:p>
            <a:pPr lvl="0"/>
            <a:r>
              <a:rPr lang="en-US"/>
              <a:t>Presenter Name</a:t>
            </a:r>
          </a:p>
        </p:txBody>
      </p:sp>
      <p:sp>
        <p:nvSpPr>
          <p:cNvPr id="20" name="Text Placeholder 25">
            <a:extLst>
              <a:ext uri="{FF2B5EF4-FFF2-40B4-BE49-F238E27FC236}">
                <a16:creationId xmlns:a16="http://schemas.microsoft.com/office/drawing/2014/main" id="{63210875-9382-4834-B84B-2FB597B9EE8C}"/>
              </a:ext>
            </a:extLst>
          </p:cNvPr>
          <p:cNvSpPr>
            <a:spLocks noGrp="1"/>
          </p:cNvSpPr>
          <p:nvPr>
            <p:ph type="body" sz="quarter" idx="11" hasCustomPrompt="1"/>
          </p:nvPr>
        </p:nvSpPr>
        <p:spPr>
          <a:xfrm>
            <a:off x="546100" y="5011947"/>
            <a:ext cx="5081588" cy="1047945"/>
          </a:xfrm>
          <a:prstGeom prst="rect">
            <a:avLst/>
          </a:prstGeom>
        </p:spPr>
        <p:txBody>
          <a:bodyPr>
            <a:noAutofit/>
          </a:bodyPr>
          <a:lstStyle>
            <a:lvl1pPr>
              <a:lnSpc>
                <a:spcPts val="4000"/>
              </a:lnSpc>
              <a:spcBef>
                <a:spcPts val="0"/>
              </a:spcBef>
              <a:buNone/>
              <a:defRPr kumimoji="0" lang="en-US" sz="4000" b="1" i="0" u="none" strike="noStrike" kern="1200" cap="none" spc="0" normalizeH="0" baseline="0" dirty="0">
                <a:ln>
                  <a:noFill/>
                </a:ln>
                <a:solidFill>
                  <a:srgbClr val="FFFFFF"/>
                </a:solidFill>
                <a:effectLst/>
                <a:uLnTx/>
                <a:uFillTx/>
                <a:latin typeface="Calibri" panose="020F0502020204030204"/>
                <a:ea typeface="+mj-ea"/>
                <a:cs typeface="+mj-cs"/>
              </a:defRPr>
            </a:lvl1pPr>
          </a:lstStyle>
          <a:p>
            <a:pPr lvl="0"/>
            <a:r>
              <a:rPr lang="en-US"/>
              <a:t>Presentation Title</a:t>
            </a:r>
          </a:p>
        </p:txBody>
      </p:sp>
    </p:spTree>
    <p:extLst>
      <p:ext uri="{BB962C8B-B14F-4D97-AF65-F5344CB8AC3E}">
        <p14:creationId xmlns:p14="http://schemas.microsoft.com/office/powerpoint/2010/main" val="1702765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6BB7BCDE-E52C-4710-968C-49D01B6FB49A}"/>
              </a:ext>
            </a:extLst>
          </p:cNvPr>
          <p:cNvSpPr/>
          <p:nvPr userDrawn="1"/>
        </p:nvSpPr>
        <p:spPr>
          <a:xfrm>
            <a:off x="0" y="0"/>
            <a:ext cx="12223489" cy="6865951"/>
          </a:xfrm>
          <a:custGeom>
            <a:avLst/>
            <a:gdLst>
              <a:gd name="connsiteX0" fmla="*/ 0 w 12166184"/>
              <a:gd name="connsiteY0" fmla="*/ 0 h 6858000"/>
              <a:gd name="connsiteX1" fmla="*/ 5308184 w 12166184"/>
              <a:gd name="connsiteY1" fmla="*/ 0 h 6858000"/>
              <a:gd name="connsiteX2" fmla="*/ 12166184 w 12166184"/>
              <a:gd name="connsiteY2" fmla="*/ 6858000 h 6858000"/>
              <a:gd name="connsiteX3" fmla="*/ 0 w 121661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66184" h="6858000">
                <a:moveTo>
                  <a:pt x="0" y="0"/>
                </a:moveTo>
                <a:lnTo>
                  <a:pt x="5308184" y="0"/>
                </a:lnTo>
                <a:lnTo>
                  <a:pt x="12166184" y="6858000"/>
                </a:lnTo>
                <a:lnTo>
                  <a:pt x="0" y="6858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Calibri" panose="020F0502020204030204"/>
            </a:endParaRPr>
          </a:p>
        </p:txBody>
      </p:sp>
      <p:pic>
        <p:nvPicPr>
          <p:cNvPr id="3" name="Picture 2">
            <a:extLst>
              <a:ext uri="{FF2B5EF4-FFF2-40B4-BE49-F238E27FC236}">
                <a16:creationId xmlns:a16="http://schemas.microsoft.com/office/drawing/2014/main" id="{A68BF495-4372-416D-99FB-0673EE3C88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678" y="6354568"/>
            <a:ext cx="219075" cy="365125"/>
          </a:xfrm>
          <a:prstGeom prst="rect">
            <a:avLst/>
          </a:prstGeom>
        </p:spPr>
      </p:pic>
      <p:sp>
        <p:nvSpPr>
          <p:cNvPr id="4" name="Title 1">
            <a:extLst>
              <a:ext uri="{FF2B5EF4-FFF2-40B4-BE49-F238E27FC236}">
                <a16:creationId xmlns:a16="http://schemas.microsoft.com/office/drawing/2014/main" id="{B9970468-C9DC-4365-BFB0-507072969D26}"/>
              </a:ext>
            </a:extLst>
          </p:cNvPr>
          <p:cNvSpPr>
            <a:spLocks noGrp="1"/>
          </p:cNvSpPr>
          <p:nvPr>
            <p:ph type="title" hasCustomPrompt="1"/>
          </p:nvPr>
        </p:nvSpPr>
        <p:spPr>
          <a:xfrm>
            <a:off x="710941" y="2297509"/>
            <a:ext cx="7765997" cy="2262981"/>
          </a:xfrm>
          <a:prstGeom prst="rect">
            <a:avLst/>
          </a:prstGeom>
        </p:spPr>
        <p:txBody>
          <a:bodyPr>
            <a:noAutofit/>
          </a:bodyPr>
          <a:lstStyle>
            <a:lvl1pPr>
              <a:defRPr sz="3000" b="1">
                <a:solidFill>
                  <a:schemeClr val="bg1"/>
                </a:solidFill>
                <a:latin typeface="+mn-lt"/>
              </a:defRPr>
            </a:lvl1pPr>
          </a:lstStyle>
          <a:p>
            <a:r>
              <a:rPr lang="en-US"/>
              <a:t>Title Page</a:t>
            </a:r>
          </a:p>
        </p:txBody>
      </p:sp>
      <p:sp>
        <p:nvSpPr>
          <p:cNvPr id="5" name="Freeform: Shape 4">
            <a:extLst>
              <a:ext uri="{FF2B5EF4-FFF2-40B4-BE49-F238E27FC236}">
                <a16:creationId xmlns:a16="http://schemas.microsoft.com/office/drawing/2014/main" id="{C868D5A5-1C5B-47B6-9406-5D4536FA5C2D}"/>
              </a:ext>
            </a:extLst>
          </p:cNvPr>
          <p:cNvSpPr/>
          <p:nvPr userDrawn="1"/>
        </p:nvSpPr>
        <p:spPr>
          <a:xfrm rot="2700000">
            <a:off x="5627707" y="-772097"/>
            <a:ext cx="9708737" cy="4910638"/>
          </a:xfrm>
          <a:custGeom>
            <a:avLst/>
            <a:gdLst>
              <a:gd name="connsiteX0" fmla="*/ 0 w 9717290"/>
              <a:gd name="connsiteY0" fmla="*/ 4867952 h 4867953"/>
              <a:gd name="connsiteX1" fmla="*/ 4867951 w 9717290"/>
              <a:gd name="connsiteY1" fmla="*/ 0 h 4867953"/>
              <a:gd name="connsiteX2" fmla="*/ 9717290 w 9717290"/>
              <a:gd name="connsiteY2" fmla="*/ 4849339 h 4867953"/>
              <a:gd name="connsiteX3" fmla="*/ 9698676 w 9717290"/>
              <a:gd name="connsiteY3" fmla="*/ 4867953 h 4867953"/>
              <a:gd name="connsiteX4" fmla="*/ 0 w 9717290"/>
              <a:gd name="connsiteY4" fmla="*/ 4867952 h 486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290" h="4867953">
                <a:moveTo>
                  <a:pt x="0" y="4867952"/>
                </a:moveTo>
                <a:lnTo>
                  <a:pt x="4867951" y="0"/>
                </a:lnTo>
                <a:lnTo>
                  <a:pt x="9717290" y="4849339"/>
                </a:lnTo>
                <a:lnTo>
                  <a:pt x="9698676" y="4867953"/>
                </a:lnTo>
                <a:lnTo>
                  <a:pt x="0" y="4867952"/>
                </a:lnTo>
                <a:close/>
              </a:path>
            </a:pathLst>
          </a:custGeom>
          <a:solidFill>
            <a:srgbClr val="68CD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ext, outdoor, silhouette&#10;&#10;Description automatically generated">
            <a:extLst>
              <a:ext uri="{FF2B5EF4-FFF2-40B4-BE49-F238E27FC236}">
                <a16:creationId xmlns:a16="http://schemas.microsoft.com/office/drawing/2014/main" id="{4208821C-B88C-4B3F-A1CD-4F1F3A7F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47738" y="1462300"/>
            <a:ext cx="5452912" cy="5389653"/>
          </a:xfrm>
          <a:prstGeom prst="rect">
            <a:avLst/>
          </a:prstGeom>
        </p:spPr>
      </p:pic>
    </p:spTree>
    <p:extLst>
      <p:ext uri="{BB962C8B-B14F-4D97-AF65-F5344CB8AC3E}">
        <p14:creationId xmlns:p14="http://schemas.microsoft.com/office/powerpoint/2010/main" val="3148281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Detail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A00F7A-F0DB-4D88-B0CD-B1BD2DA2DCB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7B6BD0B-558E-4D88-8D55-BB7B5198DE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4" name="Freeform: Shape 3">
            <a:extLst>
              <a:ext uri="{FF2B5EF4-FFF2-40B4-BE49-F238E27FC236}">
                <a16:creationId xmlns:a16="http://schemas.microsoft.com/office/drawing/2014/main" id="{C13C4C10-3BD8-4877-959A-3A9E0D375102}"/>
              </a:ext>
            </a:extLst>
          </p:cNvPr>
          <p:cNvSpPr/>
          <p:nvPr userDrawn="1"/>
        </p:nvSpPr>
        <p:spPr>
          <a:xfrm>
            <a:off x="-7685" y="0"/>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5" name="Text Placeholder 25">
            <a:extLst>
              <a:ext uri="{FF2B5EF4-FFF2-40B4-BE49-F238E27FC236}">
                <a16:creationId xmlns:a16="http://schemas.microsoft.com/office/drawing/2014/main" id="{CB639312-74E2-4AEB-8D1C-E875CE7BDD2A}"/>
              </a:ext>
            </a:extLst>
          </p:cNvPr>
          <p:cNvSpPr>
            <a:spLocks noGrp="1"/>
          </p:cNvSpPr>
          <p:nvPr>
            <p:ph type="body" sz="quarter" idx="10" hasCustomPrompt="1"/>
          </p:nvPr>
        </p:nvSpPr>
        <p:spPr>
          <a:xfrm>
            <a:off x="842870"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6" name="Text Placeholder 25">
            <a:extLst>
              <a:ext uri="{FF2B5EF4-FFF2-40B4-BE49-F238E27FC236}">
                <a16:creationId xmlns:a16="http://schemas.microsoft.com/office/drawing/2014/main" id="{6BD11BA2-56BE-4321-992E-84C78BF7ECA1}"/>
              </a:ext>
            </a:extLst>
          </p:cNvPr>
          <p:cNvSpPr>
            <a:spLocks noGrp="1"/>
          </p:cNvSpPr>
          <p:nvPr>
            <p:ph type="body" sz="quarter" idx="12" hasCustomPrompt="1"/>
          </p:nvPr>
        </p:nvSpPr>
        <p:spPr>
          <a:xfrm>
            <a:off x="842870" y="2930074"/>
            <a:ext cx="4846320" cy="978408"/>
          </a:xfrm>
          <a:prstGeom prst="rect">
            <a:avLst/>
          </a:prstGeom>
        </p:spPr>
        <p:txBody>
          <a:bodyPr>
            <a:noAutofit/>
          </a:bodyPr>
          <a:lstStyle>
            <a:lvl1pPr marL="0" indent="0">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7" name="Text Placeholder 25">
            <a:extLst>
              <a:ext uri="{FF2B5EF4-FFF2-40B4-BE49-F238E27FC236}">
                <a16:creationId xmlns:a16="http://schemas.microsoft.com/office/drawing/2014/main" id="{666A4810-9787-4340-AE0A-E0D96CB045DA}"/>
              </a:ext>
            </a:extLst>
          </p:cNvPr>
          <p:cNvSpPr>
            <a:spLocks noGrp="1"/>
          </p:cNvSpPr>
          <p:nvPr>
            <p:ph type="body" sz="quarter" idx="13" hasCustomPrompt="1"/>
          </p:nvPr>
        </p:nvSpPr>
        <p:spPr>
          <a:xfrm>
            <a:off x="838200"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8" name="Text Placeholder 25">
            <a:extLst>
              <a:ext uri="{FF2B5EF4-FFF2-40B4-BE49-F238E27FC236}">
                <a16:creationId xmlns:a16="http://schemas.microsoft.com/office/drawing/2014/main" id="{135AE83B-0E69-4717-8B88-624BAAAA7EC6}"/>
              </a:ext>
            </a:extLst>
          </p:cNvPr>
          <p:cNvSpPr>
            <a:spLocks noGrp="1"/>
          </p:cNvSpPr>
          <p:nvPr>
            <p:ph type="body" sz="quarter" idx="14" hasCustomPrompt="1"/>
          </p:nvPr>
        </p:nvSpPr>
        <p:spPr>
          <a:xfrm>
            <a:off x="838200"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9" name="Text Placeholder 25">
            <a:extLst>
              <a:ext uri="{FF2B5EF4-FFF2-40B4-BE49-F238E27FC236}">
                <a16:creationId xmlns:a16="http://schemas.microsoft.com/office/drawing/2014/main" id="{F516D880-7476-4346-9840-1BB662500DE9}"/>
              </a:ext>
            </a:extLst>
          </p:cNvPr>
          <p:cNvSpPr>
            <a:spLocks noGrp="1"/>
          </p:cNvSpPr>
          <p:nvPr>
            <p:ph type="body" sz="quarter" idx="15" hasCustomPrompt="1"/>
          </p:nvPr>
        </p:nvSpPr>
        <p:spPr>
          <a:xfrm>
            <a:off x="6382066"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0" name="Text Placeholder 25">
            <a:extLst>
              <a:ext uri="{FF2B5EF4-FFF2-40B4-BE49-F238E27FC236}">
                <a16:creationId xmlns:a16="http://schemas.microsoft.com/office/drawing/2014/main" id="{BFEFBB35-B5CC-4CD0-9149-527BF9FA1E8A}"/>
              </a:ext>
            </a:extLst>
          </p:cNvPr>
          <p:cNvSpPr>
            <a:spLocks noGrp="1"/>
          </p:cNvSpPr>
          <p:nvPr>
            <p:ph type="body" sz="quarter" idx="16" hasCustomPrompt="1"/>
          </p:nvPr>
        </p:nvSpPr>
        <p:spPr>
          <a:xfrm>
            <a:off x="6382066" y="2930074"/>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1" name="Text Placeholder 25">
            <a:extLst>
              <a:ext uri="{FF2B5EF4-FFF2-40B4-BE49-F238E27FC236}">
                <a16:creationId xmlns:a16="http://schemas.microsoft.com/office/drawing/2014/main" id="{9280517D-1847-45EA-8FB9-136CA9AFCFB8}"/>
              </a:ext>
            </a:extLst>
          </p:cNvPr>
          <p:cNvSpPr>
            <a:spLocks noGrp="1"/>
          </p:cNvSpPr>
          <p:nvPr>
            <p:ph type="body" sz="quarter" idx="17" hasCustomPrompt="1"/>
          </p:nvPr>
        </p:nvSpPr>
        <p:spPr>
          <a:xfrm>
            <a:off x="6377396"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2" name="Text Placeholder 25">
            <a:extLst>
              <a:ext uri="{FF2B5EF4-FFF2-40B4-BE49-F238E27FC236}">
                <a16:creationId xmlns:a16="http://schemas.microsoft.com/office/drawing/2014/main" id="{AE9309EE-1A07-463F-9F07-F4100FEDB143}"/>
              </a:ext>
            </a:extLst>
          </p:cNvPr>
          <p:cNvSpPr>
            <a:spLocks noGrp="1"/>
          </p:cNvSpPr>
          <p:nvPr>
            <p:ph type="body" sz="quarter" idx="18" hasCustomPrompt="1"/>
          </p:nvPr>
        </p:nvSpPr>
        <p:spPr>
          <a:xfrm>
            <a:off x="6377396"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3" name="TextBox 12">
            <a:extLst>
              <a:ext uri="{FF2B5EF4-FFF2-40B4-BE49-F238E27FC236}">
                <a16:creationId xmlns:a16="http://schemas.microsoft.com/office/drawing/2014/main" id="{750FE3ED-4082-4576-AF74-44CD857C0288}"/>
              </a:ext>
            </a:extLst>
          </p:cNvPr>
          <p:cNvSpPr txBox="1"/>
          <p:nvPr userDrawn="1"/>
        </p:nvSpPr>
        <p:spPr>
          <a:xfrm>
            <a:off x="838200" y="1051262"/>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Agenda</a:t>
            </a:r>
          </a:p>
        </p:txBody>
      </p:sp>
    </p:spTree>
    <p:extLst>
      <p:ext uri="{BB962C8B-B14F-4D97-AF65-F5344CB8AC3E}">
        <p14:creationId xmlns:p14="http://schemas.microsoft.com/office/powerpoint/2010/main" val="3225818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DAFE2-1844-494C-87A0-E0E4578F5E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3" name="Freeform: Shape 2">
            <a:extLst>
              <a:ext uri="{FF2B5EF4-FFF2-40B4-BE49-F238E27FC236}">
                <a16:creationId xmlns:a16="http://schemas.microsoft.com/office/drawing/2014/main" id="{6DB73548-4A81-4718-87E3-9BCB71B1AAF6}"/>
              </a:ext>
            </a:extLst>
          </p:cNvPr>
          <p:cNvSpPr/>
          <p:nvPr userDrawn="1"/>
        </p:nvSpPr>
        <p:spPr>
          <a:xfrm rot="10800000">
            <a:off x="-2" y="-5381"/>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2D7B997-6BCB-459F-9260-5D78E9CA7A77}"/>
              </a:ext>
            </a:extLst>
          </p:cNvPr>
          <p:cNvSpPr txBox="1"/>
          <p:nvPr userDrawn="1"/>
        </p:nvSpPr>
        <p:spPr>
          <a:xfrm>
            <a:off x="781109" y="3259624"/>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Agenda</a:t>
            </a:r>
          </a:p>
        </p:txBody>
      </p:sp>
      <p:sp>
        <p:nvSpPr>
          <p:cNvPr id="12" name="Text Placeholder 4">
            <a:extLst>
              <a:ext uri="{FF2B5EF4-FFF2-40B4-BE49-F238E27FC236}">
                <a16:creationId xmlns:a16="http://schemas.microsoft.com/office/drawing/2014/main" id="{B2EFD7A9-6D03-4DDB-B3D7-C57451D25AA1}"/>
              </a:ext>
            </a:extLst>
          </p:cNvPr>
          <p:cNvSpPr>
            <a:spLocks noGrp="1"/>
          </p:cNvSpPr>
          <p:nvPr>
            <p:ph type="body" sz="quarter" idx="24" hasCustomPrompt="1"/>
          </p:nvPr>
        </p:nvSpPr>
        <p:spPr>
          <a:xfrm>
            <a:off x="5646326" y="1776413"/>
            <a:ext cx="5764624" cy="4684712"/>
          </a:xfrm>
        </p:spPr>
        <p:txBody>
          <a:bodyPr/>
          <a:lstStyle/>
          <a:p>
            <a:pPr lvl="1"/>
            <a:r>
              <a:rPr lang="en-US"/>
              <a:t>Second level</a:t>
            </a:r>
          </a:p>
        </p:txBody>
      </p:sp>
    </p:spTree>
    <p:extLst>
      <p:ext uri="{BB962C8B-B14F-4D97-AF65-F5344CB8AC3E}">
        <p14:creationId xmlns:p14="http://schemas.microsoft.com/office/powerpoint/2010/main" val="2462801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6284D-1549-40C7-A2B6-D54C9ADE232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576" y="-20574"/>
            <a:ext cx="12228576" cy="6878574"/>
          </a:xfrm>
          <a:prstGeom prst="rect">
            <a:avLst/>
          </a:prstGeom>
        </p:spPr>
      </p:pic>
      <p:pic>
        <p:nvPicPr>
          <p:cNvPr id="3" name="Picture 2">
            <a:extLst>
              <a:ext uri="{FF2B5EF4-FFF2-40B4-BE49-F238E27FC236}">
                <a16:creationId xmlns:a16="http://schemas.microsoft.com/office/drawing/2014/main" id="{63E3922B-C01B-460E-B114-CAB8DF7B8D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4" name="Title 1">
            <a:extLst>
              <a:ext uri="{FF2B5EF4-FFF2-40B4-BE49-F238E27FC236}">
                <a16:creationId xmlns:a16="http://schemas.microsoft.com/office/drawing/2014/main" id="{4486D28A-D7BE-4A96-8FD8-E1B3FDF552D9}"/>
              </a:ext>
            </a:extLst>
          </p:cNvPr>
          <p:cNvSpPr>
            <a:spLocks noGrp="1"/>
          </p:cNvSpPr>
          <p:nvPr>
            <p:ph type="title" hasCustomPrompt="1"/>
          </p:nvPr>
        </p:nvSpPr>
        <p:spPr>
          <a:xfrm>
            <a:off x="838200" y="2573360"/>
            <a:ext cx="10515600" cy="1711280"/>
          </a:xfrm>
          <a:prstGeom prst="rect">
            <a:avLst/>
          </a:prstGeom>
        </p:spPr>
        <p:txBody>
          <a:bodyPr>
            <a:noAutofit/>
          </a:bodyPr>
          <a:lstStyle>
            <a:lvl1pPr>
              <a:defRPr sz="4000" b="1">
                <a:solidFill>
                  <a:schemeClr val="accent1"/>
                </a:solidFill>
                <a:latin typeface="+mn-lt"/>
              </a:defRPr>
            </a:lvl1pPr>
          </a:lstStyle>
          <a:p>
            <a:r>
              <a:rPr lang="en-US"/>
              <a:t>Transition</a:t>
            </a:r>
          </a:p>
        </p:txBody>
      </p:sp>
    </p:spTree>
    <p:extLst>
      <p:ext uri="{BB962C8B-B14F-4D97-AF65-F5344CB8AC3E}">
        <p14:creationId xmlns:p14="http://schemas.microsoft.com/office/powerpoint/2010/main" val="3132165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oter -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1B11-4379-49A1-8BC1-586CD066E71D}"/>
              </a:ext>
            </a:extLst>
          </p:cNvPr>
          <p:cNvSpPr>
            <a:spLocks noGrp="1"/>
          </p:cNvSpPr>
          <p:nvPr>
            <p:ph type="title" hasCustomPrompt="1"/>
          </p:nvPr>
        </p:nvSpPr>
        <p:spPr>
          <a:xfrm>
            <a:off x="762000" y="425560"/>
            <a:ext cx="10591794" cy="501149"/>
          </a:xfrm>
          <a:prstGeom prst="rect">
            <a:avLst/>
          </a:prstGeom>
        </p:spPr>
        <p:txBody>
          <a:bodyPr>
            <a:noAutofit/>
          </a:bodyPr>
          <a:lstStyle>
            <a:lvl1pPr>
              <a:defRPr sz="3000" b="1">
                <a:solidFill>
                  <a:schemeClr val="accent1"/>
                </a:solidFill>
                <a:latin typeface="+mn-lt"/>
              </a:defRPr>
            </a:lvl1pPr>
          </a:lstStyle>
          <a:p>
            <a:r>
              <a:rPr lang="en-US"/>
              <a:t>Slide Title</a:t>
            </a:r>
          </a:p>
        </p:txBody>
      </p:sp>
      <p:sp>
        <p:nvSpPr>
          <p:cNvPr id="3" name="Content Placeholder 10">
            <a:extLst>
              <a:ext uri="{FF2B5EF4-FFF2-40B4-BE49-F238E27FC236}">
                <a16:creationId xmlns:a16="http://schemas.microsoft.com/office/drawing/2014/main" id="{FCE72180-3699-4A34-851B-54515F58FADA}"/>
              </a:ext>
            </a:extLst>
          </p:cNvPr>
          <p:cNvSpPr>
            <a:spLocks noGrp="1"/>
          </p:cNvSpPr>
          <p:nvPr>
            <p:ph sz="quarter" idx="18"/>
          </p:nvPr>
        </p:nvSpPr>
        <p:spPr>
          <a:xfrm>
            <a:off x="762000" y="1175916"/>
            <a:ext cx="10591794" cy="4789185"/>
          </a:xfrm>
        </p:spPr>
        <p:txBody>
          <a:bodyPr/>
          <a:lstStyle/>
          <a:p>
            <a:pPr lvl="0"/>
            <a:r>
              <a:rPr lang="en-US"/>
              <a:t>Click to edit Master text styles</a:t>
            </a:r>
          </a:p>
          <a:p>
            <a:pPr lvl="1"/>
            <a:r>
              <a:rPr lang="en-US"/>
              <a:t>Second level</a:t>
            </a:r>
          </a:p>
          <a:p>
            <a:pPr lvl="2"/>
            <a:r>
              <a:rPr lang="en-US"/>
              <a:t>Third level</a:t>
            </a:r>
          </a:p>
        </p:txBody>
      </p:sp>
      <p:grpSp>
        <p:nvGrpSpPr>
          <p:cNvPr id="5" name="Group 4">
            <a:extLst>
              <a:ext uri="{FF2B5EF4-FFF2-40B4-BE49-F238E27FC236}">
                <a16:creationId xmlns:a16="http://schemas.microsoft.com/office/drawing/2014/main" id="{5BD37458-1549-4EAB-80F3-0ECE60B5B74B}"/>
              </a:ext>
            </a:extLst>
          </p:cNvPr>
          <p:cNvGrpSpPr/>
          <p:nvPr userDrawn="1"/>
        </p:nvGrpSpPr>
        <p:grpSpPr>
          <a:xfrm>
            <a:off x="-8283" y="6210108"/>
            <a:ext cx="12208565" cy="655984"/>
            <a:chOff x="-8283" y="6210108"/>
            <a:chExt cx="12208565" cy="655984"/>
          </a:xfrm>
        </p:grpSpPr>
        <p:sp>
          <p:nvSpPr>
            <p:cNvPr id="6" name="Rectangle 5">
              <a:extLst>
                <a:ext uri="{FF2B5EF4-FFF2-40B4-BE49-F238E27FC236}">
                  <a16:creationId xmlns:a16="http://schemas.microsoft.com/office/drawing/2014/main" id="{E35D66C0-7B99-49C2-9031-A603527DC624}"/>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7" name="Right Triangle 6">
              <a:extLst>
                <a:ext uri="{FF2B5EF4-FFF2-40B4-BE49-F238E27FC236}">
                  <a16:creationId xmlns:a16="http://schemas.microsoft.com/office/drawing/2014/main" id="{D433EBFC-3E29-4B50-9358-24550EDAA185}"/>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60C05E18-FCBC-42BF-85AF-92C9A9FB6B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02528" y="6301782"/>
            <a:ext cx="281950" cy="469917"/>
          </a:xfrm>
          <a:prstGeom prst="rect">
            <a:avLst/>
          </a:prstGeom>
        </p:spPr>
      </p:pic>
    </p:spTree>
    <p:extLst>
      <p:ext uri="{BB962C8B-B14F-4D97-AF65-F5344CB8AC3E}">
        <p14:creationId xmlns:p14="http://schemas.microsoft.com/office/powerpoint/2010/main" val="1178961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oter - One Colum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1B11-4379-49A1-8BC1-586CD066E71D}"/>
              </a:ext>
            </a:extLst>
          </p:cNvPr>
          <p:cNvSpPr>
            <a:spLocks noGrp="1"/>
          </p:cNvSpPr>
          <p:nvPr>
            <p:ph type="title" hasCustomPrompt="1"/>
          </p:nvPr>
        </p:nvSpPr>
        <p:spPr>
          <a:xfrm>
            <a:off x="762000" y="425560"/>
            <a:ext cx="10591794" cy="501149"/>
          </a:xfrm>
          <a:prstGeom prst="rect">
            <a:avLst/>
          </a:prstGeom>
        </p:spPr>
        <p:txBody>
          <a:bodyPr>
            <a:noAutofit/>
          </a:bodyPr>
          <a:lstStyle>
            <a:lvl1pPr>
              <a:defRPr sz="3000" b="1">
                <a:solidFill>
                  <a:schemeClr val="accent1"/>
                </a:solidFill>
                <a:latin typeface="+mn-lt"/>
              </a:defRPr>
            </a:lvl1pPr>
          </a:lstStyle>
          <a:p>
            <a:r>
              <a:rPr lang="en-US"/>
              <a:t>Slide Title</a:t>
            </a:r>
          </a:p>
        </p:txBody>
      </p:sp>
      <p:sp>
        <p:nvSpPr>
          <p:cNvPr id="3" name="Content Placeholder 10">
            <a:extLst>
              <a:ext uri="{FF2B5EF4-FFF2-40B4-BE49-F238E27FC236}">
                <a16:creationId xmlns:a16="http://schemas.microsoft.com/office/drawing/2014/main" id="{FCE72180-3699-4A34-851B-54515F58FADA}"/>
              </a:ext>
            </a:extLst>
          </p:cNvPr>
          <p:cNvSpPr>
            <a:spLocks noGrp="1"/>
          </p:cNvSpPr>
          <p:nvPr>
            <p:ph sz="quarter" idx="18"/>
          </p:nvPr>
        </p:nvSpPr>
        <p:spPr>
          <a:xfrm>
            <a:off x="762000" y="1541124"/>
            <a:ext cx="10591794" cy="4423977"/>
          </a:xfrm>
        </p:spPr>
        <p:txBody>
          <a:bodyPr/>
          <a:lstStyle/>
          <a:p>
            <a:pPr lvl="0"/>
            <a:r>
              <a:rPr lang="en-US"/>
              <a:t>Click to edit Master text styles</a:t>
            </a:r>
          </a:p>
          <a:p>
            <a:pPr lvl="1"/>
            <a:r>
              <a:rPr lang="en-US"/>
              <a:t>Second level</a:t>
            </a:r>
          </a:p>
          <a:p>
            <a:pPr lvl="2"/>
            <a:r>
              <a:rPr lang="en-US"/>
              <a:t>Third level</a:t>
            </a:r>
          </a:p>
        </p:txBody>
      </p:sp>
      <p:grpSp>
        <p:nvGrpSpPr>
          <p:cNvPr id="5" name="Group 4">
            <a:extLst>
              <a:ext uri="{FF2B5EF4-FFF2-40B4-BE49-F238E27FC236}">
                <a16:creationId xmlns:a16="http://schemas.microsoft.com/office/drawing/2014/main" id="{5BD37458-1549-4EAB-80F3-0ECE60B5B74B}"/>
              </a:ext>
            </a:extLst>
          </p:cNvPr>
          <p:cNvGrpSpPr/>
          <p:nvPr userDrawn="1"/>
        </p:nvGrpSpPr>
        <p:grpSpPr>
          <a:xfrm>
            <a:off x="-8283" y="6210108"/>
            <a:ext cx="12208565" cy="655984"/>
            <a:chOff x="-8283" y="6210108"/>
            <a:chExt cx="12208565" cy="655984"/>
          </a:xfrm>
        </p:grpSpPr>
        <p:sp>
          <p:nvSpPr>
            <p:cNvPr id="6" name="Rectangle 5">
              <a:extLst>
                <a:ext uri="{FF2B5EF4-FFF2-40B4-BE49-F238E27FC236}">
                  <a16:creationId xmlns:a16="http://schemas.microsoft.com/office/drawing/2014/main" id="{E35D66C0-7B99-49C2-9031-A603527DC624}"/>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7" name="Right Triangle 6">
              <a:extLst>
                <a:ext uri="{FF2B5EF4-FFF2-40B4-BE49-F238E27FC236}">
                  <a16:creationId xmlns:a16="http://schemas.microsoft.com/office/drawing/2014/main" id="{D433EBFC-3E29-4B50-9358-24550EDAA185}"/>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9" name="Text Placeholder 21">
            <a:extLst>
              <a:ext uri="{FF2B5EF4-FFF2-40B4-BE49-F238E27FC236}">
                <a16:creationId xmlns:a16="http://schemas.microsoft.com/office/drawing/2014/main" id="{B50AD7A1-B4BF-4103-A05E-9EE276A737EE}"/>
              </a:ext>
            </a:extLst>
          </p:cNvPr>
          <p:cNvSpPr>
            <a:spLocks noGrp="1"/>
          </p:cNvSpPr>
          <p:nvPr>
            <p:ph type="body" sz="quarter" idx="14" hasCustomPrompt="1"/>
          </p:nvPr>
        </p:nvSpPr>
        <p:spPr>
          <a:xfrm>
            <a:off x="762000" y="982742"/>
            <a:ext cx="10591794" cy="388757"/>
          </a:xfrm>
        </p:spPr>
        <p:txBody>
          <a:bodyPr>
            <a:noAutofit/>
          </a:bodyPr>
          <a:lstStyle>
            <a:lvl1pPr>
              <a:defRPr lang="en-US" sz="2400" b="1" kern="1200" dirty="0">
                <a:solidFill>
                  <a:schemeClr val="tx2"/>
                </a:solidFill>
                <a:latin typeface="+mn-lt"/>
                <a:ea typeface="+mn-ea"/>
                <a:cs typeface="+mn-cs"/>
              </a:defRPr>
            </a:lvl1pPr>
          </a:lstStyle>
          <a:p>
            <a:pPr lvl="0"/>
            <a:r>
              <a:rPr lang="en-US"/>
              <a:t>Slide Subtitle</a:t>
            </a:r>
          </a:p>
        </p:txBody>
      </p:sp>
      <p:pic>
        <p:nvPicPr>
          <p:cNvPr id="12" name="Picture 11">
            <a:extLst>
              <a:ext uri="{FF2B5EF4-FFF2-40B4-BE49-F238E27FC236}">
                <a16:creationId xmlns:a16="http://schemas.microsoft.com/office/drawing/2014/main" id="{0A8CE268-ABE3-46C2-A857-9755E50379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02528" y="6301782"/>
            <a:ext cx="281950" cy="469917"/>
          </a:xfrm>
          <a:prstGeom prst="rect">
            <a:avLst/>
          </a:prstGeom>
        </p:spPr>
      </p:pic>
    </p:spTree>
    <p:extLst>
      <p:ext uri="{BB962C8B-B14F-4D97-AF65-F5344CB8AC3E}">
        <p14:creationId xmlns:p14="http://schemas.microsoft.com/office/powerpoint/2010/main" val="3710251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oter - Two Even Colum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FD7F97-8E77-49E8-84C7-E1D94415596C}"/>
              </a:ext>
            </a:extLst>
          </p:cNvPr>
          <p:cNvGrpSpPr/>
          <p:nvPr userDrawn="1"/>
        </p:nvGrpSpPr>
        <p:grpSpPr>
          <a:xfrm>
            <a:off x="-8283" y="6210108"/>
            <a:ext cx="12208565" cy="655984"/>
            <a:chOff x="-8283" y="6210108"/>
            <a:chExt cx="12208565" cy="655984"/>
          </a:xfrm>
        </p:grpSpPr>
        <p:sp>
          <p:nvSpPr>
            <p:cNvPr id="3" name="Rectangle 2">
              <a:extLst>
                <a:ext uri="{FF2B5EF4-FFF2-40B4-BE49-F238E27FC236}">
                  <a16:creationId xmlns:a16="http://schemas.microsoft.com/office/drawing/2014/main" id="{A92FA219-6C74-42F0-9D97-9529C08F4A33}"/>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4" name="Right Triangle 3">
              <a:extLst>
                <a:ext uri="{FF2B5EF4-FFF2-40B4-BE49-F238E27FC236}">
                  <a16:creationId xmlns:a16="http://schemas.microsoft.com/office/drawing/2014/main" id="{1E365361-113F-42A8-A7DB-663B7906A0A4}"/>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D0683C5D-C9FE-4F04-B112-1B5B54813D7A}"/>
              </a:ext>
            </a:extLst>
          </p:cNvPr>
          <p:cNvSpPr>
            <a:spLocks noGrp="1"/>
          </p:cNvSpPr>
          <p:nvPr>
            <p:ph type="title" hasCustomPrompt="1"/>
          </p:nvPr>
        </p:nvSpPr>
        <p:spPr>
          <a:xfrm>
            <a:off x="762000" y="425560"/>
            <a:ext cx="10591794" cy="501149"/>
          </a:xfrm>
          <a:prstGeom prst="rect">
            <a:avLst/>
          </a:prstGeom>
        </p:spPr>
        <p:txBody>
          <a:bodyPr>
            <a:noAutofit/>
          </a:bodyPr>
          <a:lstStyle>
            <a:lvl1pPr>
              <a:defRPr sz="3000" b="1">
                <a:solidFill>
                  <a:schemeClr val="accent1"/>
                </a:solidFill>
                <a:latin typeface="+mn-lt"/>
              </a:defRPr>
            </a:lvl1pPr>
          </a:lstStyle>
          <a:p>
            <a:r>
              <a:rPr lang="en-US"/>
              <a:t>Slide Title</a:t>
            </a:r>
          </a:p>
        </p:txBody>
      </p:sp>
      <p:sp>
        <p:nvSpPr>
          <p:cNvPr id="13" name="Content Placeholder 10">
            <a:extLst>
              <a:ext uri="{FF2B5EF4-FFF2-40B4-BE49-F238E27FC236}">
                <a16:creationId xmlns:a16="http://schemas.microsoft.com/office/drawing/2014/main" id="{8FCC3AE1-68AC-47F9-AC7C-770915BCB6CA}"/>
              </a:ext>
            </a:extLst>
          </p:cNvPr>
          <p:cNvSpPr>
            <a:spLocks noGrp="1"/>
          </p:cNvSpPr>
          <p:nvPr>
            <p:ph sz="quarter" idx="18"/>
          </p:nvPr>
        </p:nvSpPr>
        <p:spPr>
          <a:xfrm>
            <a:off x="762000" y="1175916"/>
            <a:ext cx="5069834" cy="4789185"/>
          </a:xfrm>
        </p:spPr>
        <p:txBody>
          <a:bodyPr/>
          <a:lstStyle/>
          <a:p>
            <a:pPr lvl="0"/>
            <a:r>
              <a:rPr lang="en-US"/>
              <a:t>Click to edit Master text styles</a:t>
            </a:r>
          </a:p>
          <a:p>
            <a:pPr lvl="1"/>
            <a:r>
              <a:rPr lang="en-US"/>
              <a:t>Second level</a:t>
            </a:r>
          </a:p>
          <a:p>
            <a:pPr lvl="2"/>
            <a:r>
              <a:rPr lang="en-US"/>
              <a:t>Third level</a:t>
            </a:r>
          </a:p>
        </p:txBody>
      </p:sp>
      <p:sp>
        <p:nvSpPr>
          <p:cNvPr id="15" name="Content Placeholder 10">
            <a:extLst>
              <a:ext uri="{FF2B5EF4-FFF2-40B4-BE49-F238E27FC236}">
                <a16:creationId xmlns:a16="http://schemas.microsoft.com/office/drawing/2014/main" id="{584D9710-8EAC-496E-9638-98FBC71E883F}"/>
              </a:ext>
            </a:extLst>
          </p:cNvPr>
          <p:cNvSpPr>
            <a:spLocks noGrp="1"/>
          </p:cNvSpPr>
          <p:nvPr>
            <p:ph sz="quarter" idx="19"/>
          </p:nvPr>
        </p:nvSpPr>
        <p:spPr>
          <a:xfrm>
            <a:off x="6080752" y="1173815"/>
            <a:ext cx="5349240" cy="4789185"/>
          </a:xfrm>
        </p:spPr>
        <p:txBody>
          <a:body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38F509EA-23ED-4664-904F-0462B1783F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02528" y="6301782"/>
            <a:ext cx="281950" cy="469917"/>
          </a:xfrm>
          <a:prstGeom prst="rect">
            <a:avLst/>
          </a:prstGeom>
        </p:spPr>
      </p:pic>
    </p:spTree>
    <p:extLst>
      <p:ext uri="{BB962C8B-B14F-4D97-AF65-F5344CB8AC3E}">
        <p14:creationId xmlns:p14="http://schemas.microsoft.com/office/powerpoint/2010/main" val="3875673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oter - Two Columns and Supportin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FD7F97-8E77-49E8-84C7-E1D94415596C}"/>
              </a:ext>
            </a:extLst>
          </p:cNvPr>
          <p:cNvGrpSpPr/>
          <p:nvPr userDrawn="1"/>
        </p:nvGrpSpPr>
        <p:grpSpPr>
          <a:xfrm>
            <a:off x="-8283" y="6210108"/>
            <a:ext cx="12208565" cy="655984"/>
            <a:chOff x="-8283" y="6210108"/>
            <a:chExt cx="12208565" cy="655984"/>
          </a:xfrm>
        </p:grpSpPr>
        <p:sp>
          <p:nvSpPr>
            <p:cNvPr id="3" name="Rectangle 2">
              <a:extLst>
                <a:ext uri="{FF2B5EF4-FFF2-40B4-BE49-F238E27FC236}">
                  <a16:creationId xmlns:a16="http://schemas.microsoft.com/office/drawing/2014/main" id="{A92FA219-6C74-42F0-9D97-9529C08F4A33}"/>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4" name="Right Triangle 3">
              <a:extLst>
                <a:ext uri="{FF2B5EF4-FFF2-40B4-BE49-F238E27FC236}">
                  <a16:creationId xmlns:a16="http://schemas.microsoft.com/office/drawing/2014/main" id="{1E365361-113F-42A8-A7DB-663B7906A0A4}"/>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D0683C5D-C9FE-4F04-B112-1B5B54813D7A}"/>
              </a:ext>
            </a:extLst>
          </p:cNvPr>
          <p:cNvSpPr>
            <a:spLocks noGrp="1"/>
          </p:cNvSpPr>
          <p:nvPr>
            <p:ph type="title" hasCustomPrompt="1"/>
          </p:nvPr>
        </p:nvSpPr>
        <p:spPr>
          <a:xfrm>
            <a:off x="762000" y="425560"/>
            <a:ext cx="10591794" cy="501149"/>
          </a:xfrm>
          <a:prstGeom prst="rect">
            <a:avLst/>
          </a:prstGeom>
        </p:spPr>
        <p:txBody>
          <a:bodyPr>
            <a:noAutofit/>
          </a:bodyPr>
          <a:lstStyle>
            <a:lvl1pPr>
              <a:defRPr sz="3000" b="1">
                <a:solidFill>
                  <a:schemeClr val="accent1"/>
                </a:solidFill>
                <a:latin typeface="+mn-lt"/>
              </a:defRPr>
            </a:lvl1pPr>
          </a:lstStyle>
          <a:p>
            <a:r>
              <a:rPr lang="en-US"/>
              <a:t>Slide Title</a:t>
            </a:r>
          </a:p>
        </p:txBody>
      </p:sp>
      <p:sp>
        <p:nvSpPr>
          <p:cNvPr id="9" name="Text Placeholder 3">
            <a:extLst>
              <a:ext uri="{FF2B5EF4-FFF2-40B4-BE49-F238E27FC236}">
                <a16:creationId xmlns:a16="http://schemas.microsoft.com/office/drawing/2014/main" id="{E5EA506F-A2A4-47AA-ACE0-B400AA3DEA52}"/>
              </a:ext>
            </a:extLst>
          </p:cNvPr>
          <p:cNvSpPr>
            <a:spLocks noGrp="1"/>
          </p:cNvSpPr>
          <p:nvPr>
            <p:ph type="body" sz="quarter" idx="16" hasCustomPrompt="1"/>
          </p:nvPr>
        </p:nvSpPr>
        <p:spPr>
          <a:xfrm>
            <a:off x="762006" y="5193102"/>
            <a:ext cx="10667986" cy="771999"/>
          </a:xfrm>
          <a:prstGeom prst="rect">
            <a:avLst/>
          </a:prstGeom>
        </p:spPr>
        <p:txBody>
          <a:bodyPr>
            <a:normAutofit/>
          </a:bodyPr>
          <a:lstStyle>
            <a:lvl1pPr>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add supporting text</a:t>
            </a:r>
          </a:p>
        </p:txBody>
      </p:sp>
      <p:sp>
        <p:nvSpPr>
          <p:cNvPr id="13" name="Content Placeholder 10">
            <a:extLst>
              <a:ext uri="{FF2B5EF4-FFF2-40B4-BE49-F238E27FC236}">
                <a16:creationId xmlns:a16="http://schemas.microsoft.com/office/drawing/2014/main" id="{8FCC3AE1-68AC-47F9-AC7C-770915BCB6CA}"/>
              </a:ext>
            </a:extLst>
          </p:cNvPr>
          <p:cNvSpPr>
            <a:spLocks noGrp="1"/>
          </p:cNvSpPr>
          <p:nvPr>
            <p:ph sz="quarter" idx="18"/>
          </p:nvPr>
        </p:nvSpPr>
        <p:spPr>
          <a:xfrm>
            <a:off x="762000" y="1175916"/>
            <a:ext cx="5069834" cy="3767979"/>
          </a:xfrm>
        </p:spPr>
        <p:txBody>
          <a:bodyPr/>
          <a:lstStyle/>
          <a:p>
            <a:pPr lvl="0"/>
            <a:r>
              <a:rPr lang="en-US"/>
              <a:t>Click to edit Master text styles</a:t>
            </a:r>
          </a:p>
          <a:p>
            <a:pPr lvl="1"/>
            <a:r>
              <a:rPr lang="en-US"/>
              <a:t>Second level</a:t>
            </a:r>
          </a:p>
          <a:p>
            <a:pPr lvl="2"/>
            <a:r>
              <a:rPr lang="en-US"/>
              <a:t>Third level</a:t>
            </a:r>
          </a:p>
        </p:txBody>
      </p:sp>
      <p:sp>
        <p:nvSpPr>
          <p:cNvPr id="15" name="Content Placeholder 10">
            <a:extLst>
              <a:ext uri="{FF2B5EF4-FFF2-40B4-BE49-F238E27FC236}">
                <a16:creationId xmlns:a16="http://schemas.microsoft.com/office/drawing/2014/main" id="{584D9710-8EAC-496E-9638-98FBC71E883F}"/>
              </a:ext>
            </a:extLst>
          </p:cNvPr>
          <p:cNvSpPr>
            <a:spLocks noGrp="1"/>
          </p:cNvSpPr>
          <p:nvPr>
            <p:ph sz="quarter" idx="19"/>
          </p:nvPr>
        </p:nvSpPr>
        <p:spPr>
          <a:xfrm>
            <a:off x="6080752" y="1173815"/>
            <a:ext cx="5349240" cy="3767979"/>
          </a:xfrm>
        </p:spPr>
        <p:txBody>
          <a:bodyPr/>
          <a:lstStyle/>
          <a:p>
            <a:pPr lvl="0"/>
            <a:r>
              <a:rPr lang="en-US"/>
              <a:t>Click to edit Master text styles</a:t>
            </a:r>
          </a:p>
          <a:p>
            <a:pPr lvl="1"/>
            <a:r>
              <a:rPr lang="en-US"/>
              <a:t>Second level</a:t>
            </a:r>
          </a:p>
          <a:p>
            <a:pPr lvl="2"/>
            <a:r>
              <a:rPr lang="en-US"/>
              <a:t>Third level</a:t>
            </a:r>
          </a:p>
        </p:txBody>
      </p:sp>
      <p:pic>
        <p:nvPicPr>
          <p:cNvPr id="10" name="Picture 9">
            <a:extLst>
              <a:ext uri="{FF2B5EF4-FFF2-40B4-BE49-F238E27FC236}">
                <a16:creationId xmlns:a16="http://schemas.microsoft.com/office/drawing/2014/main" id="{76A6AB3C-BD1C-4825-826E-3B704B620F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02528" y="6301782"/>
            <a:ext cx="281950" cy="469917"/>
          </a:xfrm>
          <a:prstGeom prst="rect">
            <a:avLst/>
          </a:prstGeom>
        </p:spPr>
      </p:pic>
    </p:spTree>
    <p:extLst>
      <p:ext uri="{BB962C8B-B14F-4D97-AF65-F5344CB8AC3E}">
        <p14:creationId xmlns:p14="http://schemas.microsoft.com/office/powerpoint/2010/main" val="112150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oter - Three Colum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FD7F97-8E77-49E8-84C7-E1D94415596C}"/>
              </a:ext>
            </a:extLst>
          </p:cNvPr>
          <p:cNvGrpSpPr/>
          <p:nvPr userDrawn="1"/>
        </p:nvGrpSpPr>
        <p:grpSpPr>
          <a:xfrm>
            <a:off x="-8283" y="6210108"/>
            <a:ext cx="12208565" cy="655984"/>
            <a:chOff x="-8283" y="6210108"/>
            <a:chExt cx="12208565" cy="655984"/>
          </a:xfrm>
        </p:grpSpPr>
        <p:sp>
          <p:nvSpPr>
            <p:cNvPr id="3" name="Rectangle 2">
              <a:extLst>
                <a:ext uri="{FF2B5EF4-FFF2-40B4-BE49-F238E27FC236}">
                  <a16:creationId xmlns:a16="http://schemas.microsoft.com/office/drawing/2014/main" id="{A92FA219-6C74-42F0-9D97-9529C08F4A33}"/>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4" name="Right Triangle 3">
              <a:extLst>
                <a:ext uri="{FF2B5EF4-FFF2-40B4-BE49-F238E27FC236}">
                  <a16:creationId xmlns:a16="http://schemas.microsoft.com/office/drawing/2014/main" id="{1E365361-113F-42A8-A7DB-663B7906A0A4}"/>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D0683C5D-C9FE-4F04-B112-1B5B54813D7A}"/>
              </a:ext>
            </a:extLst>
          </p:cNvPr>
          <p:cNvSpPr>
            <a:spLocks noGrp="1"/>
          </p:cNvSpPr>
          <p:nvPr>
            <p:ph type="title" hasCustomPrompt="1"/>
          </p:nvPr>
        </p:nvSpPr>
        <p:spPr>
          <a:xfrm>
            <a:off x="762000" y="425560"/>
            <a:ext cx="10591794" cy="501149"/>
          </a:xfrm>
          <a:prstGeom prst="rect">
            <a:avLst/>
          </a:prstGeom>
        </p:spPr>
        <p:txBody>
          <a:bodyPr>
            <a:noAutofit/>
          </a:bodyPr>
          <a:lstStyle>
            <a:lvl1pPr>
              <a:defRPr sz="3000" b="1">
                <a:solidFill>
                  <a:schemeClr val="accent1"/>
                </a:solidFill>
                <a:latin typeface="+mn-lt"/>
              </a:defRPr>
            </a:lvl1pPr>
          </a:lstStyle>
          <a:p>
            <a:r>
              <a:rPr lang="en-US"/>
              <a:t>Slide Title</a:t>
            </a:r>
          </a:p>
        </p:txBody>
      </p:sp>
      <p:sp>
        <p:nvSpPr>
          <p:cNvPr id="9" name="Text Placeholder 3">
            <a:extLst>
              <a:ext uri="{FF2B5EF4-FFF2-40B4-BE49-F238E27FC236}">
                <a16:creationId xmlns:a16="http://schemas.microsoft.com/office/drawing/2014/main" id="{E5EA506F-A2A4-47AA-ACE0-B400AA3DEA52}"/>
              </a:ext>
            </a:extLst>
          </p:cNvPr>
          <p:cNvSpPr>
            <a:spLocks noGrp="1"/>
          </p:cNvSpPr>
          <p:nvPr>
            <p:ph type="body" sz="quarter" idx="16" hasCustomPrompt="1"/>
          </p:nvPr>
        </p:nvSpPr>
        <p:spPr>
          <a:xfrm>
            <a:off x="762006" y="5193102"/>
            <a:ext cx="10667986" cy="771999"/>
          </a:xfrm>
          <a:prstGeom prst="rect">
            <a:avLst/>
          </a:prstGeom>
        </p:spPr>
        <p:txBody>
          <a:bodyPr>
            <a:normAutofit/>
          </a:bodyPr>
          <a:lstStyle>
            <a:lvl1pPr>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add supporting text</a:t>
            </a:r>
          </a:p>
        </p:txBody>
      </p:sp>
      <p:sp>
        <p:nvSpPr>
          <p:cNvPr id="13" name="Content Placeholder 10">
            <a:extLst>
              <a:ext uri="{FF2B5EF4-FFF2-40B4-BE49-F238E27FC236}">
                <a16:creationId xmlns:a16="http://schemas.microsoft.com/office/drawing/2014/main" id="{8FCC3AE1-68AC-47F9-AC7C-770915BCB6CA}"/>
              </a:ext>
            </a:extLst>
          </p:cNvPr>
          <p:cNvSpPr>
            <a:spLocks noGrp="1"/>
          </p:cNvSpPr>
          <p:nvPr>
            <p:ph sz="quarter" idx="18"/>
          </p:nvPr>
        </p:nvSpPr>
        <p:spPr>
          <a:xfrm>
            <a:off x="762000" y="1175916"/>
            <a:ext cx="2990491" cy="3767979"/>
          </a:xfrm>
        </p:spPr>
        <p:txBody>
          <a:bodyPr/>
          <a:lstStyle/>
          <a:p>
            <a:pPr lvl="0"/>
            <a:r>
              <a:rPr lang="en-US"/>
              <a:t>Click to edit Master text styles</a:t>
            </a:r>
          </a:p>
          <a:p>
            <a:pPr lvl="1"/>
            <a:r>
              <a:rPr lang="en-US"/>
              <a:t>Second level</a:t>
            </a:r>
          </a:p>
          <a:p>
            <a:pPr lvl="2"/>
            <a:r>
              <a:rPr lang="en-US"/>
              <a:t>Third level</a:t>
            </a:r>
          </a:p>
        </p:txBody>
      </p:sp>
      <p:sp>
        <p:nvSpPr>
          <p:cNvPr id="15" name="Content Placeholder 10">
            <a:extLst>
              <a:ext uri="{FF2B5EF4-FFF2-40B4-BE49-F238E27FC236}">
                <a16:creationId xmlns:a16="http://schemas.microsoft.com/office/drawing/2014/main" id="{584D9710-8EAC-496E-9638-98FBC71E883F}"/>
              </a:ext>
            </a:extLst>
          </p:cNvPr>
          <p:cNvSpPr>
            <a:spLocks noGrp="1"/>
          </p:cNvSpPr>
          <p:nvPr>
            <p:ph sz="quarter" idx="19"/>
          </p:nvPr>
        </p:nvSpPr>
        <p:spPr>
          <a:xfrm>
            <a:off x="6198954" y="1173815"/>
            <a:ext cx="5231038" cy="3767979"/>
          </a:xfrm>
        </p:spPr>
        <p:txBody>
          <a:bodyPr/>
          <a:lstStyle/>
          <a:p>
            <a:pPr lvl="0"/>
            <a:r>
              <a:rPr lang="en-US"/>
              <a:t>Click to edit Master text styles</a:t>
            </a:r>
          </a:p>
          <a:p>
            <a:pPr lvl="1"/>
            <a:r>
              <a:rPr lang="en-US"/>
              <a:t>Second level</a:t>
            </a:r>
          </a:p>
          <a:p>
            <a:pPr lvl="2"/>
            <a:r>
              <a:rPr lang="en-US"/>
              <a:t>Third level</a:t>
            </a:r>
          </a:p>
        </p:txBody>
      </p:sp>
      <p:sp>
        <p:nvSpPr>
          <p:cNvPr id="12" name="Content Placeholder 10">
            <a:extLst>
              <a:ext uri="{FF2B5EF4-FFF2-40B4-BE49-F238E27FC236}">
                <a16:creationId xmlns:a16="http://schemas.microsoft.com/office/drawing/2014/main" id="{BC34E0C3-3D5C-4AAD-870D-F9CE88CEDAF5}"/>
              </a:ext>
            </a:extLst>
          </p:cNvPr>
          <p:cNvSpPr>
            <a:spLocks noGrp="1"/>
          </p:cNvSpPr>
          <p:nvPr>
            <p:ph sz="quarter" idx="20"/>
          </p:nvPr>
        </p:nvSpPr>
        <p:spPr>
          <a:xfrm>
            <a:off x="3870693" y="1173814"/>
            <a:ext cx="2210059" cy="3767979"/>
          </a:xfrm>
        </p:spPr>
        <p:txBody>
          <a:bodyPr/>
          <a:lstStyle/>
          <a:p>
            <a:pPr lvl="0"/>
            <a:r>
              <a:rPr lang="en-US"/>
              <a:t>Click to edit Master text styles</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D74009D-E198-4B79-854B-28CF0C9FC8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02528" y="6301782"/>
            <a:ext cx="281950" cy="469917"/>
          </a:xfrm>
          <a:prstGeom prst="rect">
            <a:avLst/>
          </a:prstGeom>
        </p:spPr>
      </p:pic>
    </p:spTree>
    <p:extLst>
      <p:ext uri="{BB962C8B-B14F-4D97-AF65-F5344CB8AC3E}">
        <p14:creationId xmlns:p14="http://schemas.microsoft.com/office/powerpoint/2010/main" val="232484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e Title Pag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6B0B407-2C7D-46EF-9A64-D7DA3F2EBB6A}"/>
              </a:ext>
            </a:extLst>
          </p:cNvPr>
          <p:cNvSpPr>
            <a:spLocks noGrp="1"/>
          </p:cNvSpPr>
          <p:nvPr>
            <p:ph type="title" hasCustomPrompt="1"/>
          </p:nvPr>
        </p:nvSpPr>
        <p:spPr>
          <a:xfrm>
            <a:off x="2847975" y="2530007"/>
            <a:ext cx="6496050" cy="623828"/>
          </a:xfrm>
          <a:prstGeom prst="rect">
            <a:avLst/>
          </a:prstGeom>
        </p:spPr>
        <p:txBody>
          <a:bodyPr anchor="ctr" anchorCtr="0">
            <a:noAutofit/>
          </a:bodyPr>
          <a:lstStyle>
            <a:lvl1pPr algn="ctr">
              <a:defRPr lang="en-US" sz="4400" b="1" kern="1200" dirty="0">
                <a:solidFill>
                  <a:schemeClr val="bg2"/>
                </a:solidFill>
                <a:latin typeface="+mn-lt"/>
                <a:ea typeface="+mj-ea"/>
                <a:cs typeface="+mj-cs"/>
              </a:defRPr>
            </a:lvl1pPr>
          </a:lstStyle>
          <a:p>
            <a:r>
              <a:rPr lang="en-US"/>
              <a:t>Section Title Page</a:t>
            </a:r>
          </a:p>
        </p:txBody>
      </p:sp>
      <p:sp>
        <p:nvSpPr>
          <p:cNvPr id="3" name="Text Placeholder 2">
            <a:extLst>
              <a:ext uri="{FF2B5EF4-FFF2-40B4-BE49-F238E27FC236}">
                <a16:creationId xmlns:a16="http://schemas.microsoft.com/office/drawing/2014/main" id="{17FC3923-9C39-924B-4096-7682A1E9CF5E}"/>
              </a:ext>
            </a:extLst>
          </p:cNvPr>
          <p:cNvSpPr>
            <a:spLocks noGrp="1"/>
          </p:cNvSpPr>
          <p:nvPr>
            <p:ph type="body" sz="quarter" idx="10" hasCustomPrompt="1"/>
          </p:nvPr>
        </p:nvSpPr>
        <p:spPr>
          <a:xfrm>
            <a:off x="2847975" y="3200400"/>
            <a:ext cx="6496050" cy="457200"/>
          </a:xfrm>
        </p:spPr>
        <p:txBody>
          <a:bodyPr anchor="ctr"/>
          <a:lstStyle>
            <a:lvl1pPr algn="ctr">
              <a:defRPr b="1">
                <a:solidFill>
                  <a:schemeClr val="tx2"/>
                </a:solidFill>
              </a:defRPr>
            </a:lvl1pPr>
          </a:lstStyle>
          <a:p>
            <a:pPr lvl="0"/>
            <a:r>
              <a:rPr lang="en-US"/>
              <a:t>Subtitle</a:t>
            </a:r>
          </a:p>
        </p:txBody>
      </p:sp>
      <p:grpSp>
        <p:nvGrpSpPr>
          <p:cNvPr id="14" name="Group 13">
            <a:extLst>
              <a:ext uri="{FF2B5EF4-FFF2-40B4-BE49-F238E27FC236}">
                <a16:creationId xmlns:a16="http://schemas.microsoft.com/office/drawing/2014/main" id="{F65064A8-104A-93B4-5C69-D0FFC6668FD9}"/>
              </a:ext>
            </a:extLst>
          </p:cNvPr>
          <p:cNvGrpSpPr/>
          <p:nvPr userDrawn="1"/>
        </p:nvGrpSpPr>
        <p:grpSpPr>
          <a:xfrm>
            <a:off x="725020" y="6001879"/>
            <a:ext cx="10741959" cy="410792"/>
            <a:chOff x="725020" y="6001879"/>
            <a:chExt cx="10741959" cy="410792"/>
          </a:xfrm>
        </p:grpSpPr>
        <p:cxnSp>
          <p:nvCxnSpPr>
            <p:cNvPr id="8" name="Straight Connector 7">
              <a:extLst>
                <a:ext uri="{FF2B5EF4-FFF2-40B4-BE49-F238E27FC236}">
                  <a16:creationId xmlns:a16="http://schemas.microsoft.com/office/drawing/2014/main" id="{CDB57694-C7E1-59E5-F571-5E66298B0ECD}"/>
                </a:ext>
              </a:extLst>
            </p:cNvPr>
            <p:cNvCxnSpPr>
              <a:cxnSpLocks/>
            </p:cNvCxnSpPr>
            <p:nvPr userDrawn="1"/>
          </p:nvCxnSpPr>
          <p:spPr>
            <a:xfrm>
              <a:off x="725020" y="6001879"/>
              <a:ext cx="10741959" cy="0"/>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5F4BAB2-439A-6EA1-3A14-1855FA255A27}"/>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13" name="Picture 12" descr="A close-up of a logo&#10;&#10;Description automatically generated with low confidence">
              <a:extLst>
                <a:ext uri="{FF2B5EF4-FFF2-40B4-BE49-F238E27FC236}">
                  <a16:creationId xmlns:a16="http://schemas.microsoft.com/office/drawing/2014/main" id="{07B9B132-E862-499E-355D-0334FDE446D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10436" y="6119777"/>
              <a:ext cx="1412087" cy="292894"/>
            </a:xfrm>
            <a:prstGeom prst="rect">
              <a:avLst/>
            </a:prstGeom>
          </p:spPr>
        </p:pic>
      </p:grpSp>
    </p:spTree>
    <p:extLst>
      <p:ext uri="{BB962C8B-B14F-4D97-AF65-F5344CB8AC3E}">
        <p14:creationId xmlns:p14="http://schemas.microsoft.com/office/powerpoint/2010/main" val="134065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oter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BF9F6-10CA-4D13-88A9-16FAD9C93BAD}"/>
              </a:ext>
            </a:extLst>
          </p:cNvPr>
          <p:cNvSpPr>
            <a:spLocks noGrp="1"/>
          </p:cNvSpPr>
          <p:nvPr>
            <p:ph type="title" hasCustomPrompt="1"/>
          </p:nvPr>
        </p:nvSpPr>
        <p:spPr>
          <a:xfrm>
            <a:off x="762000" y="425560"/>
            <a:ext cx="10591794" cy="501149"/>
          </a:xfrm>
          <a:prstGeom prst="rect">
            <a:avLst/>
          </a:prstGeom>
        </p:spPr>
        <p:txBody>
          <a:bodyPr>
            <a:noAutofit/>
          </a:bodyPr>
          <a:lstStyle>
            <a:lvl1pPr>
              <a:defRPr sz="3000" b="1">
                <a:solidFill>
                  <a:schemeClr val="accent1"/>
                </a:solidFill>
                <a:latin typeface="+mn-lt"/>
              </a:defRPr>
            </a:lvl1pPr>
          </a:lstStyle>
          <a:p>
            <a:r>
              <a:rPr lang="en-US"/>
              <a:t>Slide Title</a:t>
            </a:r>
          </a:p>
        </p:txBody>
      </p:sp>
      <p:grpSp>
        <p:nvGrpSpPr>
          <p:cNvPr id="3" name="Group 2">
            <a:extLst>
              <a:ext uri="{FF2B5EF4-FFF2-40B4-BE49-F238E27FC236}">
                <a16:creationId xmlns:a16="http://schemas.microsoft.com/office/drawing/2014/main" id="{043EC8EE-AFBF-4E13-9B50-B7897143E351}"/>
              </a:ext>
            </a:extLst>
          </p:cNvPr>
          <p:cNvGrpSpPr/>
          <p:nvPr userDrawn="1"/>
        </p:nvGrpSpPr>
        <p:grpSpPr>
          <a:xfrm>
            <a:off x="-8283" y="6210108"/>
            <a:ext cx="12208565" cy="655984"/>
            <a:chOff x="-8283" y="6210108"/>
            <a:chExt cx="12208565" cy="655984"/>
          </a:xfrm>
        </p:grpSpPr>
        <p:sp>
          <p:nvSpPr>
            <p:cNvPr id="4" name="Rectangle 3">
              <a:extLst>
                <a:ext uri="{FF2B5EF4-FFF2-40B4-BE49-F238E27FC236}">
                  <a16:creationId xmlns:a16="http://schemas.microsoft.com/office/drawing/2014/main" id="{802873BF-A664-4006-AC26-0F0F59CC8992}"/>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5" name="Right Triangle 4">
              <a:extLst>
                <a:ext uri="{FF2B5EF4-FFF2-40B4-BE49-F238E27FC236}">
                  <a16:creationId xmlns:a16="http://schemas.microsoft.com/office/drawing/2014/main" id="{E64DEBAD-ECF4-4A3A-8E87-F81689582C1D}"/>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FCE4679-710D-4E1D-BDDC-6A4048FE88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02528" y="6301782"/>
            <a:ext cx="281950" cy="469917"/>
          </a:xfrm>
          <a:prstGeom prst="rect">
            <a:avLst/>
          </a:prstGeom>
        </p:spPr>
      </p:pic>
    </p:spTree>
    <p:extLst>
      <p:ext uri="{BB962C8B-B14F-4D97-AF65-F5344CB8AC3E}">
        <p14:creationId xmlns:p14="http://schemas.microsoft.com/office/powerpoint/2010/main" val="7654855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oter - 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5A2D4A-2238-433A-847F-63E709A3F914}"/>
              </a:ext>
            </a:extLst>
          </p:cNvPr>
          <p:cNvGrpSpPr/>
          <p:nvPr userDrawn="1"/>
        </p:nvGrpSpPr>
        <p:grpSpPr>
          <a:xfrm>
            <a:off x="-8283" y="6210108"/>
            <a:ext cx="12208565" cy="655984"/>
            <a:chOff x="-8283" y="6210108"/>
            <a:chExt cx="12208565" cy="655984"/>
          </a:xfrm>
        </p:grpSpPr>
        <p:sp>
          <p:nvSpPr>
            <p:cNvPr id="3" name="Rectangle 2">
              <a:extLst>
                <a:ext uri="{FF2B5EF4-FFF2-40B4-BE49-F238E27FC236}">
                  <a16:creationId xmlns:a16="http://schemas.microsoft.com/office/drawing/2014/main" id="{51F29D6B-FAE5-44AC-A866-E572835E988D}"/>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4" name="Right Triangle 3">
              <a:extLst>
                <a:ext uri="{FF2B5EF4-FFF2-40B4-BE49-F238E27FC236}">
                  <a16:creationId xmlns:a16="http://schemas.microsoft.com/office/drawing/2014/main" id="{136A4C50-7BDE-4B45-9E1D-CF89C87E15E9}"/>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A503B2F8-742F-416C-A694-546FC6F0AE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02528" y="6301782"/>
            <a:ext cx="281950" cy="469917"/>
          </a:xfrm>
          <a:prstGeom prst="rect">
            <a:avLst/>
          </a:prstGeom>
        </p:spPr>
      </p:pic>
    </p:spTree>
    <p:extLst>
      <p:ext uri="{BB962C8B-B14F-4D97-AF65-F5344CB8AC3E}">
        <p14:creationId xmlns:p14="http://schemas.microsoft.com/office/powerpoint/2010/main" val="2191426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lf Screen - Three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DAFE2-1844-494C-87A0-E0E4578F5E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3" name="Freeform: Shape 2">
            <a:extLst>
              <a:ext uri="{FF2B5EF4-FFF2-40B4-BE49-F238E27FC236}">
                <a16:creationId xmlns:a16="http://schemas.microsoft.com/office/drawing/2014/main" id="{6DB73548-4A81-4718-87E3-9BCB71B1AAF6}"/>
              </a:ext>
            </a:extLst>
          </p:cNvPr>
          <p:cNvSpPr/>
          <p:nvPr userDrawn="1"/>
        </p:nvSpPr>
        <p:spPr>
          <a:xfrm rot="10800000">
            <a:off x="-2" y="-5381"/>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6215BAF9-BFA4-44C6-A347-B2F24F7667B0}"/>
              </a:ext>
            </a:extLst>
          </p:cNvPr>
          <p:cNvSpPr>
            <a:spLocks noGrp="1"/>
          </p:cNvSpPr>
          <p:nvPr>
            <p:ph type="title" hasCustomPrompt="1"/>
          </p:nvPr>
        </p:nvSpPr>
        <p:spPr>
          <a:xfrm>
            <a:off x="462013" y="551379"/>
            <a:ext cx="3733799" cy="989950"/>
          </a:xfrm>
          <a:prstGeom prst="rect">
            <a:avLst/>
          </a:prstGeom>
        </p:spPr>
        <p:txBody>
          <a:bodyPr>
            <a:noAutofit/>
          </a:bodyPr>
          <a:lstStyle>
            <a:lvl1pPr>
              <a:defRPr sz="3000" b="1">
                <a:solidFill>
                  <a:schemeClr val="bg1"/>
                </a:solidFill>
                <a:latin typeface="+mn-lt"/>
              </a:defRPr>
            </a:lvl1pPr>
          </a:lstStyle>
          <a:p>
            <a:r>
              <a:rPr lang="en-US"/>
              <a:t>Slide Title</a:t>
            </a:r>
          </a:p>
        </p:txBody>
      </p:sp>
      <p:sp>
        <p:nvSpPr>
          <p:cNvPr id="11" name="Content Placeholder 9">
            <a:extLst>
              <a:ext uri="{FF2B5EF4-FFF2-40B4-BE49-F238E27FC236}">
                <a16:creationId xmlns:a16="http://schemas.microsoft.com/office/drawing/2014/main" id="{55817F89-D5FA-4215-96CE-76EBB04D1054}"/>
              </a:ext>
            </a:extLst>
          </p:cNvPr>
          <p:cNvSpPr>
            <a:spLocks noGrp="1"/>
          </p:cNvSpPr>
          <p:nvPr>
            <p:ph sz="quarter" idx="21"/>
          </p:nvPr>
        </p:nvSpPr>
        <p:spPr>
          <a:xfrm>
            <a:off x="461963" y="1784351"/>
            <a:ext cx="3751262" cy="45981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Content Placeholder 9">
            <a:extLst>
              <a:ext uri="{FF2B5EF4-FFF2-40B4-BE49-F238E27FC236}">
                <a16:creationId xmlns:a16="http://schemas.microsoft.com/office/drawing/2014/main" id="{53CD8680-B621-448C-954B-146AE254FCB8}"/>
              </a:ext>
            </a:extLst>
          </p:cNvPr>
          <p:cNvSpPr>
            <a:spLocks noGrp="1"/>
          </p:cNvSpPr>
          <p:nvPr>
            <p:ph sz="quarter" idx="22"/>
          </p:nvPr>
        </p:nvSpPr>
        <p:spPr>
          <a:xfrm>
            <a:off x="5646385" y="1784349"/>
            <a:ext cx="2649688" cy="4598164"/>
          </a:xfrm>
        </p:spPr>
        <p:txBody>
          <a:bodyPr/>
          <a:lstStyle/>
          <a:p>
            <a:pPr lvl="0"/>
            <a:r>
              <a:rPr lang="en-US"/>
              <a:t>Click to edit Master text styles</a:t>
            </a:r>
          </a:p>
          <a:p>
            <a:pPr lvl="1"/>
            <a:r>
              <a:rPr lang="en-US"/>
              <a:t>Second level</a:t>
            </a:r>
          </a:p>
          <a:p>
            <a:pPr lvl="2"/>
            <a:r>
              <a:rPr lang="en-US"/>
              <a:t>Third level</a:t>
            </a:r>
          </a:p>
        </p:txBody>
      </p:sp>
      <p:sp>
        <p:nvSpPr>
          <p:cNvPr id="15" name="Content Placeholder 9">
            <a:extLst>
              <a:ext uri="{FF2B5EF4-FFF2-40B4-BE49-F238E27FC236}">
                <a16:creationId xmlns:a16="http://schemas.microsoft.com/office/drawing/2014/main" id="{4590C5F7-8FB0-4E16-B882-72A24DD1786A}"/>
              </a:ext>
            </a:extLst>
          </p:cNvPr>
          <p:cNvSpPr>
            <a:spLocks noGrp="1"/>
          </p:cNvSpPr>
          <p:nvPr>
            <p:ph sz="quarter" idx="23"/>
          </p:nvPr>
        </p:nvSpPr>
        <p:spPr>
          <a:xfrm>
            <a:off x="8761203" y="1784349"/>
            <a:ext cx="2649688" cy="4598164"/>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9478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alf Screen - Three Columns and Sub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DAFE2-1844-494C-87A0-E0E4578F5E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3" name="Freeform: Shape 2">
            <a:extLst>
              <a:ext uri="{FF2B5EF4-FFF2-40B4-BE49-F238E27FC236}">
                <a16:creationId xmlns:a16="http://schemas.microsoft.com/office/drawing/2014/main" id="{6DB73548-4A81-4718-87E3-9BCB71B1AAF6}"/>
              </a:ext>
            </a:extLst>
          </p:cNvPr>
          <p:cNvSpPr/>
          <p:nvPr userDrawn="1"/>
        </p:nvSpPr>
        <p:spPr>
          <a:xfrm rot="10800000">
            <a:off x="-2" y="-5381"/>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6215BAF9-BFA4-44C6-A347-B2F24F7667B0}"/>
              </a:ext>
            </a:extLst>
          </p:cNvPr>
          <p:cNvSpPr>
            <a:spLocks noGrp="1"/>
          </p:cNvSpPr>
          <p:nvPr>
            <p:ph type="title"/>
          </p:nvPr>
        </p:nvSpPr>
        <p:spPr>
          <a:xfrm>
            <a:off x="462013" y="409577"/>
            <a:ext cx="3749040" cy="849880"/>
          </a:xfrm>
          <a:prstGeom prst="rect">
            <a:avLst/>
          </a:prstGeom>
        </p:spPr>
        <p:txBody>
          <a:bodyPr anchor="b" anchorCtr="0">
            <a:noAutofit/>
          </a:bodyPr>
          <a:lstStyle>
            <a:lvl1pPr>
              <a:defRPr sz="3000" b="1">
                <a:solidFill>
                  <a:schemeClr val="bg1"/>
                </a:solidFill>
                <a:latin typeface="+mn-lt"/>
              </a:defRPr>
            </a:lvl1pPr>
          </a:lstStyle>
          <a:p>
            <a:r>
              <a:rPr lang="en-US"/>
              <a:t>Click to edit Master title style</a:t>
            </a:r>
          </a:p>
        </p:txBody>
      </p:sp>
      <p:sp>
        <p:nvSpPr>
          <p:cNvPr id="11" name="Content Placeholder 9">
            <a:extLst>
              <a:ext uri="{FF2B5EF4-FFF2-40B4-BE49-F238E27FC236}">
                <a16:creationId xmlns:a16="http://schemas.microsoft.com/office/drawing/2014/main" id="{55817F89-D5FA-4215-96CE-76EBB04D1054}"/>
              </a:ext>
            </a:extLst>
          </p:cNvPr>
          <p:cNvSpPr>
            <a:spLocks noGrp="1"/>
          </p:cNvSpPr>
          <p:nvPr>
            <p:ph sz="quarter" idx="21"/>
          </p:nvPr>
        </p:nvSpPr>
        <p:spPr>
          <a:xfrm>
            <a:off x="462013" y="1889185"/>
            <a:ext cx="3751262" cy="44933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Content Placeholder 9">
            <a:extLst>
              <a:ext uri="{FF2B5EF4-FFF2-40B4-BE49-F238E27FC236}">
                <a16:creationId xmlns:a16="http://schemas.microsoft.com/office/drawing/2014/main" id="{53CD8680-B621-448C-954B-146AE254FCB8}"/>
              </a:ext>
            </a:extLst>
          </p:cNvPr>
          <p:cNvSpPr>
            <a:spLocks noGrp="1"/>
          </p:cNvSpPr>
          <p:nvPr>
            <p:ph sz="quarter" idx="22"/>
          </p:nvPr>
        </p:nvSpPr>
        <p:spPr>
          <a:xfrm>
            <a:off x="5646385" y="1889185"/>
            <a:ext cx="2649688" cy="4493327"/>
          </a:xfrm>
        </p:spPr>
        <p:txBody>
          <a:bodyPr/>
          <a:lstStyle/>
          <a:p>
            <a:pPr lvl="0"/>
            <a:r>
              <a:rPr lang="en-US"/>
              <a:t>Click to edit Master text styles</a:t>
            </a:r>
          </a:p>
          <a:p>
            <a:pPr lvl="1"/>
            <a:r>
              <a:rPr lang="en-US"/>
              <a:t>Second level</a:t>
            </a:r>
          </a:p>
          <a:p>
            <a:pPr lvl="2"/>
            <a:r>
              <a:rPr lang="en-US"/>
              <a:t>Third level</a:t>
            </a:r>
          </a:p>
        </p:txBody>
      </p:sp>
      <p:sp>
        <p:nvSpPr>
          <p:cNvPr id="15" name="Content Placeholder 9">
            <a:extLst>
              <a:ext uri="{FF2B5EF4-FFF2-40B4-BE49-F238E27FC236}">
                <a16:creationId xmlns:a16="http://schemas.microsoft.com/office/drawing/2014/main" id="{4590C5F7-8FB0-4E16-B882-72A24DD1786A}"/>
              </a:ext>
            </a:extLst>
          </p:cNvPr>
          <p:cNvSpPr>
            <a:spLocks noGrp="1"/>
          </p:cNvSpPr>
          <p:nvPr>
            <p:ph sz="quarter" idx="23"/>
          </p:nvPr>
        </p:nvSpPr>
        <p:spPr>
          <a:xfrm>
            <a:off x="8761203" y="1889185"/>
            <a:ext cx="2649688" cy="4493327"/>
          </a:xfrm>
        </p:spPr>
        <p:txBody>
          <a:body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A1C6607A-AF3C-458C-BF60-C20929160087}"/>
              </a:ext>
            </a:extLst>
          </p:cNvPr>
          <p:cNvSpPr>
            <a:spLocks noGrp="1"/>
          </p:cNvSpPr>
          <p:nvPr>
            <p:ph type="body" sz="quarter" idx="15" hasCustomPrompt="1"/>
          </p:nvPr>
        </p:nvSpPr>
        <p:spPr>
          <a:xfrm>
            <a:off x="464235" y="1322465"/>
            <a:ext cx="3749040" cy="298383"/>
          </a:xfrm>
          <a:prstGeom prst="rect">
            <a:avLst/>
          </a:prstGeom>
        </p:spPr>
        <p:txBody>
          <a:bodyPr>
            <a:noAutofit/>
          </a:bodyPr>
          <a:lstStyle>
            <a:lvl1pPr>
              <a:buNone/>
              <a:defRPr sz="2200" b="1">
                <a:solidFill>
                  <a:schemeClr val="bg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0" name="Text Placeholder 3">
            <a:extLst>
              <a:ext uri="{FF2B5EF4-FFF2-40B4-BE49-F238E27FC236}">
                <a16:creationId xmlns:a16="http://schemas.microsoft.com/office/drawing/2014/main" id="{A343035F-4CC0-4E68-BE08-424B97A85EC6}"/>
              </a:ext>
            </a:extLst>
          </p:cNvPr>
          <p:cNvSpPr>
            <a:spLocks noGrp="1"/>
          </p:cNvSpPr>
          <p:nvPr>
            <p:ph type="body" sz="quarter" idx="13" hasCustomPrompt="1"/>
          </p:nvPr>
        </p:nvSpPr>
        <p:spPr>
          <a:xfrm>
            <a:off x="5642618" y="1322466"/>
            <a:ext cx="2665294" cy="298383"/>
          </a:xfrm>
          <a:prstGeom prst="rect">
            <a:avLst/>
          </a:prstGeom>
        </p:spPr>
        <p:txBody>
          <a:bodyPr>
            <a:noAutofit/>
          </a:bodyPr>
          <a:lstStyle>
            <a:lvl1pPr>
              <a:buNone/>
              <a:defRPr sz="2200" b="1">
                <a:solidFill>
                  <a:srgbClr val="006B93"/>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2" name="Text Placeholder 3">
            <a:extLst>
              <a:ext uri="{FF2B5EF4-FFF2-40B4-BE49-F238E27FC236}">
                <a16:creationId xmlns:a16="http://schemas.microsoft.com/office/drawing/2014/main" id="{841FCF3D-08A9-4FA4-876C-C21D000AF892}"/>
              </a:ext>
            </a:extLst>
          </p:cNvPr>
          <p:cNvSpPr>
            <a:spLocks noGrp="1"/>
          </p:cNvSpPr>
          <p:nvPr>
            <p:ph type="body" sz="quarter" idx="14" hasCustomPrompt="1"/>
          </p:nvPr>
        </p:nvSpPr>
        <p:spPr>
          <a:xfrm>
            <a:off x="8761203" y="1322465"/>
            <a:ext cx="2627697" cy="298383"/>
          </a:xfrm>
          <a:prstGeom prst="rect">
            <a:avLst/>
          </a:prstGeom>
        </p:spPr>
        <p:txBody>
          <a:bodyPr>
            <a:noAutofit/>
          </a:bodyPr>
          <a:lstStyle>
            <a:lvl1pPr>
              <a:buNone/>
              <a:defRPr sz="2200" b="1">
                <a:solidFill>
                  <a:srgbClr val="006B93"/>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Tree>
    <p:extLst>
      <p:ext uri="{BB962C8B-B14F-4D97-AF65-F5344CB8AC3E}">
        <p14:creationId xmlns:p14="http://schemas.microsoft.com/office/powerpoint/2010/main" val="8478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 Screen - Two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D0A24-CBEC-451C-A7B0-BC564DE104A9}"/>
              </a:ext>
            </a:extLst>
          </p:cNvPr>
          <p:cNvSpPr/>
          <p:nvPr userDrawn="1"/>
        </p:nvSpPr>
        <p:spPr>
          <a:xfrm>
            <a:off x="1"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DA4A834-1197-4609-9734-DF378E938E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7" name="Title 1">
            <a:extLst>
              <a:ext uri="{FF2B5EF4-FFF2-40B4-BE49-F238E27FC236}">
                <a16:creationId xmlns:a16="http://schemas.microsoft.com/office/drawing/2014/main" id="{831F95B8-EA63-454B-8FC0-8CAE6C717FD8}"/>
              </a:ext>
            </a:extLst>
          </p:cNvPr>
          <p:cNvSpPr>
            <a:spLocks noGrp="1"/>
          </p:cNvSpPr>
          <p:nvPr>
            <p:ph type="title" hasCustomPrompt="1"/>
          </p:nvPr>
        </p:nvSpPr>
        <p:spPr>
          <a:xfrm>
            <a:off x="462013" y="551379"/>
            <a:ext cx="5033208" cy="989950"/>
          </a:xfrm>
          <a:prstGeom prst="rect">
            <a:avLst/>
          </a:prstGeom>
        </p:spPr>
        <p:txBody>
          <a:bodyPr>
            <a:noAutofit/>
          </a:bodyPr>
          <a:lstStyle>
            <a:lvl1pPr>
              <a:defRPr sz="3000" b="1">
                <a:solidFill>
                  <a:schemeClr val="bg1"/>
                </a:solidFill>
                <a:latin typeface="+mn-lt"/>
              </a:defRPr>
            </a:lvl1pPr>
          </a:lstStyle>
          <a:p>
            <a:r>
              <a:rPr lang="en-US"/>
              <a:t>Slide Title</a:t>
            </a:r>
          </a:p>
        </p:txBody>
      </p:sp>
      <p:sp>
        <p:nvSpPr>
          <p:cNvPr id="9" name="Content Placeholder 9">
            <a:extLst>
              <a:ext uri="{FF2B5EF4-FFF2-40B4-BE49-F238E27FC236}">
                <a16:creationId xmlns:a16="http://schemas.microsoft.com/office/drawing/2014/main" id="{922F1F7A-7EB0-442A-8404-CCD014615E27}"/>
              </a:ext>
            </a:extLst>
          </p:cNvPr>
          <p:cNvSpPr>
            <a:spLocks noGrp="1"/>
          </p:cNvSpPr>
          <p:nvPr>
            <p:ph sz="quarter" idx="21"/>
          </p:nvPr>
        </p:nvSpPr>
        <p:spPr>
          <a:xfrm>
            <a:off x="462012" y="1784263"/>
            <a:ext cx="5053261" cy="4598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Content Placeholder 9">
            <a:extLst>
              <a:ext uri="{FF2B5EF4-FFF2-40B4-BE49-F238E27FC236}">
                <a16:creationId xmlns:a16="http://schemas.microsoft.com/office/drawing/2014/main" id="{6D741974-416B-443B-8C30-85904CB3CC86}"/>
              </a:ext>
            </a:extLst>
          </p:cNvPr>
          <p:cNvSpPr>
            <a:spLocks noGrp="1"/>
          </p:cNvSpPr>
          <p:nvPr>
            <p:ph sz="quarter" idx="22"/>
          </p:nvPr>
        </p:nvSpPr>
        <p:spPr>
          <a:xfrm>
            <a:off x="6557031" y="1784263"/>
            <a:ext cx="5053261" cy="4598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578903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alf Screen - Two Columns and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D0A24-CBEC-451C-A7B0-BC564DE104A9}"/>
              </a:ext>
            </a:extLst>
          </p:cNvPr>
          <p:cNvSpPr/>
          <p:nvPr userDrawn="1"/>
        </p:nvSpPr>
        <p:spPr>
          <a:xfrm>
            <a:off x="0"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DA4A834-1197-4609-9734-DF378E938E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7" name="Title 1">
            <a:extLst>
              <a:ext uri="{FF2B5EF4-FFF2-40B4-BE49-F238E27FC236}">
                <a16:creationId xmlns:a16="http://schemas.microsoft.com/office/drawing/2014/main" id="{831F95B8-EA63-454B-8FC0-8CAE6C717FD8}"/>
              </a:ext>
            </a:extLst>
          </p:cNvPr>
          <p:cNvSpPr>
            <a:spLocks noGrp="1"/>
          </p:cNvSpPr>
          <p:nvPr>
            <p:ph type="title" hasCustomPrompt="1"/>
          </p:nvPr>
        </p:nvSpPr>
        <p:spPr>
          <a:xfrm>
            <a:off x="462012" y="409577"/>
            <a:ext cx="5033208" cy="915112"/>
          </a:xfrm>
          <a:prstGeom prst="rect">
            <a:avLst/>
          </a:prstGeom>
        </p:spPr>
        <p:txBody>
          <a:bodyPr anchor="b" anchorCtr="0">
            <a:noAutofit/>
          </a:bodyPr>
          <a:lstStyle>
            <a:lvl1pPr>
              <a:defRPr sz="3000" b="1">
                <a:solidFill>
                  <a:schemeClr val="bg1"/>
                </a:solidFill>
                <a:latin typeface="+mn-lt"/>
              </a:defRPr>
            </a:lvl1pPr>
          </a:lstStyle>
          <a:p>
            <a:r>
              <a:rPr lang="en-US"/>
              <a:t>Slide Title</a:t>
            </a:r>
          </a:p>
        </p:txBody>
      </p:sp>
      <p:sp>
        <p:nvSpPr>
          <p:cNvPr id="9" name="Content Placeholder 9">
            <a:extLst>
              <a:ext uri="{FF2B5EF4-FFF2-40B4-BE49-F238E27FC236}">
                <a16:creationId xmlns:a16="http://schemas.microsoft.com/office/drawing/2014/main" id="{922F1F7A-7EB0-442A-8404-CCD014615E27}"/>
              </a:ext>
            </a:extLst>
          </p:cNvPr>
          <p:cNvSpPr>
            <a:spLocks noGrp="1"/>
          </p:cNvSpPr>
          <p:nvPr>
            <p:ph sz="quarter" idx="21"/>
          </p:nvPr>
        </p:nvSpPr>
        <p:spPr>
          <a:xfrm>
            <a:off x="462012" y="1889185"/>
            <a:ext cx="5053261" cy="44933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Content Placeholder 9">
            <a:extLst>
              <a:ext uri="{FF2B5EF4-FFF2-40B4-BE49-F238E27FC236}">
                <a16:creationId xmlns:a16="http://schemas.microsoft.com/office/drawing/2014/main" id="{6D741974-416B-443B-8C30-85904CB3CC86}"/>
              </a:ext>
            </a:extLst>
          </p:cNvPr>
          <p:cNvSpPr>
            <a:spLocks noGrp="1"/>
          </p:cNvSpPr>
          <p:nvPr>
            <p:ph sz="quarter" idx="22"/>
          </p:nvPr>
        </p:nvSpPr>
        <p:spPr>
          <a:xfrm>
            <a:off x="6557031" y="1889185"/>
            <a:ext cx="5053261" cy="449332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79D0CB3A-9A2D-4285-B55E-5E3DCE65BC26}"/>
              </a:ext>
            </a:extLst>
          </p:cNvPr>
          <p:cNvSpPr>
            <a:spLocks noGrp="1"/>
          </p:cNvSpPr>
          <p:nvPr>
            <p:ph type="body" sz="quarter" idx="15" hasCustomPrompt="1"/>
          </p:nvPr>
        </p:nvSpPr>
        <p:spPr>
          <a:xfrm>
            <a:off x="462013" y="1368451"/>
            <a:ext cx="5053260" cy="298383"/>
          </a:xfrm>
          <a:prstGeom prst="rect">
            <a:avLst/>
          </a:prstGeom>
        </p:spPr>
        <p:txBody>
          <a:bodyPr>
            <a:noAutofit/>
          </a:bodyPr>
          <a:lstStyle>
            <a:lvl1pPr>
              <a:buNone/>
              <a:defRPr sz="2200" b="1">
                <a:solidFill>
                  <a:schemeClr val="bg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0" name="Text Placeholder 3">
            <a:extLst>
              <a:ext uri="{FF2B5EF4-FFF2-40B4-BE49-F238E27FC236}">
                <a16:creationId xmlns:a16="http://schemas.microsoft.com/office/drawing/2014/main" id="{01C420B6-D5FF-4868-966B-290623D45F68}"/>
              </a:ext>
            </a:extLst>
          </p:cNvPr>
          <p:cNvSpPr>
            <a:spLocks noGrp="1"/>
          </p:cNvSpPr>
          <p:nvPr>
            <p:ph type="body" sz="quarter" idx="13" hasCustomPrompt="1"/>
          </p:nvPr>
        </p:nvSpPr>
        <p:spPr>
          <a:xfrm>
            <a:off x="6558013" y="1371686"/>
            <a:ext cx="5052279" cy="298383"/>
          </a:xfrm>
          <a:prstGeom prst="rect">
            <a:avLst/>
          </a:prstGeom>
        </p:spPr>
        <p:txBody>
          <a:bodyPr>
            <a:noAutofit/>
          </a:bodyPr>
          <a:lstStyle>
            <a:lvl1pPr>
              <a:buNone/>
              <a:defRPr sz="2200" b="1">
                <a:solidFill>
                  <a:srgbClr val="006B93"/>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Tree>
    <p:extLst>
      <p:ext uri="{BB962C8B-B14F-4D97-AF65-F5344CB8AC3E}">
        <p14:creationId xmlns:p14="http://schemas.microsoft.com/office/powerpoint/2010/main" val="1664060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sc - One Column with Sub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13C9DF-3C50-4C38-8B91-520CF528E8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grpSp>
        <p:nvGrpSpPr>
          <p:cNvPr id="3" name="Group 2">
            <a:extLst>
              <a:ext uri="{FF2B5EF4-FFF2-40B4-BE49-F238E27FC236}">
                <a16:creationId xmlns:a16="http://schemas.microsoft.com/office/drawing/2014/main" id="{452F274A-9A9E-4387-96F9-ABAFAE363825}"/>
              </a:ext>
            </a:extLst>
          </p:cNvPr>
          <p:cNvGrpSpPr/>
          <p:nvPr userDrawn="1"/>
        </p:nvGrpSpPr>
        <p:grpSpPr>
          <a:xfrm>
            <a:off x="0" y="-10619"/>
            <a:ext cx="1570891" cy="2771910"/>
            <a:chOff x="3722336" y="1359462"/>
            <a:chExt cx="1570891" cy="2771910"/>
          </a:xfrm>
        </p:grpSpPr>
        <p:sp>
          <p:nvSpPr>
            <p:cNvPr id="4" name="Right Triangle 3">
              <a:extLst>
                <a:ext uri="{FF2B5EF4-FFF2-40B4-BE49-F238E27FC236}">
                  <a16:creationId xmlns:a16="http://schemas.microsoft.com/office/drawing/2014/main" id="{6E0EA200-1932-4491-A063-C7B11A185644}"/>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52A68435-216B-4341-A169-1CDC96A4A1F5}"/>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
            <a:extLst>
              <a:ext uri="{FF2B5EF4-FFF2-40B4-BE49-F238E27FC236}">
                <a16:creationId xmlns:a16="http://schemas.microsoft.com/office/drawing/2014/main" id="{78117FF7-319B-40BA-9609-B4C035116ABC}"/>
              </a:ext>
            </a:extLst>
          </p:cNvPr>
          <p:cNvSpPr>
            <a:spLocks noGrp="1"/>
          </p:cNvSpPr>
          <p:nvPr>
            <p:ph type="title" hasCustomPrompt="1"/>
          </p:nvPr>
        </p:nvSpPr>
        <p:spPr>
          <a:xfrm>
            <a:off x="1540843" y="560542"/>
            <a:ext cx="9232669" cy="522121"/>
          </a:xfrm>
          <a:prstGeom prst="rect">
            <a:avLst/>
          </a:prstGeom>
        </p:spPr>
        <p:txBody>
          <a:bodyPr>
            <a:noAutofit/>
          </a:bodyPr>
          <a:lstStyle>
            <a:lvl1pPr>
              <a:defRPr sz="3000" b="1">
                <a:solidFill>
                  <a:schemeClr val="accent1"/>
                </a:solidFill>
                <a:latin typeface="+mn-lt"/>
              </a:defRPr>
            </a:lvl1pPr>
          </a:lstStyle>
          <a:p>
            <a:r>
              <a:rPr lang="en-US"/>
              <a:t>Slide Title</a:t>
            </a:r>
          </a:p>
        </p:txBody>
      </p:sp>
      <p:sp>
        <p:nvSpPr>
          <p:cNvPr id="9" name="Content Placeholder 9">
            <a:extLst>
              <a:ext uri="{FF2B5EF4-FFF2-40B4-BE49-F238E27FC236}">
                <a16:creationId xmlns:a16="http://schemas.microsoft.com/office/drawing/2014/main" id="{A93DD6DA-7ED5-4F64-B265-A4438BDB4788}"/>
              </a:ext>
            </a:extLst>
          </p:cNvPr>
          <p:cNvSpPr>
            <a:spLocks noGrp="1"/>
          </p:cNvSpPr>
          <p:nvPr>
            <p:ph sz="quarter" idx="12"/>
          </p:nvPr>
        </p:nvSpPr>
        <p:spPr>
          <a:xfrm>
            <a:off x="1540843" y="1692692"/>
            <a:ext cx="9232051" cy="4689820"/>
          </a:xfrm>
        </p:spPr>
        <p:txBody>
          <a:bodyPr/>
          <a:lstStyle/>
          <a:p>
            <a:pPr lvl="0"/>
            <a:r>
              <a:rPr lang="en-US"/>
              <a:t>Click to edit Master text styles</a:t>
            </a:r>
          </a:p>
          <a:p>
            <a:pPr lvl="1"/>
            <a:r>
              <a:rPr lang="en-US"/>
              <a:t>Second level</a:t>
            </a:r>
          </a:p>
          <a:p>
            <a:pPr lvl="2"/>
            <a:r>
              <a:rPr lang="en-US"/>
              <a:t>Third level</a:t>
            </a:r>
          </a:p>
        </p:txBody>
      </p:sp>
      <p:sp>
        <p:nvSpPr>
          <p:cNvPr id="23" name="Text Placeholder 21">
            <a:extLst>
              <a:ext uri="{FF2B5EF4-FFF2-40B4-BE49-F238E27FC236}">
                <a16:creationId xmlns:a16="http://schemas.microsoft.com/office/drawing/2014/main" id="{54D035C9-115B-402E-AC74-EC5899052DD2}"/>
              </a:ext>
            </a:extLst>
          </p:cNvPr>
          <p:cNvSpPr>
            <a:spLocks noGrp="1"/>
          </p:cNvSpPr>
          <p:nvPr>
            <p:ph type="body" sz="quarter" idx="14" hasCustomPrompt="1"/>
          </p:nvPr>
        </p:nvSpPr>
        <p:spPr>
          <a:xfrm>
            <a:off x="1540841" y="1122560"/>
            <a:ext cx="9232051" cy="388757"/>
          </a:xfrm>
        </p:spPr>
        <p:txBody>
          <a:bodyPr>
            <a:noAutofit/>
          </a:bodyPr>
          <a:lstStyle>
            <a:lvl1pPr>
              <a:defRPr lang="en-US" sz="2400" b="1" kern="1200" dirty="0">
                <a:solidFill>
                  <a:schemeClr val="tx2"/>
                </a:solidFill>
                <a:latin typeface="+mn-lt"/>
                <a:ea typeface="+mn-ea"/>
                <a:cs typeface="+mn-cs"/>
              </a:defRPr>
            </a:lvl1pPr>
          </a:lstStyle>
          <a:p>
            <a:pPr lvl="0"/>
            <a:r>
              <a:rPr lang="en-US"/>
              <a:t>Slide Subtitle</a:t>
            </a:r>
          </a:p>
        </p:txBody>
      </p:sp>
    </p:spTree>
    <p:extLst>
      <p:ext uri="{BB962C8B-B14F-4D97-AF65-F5344CB8AC3E}">
        <p14:creationId xmlns:p14="http://schemas.microsoft.com/office/powerpoint/2010/main" val="2913249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isc - One Column and Support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13C9DF-3C50-4C38-8B91-520CF528E8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grpSp>
        <p:nvGrpSpPr>
          <p:cNvPr id="3" name="Group 2">
            <a:extLst>
              <a:ext uri="{FF2B5EF4-FFF2-40B4-BE49-F238E27FC236}">
                <a16:creationId xmlns:a16="http://schemas.microsoft.com/office/drawing/2014/main" id="{452F274A-9A9E-4387-96F9-ABAFAE363825}"/>
              </a:ext>
            </a:extLst>
          </p:cNvPr>
          <p:cNvGrpSpPr/>
          <p:nvPr userDrawn="1"/>
        </p:nvGrpSpPr>
        <p:grpSpPr>
          <a:xfrm>
            <a:off x="0" y="-10619"/>
            <a:ext cx="1570891" cy="2771910"/>
            <a:chOff x="3722336" y="1359462"/>
            <a:chExt cx="1570891" cy="2771910"/>
          </a:xfrm>
        </p:grpSpPr>
        <p:sp>
          <p:nvSpPr>
            <p:cNvPr id="4" name="Right Triangle 3">
              <a:extLst>
                <a:ext uri="{FF2B5EF4-FFF2-40B4-BE49-F238E27FC236}">
                  <a16:creationId xmlns:a16="http://schemas.microsoft.com/office/drawing/2014/main" id="{6E0EA200-1932-4491-A063-C7B11A185644}"/>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52A68435-216B-4341-A169-1CDC96A4A1F5}"/>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 Placeholder 31">
            <a:extLst>
              <a:ext uri="{FF2B5EF4-FFF2-40B4-BE49-F238E27FC236}">
                <a16:creationId xmlns:a16="http://schemas.microsoft.com/office/drawing/2014/main" id="{49D7A0EA-63F4-4678-B444-6E74D6289BBA}"/>
              </a:ext>
            </a:extLst>
          </p:cNvPr>
          <p:cNvSpPr>
            <a:spLocks noGrp="1"/>
          </p:cNvSpPr>
          <p:nvPr>
            <p:ph type="body" sz="quarter" idx="11" hasCustomPrompt="1"/>
          </p:nvPr>
        </p:nvSpPr>
        <p:spPr>
          <a:xfrm>
            <a:off x="1540843" y="1289786"/>
            <a:ext cx="9232051" cy="784778"/>
          </a:xfrm>
          <a:prstGeom prst="rect">
            <a:avLst/>
          </a:prstGeom>
        </p:spPr>
        <p:txBody>
          <a:bodyPr/>
          <a:lstStyle>
            <a:lvl1pPr>
              <a:buNone/>
              <a:defRPr sz="1400"/>
            </a:lvl1pPr>
            <a:lvl2pPr>
              <a:defRPr sz="1400"/>
            </a:lvl2pPr>
            <a:lvl3pPr>
              <a:defRPr sz="1400"/>
            </a:lvl3pPr>
            <a:lvl4pPr>
              <a:defRPr sz="1400"/>
            </a:lvl4pPr>
            <a:lvl5pPr>
              <a:defRPr sz="1400"/>
            </a:lvl5pPr>
          </a:lstStyle>
          <a:p>
            <a:pPr lvl="0"/>
            <a:r>
              <a:rPr lang="en-US"/>
              <a:t>Click to add supporting text</a:t>
            </a:r>
          </a:p>
        </p:txBody>
      </p:sp>
      <p:sp>
        <p:nvSpPr>
          <p:cNvPr id="8" name="Title 1">
            <a:extLst>
              <a:ext uri="{FF2B5EF4-FFF2-40B4-BE49-F238E27FC236}">
                <a16:creationId xmlns:a16="http://schemas.microsoft.com/office/drawing/2014/main" id="{78117FF7-319B-40BA-9609-B4C035116ABC}"/>
              </a:ext>
            </a:extLst>
          </p:cNvPr>
          <p:cNvSpPr>
            <a:spLocks noGrp="1"/>
          </p:cNvSpPr>
          <p:nvPr>
            <p:ph type="title" hasCustomPrompt="1"/>
          </p:nvPr>
        </p:nvSpPr>
        <p:spPr>
          <a:xfrm>
            <a:off x="1540843" y="560542"/>
            <a:ext cx="9232669" cy="522121"/>
          </a:xfrm>
          <a:prstGeom prst="rect">
            <a:avLst/>
          </a:prstGeom>
        </p:spPr>
        <p:txBody>
          <a:bodyPr>
            <a:noAutofit/>
          </a:bodyPr>
          <a:lstStyle>
            <a:lvl1pPr>
              <a:defRPr sz="3000" b="1">
                <a:solidFill>
                  <a:schemeClr val="accent1"/>
                </a:solidFill>
                <a:latin typeface="+mn-lt"/>
              </a:defRPr>
            </a:lvl1pPr>
          </a:lstStyle>
          <a:p>
            <a:r>
              <a:rPr lang="en-US"/>
              <a:t>Slide Title</a:t>
            </a:r>
          </a:p>
        </p:txBody>
      </p:sp>
      <p:sp>
        <p:nvSpPr>
          <p:cNvPr id="11" name="Content Placeholder 9">
            <a:extLst>
              <a:ext uri="{FF2B5EF4-FFF2-40B4-BE49-F238E27FC236}">
                <a16:creationId xmlns:a16="http://schemas.microsoft.com/office/drawing/2014/main" id="{A2235A13-2CD0-4631-9AE2-E53636FEF4D6}"/>
              </a:ext>
            </a:extLst>
          </p:cNvPr>
          <p:cNvSpPr>
            <a:spLocks noGrp="1"/>
          </p:cNvSpPr>
          <p:nvPr>
            <p:ph sz="quarter" idx="12"/>
          </p:nvPr>
        </p:nvSpPr>
        <p:spPr>
          <a:xfrm>
            <a:off x="1540843" y="2281687"/>
            <a:ext cx="9232051" cy="4100064"/>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2213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isc - Two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20BDE-FE75-4CEE-9458-0AC32A2A4E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grpSp>
        <p:nvGrpSpPr>
          <p:cNvPr id="3" name="Group 2">
            <a:extLst>
              <a:ext uri="{FF2B5EF4-FFF2-40B4-BE49-F238E27FC236}">
                <a16:creationId xmlns:a16="http://schemas.microsoft.com/office/drawing/2014/main" id="{7E9A6F07-24A7-4A29-B906-7895490CFB34}"/>
              </a:ext>
            </a:extLst>
          </p:cNvPr>
          <p:cNvGrpSpPr/>
          <p:nvPr userDrawn="1"/>
        </p:nvGrpSpPr>
        <p:grpSpPr>
          <a:xfrm>
            <a:off x="0" y="-10619"/>
            <a:ext cx="1570891" cy="2771910"/>
            <a:chOff x="3722336" y="1359462"/>
            <a:chExt cx="1570891" cy="2771910"/>
          </a:xfrm>
        </p:grpSpPr>
        <p:sp>
          <p:nvSpPr>
            <p:cNvPr id="4" name="Right Triangle 3">
              <a:extLst>
                <a:ext uri="{FF2B5EF4-FFF2-40B4-BE49-F238E27FC236}">
                  <a16:creationId xmlns:a16="http://schemas.microsoft.com/office/drawing/2014/main" id="{6FD1E3C1-96BE-4655-ACD6-071F53309B26}"/>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387D76BF-448C-43BC-A4B0-8A8FE1E24DA5}"/>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ontent Placeholder 11">
            <a:extLst>
              <a:ext uri="{FF2B5EF4-FFF2-40B4-BE49-F238E27FC236}">
                <a16:creationId xmlns:a16="http://schemas.microsoft.com/office/drawing/2014/main" id="{4ADEE3C7-2207-4F63-89B0-71FDC3DE00C6}"/>
              </a:ext>
            </a:extLst>
          </p:cNvPr>
          <p:cNvSpPr>
            <a:spLocks noGrp="1"/>
          </p:cNvSpPr>
          <p:nvPr>
            <p:ph sz="quarter" idx="16" hasCustomPrompt="1"/>
          </p:nvPr>
        </p:nvSpPr>
        <p:spPr>
          <a:xfrm>
            <a:off x="1541462" y="1352550"/>
            <a:ext cx="4554537" cy="5029962"/>
          </a:xfrm>
          <a:prstGeom prst="rect">
            <a:avLst/>
          </a:prstGeom>
        </p:spPr>
        <p:txBody>
          <a:bodyPr/>
          <a:lstStyle/>
          <a:p>
            <a:pPr lvl="0"/>
            <a:r>
              <a:rPr lang="en-US"/>
              <a:t>Click to edit master text style</a:t>
            </a:r>
          </a:p>
          <a:p>
            <a:pPr marL="457200" marR="0" lvl="1" indent="-2286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fr-FR"/>
              <a:t>Second level</a:t>
            </a:r>
          </a:p>
          <a:p>
            <a:pPr marL="777240" marR="0" lvl="2" indent="-228600" algn="l" defTabSz="914400" rtl="0" eaLnBrk="1" fontAlgn="auto" latinLnBrk="0" hangingPunct="1">
              <a:lnSpc>
                <a:spcPct val="100000"/>
              </a:lnSpc>
              <a:spcBef>
                <a:spcPts val="800"/>
              </a:spcBef>
              <a:spcAft>
                <a:spcPts val="0"/>
              </a:spcAft>
              <a:buClrTx/>
              <a:buSzTx/>
              <a:buFont typeface="Symbol" panose="05050102010706020507" pitchFamily="18" charset="2"/>
              <a:buChar char=""/>
              <a:tabLst/>
              <a:defRPr/>
            </a:pPr>
            <a:r>
              <a:rPr lang="fr-FR"/>
              <a:t>Third level</a:t>
            </a:r>
          </a:p>
        </p:txBody>
      </p:sp>
      <p:sp>
        <p:nvSpPr>
          <p:cNvPr id="8" name="Content Placeholder 6">
            <a:extLst>
              <a:ext uri="{FF2B5EF4-FFF2-40B4-BE49-F238E27FC236}">
                <a16:creationId xmlns:a16="http://schemas.microsoft.com/office/drawing/2014/main" id="{0DA8E43F-0E13-49BC-87F6-2C372F6F869E}"/>
              </a:ext>
            </a:extLst>
          </p:cNvPr>
          <p:cNvSpPr>
            <a:spLocks noGrp="1"/>
          </p:cNvSpPr>
          <p:nvPr>
            <p:ph sz="quarter" idx="18" hasCustomPrompt="1"/>
          </p:nvPr>
        </p:nvSpPr>
        <p:spPr>
          <a:xfrm>
            <a:off x="6300788" y="1352550"/>
            <a:ext cx="4472724" cy="5029962"/>
          </a:xfrm>
          <a:prstGeom prst="rect">
            <a:avLst/>
          </a:prstGeom>
        </p:spPr>
        <p:txBody>
          <a:bodyPr/>
          <a:lstStyle/>
          <a:p>
            <a:pPr lvl="0"/>
            <a:r>
              <a:rPr lang="en-US"/>
              <a:t>Click to edit master text style</a:t>
            </a:r>
          </a:p>
          <a:p>
            <a:pPr marL="457200" marR="0" lvl="1" indent="-2286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fr-FR"/>
              <a:t>Second level</a:t>
            </a:r>
          </a:p>
          <a:p>
            <a:pPr marL="777240" marR="0" lvl="2" indent="-228600" algn="l" defTabSz="914400" rtl="0" eaLnBrk="1" fontAlgn="auto" latinLnBrk="0" hangingPunct="1">
              <a:lnSpc>
                <a:spcPct val="100000"/>
              </a:lnSpc>
              <a:spcBef>
                <a:spcPts val="800"/>
              </a:spcBef>
              <a:spcAft>
                <a:spcPts val="0"/>
              </a:spcAft>
              <a:buClrTx/>
              <a:buSzTx/>
              <a:buFont typeface="Symbol" panose="05050102010706020507" pitchFamily="18" charset="2"/>
              <a:buChar char=""/>
              <a:tabLst/>
              <a:defRPr/>
            </a:pPr>
            <a:r>
              <a:rPr lang="fr-FR"/>
              <a:t>Third level</a:t>
            </a:r>
          </a:p>
        </p:txBody>
      </p:sp>
      <p:sp>
        <p:nvSpPr>
          <p:cNvPr id="9" name="Title 1">
            <a:extLst>
              <a:ext uri="{FF2B5EF4-FFF2-40B4-BE49-F238E27FC236}">
                <a16:creationId xmlns:a16="http://schemas.microsoft.com/office/drawing/2014/main" id="{BD2D5FE1-E24B-4A6E-8D44-61A4F038CDB2}"/>
              </a:ext>
            </a:extLst>
          </p:cNvPr>
          <p:cNvSpPr>
            <a:spLocks noGrp="1"/>
          </p:cNvSpPr>
          <p:nvPr>
            <p:ph type="title" hasCustomPrompt="1"/>
          </p:nvPr>
        </p:nvSpPr>
        <p:spPr>
          <a:xfrm>
            <a:off x="1540842" y="560542"/>
            <a:ext cx="9232669" cy="522121"/>
          </a:xfrm>
          <a:prstGeom prst="rect">
            <a:avLst/>
          </a:prstGeom>
        </p:spPr>
        <p:txBody>
          <a:bodyPr>
            <a:noAutofit/>
          </a:bodyPr>
          <a:lstStyle>
            <a:lvl1pPr>
              <a:defRPr sz="3000" b="1">
                <a:solidFill>
                  <a:schemeClr val="accent1"/>
                </a:solidFill>
                <a:latin typeface="+mn-lt"/>
              </a:defRPr>
            </a:lvl1pPr>
          </a:lstStyle>
          <a:p>
            <a:r>
              <a:rPr lang="en-US"/>
              <a:t>Slide Title</a:t>
            </a:r>
          </a:p>
        </p:txBody>
      </p:sp>
    </p:spTree>
    <p:extLst>
      <p:ext uri="{BB962C8B-B14F-4D97-AF65-F5344CB8AC3E}">
        <p14:creationId xmlns:p14="http://schemas.microsoft.com/office/powerpoint/2010/main" val="1907830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isc - Three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A36E2-4DC3-4B95-9F85-D62813182D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grpSp>
        <p:nvGrpSpPr>
          <p:cNvPr id="3" name="Group 2">
            <a:extLst>
              <a:ext uri="{FF2B5EF4-FFF2-40B4-BE49-F238E27FC236}">
                <a16:creationId xmlns:a16="http://schemas.microsoft.com/office/drawing/2014/main" id="{82B1228B-CFAA-4940-A106-8412EF503BA6}"/>
              </a:ext>
            </a:extLst>
          </p:cNvPr>
          <p:cNvGrpSpPr/>
          <p:nvPr userDrawn="1"/>
        </p:nvGrpSpPr>
        <p:grpSpPr>
          <a:xfrm>
            <a:off x="0" y="-10619"/>
            <a:ext cx="1570891" cy="2771910"/>
            <a:chOff x="3722336" y="1359462"/>
            <a:chExt cx="1570891" cy="2771910"/>
          </a:xfrm>
        </p:grpSpPr>
        <p:sp>
          <p:nvSpPr>
            <p:cNvPr id="4" name="Right Triangle 3">
              <a:extLst>
                <a:ext uri="{FF2B5EF4-FFF2-40B4-BE49-F238E27FC236}">
                  <a16:creationId xmlns:a16="http://schemas.microsoft.com/office/drawing/2014/main" id="{C86DCAF1-1C56-4818-A1DC-624535CEE511}"/>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D1C678C4-2183-4E81-B6A2-24E616AE104C}"/>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itle 1">
            <a:extLst>
              <a:ext uri="{FF2B5EF4-FFF2-40B4-BE49-F238E27FC236}">
                <a16:creationId xmlns:a16="http://schemas.microsoft.com/office/drawing/2014/main" id="{16994525-6B33-4BE4-87A7-82B6316BEAE7}"/>
              </a:ext>
            </a:extLst>
          </p:cNvPr>
          <p:cNvSpPr>
            <a:spLocks noGrp="1"/>
          </p:cNvSpPr>
          <p:nvPr>
            <p:ph type="title" hasCustomPrompt="1"/>
          </p:nvPr>
        </p:nvSpPr>
        <p:spPr>
          <a:xfrm>
            <a:off x="1540842" y="560541"/>
            <a:ext cx="9232669" cy="522121"/>
          </a:xfrm>
          <a:prstGeom prst="rect">
            <a:avLst/>
          </a:prstGeom>
        </p:spPr>
        <p:txBody>
          <a:bodyPr>
            <a:noAutofit/>
          </a:bodyPr>
          <a:lstStyle>
            <a:lvl1pPr>
              <a:defRPr sz="3000" b="1">
                <a:solidFill>
                  <a:schemeClr val="accent1"/>
                </a:solidFill>
                <a:latin typeface="+mn-lt"/>
              </a:defRPr>
            </a:lvl1pPr>
          </a:lstStyle>
          <a:p>
            <a:r>
              <a:rPr lang="en-US"/>
              <a:t>Slide Title</a:t>
            </a:r>
          </a:p>
        </p:txBody>
      </p:sp>
      <p:sp>
        <p:nvSpPr>
          <p:cNvPr id="13" name="Content Placeholder 11">
            <a:extLst>
              <a:ext uri="{FF2B5EF4-FFF2-40B4-BE49-F238E27FC236}">
                <a16:creationId xmlns:a16="http://schemas.microsoft.com/office/drawing/2014/main" id="{B454EAF3-69B5-44C4-AD46-87880EBB7E44}"/>
              </a:ext>
            </a:extLst>
          </p:cNvPr>
          <p:cNvSpPr>
            <a:spLocks noGrp="1"/>
          </p:cNvSpPr>
          <p:nvPr>
            <p:ph sz="quarter" idx="20"/>
          </p:nvPr>
        </p:nvSpPr>
        <p:spPr>
          <a:xfrm>
            <a:off x="1570891" y="1352550"/>
            <a:ext cx="2972534" cy="5029963"/>
          </a:xfrm>
        </p:spPr>
        <p:txBody>
          <a:bodyPr/>
          <a:lstStyle/>
          <a:p>
            <a:pPr lvl="0"/>
            <a:r>
              <a:rPr lang="en-US"/>
              <a:t>Click to edit Master text styles</a:t>
            </a:r>
          </a:p>
          <a:p>
            <a:pPr lvl="1"/>
            <a:r>
              <a:rPr lang="en-US"/>
              <a:t>Second level</a:t>
            </a:r>
          </a:p>
          <a:p>
            <a:pPr lvl="2"/>
            <a:r>
              <a:rPr lang="en-US"/>
              <a:t>Third level</a:t>
            </a:r>
          </a:p>
        </p:txBody>
      </p:sp>
      <p:sp>
        <p:nvSpPr>
          <p:cNvPr id="15" name="Content Placeholder 11">
            <a:extLst>
              <a:ext uri="{FF2B5EF4-FFF2-40B4-BE49-F238E27FC236}">
                <a16:creationId xmlns:a16="http://schemas.microsoft.com/office/drawing/2014/main" id="{B75C0B8E-CFCC-4DB5-890A-E6D7A4878FCF}"/>
              </a:ext>
            </a:extLst>
          </p:cNvPr>
          <p:cNvSpPr>
            <a:spLocks noGrp="1"/>
          </p:cNvSpPr>
          <p:nvPr>
            <p:ph sz="quarter" idx="21"/>
          </p:nvPr>
        </p:nvSpPr>
        <p:spPr>
          <a:xfrm>
            <a:off x="4676043" y="1352549"/>
            <a:ext cx="2972534" cy="5029963"/>
          </a:xfrm>
        </p:spPr>
        <p:txBody>
          <a:bodyPr/>
          <a:lstStyle/>
          <a:p>
            <a:pPr lvl="0"/>
            <a:r>
              <a:rPr lang="en-US"/>
              <a:t>Click to edit Master text styles</a:t>
            </a:r>
          </a:p>
          <a:p>
            <a:pPr lvl="1"/>
            <a:r>
              <a:rPr lang="en-US"/>
              <a:t>Second level</a:t>
            </a:r>
          </a:p>
          <a:p>
            <a:pPr lvl="2"/>
            <a:r>
              <a:rPr lang="en-US"/>
              <a:t>Third level</a:t>
            </a:r>
          </a:p>
        </p:txBody>
      </p:sp>
      <p:sp>
        <p:nvSpPr>
          <p:cNvPr id="17" name="Content Placeholder 11">
            <a:extLst>
              <a:ext uri="{FF2B5EF4-FFF2-40B4-BE49-F238E27FC236}">
                <a16:creationId xmlns:a16="http://schemas.microsoft.com/office/drawing/2014/main" id="{06623396-0119-4FCA-9EEF-423170A10E0F}"/>
              </a:ext>
            </a:extLst>
          </p:cNvPr>
          <p:cNvSpPr>
            <a:spLocks noGrp="1"/>
          </p:cNvSpPr>
          <p:nvPr>
            <p:ph sz="quarter" idx="22"/>
          </p:nvPr>
        </p:nvSpPr>
        <p:spPr>
          <a:xfrm>
            <a:off x="7784195" y="1352549"/>
            <a:ext cx="2972534" cy="502996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0781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6AF4FC52-D242-451C-A653-CE8CB8F61212}"/>
              </a:ext>
            </a:extLst>
          </p:cNvPr>
          <p:cNvSpPr>
            <a:spLocks noGrp="1"/>
          </p:cNvSpPr>
          <p:nvPr>
            <p:ph type="body" sz="quarter" idx="24" hasCustomPrompt="1"/>
          </p:nvPr>
        </p:nvSpPr>
        <p:spPr>
          <a:xfrm>
            <a:off x="5646326" y="622301"/>
            <a:ext cx="5764624" cy="4851399"/>
          </a:xfrm>
        </p:spPr>
        <p:txBody>
          <a:bodyPr/>
          <a:lstStyle>
            <a:lvl2pPr>
              <a:defRPr/>
            </a:lvl2pPr>
            <a:lvl3pPr marL="548640" indent="0">
              <a:buNone/>
              <a:defRPr/>
            </a:lvl3pPr>
          </a:lstStyle>
          <a:p>
            <a:pPr lvl="1"/>
            <a:r>
              <a:rPr lang="en-US"/>
              <a:t>Click to add text</a:t>
            </a:r>
          </a:p>
        </p:txBody>
      </p:sp>
      <p:sp>
        <p:nvSpPr>
          <p:cNvPr id="2" name="Title 8">
            <a:extLst>
              <a:ext uri="{FF2B5EF4-FFF2-40B4-BE49-F238E27FC236}">
                <a16:creationId xmlns:a16="http://schemas.microsoft.com/office/drawing/2014/main" id="{1519958C-1FE9-0D6D-ED6E-E84C68B6BF34}"/>
              </a:ext>
            </a:extLst>
          </p:cNvPr>
          <p:cNvSpPr>
            <a:spLocks noGrp="1"/>
          </p:cNvSpPr>
          <p:nvPr>
            <p:ph type="title" hasCustomPrompt="1"/>
          </p:nvPr>
        </p:nvSpPr>
        <p:spPr>
          <a:xfrm>
            <a:off x="1207394" y="2197100"/>
            <a:ext cx="3445042" cy="598487"/>
          </a:xfrm>
          <a:prstGeom prst="rect">
            <a:avLst/>
          </a:prstGeom>
        </p:spPr>
        <p:txBody>
          <a:bodyPr/>
          <a:lstStyle>
            <a:lvl1pPr>
              <a:defRPr sz="4400">
                <a:solidFill>
                  <a:schemeClr val="bg2"/>
                </a:solidFill>
              </a:defRPr>
            </a:lvl1pPr>
          </a:lstStyle>
          <a:p>
            <a:r>
              <a:rPr lang="en-US"/>
              <a:t>Slide Title</a:t>
            </a:r>
          </a:p>
        </p:txBody>
      </p:sp>
      <p:sp>
        <p:nvSpPr>
          <p:cNvPr id="3" name="Text Placeholder 16">
            <a:extLst>
              <a:ext uri="{FF2B5EF4-FFF2-40B4-BE49-F238E27FC236}">
                <a16:creationId xmlns:a16="http://schemas.microsoft.com/office/drawing/2014/main" id="{BC85169D-A30A-55C6-6E29-EAB7957AA6A2}"/>
              </a:ext>
            </a:extLst>
          </p:cNvPr>
          <p:cNvSpPr>
            <a:spLocks noGrp="1"/>
          </p:cNvSpPr>
          <p:nvPr>
            <p:ph type="body" sz="quarter" idx="10" hasCustomPrompt="1"/>
          </p:nvPr>
        </p:nvSpPr>
        <p:spPr>
          <a:xfrm>
            <a:off x="1207394" y="2830513"/>
            <a:ext cx="3445042" cy="598487"/>
          </a:xfrm>
          <a:prstGeom prst="rect">
            <a:avLst/>
          </a:prstGeom>
        </p:spPr>
        <p:txBody>
          <a:bodyPr/>
          <a:lstStyle>
            <a:lvl1pPr marL="0" indent="0">
              <a:buNone/>
              <a:defRPr sz="2000" b="1">
                <a:solidFill>
                  <a:schemeClr val="tx2"/>
                </a:solidFill>
              </a:defRPr>
            </a:lvl1pPr>
          </a:lstStyle>
          <a:p>
            <a:pPr lvl="0"/>
            <a:r>
              <a:rPr lang="en-US"/>
              <a:t>Subtitle</a:t>
            </a:r>
          </a:p>
        </p:txBody>
      </p:sp>
      <p:grpSp>
        <p:nvGrpSpPr>
          <p:cNvPr id="10" name="Group 9">
            <a:extLst>
              <a:ext uri="{FF2B5EF4-FFF2-40B4-BE49-F238E27FC236}">
                <a16:creationId xmlns:a16="http://schemas.microsoft.com/office/drawing/2014/main" id="{E740A625-9828-C054-922E-0505F945CB33}"/>
              </a:ext>
            </a:extLst>
          </p:cNvPr>
          <p:cNvGrpSpPr/>
          <p:nvPr userDrawn="1"/>
        </p:nvGrpSpPr>
        <p:grpSpPr>
          <a:xfrm>
            <a:off x="725020" y="6001879"/>
            <a:ext cx="10741959" cy="410792"/>
            <a:chOff x="725020" y="6001879"/>
            <a:chExt cx="10741959" cy="410792"/>
          </a:xfrm>
        </p:grpSpPr>
        <p:cxnSp>
          <p:nvCxnSpPr>
            <p:cNvPr id="11" name="Straight Connector 10">
              <a:extLst>
                <a:ext uri="{FF2B5EF4-FFF2-40B4-BE49-F238E27FC236}">
                  <a16:creationId xmlns:a16="http://schemas.microsoft.com/office/drawing/2014/main" id="{C6AE6C8B-408C-A1F3-E195-9310E19CDDB5}"/>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265B5E7-663B-8743-877C-A5F6CE4E44BE}"/>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13" name="Picture 12" descr="A close-up of a logo&#10;&#10;Description automatically generated with low confidence">
              <a:extLst>
                <a:ext uri="{FF2B5EF4-FFF2-40B4-BE49-F238E27FC236}">
                  <a16:creationId xmlns:a16="http://schemas.microsoft.com/office/drawing/2014/main" id="{86A90C9B-8A4A-4087-9383-0BFE40CC09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10436" y="6119777"/>
              <a:ext cx="1412087" cy="292894"/>
            </a:xfrm>
            <a:prstGeom prst="rect">
              <a:avLst/>
            </a:prstGeom>
          </p:spPr>
        </p:pic>
      </p:grpSp>
    </p:spTree>
    <p:extLst>
      <p:ext uri="{BB962C8B-B14F-4D97-AF65-F5344CB8AC3E}">
        <p14:creationId xmlns:p14="http://schemas.microsoft.com/office/powerpoint/2010/main" val="31014009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isc - Blank">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14DDA7-6F1E-4C35-BDEC-11FD92622FF8}"/>
              </a:ext>
            </a:extLst>
          </p:cNvPr>
          <p:cNvGrpSpPr/>
          <p:nvPr userDrawn="1"/>
        </p:nvGrpSpPr>
        <p:grpSpPr>
          <a:xfrm>
            <a:off x="0" y="-10619"/>
            <a:ext cx="1570891" cy="2771910"/>
            <a:chOff x="3722336" y="1359462"/>
            <a:chExt cx="1570891" cy="2771910"/>
          </a:xfrm>
        </p:grpSpPr>
        <p:sp>
          <p:nvSpPr>
            <p:cNvPr id="12" name="Right Triangle 11">
              <a:extLst>
                <a:ext uri="{FF2B5EF4-FFF2-40B4-BE49-F238E27FC236}">
                  <a16:creationId xmlns:a16="http://schemas.microsoft.com/office/drawing/2014/main" id="{029EA08A-C8BA-4DF2-9B67-097A1C559DF8}"/>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CBEB18A-AB82-466F-BDBF-CD8B620B7AF5}"/>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82475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2F3E0A-EE84-441E-8C52-1B9A516DE1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576" y="-20574"/>
            <a:ext cx="12228576" cy="6878574"/>
          </a:xfrm>
          <a:prstGeom prst="rect">
            <a:avLst/>
          </a:prstGeom>
        </p:spPr>
      </p:pic>
      <p:sp>
        <p:nvSpPr>
          <p:cNvPr id="3" name="Freeform: Shape 2">
            <a:extLst>
              <a:ext uri="{FF2B5EF4-FFF2-40B4-BE49-F238E27FC236}">
                <a16:creationId xmlns:a16="http://schemas.microsoft.com/office/drawing/2014/main" id="{6996230A-9D53-41E3-A027-07B5F619098C}"/>
              </a:ext>
            </a:extLst>
          </p:cNvPr>
          <p:cNvSpPr/>
          <p:nvPr userDrawn="1"/>
        </p:nvSpPr>
        <p:spPr>
          <a:xfrm>
            <a:off x="-36576" y="-20574"/>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pic>
        <p:nvPicPr>
          <p:cNvPr id="4" name="Picture 3">
            <a:extLst>
              <a:ext uri="{FF2B5EF4-FFF2-40B4-BE49-F238E27FC236}">
                <a16:creationId xmlns:a16="http://schemas.microsoft.com/office/drawing/2014/main" id="{C965A24E-F7CB-43D9-BA0D-25EC56DC2F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5" name="Text Placeholder 11">
            <a:extLst>
              <a:ext uri="{FF2B5EF4-FFF2-40B4-BE49-F238E27FC236}">
                <a16:creationId xmlns:a16="http://schemas.microsoft.com/office/drawing/2014/main" id="{E6D3E713-29F2-4DF7-8AA3-2018727C0B05}"/>
              </a:ext>
            </a:extLst>
          </p:cNvPr>
          <p:cNvSpPr>
            <a:spLocks noGrp="1"/>
          </p:cNvSpPr>
          <p:nvPr>
            <p:ph type="body" sz="quarter" idx="10" hasCustomPrompt="1"/>
          </p:nvPr>
        </p:nvSpPr>
        <p:spPr>
          <a:xfrm>
            <a:off x="462014" y="2141533"/>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6" name="Text Placeholder 13">
            <a:extLst>
              <a:ext uri="{FF2B5EF4-FFF2-40B4-BE49-F238E27FC236}">
                <a16:creationId xmlns:a16="http://schemas.microsoft.com/office/drawing/2014/main" id="{6FF2AEAE-045B-45DA-AA23-BD65EBFFEB02}"/>
              </a:ext>
            </a:extLst>
          </p:cNvPr>
          <p:cNvSpPr>
            <a:spLocks noGrp="1"/>
          </p:cNvSpPr>
          <p:nvPr>
            <p:ph type="body" sz="quarter" idx="11"/>
          </p:nvPr>
        </p:nvSpPr>
        <p:spPr>
          <a:xfrm>
            <a:off x="462014" y="2594692"/>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C53C3794-D44E-48B9-BE0D-82A9978710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8" name="Text Placeholder 11">
            <a:extLst>
              <a:ext uri="{FF2B5EF4-FFF2-40B4-BE49-F238E27FC236}">
                <a16:creationId xmlns:a16="http://schemas.microsoft.com/office/drawing/2014/main" id="{AF0F3E20-7C09-4F2C-B157-9C874C44EF6C}"/>
              </a:ext>
            </a:extLst>
          </p:cNvPr>
          <p:cNvSpPr>
            <a:spLocks noGrp="1"/>
          </p:cNvSpPr>
          <p:nvPr>
            <p:ph type="body" sz="quarter" idx="20" hasCustomPrompt="1"/>
          </p:nvPr>
        </p:nvSpPr>
        <p:spPr>
          <a:xfrm>
            <a:off x="460001" y="3237449"/>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9" name="Text Placeholder 13">
            <a:extLst>
              <a:ext uri="{FF2B5EF4-FFF2-40B4-BE49-F238E27FC236}">
                <a16:creationId xmlns:a16="http://schemas.microsoft.com/office/drawing/2014/main" id="{2D2953E2-84EB-4DA1-A7A8-446B1195625B}"/>
              </a:ext>
            </a:extLst>
          </p:cNvPr>
          <p:cNvSpPr>
            <a:spLocks noGrp="1"/>
          </p:cNvSpPr>
          <p:nvPr>
            <p:ph type="body" sz="quarter" idx="21"/>
          </p:nvPr>
        </p:nvSpPr>
        <p:spPr>
          <a:xfrm>
            <a:off x="460001" y="3690608"/>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0" name="Text Placeholder 11">
            <a:extLst>
              <a:ext uri="{FF2B5EF4-FFF2-40B4-BE49-F238E27FC236}">
                <a16:creationId xmlns:a16="http://schemas.microsoft.com/office/drawing/2014/main" id="{7B1C174B-6737-44C3-9C7E-08338B453799}"/>
              </a:ext>
            </a:extLst>
          </p:cNvPr>
          <p:cNvSpPr>
            <a:spLocks noGrp="1"/>
          </p:cNvSpPr>
          <p:nvPr>
            <p:ph type="body" sz="quarter" idx="22" hasCustomPrompt="1"/>
          </p:nvPr>
        </p:nvSpPr>
        <p:spPr>
          <a:xfrm>
            <a:off x="460001" y="433336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11" name="Text Placeholder 13">
            <a:extLst>
              <a:ext uri="{FF2B5EF4-FFF2-40B4-BE49-F238E27FC236}">
                <a16:creationId xmlns:a16="http://schemas.microsoft.com/office/drawing/2014/main" id="{CCB2EFA2-38D5-4404-80CA-F127CFE5DA25}"/>
              </a:ext>
            </a:extLst>
          </p:cNvPr>
          <p:cNvSpPr>
            <a:spLocks noGrp="1"/>
          </p:cNvSpPr>
          <p:nvPr>
            <p:ph type="body" sz="quarter" idx="23"/>
          </p:nvPr>
        </p:nvSpPr>
        <p:spPr>
          <a:xfrm>
            <a:off x="460001" y="478652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35FB336E-7829-4762-B951-64BB0E23283D}"/>
              </a:ext>
            </a:extLst>
          </p:cNvPr>
          <p:cNvSpPr>
            <a:spLocks noGrp="1"/>
          </p:cNvSpPr>
          <p:nvPr>
            <p:ph type="body" sz="quarter" idx="24" hasCustomPrompt="1"/>
          </p:nvPr>
        </p:nvSpPr>
        <p:spPr>
          <a:xfrm>
            <a:off x="460001" y="544813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13" name="Text Placeholder 13">
            <a:extLst>
              <a:ext uri="{FF2B5EF4-FFF2-40B4-BE49-F238E27FC236}">
                <a16:creationId xmlns:a16="http://schemas.microsoft.com/office/drawing/2014/main" id="{48DB7563-C6BE-4D02-A83E-D0C04BE6F3F4}"/>
              </a:ext>
            </a:extLst>
          </p:cNvPr>
          <p:cNvSpPr>
            <a:spLocks noGrp="1"/>
          </p:cNvSpPr>
          <p:nvPr>
            <p:ph type="body" sz="quarter" idx="25"/>
          </p:nvPr>
        </p:nvSpPr>
        <p:spPr>
          <a:xfrm>
            <a:off x="460001" y="590129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4" name="Text Placeholder 11">
            <a:extLst>
              <a:ext uri="{FF2B5EF4-FFF2-40B4-BE49-F238E27FC236}">
                <a16:creationId xmlns:a16="http://schemas.microsoft.com/office/drawing/2014/main" id="{5FE27EC9-7014-48E4-88B2-851D98AF92BF}"/>
              </a:ext>
            </a:extLst>
          </p:cNvPr>
          <p:cNvSpPr>
            <a:spLocks noGrp="1"/>
          </p:cNvSpPr>
          <p:nvPr>
            <p:ph type="body" sz="quarter" idx="26" hasCustomPrompt="1"/>
          </p:nvPr>
        </p:nvSpPr>
        <p:spPr>
          <a:xfrm>
            <a:off x="6583051" y="2141533"/>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15" name="Text Placeholder 13">
            <a:extLst>
              <a:ext uri="{FF2B5EF4-FFF2-40B4-BE49-F238E27FC236}">
                <a16:creationId xmlns:a16="http://schemas.microsoft.com/office/drawing/2014/main" id="{8DB1490C-154F-417C-B161-79FFC6C15064}"/>
              </a:ext>
            </a:extLst>
          </p:cNvPr>
          <p:cNvSpPr>
            <a:spLocks noGrp="1"/>
          </p:cNvSpPr>
          <p:nvPr>
            <p:ph type="body" sz="quarter" idx="27"/>
          </p:nvPr>
        </p:nvSpPr>
        <p:spPr>
          <a:xfrm>
            <a:off x="6583051" y="2594692"/>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6" name="Text Placeholder 11">
            <a:extLst>
              <a:ext uri="{FF2B5EF4-FFF2-40B4-BE49-F238E27FC236}">
                <a16:creationId xmlns:a16="http://schemas.microsoft.com/office/drawing/2014/main" id="{3BCB47F9-C4F1-4232-A679-526E1215E69E}"/>
              </a:ext>
            </a:extLst>
          </p:cNvPr>
          <p:cNvSpPr>
            <a:spLocks noGrp="1"/>
          </p:cNvSpPr>
          <p:nvPr>
            <p:ph type="body" sz="quarter" idx="28" hasCustomPrompt="1"/>
          </p:nvPr>
        </p:nvSpPr>
        <p:spPr>
          <a:xfrm>
            <a:off x="6581038" y="3237449"/>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17" name="Text Placeholder 13">
            <a:extLst>
              <a:ext uri="{FF2B5EF4-FFF2-40B4-BE49-F238E27FC236}">
                <a16:creationId xmlns:a16="http://schemas.microsoft.com/office/drawing/2014/main" id="{5B5213DD-8923-4349-98E0-882DD7F93174}"/>
              </a:ext>
            </a:extLst>
          </p:cNvPr>
          <p:cNvSpPr>
            <a:spLocks noGrp="1"/>
          </p:cNvSpPr>
          <p:nvPr>
            <p:ph type="body" sz="quarter" idx="29"/>
          </p:nvPr>
        </p:nvSpPr>
        <p:spPr>
          <a:xfrm>
            <a:off x="6581038" y="3690608"/>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8" name="Text Placeholder 11">
            <a:extLst>
              <a:ext uri="{FF2B5EF4-FFF2-40B4-BE49-F238E27FC236}">
                <a16:creationId xmlns:a16="http://schemas.microsoft.com/office/drawing/2014/main" id="{27CC6643-F5A1-4CD1-9DEB-A25B328230E9}"/>
              </a:ext>
            </a:extLst>
          </p:cNvPr>
          <p:cNvSpPr>
            <a:spLocks noGrp="1"/>
          </p:cNvSpPr>
          <p:nvPr>
            <p:ph type="body" sz="quarter" idx="30" hasCustomPrompt="1"/>
          </p:nvPr>
        </p:nvSpPr>
        <p:spPr>
          <a:xfrm>
            <a:off x="6581038" y="433336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19" name="Text Placeholder 13">
            <a:extLst>
              <a:ext uri="{FF2B5EF4-FFF2-40B4-BE49-F238E27FC236}">
                <a16:creationId xmlns:a16="http://schemas.microsoft.com/office/drawing/2014/main" id="{915E52BE-FC5D-4528-A69E-0245056BB9CA}"/>
              </a:ext>
            </a:extLst>
          </p:cNvPr>
          <p:cNvSpPr>
            <a:spLocks noGrp="1"/>
          </p:cNvSpPr>
          <p:nvPr>
            <p:ph type="body" sz="quarter" idx="31"/>
          </p:nvPr>
        </p:nvSpPr>
        <p:spPr>
          <a:xfrm>
            <a:off x="6581038" y="478652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0" name="Text Placeholder 11">
            <a:extLst>
              <a:ext uri="{FF2B5EF4-FFF2-40B4-BE49-F238E27FC236}">
                <a16:creationId xmlns:a16="http://schemas.microsoft.com/office/drawing/2014/main" id="{4D1CC31C-F097-4827-B7C5-1925D24A3CFC}"/>
              </a:ext>
            </a:extLst>
          </p:cNvPr>
          <p:cNvSpPr>
            <a:spLocks noGrp="1"/>
          </p:cNvSpPr>
          <p:nvPr>
            <p:ph type="body" sz="quarter" idx="32" hasCustomPrompt="1"/>
          </p:nvPr>
        </p:nvSpPr>
        <p:spPr>
          <a:xfrm>
            <a:off x="6581038" y="544813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1" name="Text Placeholder 13">
            <a:extLst>
              <a:ext uri="{FF2B5EF4-FFF2-40B4-BE49-F238E27FC236}">
                <a16:creationId xmlns:a16="http://schemas.microsoft.com/office/drawing/2014/main" id="{E76A3FA9-70E6-4D6A-97E5-FCBEBA09DB8D}"/>
              </a:ext>
            </a:extLst>
          </p:cNvPr>
          <p:cNvSpPr>
            <a:spLocks noGrp="1"/>
          </p:cNvSpPr>
          <p:nvPr>
            <p:ph type="body" sz="quarter" idx="33"/>
          </p:nvPr>
        </p:nvSpPr>
        <p:spPr>
          <a:xfrm>
            <a:off x="6581038" y="590129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2" name="TextBox 21">
            <a:extLst>
              <a:ext uri="{FF2B5EF4-FFF2-40B4-BE49-F238E27FC236}">
                <a16:creationId xmlns:a16="http://schemas.microsoft.com/office/drawing/2014/main" id="{4919FFB2-30B1-4C19-8E1F-6C0047648A7D}"/>
              </a:ext>
            </a:extLst>
          </p:cNvPr>
          <p:cNvSpPr txBox="1"/>
          <p:nvPr userDrawn="1"/>
        </p:nvSpPr>
        <p:spPr>
          <a:xfrm>
            <a:off x="838200" y="1051262"/>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References</a:t>
            </a:r>
          </a:p>
        </p:txBody>
      </p:sp>
    </p:spTree>
    <p:extLst>
      <p:ext uri="{BB962C8B-B14F-4D97-AF65-F5344CB8AC3E}">
        <p14:creationId xmlns:p14="http://schemas.microsoft.com/office/powerpoint/2010/main" val="42185521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29DE8-6D6F-43B0-B125-FF25E0E7005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576" y="-20574"/>
            <a:ext cx="12228576" cy="6878574"/>
          </a:xfrm>
          <a:prstGeom prst="rect">
            <a:avLst/>
          </a:prstGeom>
        </p:spPr>
      </p:pic>
      <p:pic>
        <p:nvPicPr>
          <p:cNvPr id="3" name="Picture 2">
            <a:extLst>
              <a:ext uri="{FF2B5EF4-FFF2-40B4-BE49-F238E27FC236}">
                <a16:creationId xmlns:a16="http://schemas.microsoft.com/office/drawing/2014/main" id="{23DEAAE6-CB1B-49E5-B277-58ACE0A1AF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4" name="TextBox 3">
            <a:extLst>
              <a:ext uri="{FF2B5EF4-FFF2-40B4-BE49-F238E27FC236}">
                <a16:creationId xmlns:a16="http://schemas.microsoft.com/office/drawing/2014/main" id="{647D04B0-9AFD-4BC4-A917-AA7C1C4D070D}"/>
              </a:ext>
            </a:extLst>
          </p:cNvPr>
          <p:cNvSpPr txBox="1"/>
          <p:nvPr userDrawn="1"/>
        </p:nvSpPr>
        <p:spPr>
          <a:xfrm>
            <a:off x="2661555" y="1768415"/>
            <a:ext cx="6633029" cy="707886"/>
          </a:xfrm>
          <a:prstGeom prst="rect">
            <a:avLst/>
          </a:prstGeom>
          <a:noFill/>
        </p:spPr>
        <p:txBody>
          <a:bodyPr wrap="square" rtlCol="0">
            <a:spAutoFit/>
          </a:bodyPr>
          <a:lstStyle/>
          <a:p>
            <a:pPr algn="ctr"/>
            <a:r>
              <a:rPr lang="en-US" sz="4000" b="1" kern="1200">
                <a:solidFill>
                  <a:schemeClr val="accent1"/>
                </a:solidFill>
                <a:latin typeface="+mn-lt"/>
                <a:ea typeface="+mj-ea"/>
                <a:cs typeface="+mj-cs"/>
              </a:rPr>
              <a:t>Questions?</a:t>
            </a:r>
          </a:p>
        </p:txBody>
      </p:sp>
      <p:sp>
        <p:nvSpPr>
          <p:cNvPr id="5" name="Text Placeholder 10">
            <a:extLst>
              <a:ext uri="{FF2B5EF4-FFF2-40B4-BE49-F238E27FC236}">
                <a16:creationId xmlns:a16="http://schemas.microsoft.com/office/drawing/2014/main" id="{C02367EC-F45E-4ED8-B1AA-89FDBFD16A65}"/>
              </a:ext>
            </a:extLst>
          </p:cNvPr>
          <p:cNvSpPr>
            <a:spLocks noGrp="1"/>
          </p:cNvSpPr>
          <p:nvPr>
            <p:ph type="body" sz="quarter" idx="10" hasCustomPrompt="1"/>
          </p:nvPr>
        </p:nvSpPr>
        <p:spPr>
          <a:xfrm>
            <a:off x="2661556" y="3634593"/>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1" i="0"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name and title</a:t>
            </a:r>
          </a:p>
        </p:txBody>
      </p:sp>
      <p:sp>
        <p:nvSpPr>
          <p:cNvPr id="6" name="Text Placeholder 10">
            <a:extLst>
              <a:ext uri="{FF2B5EF4-FFF2-40B4-BE49-F238E27FC236}">
                <a16:creationId xmlns:a16="http://schemas.microsoft.com/office/drawing/2014/main" id="{C7E34E3A-209F-477A-B24D-3FA23BBB8874}"/>
              </a:ext>
            </a:extLst>
          </p:cNvPr>
          <p:cNvSpPr>
            <a:spLocks noGrp="1"/>
          </p:cNvSpPr>
          <p:nvPr>
            <p:ph type="body" sz="quarter" idx="11" hasCustomPrompt="1"/>
          </p:nvPr>
        </p:nvSpPr>
        <p:spPr>
          <a:xfrm>
            <a:off x="2661555" y="4206296"/>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0" i="1"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email</a:t>
            </a:r>
          </a:p>
        </p:txBody>
      </p:sp>
    </p:spTree>
    <p:extLst>
      <p:ext uri="{BB962C8B-B14F-4D97-AF65-F5344CB8AC3E}">
        <p14:creationId xmlns:p14="http://schemas.microsoft.com/office/powerpoint/2010/main" val="1329950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024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pic>
        <p:nvPicPr>
          <p:cNvPr id="10" name="Picture 9" descr="A picture containing person, person, indoor&#10;&#10;Description automatically generated">
            <a:extLst>
              <a:ext uri="{FF2B5EF4-FFF2-40B4-BE49-F238E27FC236}">
                <a16:creationId xmlns:a16="http://schemas.microsoft.com/office/drawing/2014/main" id="{C51FDDE3-410E-7544-AB0C-D0B91C3611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17" name="Freeform: Shape 16">
            <a:extLst>
              <a:ext uri="{FF2B5EF4-FFF2-40B4-BE49-F238E27FC236}">
                <a16:creationId xmlns:a16="http://schemas.microsoft.com/office/drawing/2014/main" id="{F3D50F1B-8FD9-48C8-B90B-934DC79589AA}"/>
              </a:ext>
            </a:extLst>
          </p:cNvPr>
          <p:cNvSpPr/>
          <p:nvPr userDrawn="1"/>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B52C8BA-E3C2-4FA4-811F-B130E2C31ED8}"/>
              </a:ext>
            </a:extLst>
          </p:cNvPr>
          <p:cNvSpPr txBox="1"/>
          <p:nvPr userDrawn="1"/>
        </p:nvSpPr>
        <p:spPr>
          <a:xfrm>
            <a:off x="562643" y="6527524"/>
            <a:ext cx="2455516"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
        <p:nvSpPr>
          <p:cNvPr id="27" name="Text Placeholder 25">
            <a:extLst>
              <a:ext uri="{FF2B5EF4-FFF2-40B4-BE49-F238E27FC236}">
                <a16:creationId xmlns:a16="http://schemas.microsoft.com/office/drawing/2014/main" id="{3EDD8627-E2B8-466D-BC95-F20E93E6D582}"/>
              </a:ext>
            </a:extLst>
          </p:cNvPr>
          <p:cNvSpPr>
            <a:spLocks noGrp="1"/>
          </p:cNvSpPr>
          <p:nvPr userDrawn="1">
            <p:ph type="body" sz="quarter" idx="10" hasCustomPrompt="1"/>
          </p:nvPr>
        </p:nvSpPr>
        <p:spPr>
          <a:xfrm>
            <a:off x="546100" y="6217605"/>
            <a:ext cx="5081588" cy="241341"/>
          </a:xfrm>
          <a:prstGeom prst="rect">
            <a:avLst/>
          </a:prstGeom>
        </p:spPr>
        <p:txBody>
          <a:bodyPr/>
          <a:lstStyle>
            <a:lvl1pPr>
              <a:buNone/>
              <a:defRPr kumimoji="0" lang="en-US" sz="1400" b="0" i="0" u="none" strike="noStrike" kern="1200" cap="none" spc="0" normalizeH="0" baseline="0" dirty="0">
                <a:ln>
                  <a:noFill/>
                </a:ln>
                <a:solidFill>
                  <a:schemeClr val="accent1"/>
                </a:solidFill>
                <a:effectLst/>
                <a:uLnTx/>
                <a:uFillTx/>
                <a:latin typeface="Calibri" panose="020F0502020204030204"/>
                <a:ea typeface="+mn-ea"/>
                <a:cs typeface="+mn-cs"/>
              </a:defRPr>
            </a:lvl1pPr>
          </a:lstStyle>
          <a:p>
            <a:pPr lvl="0"/>
            <a:r>
              <a:rPr lang="en-US"/>
              <a:t>Presenter Name</a:t>
            </a:r>
          </a:p>
        </p:txBody>
      </p:sp>
      <p:sp>
        <p:nvSpPr>
          <p:cNvPr id="28" name="Text Placeholder 25">
            <a:extLst>
              <a:ext uri="{FF2B5EF4-FFF2-40B4-BE49-F238E27FC236}">
                <a16:creationId xmlns:a16="http://schemas.microsoft.com/office/drawing/2014/main" id="{1A3D2205-BDAD-4686-A45F-2D17C3955431}"/>
              </a:ext>
            </a:extLst>
          </p:cNvPr>
          <p:cNvSpPr>
            <a:spLocks noGrp="1"/>
          </p:cNvSpPr>
          <p:nvPr>
            <p:ph type="body" sz="quarter" idx="11" hasCustomPrompt="1"/>
          </p:nvPr>
        </p:nvSpPr>
        <p:spPr>
          <a:xfrm>
            <a:off x="546100" y="5011947"/>
            <a:ext cx="5081588" cy="1047945"/>
          </a:xfrm>
          <a:prstGeom prst="rect">
            <a:avLst/>
          </a:prstGeom>
        </p:spPr>
        <p:txBody>
          <a:bodyPr/>
          <a:lstStyle>
            <a:lvl1pPr>
              <a:lnSpc>
                <a:spcPts val="4000"/>
              </a:lnSpc>
              <a:spcBef>
                <a:spcPts val="0"/>
              </a:spcBef>
              <a:buNone/>
              <a:defRPr kumimoji="0" lang="en-US" sz="4000" b="1" i="0" u="none" strike="noStrike" kern="1200" cap="none" spc="0" normalizeH="0" baseline="0" dirty="0">
                <a:ln>
                  <a:noFill/>
                </a:ln>
                <a:solidFill>
                  <a:srgbClr val="FFFFFF"/>
                </a:solidFill>
                <a:effectLst/>
                <a:uLnTx/>
                <a:uFillTx/>
                <a:latin typeface="Calibri" panose="020F0502020204030204"/>
                <a:ea typeface="+mj-ea"/>
                <a:cs typeface="+mj-cs"/>
              </a:defRPr>
            </a:lvl1pPr>
          </a:lstStyle>
          <a:p>
            <a:pPr lvl="0"/>
            <a:r>
              <a:rPr lang="en-US"/>
              <a:t>Presentation Title</a:t>
            </a:r>
          </a:p>
        </p:txBody>
      </p:sp>
      <p:sp>
        <p:nvSpPr>
          <p:cNvPr id="18" name="Freeform: Shape 17">
            <a:extLst>
              <a:ext uri="{FF2B5EF4-FFF2-40B4-BE49-F238E27FC236}">
                <a16:creationId xmlns:a16="http://schemas.microsoft.com/office/drawing/2014/main" id="{D0982B51-B201-49F8-85F0-D8453D31DF72}"/>
              </a:ext>
            </a:extLst>
          </p:cNvPr>
          <p:cNvSpPr/>
          <p:nvPr userDrawn="1"/>
        </p:nvSpPr>
        <p:spPr>
          <a:xfrm rot="16200000">
            <a:off x="8841129" y="3524040"/>
            <a:ext cx="1543989" cy="5156298"/>
          </a:xfrm>
          <a:custGeom>
            <a:avLst/>
            <a:gdLst>
              <a:gd name="connsiteX0" fmla="*/ 1543989 w 1543989"/>
              <a:gd name="connsiteY0" fmla="*/ 1678171 h 5156298"/>
              <a:gd name="connsiteX1" fmla="*/ 1543987 w 1543989"/>
              <a:gd name="connsiteY1" fmla="*/ 1678171 h 5156298"/>
              <a:gd name="connsiteX2" fmla="*/ 1543987 w 1543989"/>
              <a:gd name="connsiteY2" fmla="*/ 5156298 h 5156298"/>
              <a:gd name="connsiteX3" fmla="*/ 0 w 1543989"/>
              <a:gd name="connsiteY3" fmla="*/ 5156298 h 5156298"/>
              <a:gd name="connsiteX4" fmla="*/ 1 w 1543989"/>
              <a:gd name="connsiteY4" fmla="*/ 1678171 h 5156298"/>
              <a:gd name="connsiteX5" fmla="*/ 0 w 1543989"/>
              <a:gd name="connsiteY5" fmla="*/ 1678171 h 5156298"/>
              <a:gd name="connsiteX6" fmla="*/ 0 w 1543989"/>
              <a:gd name="connsiteY6" fmla="*/ 0 h 5156298"/>
              <a:gd name="connsiteX7" fmla="*/ 1539768 w 1543989"/>
              <a:gd name="connsiteY7" fmla="*/ 1673583 h 5156298"/>
              <a:gd name="connsiteX8" fmla="*/ 1543987 w 1543989"/>
              <a:gd name="connsiteY8" fmla="*/ 1673583 h 5156298"/>
              <a:gd name="connsiteX9" fmla="*/ 1543987 w 1543989"/>
              <a:gd name="connsiteY9" fmla="*/ 1678169 h 51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989" h="5156298">
                <a:moveTo>
                  <a:pt x="1543989" y="1678171"/>
                </a:moveTo>
                <a:lnTo>
                  <a:pt x="1543987" y="1678171"/>
                </a:lnTo>
                <a:lnTo>
                  <a:pt x="1543987" y="5156298"/>
                </a:lnTo>
                <a:lnTo>
                  <a:pt x="0" y="5156298"/>
                </a:lnTo>
                <a:lnTo>
                  <a:pt x="1" y="1678171"/>
                </a:lnTo>
                <a:lnTo>
                  <a:pt x="0" y="1678171"/>
                </a:lnTo>
                <a:lnTo>
                  <a:pt x="0" y="0"/>
                </a:lnTo>
                <a:lnTo>
                  <a:pt x="1539768" y="1673583"/>
                </a:lnTo>
                <a:lnTo>
                  <a:pt x="1543987" y="1673583"/>
                </a:lnTo>
                <a:lnTo>
                  <a:pt x="1543987" y="1678169"/>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pic>
        <p:nvPicPr>
          <p:cNvPr id="13" name="Picture 12" descr="Logo&#10;&#10;Description automatically generated">
            <a:extLst>
              <a:ext uri="{FF2B5EF4-FFF2-40B4-BE49-F238E27FC236}">
                <a16:creationId xmlns:a16="http://schemas.microsoft.com/office/drawing/2014/main" id="{FD12D3E2-95F2-C142-8AFD-1EE2BBF837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20850" y="5795059"/>
            <a:ext cx="2925050" cy="614260"/>
          </a:xfrm>
          <a:prstGeom prst="rect">
            <a:avLst/>
          </a:prstGeom>
        </p:spPr>
      </p:pic>
    </p:spTree>
    <p:extLst>
      <p:ext uri="{BB962C8B-B14F-4D97-AF65-F5344CB8AC3E}">
        <p14:creationId xmlns:p14="http://schemas.microsoft.com/office/powerpoint/2010/main" val="952499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877F491-2EFD-3544-8A7C-F32D02968479}"/>
              </a:ext>
            </a:extLst>
          </p:cNvPr>
          <p:cNvSpPr txBox="1"/>
          <p:nvPr userDrawn="1"/>
        </p:nvSpPr>
        <p:spPr>
          <a:xfrm>
            <a:off x="8823961"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sp>
        <p:nvSpPr>
          <p:cNvPr id="3" name="Title 2">
            <a:extLst>
              <a:ext uri="{FF2B5EF4-FFF2-40B4-BE49-F238E27FC236}">
                <a16:creationId xmlns:a16="http://schemas.microsoft.com/office/drawing/2014/main" id="{444EF782-A817-9D44-8675-6433689BD5F0}"/>
              </a:ext>
            </a:extLst>
          </p:cNvPr>
          <p:cNvSpPr>
            <a:spLocks noGrp="1"/>
          </p:cNvSpPr>
          <p:nvPr>
            <p:ph type="title"/>
          </p:nvPr>
        </p:nvSpPr>
        <p:spPr>
          <a:xfrm>
            <a:off x="838200" y="365125"/>
            <a:ext cx="10515600" cy="4343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dirty="0">
                <a:solidFill>
                  <a:schemeClr val="tx1"/>
                </a:solidFill>
                <a:latin typeface="+mn-lt"/>
                <a:ea typeface="+mn-ea"/>
                <a:cs typeface="+mn-cs"/>
              </a:defRPr>
            </a:lvl1pPr>
          </a:lstStyle>
          <a:p>
            <a:r>
              <a:rPr lang="en-US"/>
              <a:t>Click to edit Master title style</a:t>
            </a:r>
          </a:p>
        </p:txBody>
      </p:sp>
      <p:sp>
        <p:nvSpPr>
          <p:cNvPr id="14" name="Text Placeholder 12">
            <a:extLst>
              <a:ext uri="{FF2B5EF4-FFF2-40B4-BE49-F238E27FC236}">
                <a16:creationId xmlns:a16="http://schemas.microsoft.com/office/drawing/2014/main" id="{B2C0489D-C2D9-8B46-8C11-347BE4E585C3}"/>
              </a:ext>
            </a:extLst>
          </p:cNvPr>
          <p:cNvSpPr>
            <a:spLocks noGrp="1"/>
          </p:cNvSpPr>
          <p:nvPr>
            <p:ph type="body" sz="quarter" idx="15" hasCustomPrompt="1"/>
          </p:nvPr>
        </p:nvSpPr>
        <p:spPr>
          <a:xfrm>
            <a:off x="846377" y="753745"/>
            <a:ext cx="7955281" cy="434340"/>
          </a:xfrm>
          <a:prstGeom prst="rect">
            <a:avLst/>
          </a:prstGeom>
        </p:spPr>
        <p:txBody>
          <a:bodyPr/>
          <a:lstStyle>
            <a:lvl1pPr marL="0" indent="0">
              <a:buNone/>
              <a:defRPr sz="2000" b="1">
                <a:solidFill>
                  <a:schemeClr val="accent1"/>
                </a:solidFill>
              </a:defRPr>
            </a:lvl1pPr>
          </a:lstStyle>
          <a:p>
            <a:pPr lvl="0"/>
            <a:r>
              <a:rPr lang="en-US"/>
              <a:t>Subtitle</a:t>
            </a:r>
          </a:p>
        </p:txBody>
      </p:sp>
    </p:spTree>
    <p:extLst>
      <p:ext uri="{BB962C8B-B14F-4D97-AF65-F5344CB8AC3E}">
        <p14:creationId xmlns:p14="http://schemas.microsoft.com/office/powerpoint/2010/main" val="509895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6923-38A9-624F-A6DA-AFC8CC10A34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CE4A0D-3D7A-E346-A516-4A9DB23A6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07747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EE68B-5B94-0647-B259-70F8E743F1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7E3C251-AC08-8A42-9A10-CE287F7C9F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634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5A7C-9F38-9C4B-8C7C-4AC809C9F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89CC3-06B1-E54B-8E0B-EE1EBB0FAA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1828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EBBF-30EB-3B46-92CE-DE5A604795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D9FFF1-AB56-E746-95E4-6FE75F5BE8D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6BA2CA-C292-9943-83A2-367F9A2BC2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84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Half">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6AF4FC52-D242-451C-A653-CE8CB8F61212}"/>
              </a:ext>
            </a:extLst>
          </p:cNvPr>
          <p:cNvSpPr>
            <a:spLocks noGrp="1"/>
          </p:cNvSpPr>
          <p:nvPr>
            <p:ph type="body" sz="quarter" idx="24" hasCustomPrompt="1"/>
          </p:nvPr>
        </p:nvSpPr>
        <p:spPr>
          <a:xfrm>
            <a:off x="5646326" y="622301"/>
            <a:ext cx="5764624" cy="4851399"/>
          </a:xfrm>
        </p:spPr>
        <p:txBody>
          <a:bodyPr/>
          <a:lstStyle>
            <a:lvl2pPr>
              <a:defRPr/>
            </a:lvl2pPr>
            <a:lvl3pPr marL="548640" indent="0">
              <a:buNone/>
              <a:defRPr/>
            </a:lvl3pPr>
          </a:lstStyle>
          <a:p>
            <a:pPr lvl="1"/>
            <a:r>
              <a:rPr lang="en-US"/>
              <a:t>Click to add text</a:t>
            </a:r>
          </a:p>
        </p:txBody>
      </p:sp>
      <p:sp>
        <p:nvSpPr>
          <p:cNvPr id="2" name="Title 8">
            <a:extLst>
              <a:ext uri="{FF2B5EF4-FFF2-40B4-BE49-F238E27FC236}">
                <a16:creationId xmlns:a16="http://schemas.microsoft.com/office/drawing/2014/main" id="{1519958C-1FE9-0D6D-ED6E-E84C68B6BF34}"/>
              </a:ext>
            </a:extLst>
          </p:cNvPr>
          <p:cNvSpPr>
            <a:spLocks noGrp="1"/>
          </p:cNvSpPr>
          <p:nvPr>
            <p:ph type="title" hasCustomPrompt="1"/>
          </p:nvPr>
        </p:nvSpPr>
        <p:spPr>
          <a:xfrm>
            <a:off x="1207394" y="2197100"/>
            <a:ext cx="3445042" cy="598487"/>
          </a:xfrm>
          <a:prstGeom prst="rect">
            <a:avLst/>
          </a:prstGeom>
        </p:spPr>
        <p:txBody>
          <a:bodyPr/>
          <a:lstStyle>
            <a:lvl1pPr>
              <a:defRPr sz="4400">
                <a:solidFill>
                  <a:schemeClr val="bg2"/>
                </a:solidFill>
              </a:defRPr>
            </a:lvl1pPr>
          </a:lstStyle>
          <a:p>
            <a:r>
              <a:rPr lang="en-US"/>
              <a:t>Slide Title</a:t>
            </a:r>
          </a:p>
        </p:txBody>
      </p:sp>
      <p:sp>
        <p:nvSpPr>
          <p:cNvPr id="3" name="Text Placeholder 16">
            <a:extLst>
              <a:ext uri="{FF2B5EF4-FFF2-40B4-BE49-F238E27FC236}">
                <a16:creationId xmlns:a16="http://schemas.microsoft.com/office/drawing/2014/main" id="{BC85169D-A30A-55C6-6E29-EAB7957AA6A2}"/>
              </a:ext>
            </a:extLst>
          </p:cNvPr>
          <p:cNvSpPr>
            <a:spLocks noGrp="1"/>
          </p:cNvSpPr>
          <p:nvPr>
            <p:ph type="body" sz="quarter" idx="10" hasCustomPrompt="1"/>
          </p:nvPr>
        </p:nvSpPr>
        <p:spPr>
          <a:xfrm>
            <a:off x="1207394" y="2830513"/>
            <a:ext cx="3445042" cy="598487"/>
          </a:xfrm>
          <a:prstGeom prst="rect">
            <a:avLst/>
          </a:prstGeom>
        </p:spPr>
        <p:txBody>
          <a:bodyPr/>
          <a:lstStyle>
            <a:lvl1pPr marL="0" indent="0">
              <a:buNone/>
              <a:defRPr sz="2000" b="1">
                <a:solidFill>
                  <a:schemeClr val="tx2"/>
                </a:solidFill>
              </a:defRPr>
            </a:lvl1pPr>
          </a:lstStyle>
          <a:p>
            <a:pPr lvl="0"/>
            <a:r>
              <a:rPr lang="en-US"/>
              <a:t>Subtitle</a:t>
            </a:r>
          </a:p>
        </p:txBody>
      </p:sp>
      <p:grpSp>
        <p:nvGrpSpPr>
          <p:cNvPr id="10" name="Group 9">
            <a:extLst>
              <a:ext uri="{FF2B5EF4-FFF2-40B4-BE49-F238E27FC236}">
                <a16:creationId xmlns:a16="http://schemas.microsoft.com/office/drawing/2014/main" id="{D3C7AA1C-6687-8D0B-1161-9C15351850E4}"/>
              </a:ext>
            </a:extLst>
          </p:cNvPr>
          <p:cNvGrpSpPr/>
          <p:nvPr userDrawn="1"/>
        </p:nvGrpSpPr>
        <p:grpSpPr>
          <a:xfrm>
            <a:off x="725020" y="6001879"/>
            <a:ext cx="10741959" cy="410792"/>
            <a:chOff x="725020" y="6001879"/>
            <a:chExt cx="10741959" cy="410792"/>
          </a:xfrm>
        </p:grpSpPr>
        <p:cxnSp>
          <p:nvCxnSpPr>
            <p:cNvPr id="11" name="Straight Connector 10">
              <a:extLst>
                <a:ext uri="{FF2B5EF4-FFF2-40B4-BE49-F238E27FC236}">
                  <a16:creationId xmlns:a16="http://schemas.microsoft.com/office/drawing/2014/main" id="{61CDED18-0A3B-3ED5-F301-7D6DB12DAB07}"/>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2D3C4AA-C612-5B55-4C6B-492A794DCE9F}"/>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13" name="Picture 12" descr="A close-up of a logo&#10;&#10;Description automatically generated with low confidence">
              <a:extLst>
                <a:ext uri="{FF2B5EF4-FFF2-40B4-BE49-F238E27FC236}">
                  <a16:creationId xmlns:a16="http://schemas.microsoft.com/office/drawing/2014/main" id="{21632E4D-FBC0-7CDB-530A-75D145278F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10436" y="6119777"/>
              <a:ext cx="1412087" cy="292894"/>
            </a:xfrm>
            <a:prstGeom prst="rect">
              <a:avLst/>
            </a:prstGeom>
          </p:spPr>
        </p:pic>
      </p:grpSp>
    </p:spTree>
    <p:extLst>
      <p:ext uri="{BB962C8B-B14F-4D97-AF65-F5344CB8AC3E}">
        <p14:creationId xmlns:p14="http://schemas.microsoft.com/office/powerpoint/2010/main" val="21939773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34D0-BAF0-DA48-BDFA-D5DA7379CB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3DD2BC5-9331-D042-9D81-E27946B340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95CB56-E059-EB48-81F0-85835AB57A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16CC6-F2BA-7A4A-8893-5570C6DAC75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2CB9F8-55DC-FA41-8170-8A385DF04C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43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60AE-6AB3-944F-99F6-961481E698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24255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7527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3042-CA2C-F548-8BCE-05144F410A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41A5C2-B749-E244-92AC-9EE823BE4C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7655CB-85D2-724C-AA0D-AC449CB392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35916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48A6-DDE6-0D42-AB3F-4EFB7ED432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F31FA1-C43A-6B4E-9C14-ECFF7A10A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B8A47-4933-A54C-942E-CF8B089429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266828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77AD-B244-B94A-9AB9-4B59E030C3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6DD53A-B990-9C42-A5B8-E0F9A7022C9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474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33C56-9CFF-9B4B-AA63-68A4878C76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30D8C4-CBAC-2744-82A5-B191DB0630A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746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3000" y="1143000"/>
            <a:ext cx="10588752" cy="5257800"/>
          </a:xfrm>
        </p:spPr>
        <p:txBody>
          <a:bodyPr wrap="square"/>
          <a:lstStyle>
            <a:lvl2pPr>
              <a:buSzPct val="100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wrap="none"/>
          <a:lstStyle/>
          <a:p>
            <a:r>
              <a:rPr lang="en-US"/>
              <a:t>Click to edit Master title style</a:t>
            </a:r>
          </a:p>
        </p:txBody>
      </p:sp>
      <p:sp>
        <p:nvSpPr>
          <p:cNvPr id="8" name="Slide Number Placeholder 7"/>
          <p:cNvSpPr>
            <a:spLocks noGrp="1"/>
          </p:cNvSpPr>
          <p:nvPr>
            <p:ph type="sldNum" sz="quarter" idx="10"/>
          </p:nvPr>
        </p:nvSpPr>
        <p:spPr/>
        <p:txBody>
          <a:bodyPr/>
          <a:lstStyle/>
          <a:p>
            <a:fld id="{59AAA9D0-25F1-44A0-B71A-2301059DA742}" type="slidenum">
              <a:rPr lang="en-US" smtClean="0"/>
              <a:pPr/>
              <a:t>‹#›</a:t>
            </a:fld>
            <a:endParaRPr lang="en-US"/>
          </a:p>
        </p:txBody>
      </p:sp>
    </p:spTree>
    <p:extLst>
      <p:ext uri="{BB962C8B-B14F-4D97-AF65-F5344CB8AC3E}">
        <p14:creationId xmlns:p14="http://schemas.microsoft.com/office/powerpoint/2010/main" val="2619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D5A0A6-EF2C-5E4F-9644-082F7D1497EC}"/>
              </a:ext>
            </a:extLst>
          </p:cNvPr>
          <p:cNvSpPr>
            <a:spLocks noGrp="1"/>
          </p:cNvSpPr>
          <p:nvPr>
            <p:ph type="ctrTitle"/>
          </p:nvPr>
        </p:nvSpPr>
        <p:spPr>
          <a:xfrm>
            <a:off x="309282"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8" name="Subtitle 2">
            <a:extLst>
              <a:ext uri="{FF2B5EF4-FFF2-40B4-BE49-F238E27FC236}">
                <a16:creationId xmlns:a16="http://schemas.microsoft.com/office/drawing/2014/main" id="{6210F5AD-CB6F-7E40-A3FD-55A9D8104C33}"/>
              </a:ext>
            </a:extLst>
          </p:cNvPr>
          <p:cNvSpPr>
            <a:spLocks noGrp="1"/>
          </p:cNvSpPr>
          <p:nvPr>
            <p:ph type="subTitle" idx="1"/>
          </p:nvPr>
        </p:nvSpPr>
        <p:spPr>
          <a:xfrm>
            <a:off x="322582" y="1573372"/>
            <a:ext cx="11450319" cy="769779"/>
          </a:xfrm>
        </p:spPr>
        <p:txBody>
          <a:bodyPr/>
          <a:lstStyle>
            <a:lvl1pPr marL="0" indent="0" algn="l">
              <a:lnSpc>
                <a:spcPct val="140000"/>
              </a:lnSpc>
              <a:buNone/>
              <a:defRPr sz="2400" b="1" baseline="0">
                <a:solidFill>
                  <a:srgbClr val="002E6D"/>
                </a:solidFill>
                <a:latin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596FF70D-46C0-C84F-B419-5F4426B819A8}"/>
              </a:ext>
            </a:extLst>
          </p:cNvPr>
          <p:cNvSpPr>
            <a:spLocks noGrp="1"/>
          </p:cNvSpPr>
          <p:nvPr>
            <p:ph type="body" sz="quarter" idx="10"/>
          </p:nvPr>
        </p:nvSpPr>
        <p:spPr>
          <a:xfrm>
            <a:off x="322264" y="2667001"/>
            <a:ext cx="11450635" cy="3390900"/>
          </a:xfrm>
        </p:spPr>
        <p:txBody>
          <a:bodyPr/>
          <a:lstStyle>
            <a:lvl1pPr marL="0" indent="0">
              <a:buNone/>
              <a:defRPr sz="2400" b="1" baseline="0">
                <a:solidFill>
                  <a:srgbClr val="444545"/>
                </a:solidFill>
                <a:latin typeface="Arial" charset="0"/>
                <a:ea typeface="Arial" charset="0"/>
                <a:cs typeface="Arial" charset="0"/>
              </a:defRPr>
            </a:lvl1pPr>
            <a:lvl2pPr marL="457189" indent="0">
              <a:buNone/>
              <a:defRPr baseline="0">
                <a:solidFill>
                  <a:schemeClr val="tx1">
                    <a:lumMod val="50000"/>
                    <a:lumOff val="50000"/>
                  </a:schemeClr>
                </a:solidFill>
              </a:defRPr>
            </a:lvl2pPr>
            <a:lvl3pPr marL="914377" indent="0">
              <a:buNone/>
              <a:defRPr baseline="0">
                <a:solidFill>
                  <a:schemeClr val="tx1">
                    <a:lumMod val="50000"/>
                    <a:lumOff val="50000"/>
                  </a:schemeClr>
                </a:solidFill>
              </a:defRPr>
            </a:lvl3pPr>
            <a:lvl4pPr marL="1371566" indent="0">
              <a:buNone/>
              <a:defRPr baseline="0">
                <a:solidFill>
                  <a:schemeClr val="tx1">
                    <a:lumMod val="50000"/>
                    <a:lumOff val="50000"/>
                  </a:schemeClr>
                </a:solidFill>
              </a:defRPr>
            </a:lvl4pPr>
            <a:lvl5pPr marL="1828754" indent="0">
              <a:buNone/>
              <a:defRPr baseline="0">
                <a:solidFill>
                  <a:schemeClr val="tx1">
                    <a:lumMod val="50000"/>
                    <a:lumOff val="50000"/>
                  </a:schemeClr>
                </a:solidFill>
              </a:defRPr>
            </a:lvl5pPr>
          </a:lstStyle>
          <a:p>
            <a:pPr lvl="0"/>
            <a:r>
              <a:rPr lang="en-US"/>
              <a:t>Click to edit Master text styles</a:t>
            </a:r>
          </a:p>
        </p:txBody>
      </p:sp>
      <p:sp>
        <p:nvSpPr>
          <p:cNvPr id="10" name="TextBox 9">
            <a:extLst>
              <a:ext uri="{FF2B5EF4-FFF2-40B4-BE49-F238E27FC236}">
                <a16:creationId xmlns:a16="http://schemas.microsoft.com/office/drawing/2014/main" id="{5394FB9B-48BA-C147-959E-4F234BCD2968}"/>
              </a:ext>
            </a:extLst>
          </p:cNvPr>
          <p:cNvSpPr txBox="1"/>
          <p:nvPr userDrawn="1"/>
        </p:nvSpPr>
        <p:spPr>
          <a:xfrm>
            <a:off x="11565287"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a:solidFill>
                <a:srgbClr val="444545"/>
              </a:solidFill>
              <a:latin typeface="arial" charset="0"/>
            </a:endParaRPr>
          </a:p>
        </p:txBody>
      </p:sp>
      <p:pic>
        <p:nvPicPr>
          <p:cNvPr id="12" name="Picture 11" descr="Logo&#10;&#10;Description automatically generated">
            <a:extLst>
              <a:ext uri="{FF2B5EF4-FFF2-40B4-BE49-F238E27FC236}">
                <a16:creationId xmlns:a16="http://schemas.microsoft.com/office/drawing/2014/main" id="{BA0F1834-7476-3840-8E52-D1E7046126A2}"/>
              </a:ext>
            </a:extLst>
          </p:cNvPr>
          <p:cNvPicPr>
            <a:picLocks noChangeAspect="1"/>
          </p:cNvPicPr>
          <p:nvPr userDrawn="1"/>
        </p:nvPicPr>
        <p:blipFill>
          <a:blip r:embed="rId2"/>
          <a:stretch>
            <a:fillRect/>
          </a:stretch>
        </p:blipFill>
        <p:spPr>
          <a:xfrm>
            <a:off x="309282" y="6226101"/>
            <a:ext cx="2694333" cy="509165"/>
          </a:xfrm>
          <a:prstGeom prst="rect">
            <a:avLst/>
          </a:prstGeom>
        </p:spPr>
      </p:pic>
    </p:spTree>
    <p:extLst>
      <p:ext uri="{BB962C8B-B14F-4D97-AF65-F5344CB8AC3E}">
        <p14:creationId xmlns:p14="http://schemas.microsoft.com/office/powerpoint/2010/main" val="10080946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inancial C">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240463-66FC-4C57-9050-8576F23220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1" y="-145197"/>
            <a:ext cx="12205264" cy="6337094"/>
          </a:xfrm>
          <a:prstGeom prst="rect">
            <a:avLst/>
          </a:prstGeom>
        </p:spPr>
      </p:pic>
      <p:sp>
        <p:nvSpPr>
          <p:cNvPr id="8" name="Freeform: Shape 7">
            <a:extLst>
              <a:ext uri="{FF2B5EF4-FFF2-40B4-BE49-F238E27FC236}">
                <a16:creationId xmlns:a16="http://schemas.microsoft.com/office/drawing/2014/main" id="{E7B0E8E9-DC86-4424-A079-6D6EF5EA4873}"/>
              </a:ext>
            </a:extLst>
          </p:cNvPr>
          <p:cNvSpPr/>
          <p:nvPr userDrawn="1"/>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0E2C1DD-36DC-4704-BF51-0EFEA6358746}"/>
              </a:ext>
            </a:extLst>
          </p:cNvPr>
          <p:cNvSpPr/>
          <p:nvPr userDrawn="1"/>
        </p:nvSpPr>
        <p:spPr>
          <a:xfrm rot="16200000">
            <a:off x="8849755" y="3524040"/>
            <a:ext cx="1543989" cy="5156298"/>
          </a:xfrm>
          <a:custGeom>
            <a:avLst/>
            <a:gdLst>
              <a:gd name="connsiteX0" fmla="*/ 1543989 w 1543989"/>
              <a:gd name="connsiteY0" fmla="*/ 1678171 h 5156298"/>
              <a:gd name="connsiteX1" fmla="*/ 1543987 w 1543989"/>
              <a:gd name="connsiteY1" fmla="*/ 1678171 h 5156298"/>
              <a:gd name="connsiteX2" fmla="*/ 1543987 w 1543989"/>
              <a:gd name="connsiteY2" fmla="*/ 5156298 h 5156298"/>
              <a:gd name="connsiteX3" fmla="*/ 0 w 1543989"/>
              <a:gd name="connsiteY3" fmla="*/ 5156298 h 5156298"/>
              <a:gd name="connsiteX4" fmla="*/ 1 w 1543989"/>
              <a:gd name="connsiteY4" fmla="*/ 1678171 h 5156298"/>
              <a:gd name="connsiteX5" fmla="*/ 0 w 1543989"/>
              <a:gd name="connsiteY5" fmla="*/ 1678171 h 5156298"/>
              <a:gd name="connsiteX6" fmla="*/ 0 w 1543989"/>
              <a:gd name="connsiteY6" fmla="*/ 0 h 5156298"/>
              <a:gd name="connsiteX7" fmla="*/ 1539768 w 1543989"/>
              <a:gd name="connsiteY7" fmla="*/ 1673583 h 5156298"/>
              <a:gd name="connsiteX8" fmla="*/ 1543987 w 1543989"/>
              <a:gd name="connsiteY8" fmla="*/ 1673583 h 5156298"/>
              <a:gd name="connsiteX9" fmla="*/ 1543987 w 1543989"/>
              <a:gd name="connsiteY9" fmla="*/ 1678169 h 51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989" h="5156298">
                <a:moveTo>
                  <a:pt x="1543989" y="1678171"/>
                </a:moveTo>
                <a:lnTo>
                  <a:pt x="1543987" y="1678171"/>
                </a:lnTo>
                <a:lnTo>
                  <a:pt x="1543987" y="5156298"/>
                </a:lnTo>
                <a:lnTo>
                  <a:pt x="0" y="5156298"/>
                </a:lnTo>
                <a:lnTo>
                  <a:pt x="1" y="1678171"/>
                </a:lnTo>
                <a:lnTo>
                  <a:pt x="0" y="1678171"/>
                </a:lnTo>
                <a:lnTo>
                  <a:pt x="0" y="0"/>
                </a:lnTo>
                <a:lnTo>
                  <a:pt x="1539768" y="1673583"/>
                </a:lnTo>
                <a:lnTo>
                  <a:pt x="1543987" y="1673583"/>
                </a:lnTo>
                <a:lnTo>
                  <a:pt x="1543987" y="1678169"/>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7" y="4998891"/>
            <a:ext cx="5084064" cy="1051560"/>
          </a:xfrm>
        </p:spPr>
        <p:txBody>
          <a:bodyPr anchor="t" anchorCtr="0">
            <a:noAutofit/>
          </a:bodyPr>
          <a:lstStyle>
            <a:lvl1pPr algn="l">
              <a:defRPr sz="4000">
                <a:solidFill>
                  <a:schemeClr val="bg1"/>
                </a:solidFill>
              </a:defRPr>
            </a:lvl1pPr>
          </a:lstStyle>
          <a:p>
            <a:r>
              <a:rPr lang="en-US"/>
              <a:t>Presentation Title</a:t>
            </a:r>
          </a:p>
        </p:txBody>
      </p:sp>
      <p:pic>
        <p:nvPicPr>
          <p:cNvPr id="10" name="Picture 9" descr="Logo&#10;&#10;Description automatically generated with medium confidence">
            <a:extLst>
              <a:ext uri="{FF2B5EF4-FFF2-40B4-BE49-F238E27FC236}">
                <a16:creationId xmlns:a16="http://schemas.microsoft.com/office/drawing/2014/main" id="{A0D816F5-602C-4219-A819-C371BC953C7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12" name="Text Placeholder 4">
            <a:extLst>
              <a:ext uri="{FF2B5EF4-FFF2-40B4-BE49-F238E27FC236}">
                <a16:creationId xmlns:a16="http://schemas.microsoft.com/office/drawing/2014/main" id="{D17EE16E-5B41-4638-B8F8-451195994C59}"/>
              </a:ext>
            </a:extLst>
          </p:cNvPr>
          <p:cNvSpPr>
            <a:spLocks noGrp="1"/>
          </p:cNvSpPr>
          <p:nvPr>
            <p:ph type="body" sz="quarter" idx="10" hasCustomPrompt="1"/>
          </p:nvPr>
        </p:nvSpPr>
        <p:spPr>
          <a:xfrm>
            <a:off x="585027" y="6198405"/>
            <a:ext cx="5083175" cy="269875"/>
          </a:xfrm>
        </p:spPr>
        <p:txBody>
          <a:bodyPr>
            <a:noAutofit/>
          </a:bodyPr>
          <a:lstStyle>
            <a:lvl1pPr>
              <a:defRPr lang="en-US" sz="1400" kern="1200" dirty="0" smtClean="0">
                <a:solidFill>
                  <a:schemeClr val="accent1"/>
                </a:solidFill>
                <a:latin typeface="+mn-lt"/>
                <a:ea typeface="+mn-ea"/>
                <a:cs typeface="+mn-cs"/>
              </a:defRPr>
            </a:lvl1pPr>
          </a:lstStyle>
          <a:p>
            <a:pPr lvl="0"/>
            <a:r>
              <a:rPr lang="en-US"/>
              <a:t>Presenter Name</a:t>
            </a:r>
          </a:p>
        </p:txBody>
      </p:sp>
    </p:spTree>
    <p:extLst>
      <p:ext uri="{BB962C8B-B14F-4D97-AF65-F5344CB8AC3E}">
        <p14:creationId xmlns:p14="http://schemas.microsoft.com/office/powerpoint/2010/main" val="1611323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 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08B1DE-A9D6-4987-A413-214807CCFA40}"/>
              </a:ext>
            </a:extLst>
          </p:cNvPr>
          <p:cNvSpPr>
            <a:spLocks noGrp="1"/>
          </p:cNvSpPr>
          <p:nvPr>
            <p:ph type="title" hasCustomPrompt="1"/>
          </p:nvPr>
        </p:nvSpPr>
        <p:spPr>
          <a:xfrm>
            <a:off x="942975" y="336550"/>
            <a:ext cx="6858000" cy="475488"/>
          </a:xfrm>
        </p:spPr>
        <p:txBody>
          <a:bodyPr/>
          <a:lstStyle>
            <a:lvl1pPr>
              <a:defRPr lang="en-US" sz="4000" b="1" kern="1200" dirty="0">
                <a:solidFill>
                  <a:schemeClr val="bg2"/>
                </a:solidFill>
                <a:latin typeface="+mn-lt"/>
                <a:ea typeface="+mn-ea"/>
                <a:cs typeface="+mn-cs"/>
              </a:defRPr>
            </a:lvl1pPr>
          </a:lstStyle>
          <a:p>
            <a:r>
              <a:rPr lang="en-US"/>
              <a:t>Slide Title</a:t>
            </a:r>
          </a:p>
        </p:txBody>
      </p:sp>
      <p:grpSp>
        <p:nvGrpSpPr>
          <p:cNvPr id="13" name="Group 12">
            <a:extLst>
              <a:ext uri="{FF2B5EF4-FFF2-40B4-BE49-F238E27FC236}">
                <a16:creationId xmlns:a16="http://schemas.microsoft.com/office/drawing/2014/main" id="{B4B90342-4C25-6104-8B22-85C88F79D0EE}"/>
              </a:ext>
            </a:extLst>
          </p:cNvPr>
          <p:cNvGrpSpPr/>
          <p:nvPr userDrawn="1"/>
        </p:nvGrpSpPr>
        <p:grpSpPr>
          <a:xfrm>
            <a:off x="725020" y="6001879"/>
            <a:ext cx="10741959" cy="387014"/>
            <a:chOff x="725020" y="6001879"/>
            <a:chExt cx="10741959" cy="387014"/>
          </a:xfrm>
        </p:grpSpPr>
        <p:cxnSp>
          <p:nvCxnSpPr>
            <p:cNvPr id="3" name="Straight Connector 2">
              <a:extLst>
                <a:ext uri="{FF2B5EF4-FFF2-40B4-BE49-F238E27FC236}">
                  <a16:creationId xmlns:a16="http://schemas.microsoft.com/office/drawing/2014/main" id="{96094A37-55FC-6D5B-55A1-340952E6D45F}"/>
                </a:ext>
              </a:extLst>
            </p:cNvPr>
            <p:cNvCxnSpPr>
              <a:cxnSpLocks/>
            </p:cNvCxnSpPr>
            <p:nvPr userDrawn="1"/>
          </p:nvCxnSpPr>
          <p:spPr>
            <a:xfrm>
              <a:off x="725020" y="6001879"/>
              <a:ext cx="10741959"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64C604A-B651-2F1E-F8DC-4CE5C137A448}"/>
                </a:ext>
              </a:extLst>
            </p:cNvPr>
            <p:cNvSpPr txBox="1"/>
            <p:nvPr userDrawn="1"/>
          </p:nvSpPr>
          <p:spPr>
            <a:xfrm>
              <a:off x="9120392" y="6158502"/>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2"/>
                  </a:solidFill>
                  <a:effectLst/>
                  <a:uLnTx/>
                  <a:uFillTx/>
                </a:rPr>
                <a:t>© Health Catalyst. Confidential and Proprietary.</a:t>
              </a:r>
            </a:p>
          </p:txBody>
        </p:sp>
        <p:pic>
          <p:nvPicPr>
            <p:cNvPr id="12" name="Picture 11" descr="A picture containing font, graphics, graphic design, typography&#10;&#10;Description automatically generated">
              <a:extLst>
                <a:ext uri="{FF2B5EF4-FFF2-40B4-BE49-F238E27FC236}">
                  <a16:creationId xmlns:a16="http://schemas.microsoft.com/office/drawing/2014/main" id="{DFF73291-91C1-DCB0-149A-EB689E15A6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948" y="6143624"/>
              <a:ext cx="1363616" cy="245269"/>
            </a:xfrm>
            <a:prstGeom prst="rect">
              <a:avLst/>
            </a:prstGeom>
          </p:spPr>
        </p:pic>
      </p:grpSp>
    </p:spTree>
    <p:extLst>
      <p:ext uri="{BB962C8B-B14F-4D97-AF65-F5344CB8AC3E}">
        <p14:creationId xmlns:p14="http://schemas.microsoft.com/office/powerpoint/2010/main" val="37843704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C8C99F-5760-4A7B-9975-874FC63690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9951" y="-129396"/>
            <a:ext cx="12205264" cy="6321292"/>
          </a:xfrm>
          <a:prstGeom prst="rect">
            <a:avLst/>
          </a:prstGeom>
        </p:spPr>
      </p:pic>
      <p:sp>
        <p:nvSpPr>
          <p:cNvPr id="8" name="Freeform: Shape 7">
            <a:extLst>
              <a:ext uri="{FF2B5EF4-FFF2-40B4-BE49-F238E27FC236}">
                <a16:creationId xmlns:a16="http://schemas.microsoft.com/office/drawing/2014/main" id="{E7B0E8E9-DC86-4424-A079-6D6EF5EA4873}"/>
              </a:ext>
            </a:extLst>
          </p:cNvPr>
          <p:cNvSpPr/>
          <p:nvPr userDrawn="1"/>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0E2C1DD-36DC-4704-BF51-0EFEA6358746}"/>
              </a:ext>
            </a:extLst>
          </p:cNvPr>
          <p:cNvSpPr/>
          <p:nvPr userDrawn="1"/>
        </p:nvSpPr>
        <p:spPr>
          <a:xfrm rot="16200000">
            <a:off x="8849755" y="3524040"/>
            <a:ext cx="1543989" cy="5156298"/>
          </a:xfrm>
          <a:custGeom>
            <a:avLst/>
            <a:gdLst>
              <a:gd name="connsiteX0" fmla="*/ 1543989 w 1543989"/>
              <a:gd name="connsiteY0" fmla="*/ 1678171 h 5156298"/>
              <a:gd name="connsiteX1" fmla="*/ 1543987 w 1543989"/>
              <a:gd name="connsiteY1" fmla="*/ 1678171 h 5156298"/>
              <a:gd name="connsiteX2" fmla="*/ 1543987 w 1543989"/>
              <a:gd name="connsiteY2" fmla="*/ 5156298 h 5156298"/>
              <a:gd name="connsiteX3" fmla="*/ 0 w 1543989"/>
              <a:gd name="connsiteY3" fmla="*/ 5156298 h 5156298"/>
              <a:gd name="connsiteX4" fmla="*/ 1 w 1543989"/>
              <a:gd name="connsiteY4" fmla="*/ 1678171 h 5156298"/>
              <a:gd name="connsiteX5" fmla="*/ 0 w 1543989"/>
              <a:gd name="connsiteY5" fmla="*/ 1678171 h 5156298"/>
              <a:gd name="connsiteX6" fmla="*/ 0 w 1543989"/>
              <a:gd name="connsiteY6" fmla="*/ 0 h 5156298"/>
              <a:gd name="connsiteX7" fmla="*/ 1539768 w 1543989"/>
              <a:gd name="connsiteY7" fmla="*/ 1673583 h 5156298"/>
              <a:gd name="connsiteX8" fmla="*/ 1543987 w 1543989"/>
              <a:gd name="connsiteY8" fmla="*/ 1673583 h 5156298"/>
              <a:gd name="connsiteX9" fmla="*/ 1543987 w 1543989"/>
              <a:gd name="connsiteY9" fmla="*/ 1678169 h 51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989" h="5156298">
                <a:moveTo>
                  <a:pt x="1543989" y="1678171"/>
                </a:moveTo>
                <a:lnTo>
                  <a:pt x="1543987" y="1678171"/>
                </a:lnTo>
                <a:lnTo>
                  <a:pt x="1543987" y="5156298"/>
                </a:lnTo>
                <a:lnTo>
                  <a:pt x="0" y="5156298"/>
                </a:lnTo>
                <a:lnTo>
                  <a:pt x="1" y="1678171"/>
                </a:lnTo>
                <a:lnTo>
                  <a:pt x="0" y="1678171"/>
                </a:lnTo>
                <a:lnTo>
                  <a:pt x="0" y="0"/>
                </a:lnTo>
                <a:lnTo>
                  <a:pt x="1539768" y="1673583"/>
                </a:lnTo>
                <a:lnTo>
                  <a:pt x="1543987" y="1673583"/>
                </a:lnTo>
                <a:lnTo>
                  <a:pt x="1543987" y="1678169"/>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6" y="4998891"/>
            <a:ext cx="5700813" cy="1051560"/>
          </a:xfrm>
        </p:spPr>
        <p:txBody>
          <a:bodyPr anchor="t" anchorCtr="0">
            <a:noAutofit/>
          </a:bodyPr>
          <a:lstStyle>
            <a:lvl1pPr algn="l">
              <a:defRPr sz="4000">
                <a:solidFill>
                  <a:schemeClr val="bg1"/>
                </a:solidFill>
              </a:defRPr>
            </a:lvl1pPr>
          </a:lstStyle>
          <a:p>
            <a:r>
              <a:rPr lang="en-US"/>
              <a:t>Presentation Title</a:t>
            </a:r>
          </a:p>
        </p:txBody>
      </p:sp>
      <p:pic>
        <p:nvPicPr>
          <p:cNvPr id="10" name="Picture 9" descr="Logo&#10;&#10;Description automatically generated with medium confidence">
            <a:extLst>
              <a:ext uri="{FF2B5EF4-FFF2-40B4-BE49-F238E27FC236}">
                <a16:creationId xmlns:a16="http://schemas.microsoft.com/office/drawing/2014/main" id="{A0D816F5-602C-4219-A819-C371BC953C7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12" name="Text Placeholder 3">
            <a:extLst>
              <a:ext uri="{FF2B5EF4-FFF2-40B4-BE49-F238E27FC236}">
                <a16:creationId xmlns:a16="http://schemas.microsoft.com/office/drawing/2014/main" id="{9715494C-351A-478C-AA18-BB42CA846C7F}"/>
              </a:ext>
            </a:extLst>
          </p:cNvPr>
          <p:cNvSpPr>
            <a:spLocks noGrp="1"/>
          </p:cNvSpPr>
          <p:nvPr>
            <p:ph type="body" sz="quarter" idx="11" hasCustomPrompt="1"/>
          </p:nvPr>
        </p:nvSpPr>
        <p:spPr>
          <a:xfrm>
            <a:off x="581330" y="6198240"/>
            <a:ext cx="5699816" cy="269875"/>
          </a:xfrm>
        </p:spPr>
        <p:txBody>
          <a:bodyPr/>
          <a:lstStyle>
            <a:lvl1pPr>
              <a:defRPr lang="en-US" sz="1400" kern="1200" dirty="0" smtClean="0">
                <a:solidFill>
                  <a:schemeClr val="accent1"/>
                </a:solidFill>
                <a:latin typeface="+mn-lt"/>
                <a:ea typeface="+mn-ea"/>
                <a:cs typeface="+mn-cs"/>
              </a:defRPr>
            </a:lvl1pPr>
          </a:lstStyle>
          <a:p>
            <a:pPr lvl="0"/>
            <a:r>
              <a:rPr lang="en-US"/>
              <a:t>Presenter Name</a:t>
            </a:r>
          </a:p>
        </p:txBody>
      </p:sp>
    </p:spTree>
    <p:extLst>
      <p:ext uri="{BB962C8B-B14F-4D97-AF65-F5344CB8AC3E}">
        <p14:creationId xmlns:p14="http://schemas.microsoft.com/office/powerpoint/2010/main" val="31052612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9E3F9588-5176-42CF-AB70-974A5BF56C81}"/>
              </a:ext>
            </a:extLst>
          </p:cNvPr>
          <p:cNvSpPr/>
          <p:nvPr userDrawn="1"/>
        </p:nvSpPr>
        <p:spPr>
          <a:xfrm rot="18903604">
            <a:off x="10237758" y="2184369"/>
            <a:ext cx="3908483" cy="3856577"/>
          </a:xfrm>
          <a:custGeom>
            <a:avLst/>
            <a:gdLst>
              <a:gd name="connsiteX0" fmla="*/ 3908483 w 3908483"/>
              <a:gd name="connsiteY0" fmla="*/ 0 h 3856577"/>
              <a:gd name="connsiteX1" fmla="*/ 22819 w 3908483"/>
              <a:gd name="connsiteY1" fmla="*/ 3856577 h 3856577"/>
              <a:gd name="connsiteX2" fmla="*/ 4023 w 3908483"/>
              <a:gd name="connsiteY2" fmla="*/ 3837998 h 3856577"/>
              <a:gd name="connsiteX3" fmla="*/ 0 w 3908483"/>
              <a:gd name="connsiteY3" fmla="*/ 1 h 3856577"/>
              <a:gd name="connsiteX4" fmla="*/ 3908483 w 3908483"/>
              <a:gd name="connsiteY4" fmla="*/ 0 h 385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83" h="3856577">
                <a:moveTo>
                  <a:pt x="3908483" y="0"/>
                </a:moveTo>
                <a:lnTo>
                  <a:pt x="22819" y="3856577"/>
                </a:lnTo>
                <a:lnTo>
                  <a:pt x="4023" y="3837998"/>
                </a:lnTo>
                <a:lnTo>
                  <a:pt x="0" y="1"/>
                </a:lnTo>
                <a:lnTo>
                  <a:pt x="3908483" y="0"/>
                </a:lnTo>
                <a:close/>
              </a:path>
            </a:pathLst>
          </a:custGeom>
          <a:solidFill>
            <a:srgbClr val="68CD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9" name="Freeform: Shape 18">
            <a:extLst>
              <a:ext uri="{FF2B5EF4-FFF2-40B4-BE49-F238E27FC236}">
                <a16:creationId xmlns:a16="http://schemas.microsoft.com/office/drawing/2014/main" id="{C444C4C8-9F96-428B-8D96-E5A4BAC422E9}"/>
              </a:ext>
            </a:extLst>
          </p:cNvPr>
          <p:cNvSpPr/>
          <p:nvPr userDrawn="1"/>
        </p:nvSpPr>
        <p:spPr>
          <a:xfrm rot="18903604">
            <a:off x="7506009" y="4920001"/>
            <a:ext cx="3906495" cy="3898312"/>
          </a:xfrm>
          <a:custGeom>
            <a:avLst/>
            <a:gdLst>
              <a:gd name="connsiteX0" fmla="*/ 3895507 w 3906495"/>
              <a:gd name="connsiteY0" fmla="*/ 0 h 3898312"/>
              <a:gd name="connsiteX1" fmla="*/ 3906495 w 3906495"/>
              <a:gd name="connsiteY1" fmla="*/ 3898312 h 3898312"/>
              <a:gd name="connsiteX2" fmla="*/ 0 w 3906495"/>
              <a:gd name="connsiteY2" fmla="*/ 0 h 3898312"/>
              <a:gd name="connsiteX3" fmla="*/ 3895507 w 3906495"/>
              <a:gd name="connsiteY3" fmla="*/ 0 h 3898312"/>
            </a:gdLst>
            <a:ahLst/>
            <a:cxnLst>
              <a:cxn ang="0">
                <a:pos x="connsiteX0" y="connsiteY0"/>
              </a:cxn>
              <a:cxn ang="0">
                <a:pos x="connsiteX1" y="connsiteY1"/>
              </a:cxn>
              <a:cxn ang="0">
                <a:pos x="connsiteX2" y="connsiteY2"/>
              </a:cxn>
              <a:cxn ang="0">
                <a:pos x="connsiteX3" y="connsiteY3"/>
              </a:cxn>
            </a:cxnLst>
            <a:rect l="l" t="t" r="r" b="b"/>
            <a:pathLst>
              <a:path w="3906495" h="3898312">
                <a:moveTo>
                  <a:pt x="3895507" y="0"/>
                </a:moveTo>
                <a:lnTo>
                  <a:pt x="3906495" y="3898312"/>
                </a:lnTo>
                <a:lnTo>
                  <a:pt x="0" y="0"/>
                </a:lnTo>
                <a:lnTo>
                  <a:pt x="3895507" y="0"/>
                </a:lnTo>
                <a:close/>
              </a:path>
            </a:pathLst>
          </a:custGeom>
          <a:gradFill flip="none" rotWithShape="1">
            <a:gsLst>
              <a:gs pos="84000">
                <a:srgbClr val="116F9B"/>
              </a:gs>
              <a:gs pos="15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Calibri" panose="020F0502020204030204"/>
            </a:endParaRPr>
          </a:p>
        </p:txBody>
      </p:sp>
      <p:sp>
        <p:nvSpPr>
          <p:cNvPr id="17" name="Freeform: Shape 16">
            <a:extLst>
              <a:ext uri="{FF2B5EF4-FFF2-40B4-BE49-F238E27FC236}">
                <a16:creationId xmlns:a16="http://schemas.microsoft.com/office/drawing/2014/main" id="{F026D67D-C4F9-41A8-B416-B1FE1FBD6A14}"/>
              </a:ext>
            </a:extLst>
          </p:cNvPr>
          <p:cNvSpPr/>
          <p:nvPr userDrawn="1"/>
        </p:nvSpPr>
        <p:spPr>
          <a:xfrm flipV="1">
            <a:off x="6721084" y="1318974"/>
            <a:ext cx="5475751" cy="5539978"/>
          </a:xfrm>
          <a:custGeom>
            <a:avLst/>
            <a:gdLst>
              <a:gd name="connsiteX0" fmla="*/ 0 w 5475751"/>
              <a:gd name="connsiteY0" fmla="*/ 0 h 5475751"/>
              <a:gd name="connsiteX1" fmla="*/ 5475751 w 5475751"/>
              <a:gd name="connsiteY1" fmla="*/ 0 h 5475751"/>
              <a:gd name="connsiteX2" fmla="*/ 5475751 w 5475751"/>
              <a:gd name="connsiteY2" fmla="*/ 26391 h 5475751"/>
              <a:gd name="connsiteX3" fmla="*/ 26502 w 5475751"/>
              <a:gd name="connsiteY3" fmla="*/ 5475751 h 5475751"/>
              <a:gd name="connsiteX4" fmla="*/ 0 w 5475751"/>
              <a:gd name="connsiteY4" fmla="*/ 5475751 h 547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51" h="5475751">
                <a:moveTo>
                  <a:pt x="0" y="0"/>
                </a:moveTo>
                <a:lnTo>
                  <a:pt x="5475751" y="0"/>
                </a:lnTo>
                <a:lnTo>
                  <a:pt x="5475751" y="26391"/>
                </a:lnTo>
                <a:lnTo>
                  <a:pt x="26502" y="5475751"/>
                </a:lnTo>
                <a:lnTo>
                  <a:pt x="0" y="5475751"/>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0101010101010101010101010101010101010101010101010101010101010101010101010101010101010101010101010101010101010101010101010101010101010101010101010101010101010101010101010101010101010101010101010101010101010101010101010101010101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50"/>
          </a:p>
        </p:txBody>
      </p:sp>
      <p:sp>
        <p:nvSpPr>
          <p:cNvPr id="15" name="Freeform: Shape 14">
            <a:extLst>
              <a:ext uri="{FF2B5EF4-FFF2-40B4-BE49-F238E27FC236}">
                <a16:creationId xmlns:a16="http://schemas.microsoft.com/office/drawing/2014/main" id="{B89D4890-10D5-4A8A-AB82-1BC89CC44CC7}"/>
              </a:ext>
            </a:extLst>
          </p:cNvPr>
          <p:cNvSpPr/>
          <p:nvPr userDrawn="1"/>
        </p:nvSpPr>
        <p:spPr>
          <a:xfrm rot="18903604">
            <a:off x="-1306135" y="-1027951"/>
            <a:ext cx="8641381" cy="9595981"/>
          </a:xfrm>
          <a:custGeom>
            <a:avLst/>
            <a:gdLst>
              <a:gd name="connsiteX0" fmla="*/ 4849868 w 8641381"/>
              <a:gd name="connsiteY0" fmla="*/ 0 h 9595981"/>
              <a:gd name="connsiteX1" fmla="*/ 8624952 w 8641381"/>
              <a:gd name="connsiteY1" fmla="*/ 3767177 h 9595981"/>
              <a:gd name="connsiteX2" fmla="*/ 8641381 w 8641381"/>
              <a:gd name="connsiteY2" fmla="*/ 9595981 h 9595981"/>
              <a:gd name="connsiteX3" fmla="*/ 4745874 w 8641381"/>
              <a:gd name="connsiteY3" fmla="*/ 9595981 h 9595981"/>
              <a:gd name="connsiteX4" fmla="*/ 0 w 8641381"/>
              <a:gd name="connsiteY4" fmla="*/ 4860047 h 9595981"/>
              <a:gd name="connsiteX5" fmla="*/ 4849868 w 8641381"/>
              <a:gd name="connsiteY5" fmla="*/ 0 h 959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1381" h="9595981">
                <a:moveTo>
                  <a:pt x="4849868" y="0"/>
                </a:moveTo>
                <a:lnTo>
                  <a:pt x="8624952" y="3767177"/>
                </a:lnTo>
                <a:lnTo>
                  <a:pt x="8641381" y="9595981"/>
                </a:lnTo>
                <a:lnTo>
                  <a:pt x="4745874" y="9595981"/>
                </a:lnTo>
                <a:lnTo>
                  <a:pt x="0" y="4860047"/>
                </a:lnTo>
                <a:lnTo>
                  <a:pt x="4849868" y="0"/>
                </a:lnTo>
                <a:close/>
              </a:path>
            </a:pathLst>
          </a:custGeom>
          <a:gradFill flip="none" rotWithShape="1">
            <a:gsLst>
              <a:gs pos="3200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Calibri" panose="020F0502020204030204"/>
            </a:endParaRPr>
          </a:p>
        </p:txBody>
      </p:sp>
      <p:sp>
        <p:nvSpPr>
          <p:cNvPr id="16" name="Freeform: Shape 15">
            <a:extLst>
              <a:ext uri="{FF2B5EF4-FFF2-40B4-BE49-F238E27FC236}">
                <a16:creationId xmlns:a16="http://schemas.microsoft.com/office/drawing/2014/main" id="{E088E0D3-794C-407A-B71C-343057904346}"/>
              </a:ext>
            </a:extLst>
          </p:cNvPr>
          <p:cNvSpPr/>
          <p:nvPr userDrawn="1"/>
        </p:nvSpPr>
        <p:spPr>
          <a:xfrm rot="18903604">
            <a:off x="6662149" y="-2604172"/>
            <a:ext cx="4915732" cy="5852137"/>
          </a:xfrm>
          <a:custGeom>
            <a:avLst/>
            <a:gdLst>
              <a:gd name="connsiteX0" fmla="*/ 4915732 w 4915732"/>
              <a:gd name="connsiteY0" fmla="*/ 4858516 h 5852137"/>
              <a:gd name="connsiteX1" fmla="*/ 3914617 w 4915732"/>
              <a:gd name="connsiteY1" fmla="*/ 5852136 h 5852137"/>
              <a:gd name="connsiteX2" fmla="*/ 6134 w 4915732"/>
              <a:gd name="connsiteY2" fmla="*/ 5852137 h 5852137"/>
              <a:gd name="connsiteX3" fmla="*/ 0 w 4915732"/>
              <a:gd name="connsiteY3" fmla="*/ 0 h 5852137"/>
              <a:gd name="connsiteX4" fmla="*/ 4915732 w 4915732"/>
              <a:gd name="connsiteY4" fmla="*/ 4858516 h 5852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5732" h="5852137">
                <a:moveTo>
                  <a:pt x="4915732" y="4858516"/>
                </a:moveTo>
                <a:lnTo>
                  <a:pt x="3914617" y="5852136"/>
                </a:lnTo>
                <a:lnTo>
                  <a:pt x="6134" y="5852137"/>
                </a:lnTo>
                <a:lnTo>
                  <a:pt x="0" y="0"/>
                </a:lnTo>
                <a:lnTo>
                  <a:pt x="4915732" y="4858516"/>
                </a:lnTo>
                <a:close/>
              </a:path>
            </a:pathLst>
          </a:custGeom>
          <a:solidFill>
            <a:srgbClr val="68CD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25" name="Picture 24">
            <a:extLst>
              <a:ext uri="{FF2B5EF4-FFF2-40B4-BE49-F238E27FC236}">
                <a16:creationId xmlns:a16="http://schemas.microsoft.com/office/drawing/2014/main" id="{69730916-4C19-46AB-BE3F-49BD01E05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138" y="6313526"/>
            <a:ext cx="228600" cy="376881"/>
          </a:xfrm>
          <a:prstGeom prst="rect">
            <a:avLst/>
          </a:prstGeom>
        </p:spPr>
      </p:pic>
      <p:sp>
        <p:nvSpPr>
          <p:cNvPr id="26" name="Title 1">
            <a:extLst>
              <a:ext uri="{FF2B5EF4-FFF2-40B4-BE49-F238E27FC236}">
                <a16:creationId xmlns:a16="http://schemas.microsoft.com/office/drawing/2014/main" id="{76B0B407-2C7D-46EF-9A64-D7DA3F2EBB6A}"/>
              </a:ext>
            </a:extLst>
          </p:cNvPr>
          <p:cNvSpPr>
            <a:spLocks noGrp="1"/>
          </p:cNvSpPr>
          <p:nvPr>
            <p:ph type="title" hasCustomPrompt="1"/>
          </p:nvPr>
        </p:nvSpPr>
        <p:spPr>
          <a:xfrm>
            <a:off x="710941" y="2297509"/>
            <a:ext cx="7765997" cy="2262981"/>
          </a:xfrm>
          <a:prstGeom prst="rect">
            <a:avLst/>
          </a:prstGeom>
        </p:spPr>
        <p:txBody>
          <a:bodyPr>
            <a:noAutofit/>
          </a:bodyPr>
          <a:lstStyle>
            <a:lvl1pPr>
              <a:defRPr sz="3000" b="1">
                <a:solidFill>
                  <a:schemeClr val="bg1"/>
                </a:solidFill>
                <a:latin typeface="+mn-lt"/>
              </a:defRPr>
            </a:lvl1pPr>
          </a:lstStyle>
          <a:p>
            <a:r>
              <a:rPr lang="en-US"/>
              <a:t>Title Page</a:t>
            </a:r>
          </a:p>
        </p:txBody>
      </p:sp>
      <p:sp>
        <p:nvSpPr>
          <p:cNvPr id="9" name="TextBox 8">
            <a:extLst>
              <a:ext uri="{FF2B5EF4-FFF2-40B4-BE49-F238E27FC236}">
                <a16:creationId xmlns:a16="http://schemas.microsoft.com/office/drawing/2014/main" id="{8C70193E-6079-45A7-A2AF-70CFD2195E05}"/>
              </a:ext>
            </a:extLst>
          </p:cNvPr>
          <p:cNvSpPr txBox="1"/>
          <p:nvPr userDrawn="1"/>
        </p:nvSpPr>
        <p:spPr>
          <a:xfrm>
            <a:off x="567983" y="6394244"/>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3797977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25B2C0-36AC-491E-A8C4-BC5C0F61E33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52A98DF6-F97D-4222-8C91-FD930C82BEBC}"/>
              </a:ext>
            </a:extLst>
          </p:cNvPr>
          <p:cNvSpPr/>
          <p:nvPr userDrawn="1"/>
        </p:nvSpPr>
        <p:spPr>
          <a:xfrm>
            <a:off x="-7685" y="0"/>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7" name="Text Placeholder 25">
            <a:extLst>
              <a:ext uri="{FF2B5EF4-FFF2-40B4-BE49-F238E27FC236}">
                <a16:creationId xmlns:a16="http://schemas.microsoft.com/office/drawing/2014/main" id="{5F72CD1C-1290-45EC-9E87-5B8CD19CB9D4}"/>
              </a:ext>
            </a:extLst>
          </p:cNvPr>
          <p:cNvSpPr>
            <a:spLocks noGrp="1"/>
          </p:cNvSpPr>
          <p:nvPr>
            <p:ph type="body" sz="quarter" idx="11" hasCustomPrompt="1"/>
          </p:nvPr>
        </p:nvSpPr>
        <p:spPr>
          <a:xfrm>
            <a:off x="842870"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8" name="Text Placeholder 25">
            <a:extLst>
              <a:ext uri="{FF2B5EF4-FFF2-40B4-BE49-F238E27FC236}">
                <a16:creationId xmlns:a16="http://schemas.microsoft.com/office/drawing/2014/main" id="{83DFA4B5-246C-4944-9BE7-2E10F3614351}"/>
              </a:ext>
            </a:extLst>
          </p:cNvPr>
          <p:cNvSpPr>
            <a:spLocks noGrp="1"/>
          </p:cNvSpPr>
          <p:nvPr>
            <p:ph type="body" sz="quarter" idx="12" hasCustomPrompt="1"/>
          </p:nvPr>
        </p:nvSpPr>
        <p:spPr>
          <a:xfrm>
            <a:off x="842870" y="2930074"/>
            <a:ext cx="4846320" cy="978408"/>
          </a:xfrm>
          <a:prstGeom prst="rect">
            <a:avLst/>
          </a:prstGeom>
        </p:spPr>
        <p:txBody>
          <a:bodyPr>
            <a:noAutofit/>
          </a:bodyPr>
          <a:lstStyle>
            <a:lvl1pPr marL="0" indent="0">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9" name="Text Placeholder 25">
            <a:extLst>
              <a:ext uri="{FF2B5EF4-FFF2-40B4-BE49-F238E27FC236}">
                <a16:creationId xmlns:a16="http://schemas.microsoft.com/office/drawing/2014/main" id="{C89A4D0B-0427-463D-ADFC-86422CA43D5A}"/>
              </a:ext>
            </a:extLst>
          </p:cNvPr>
          <p:cNvSpPr>
            <a:spLocks noGrp="1"/>
          </p:cNvSpPr>
          <p:nvPr>
            <p:ph type="body" sz="quarter" idx="13" hasCustomPrompt="1"/>
          </p:nvPr>
        </p:nvSpPr>
        <p:spPr>
          <a:xfrm>
            <a:off x="838200"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0" name="Text Placeholder 25">
            <a:extLst>
              <a:ext uri="{FF2B5EF4-FFF2-40B4-BE49-F238E27FC236}">
                <a16:creationId xmlns:a16="http://schemas.microsoft.com/office/drawing/2014/main" id="{FE23453D-3B38-4C9C-A6A8-E4CA695B39CE}"/>
              </a:ext>
            </a:extLst>
          </p:cNvPr>
          <p:cNvSpPr>
            <a:spLocks noGrp="1"/>
          </p:cNvSpPr>
          <p:nvPr>
            <p:ph type="body" sz="quarter" idx="14" hasCustomPrompt="1"/>
          </p:nvPr>
        </p:nvSpPr>
        <p:spPr>
          <a:xfrm>
            <a:off x="838200"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1" name="Text Placeholder 25">
            <a:extLst>
              <a:ext uri="{FF2B5EF4-FFF2-40B4-BE49-F238E27FC236}">
                <a16:creationId xmlns:a16="http://schemas.microsoft.com/office/drawing/2014/main" id="{0F2E59F9-2796-48BF-8775-61C336754956}"/>
              </a:ext>
            </a:extLst>
          </p:cNvPr>
          <p:cNvSpPr>
            <a:spLocks noGrp="1"/>
          </p:cNvSpPr>
          <p:nvPr>
            <p:ph type="body" sz="quarter" idx="15" hasCustomPrompt="1"/>
          </p:nvPr>
        </p:nvSpPr>
        <p:spPr>
          <a:xfrm>
            <a:off x="6382066"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2" name="Text Placeholder 25">
            <a:extLst>
              <a:ext uri="{FF2B5EF4-FFF2-40B4-BE49-F238E27FC236}">
                <a16:creationId xmlns:a16="http://schemas.microsoft.com/office/drawing/2014/main" id="{F14FEB55-3012-4B95-860C-12C000430656}"/>
              </a:ext>
            </a:extLst>
          </p:cNvPr>
          <p:cNvSpPr>
            <a:spLocks noGrp="1"/>
          </p:cNvSpPr>
          <p:nvPr>
            <p:ph type="body" sz="quarter" idx="16" hasCustomPrompt="1"/>
          </p:nvPr>
        </p:nvSpPr>
        <p:spPr>
          <a:xfrm>
            <a:off x="6382066" y="2930074"/>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3" name="Text Placeholder 25">
            <a:extLst>
              <a:ext uri="{FF2B5EF4-FFF2-40B4-BE49-F238E27FC236}">
                <a16:creationId xmlns:a16="http://schemas.microsoft.com/office/drawing/2014/main" id="{CD179EC6-ED73-4BB7-BFE6-E3778626D650}"/>
              </a:ext>
            </a:extLst>
          </p:cNvPr>
          <p:cNvSpPr>
            <a:spLocks noGrp="1"/>
          </p:cNvSpPr>
          <p:nvPr>
            <p:ph type="body" sz="quarter" idx="17" hasCustomPrompt="1"/>
          </p:nvPr>
        </p:nvSpPr>
        <p:spPr>
          <a:xfrm>
            <a:off x="6377396"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4" name="Text Placeholder 25">
            <a:extLst>
              <a:ext uri="{FF2B5EF4-FFF2-40B4-BE49-F238E27FC236}">
                <a16:creationId xmlns:a16="http://schemas.microsoft.com/office/drawing/2014/main" id="{5A09F72E-30BE-4D22-8B05-BFBCCB1EC1AA}"/>
              </a:ext>
            </a:extLst>
          </p:cNvPr>
          <p:cNvSpPr>
            <a:spLocks noGrp="1"/>
          </p:cNvSpPr>
          <p:nvPr>
            <p:ph type="body" sz="quarter" idx="18" hasCustomPrompt="1"/>
          </p:nvPr>
        </p:nvSpPr>
        <p:spPr>
          <a:xfrm>
            <a:off x="6377396"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5" name="TextBox 14">
            <a:extLst>
              <a:ext uri="{FF2B5EF4-FFF2-40B4-BE49-F238E27FC236}">
                <a16:creationId xmlns:a16="http://schemas.microsoft.com/office/drawing/2014/main" id="{ED023C29-C801-4850-A00F-5D5DB7332BC6}"/>
              </a:ext>
            </a:extLst>
          </p:cNvPr>
          <p:cNvSpPr txBox="1"/>
          <p:nvPr userDrawn="1"/>
        </p:nvSpPr>
        <p:spPr>
          <a:xfrm>
            <a:off x="838200" y="1051262"/>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Agenda</a:t>
            </a:r>
          </a:p>
        </p:txBody>
      </p:sp>
      <p:pic>
        <p:nvPicPr>
          <p:cNvPr id="19" name="Picture 18">
            <a:extLst>
              <a:ext uri="{FF2B5EF4-FFF2-40B4-BE49-F238E27FC236}">
                <a16:creationId xmlns:a16="http://schemas.microsoft.com/office/drawing/2014/main" id="{F954E45B-6BCD-4D28-A5AB-4C7E378705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7" name="TextBox 16">
            <a:extLst>
              <a:ext uri="{FF2B5EF4-FFF2-40B4-BE49-F238E27FC236}">
                <a16:creationId xmlns:a16="http://schemas.microsoft.com/office/drawing/2014/main" id="{BA285978-F98D-4894-8269-68AEDB0430E5}"/>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5332228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D555D96-AA0F-4A2C-8A4A-9F8FE82DF873}"/>
              </a:ext>
            </a:extLst>
          </p:cNvPr>
          <p:cNvSpPr/>
          <p:nvPr userDrawn="1"/>
        </p:nvSpPr>
        <p:spPr>
          <a:xfrm rot="10800000">
            <a:off x="-2" y="-5381"/>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6F8AA1-0947-4343-A98B-118DD52CE3A4}"/>
              </a:ext>
            </a:extLst>
          </p:cNvPr>
          <p:cNvSpPr txBox="1"/>
          <p:nvPr userDrawn="1"/>
        </p:nvSpPr>
        <p:spPr>
          <a:xfrm>
            <a:off x="781109" y="3259624"/>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Agenda</a:t>
            </a:r>
          </a:p>
        </p:txBody>
      </p:sp>
      <p:sp>
        <p:nvSpPr>
          <p:cNvPr id="7" name="Text Placeholder 4">
            <a:extLst>
              <a:ext uri="{FF2B5EF4-FFF2-40B4-BE49-F238E27FC236}">
                <a16:creationId xmlns:a16="http://schemas.microsoft.com/office/drawing/2014/main" id="{6AF4FC52-D242-451C-A653-CE8CB8F61212}"/>
              </a:ext>
            </a:extLst>
          </p:cNvPr>
          <p:cNvSpPr>
            <a:spLocks noGrp="1"/>
          </p:cNvSpPr>
          <p:nvPr>
            <p:ph type="body" sz="quarter" idx="24" hasCustomPrompt="1"/>
          </p:nvPr>
        </p:nvSpPr>
        <p:spPr>
          <a:xfrm>
            <a:off x="5646326" y="1776413"/>
            <a:ext cx="5764624" cy="4571982"/>
          </a:xfrm>
        </p:spPr>
        <p:txBody>
          <a:bodyPr/>
          <a:lstStyle>
            <a:lvl2pPr>
              <a:defRPr/>
            </a:lvl2pPr>
            <a:lvl3pPr marL="548640" indent="0">
              <a:buNone/>
              <a:defRPr/>
            </a:lvl3pPr>
          </a:lstStyle>
          <a:p>
            <a:pPr lvl="1"/>
            <a:r>
              <a:rPr lang="en-US"/>
              <a:t>Click to add text</a:t>
            </a:r>
          </a:p>
        </p:txBody>
      </p:sp>
      <p:pic>
        <p:nvPicPr>
          <p:cNvPr id="8" name="Picture 7">
            <a:extLst>
              <a:ext uri="{FF2B5EF4-FFF2-40B4-BE49-F238E27FC236}">
                <a16:creationId xmlns:a16="http://schemas.microsoft.com/office/drawing/2014/main" id="{720D0F49-4CBE-4A1B-8E99-59191BB1FA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9" name="TextBox 8">
            <a:extLst>
              <a:ext uri="{FF2B5EF4-FFF2-40B4-BE49-F238E27FC236}">
                <a16:creationId xmlns:a16="http://schemas.microsoft.com/office/drawing/2014/main" id="{81DFD7DF-32A2-49C7-9307-7EF60212E7FC}"/>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25457559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CBE49-3C81-465A-A515-7A995F80C34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576" y="-20574"/>
            <a:ext cx="12228576" cy="6878574"/>
          </a:xfrm>
          <a:prstGeom prst="rect">
            <a:avLst/>
          </a:prstGeom>
        </p:spPr>
      </p:pic>
      <p:sp>
        <p:nvSpPr>
          <p:cNvPr id="2" name="Title 1">
            <a:extLst>
              <a:ext uri="{FF2B5EF4-FFF2-40B4-BE49-F238E27FC236}">
                <a16:creationId xmlns:a16="http://schemas.microsoft.com/office/drawing/2014/main" id="{948127FA-517A-4399-96BF-99DA692D2D1D}"/>
              </a:ext>
            </a:extLst>
          </p:cNvPr>
          <p:cNvSpPr>
            <a:spLocks noGrp="1"/>
          </p:cNvSpPr>
          <p:nvPr>
            <p:ph type="title" hasCustomPrompt="1"/>
          </p:nvPr>
        </p:nvSpPr>
        <p:spPr>
          <a:xfrm>
            <a:off x="819912" y="2574036"/>
            <a:ext cx="10515600" cy="1709928"/>
          </a:xfrm>
        </p:spPr>
        <p:txBody>
          <a:bodyPr>
            <a:noAutofit/>
          </a:bodyPr>
          <a:lstStyle>
            <a:lvl1pPr>
              <a:defRPr lang="en-US" sz="4000" b="1" kern="1200" dirty="0">
                <a:solidFill>
                  <a:schemeClr val="accent1"/>
                </a:solidFill>
                <a:latin typeface="+mn-lt"/>
                <a:ea typeface="+mj-ea"/>
                <a:cs typeface="+mj-cs"/>
              </a:defRPr>
            </a:lvl1pPr>
          </a:lstStyle>
          <a:p>
            <a:r>
              <a:rPr lang="en-US"/>
              <a:t>Transition</a:t>
            </a:r>
          </a:p>
        </p:txBody>
      </p:sp>
      <p:pic>
        <p:nvPicPr>
          <p:cNvPr id="6" name="Picture 5">
            <a:extLst>
              <a:ext uri="{FF2B5EF4-FFF2-40B4-BE49-F238E27FC236}">
                <a16:creationId xmlns:a16="http://schemas.microsoft.com/office/drawing/2014/main" id="{8B2AE24B-392B-4803-B961-0E39779953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7" name="TextBox 6">
            <a:extLst>
              <a:ext uri="{FF2B5EF4-FFF2-40B4-BE49-F238E27FC236}">
                <a16:creationId xmlns:a16="http://schemas.microsoft.com/office/drawing/2014/main" id="{9BBFA7B9-0266-4A4C-AC71-AF61E44BFF93}"/>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7043372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Footer - One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095555"/>
            <a:ext cx="10515600" cy="4890575"/>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2" name="TextBox 11">
            <a:extLst>
              <a:ext uri="{FF2B5EF4-FFF2-40B4-BE49-F238E27FC236}">
                <a16:creationId xmlns:a16="http://schemas.microsoft.com/office/drawing/2014/main" id="{123FBA59-2585-4087-B7D0-BF1C938CA902}"/>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11811775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oter - One Column, Subtitl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405358"/>
            <a:ext cx="10515600" cy="4584480"/>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5" name="Text Placeholder 14">
            <a:extLst>
              <a:ext uri="{FF2B5EF4-FFF2-40B4-BE49-F238E27FC236}">
                <a16:creationId xmlns:a16="http://schemas.microsoft.com/office/drawing/2014/main" id="{606B5201-290D-4D38-9B69-33AD01FFD9BB}"/>
              </a:ext>
            </a:extLst>
          </p:cNvPr>
          <p:cNvSpPr>
            <a:spLocks noGrp="1"/>
          </p:cNvSpPr>
          <p:nvPr>
            <p:ph type="body" sz="quarter" idx="14" hasCustomPrompt="1"/>
          </p:nvPr>
        </p:nvSpPr>
        <p:spPr>
          <a:xfrm>
            <a:off x="838200" y="844903"/>
            <a:ext cx="10515600" cy="393192"/>
          </a:xfrm>
        </p:spPr>
        <p:txBody>
          <a:bodyPr>
            <a:noAutofit/>
          </a:bodyPr>
          <a:lstStyle>
            <a:lvl1pPr>
              <a:defRPr lang="en-US" sz="2400" b="1" kern="1200" dirty="0" smtClean="0">
                <a:solidFill>
                  <a:schemeClr val="tx2"/>
                </a:solidFill>
                <a:latin typeface="+mn-lt"/>
                <a:ea typeface="+mj-ea"/>
                <a:cs typeface="+mj-cs"/>
              </a:defRPr>
            </a:lvl1pPr>
          </a:lstStyle>
          <a:p>
            <a:pPr lvl="0"/>
            <a:r>
              <a:rPr lang="en-US"/>
              <a:t>Slide Subtitle</a:t>
            </a:r>
          </a:p>
        </p:txBody>
      </p:sp>
      <p:sp>
        <p:nvSpPr>
          <p:cNvPr id="12" name="TextBox 11">
            <a:extLst>
              <a:ext uri="{FF2B5EF4-FFF2-40B4-BE49-F238E27FC236}">
                <a16:creationId xmlns:a16="http://schemas.microsoft.com/office/drawing/2014/main" id="{D1D45F15-DEDB-45D0-9BF1-E14D93DD8C58}"/>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14554055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oter - Two Columns">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5"/>
            <a:ext cx="5111496" cy="4890575"/>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5"/>
            <a:ext cx="5112488" cy="4890575"/>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FF03070B-85B4-4496-B8ED-279F97E5D2F3}"/>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1704990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oter - Two Columns, Suppor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6"/>
            <a:ext cx="5111496"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6"/>
            <a:ext cx="5112488"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9D4B416-0086-47DC-93F4-CA9DECCFF1B9}"/>
              </a:ext>
            </a:extLst>
          </p:cNvPr>
          <p:cNvSpPr>
            <a:spLocks noGrp="1"/>
          </p:cNvSpPr>
          <p:nvPr>
            <p:ph type="body" sz="quarter" idx="14" hasCustomPrompt="1"/>
          </p:nvPr>
        </p:nvSpPr>
        <p:spPr>
          <a:xfrm>
            <a:off x="838200" y="5250922"/>
            <a:ext cx="10515600" cy="768096"/>
          </a:xfrm>
        </p:spPr>
        <p:txBody>
          <a:bodyPr>
            <a:noAutofit/>
          </a:bodyPr>
          <a:lstStyle>
            <a:lvl1pPr>
              <a:defRPr sz="1600"/>
            </a:lvl1pPr>
          </a:lstStyle>
          <a:p>
            <a:pPr lvl="0"/>
            <a:r>
              <a:rPr lang="en-US"/>
              <a:t>Click to add supporting text</a:t>
            </a:r>
          </a:p>
        </p:txBody>
      </p:sp>
      <p:sp>
        <p:nvSpPr>
          <p:cNvPr id="13" name="TextBox 12">
            <a:extLst>
              <a:ext uri="{FF2B5EF4-FFF2-40B4-BE49-F238E27FC236}">
                <a16:creationId xmlns:a16="http://schemas.microsoft.com/office/drawing/2014/main" id="{70324E04-47F1-4254-80EB-EC3F903EB368}"/>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197035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oter - Three Columns, Suppor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6"/>
            <a:ext cx="2883196"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a:xfrm>
            <a:off x="1438" y="6485743"/>
            <a:ext cx="585216" cy="365125"/>
          </a:xfrm>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6"/>
            <a:ext cx="5112488"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9D4B416-0086-47DC-93F4-CA9DECCFF1B9}"/>
              </a:ext>
            </a:extLst>
          </p:cNvPr>
          <p:cNvSpPr>
            <a:spLocks noGrp="1"/>
          </p:cNvSpPr>
          <p:nvPr>
            <p:ph type="body" sz="quarter" idx="14" hasCustomPrompt="1"/>
          </p:nvPr>
        </p:nvSpPr>
        <p:spPr>
          <a:xfrm>
            <a:off x="838200" y="5250922"/>
            <a:ext cx="10515600" cy="768096"/>
          </a:xfrm>
        </p:spPr>
        <p:txBody>
          <a:bodyPr>
            <a:noAutofit/>
          </a:bodyPr>
          <a:lstStyle>
            <a:lvl1pPr>
              <a:defRPr sz="1600"/>
            </a:lvl1pPr>
          </a:lstStyle>
          <a:p>
            <a:pPr lvl="0"/>
            <a:r>
              <a:rPr lang="en-US"/>
              <a:t>Click to add supporting text</a:t>
            </a:r>
          </a:p>
        </p:txBody>
      </p:sp>
      <p:sp>
        <p:nvSpPr>
          <p:cNvPr id="12" name="Content Placeholder 2">
            <a:extLst>
              <a:ext uri="{FF2B5EF4-FFF2-40B4-BE49-F238E27FC236}">
                <a16:creationId xmlns:a16="http://schemas.microsoft.com/office/drawing/2014/main" id="{B3773DE9-A7AC-4ABC-AC65-75833D8BE263}"/>
              </a:ext>
            </a:extLst>
          </p:cNvPr>
          <p:cNvSpPr>
            <a:spLocks noGrp="1"/>
          </p:cNvSpPr>
          <p:nvPr>
            <p:ph idx="15" hasCustomPrompt="1"/>
          </p:nvPr>
        </p:nvSpPr>
        <p:spPr>
          <a:xfrm>
            <a:off x="3870251" y="1095556"/>
            <a:ext cx="2225749"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18AA882C-933C-4DB6-8265-8E9BAF8A3EB8}"/>
              </a:ext>
            </a:extLst>
          </p:cNvPr>
          <p:cNvSpPr txBox="1"/>
          <p:nvPr userDrawn="1"/>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204611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theme" Target="../theme/theme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theme" Target="../theme/theme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theme" Target="../theme/theme5.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679C-BB49-44EC-93E8-8F8E3D61C980}"/>
              </a:ext>
            </a:extLst>
          </p:cNvPr>
          <p:cNvSpPr>
            <a:spLocks noGrp="1"/>
          </p:cNvSpPr>
          <p:nvPr>
            <p:ph type="title"/>
          </p:nvPr>
        </p:nvSpPr>
        <p:spPr>
          <a:xfrm>
            <a:off x="838200" y="365126"/>
            <a:ext cx="10515600" cy="473074"/>
          </a:xfrm>
          <a:prstGeom prst="rect">
            <a:avLst/>
          </a:prstGeom>
        </p:spPr>
        <p:txBody>
          <a:bodyPr vert="horz" lIns="0" tIns="45720" rIns="91440" bIns="45720" rtlCol="0" anchor="ctr">
            <a:noAutofit/>
          </a:bodyPr>
          <a:lstStyle/>
          <a:p>
            <a:r>
              <a:rPr lang="en-US"/>
              <a:t>Slide Title </a:t>
            </a:r>
          </a:p>
        </p:txBody>
      </p:sp>
      <p:sp>
        <p:nvSpPr>
          <p:cNvPr id="3" name="Text Placeholder 2">
            <a:extLst>
              <a:ext uri="{FF2B5EF4-FFF2-40B4-BE49-F238E27FC236}">
                <a16:creationId xmlns:a16="http://schemas.microsoft.com/office/drawing/2014/main" id="{C491AEFB-AD39-488B-8722-06385FFFFB5E}"/>
              </a:ext>
            </a:extLst>
          </p:cNvPr>
          <p:cNvSpPr>
            <a:spLocks noGrp="1"/>
          </p:cNvSpPr>
          <p:nvPr>
            <p:ph type="body" idx="1"/>
          </p:nvPr>
        </p:nvSpPr>
        <p:spPr>
          <a:xfrm>
            <a:off x="838200" y="1095555"/>
            <a:ext cx="10515600" cy="5081408"/>
          </a:xfrm>
          <a:prstGeom prst="rect">
            <a:avLst/>
          </a:prstGeom>
        </p:spPr>
        <p:txBody>
          <a:bodyPr vert="horz" lIns="0" tIns="45720" rIns="91440" bIns="45720" rtlCol="0">
            <a:noAutofit/>
          </a:body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23358402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92" r:id="rId3"/>
    <p:sldLayoutId id="2147483664" r:id="rId4"/>
    <p:sldLayoutId id="2147483661" r:id="rId5"/>
    <p:sldLayoutId id="2147483696" r:id="rId6"/>
    <p:sldLayoutId id="2147483694" r:id="rId7"/>
    <p:sldLayoutId id="2147483695" r:id="rId8"/>
    <p:sldLayoutId id="2147483691" r:id="rId9"/>
    <p:sldLayoutId id="2147483650" r:id="rId10"/>
    <p:sldLayoutId id="2147483666" r:id="rId11"/>
    <p:sldLayoutId id="2147483665" r:id="rId12"/>
    <p:sldLayoutId id="2147483660" r:id="rId13"/>
    <p:sldLayoutId id="2147483677" r:id="rId14"/>
    <p:sldLayoutId id="2147483685" r:id="rId15"/>
    <p:sldLayoutId id="2147483689" r:id="rId16"/>
    <p:sldLayoutId id="2147483688" r:id="rId17"/>
    <p:sldLayoutId id="2147483654" r:id="rId18"/>
    <p:sldLayoutId id="2147483655" r:id="rId19"/>
    <p:sldLayoutId id="2147483697" r:id="rId20"/>
    <p:sldLayoutId id="2147483698" r:id="rId21"/>
    <p:sldLayoutId id="2147483699" r:id="rId22"/>
    <p:sldLayoutId id="2147483700" r:id="rId23"/>
  </p:sldLayoutIdLst>
  <p:hf hdr="0" ftr="0" dt="0"/>
  <p:txStyles>
    <p:titleStyle>
      <a:lvl1pPr algn="l" defTabSz="914400" rtl="0" eaLnBrk="1" latinLnBrk="0" hangingPunct="1">
        <a:lnSpc>
          <a:spcPct val="90000"/>
        </a:lnSpc>
        <a:spcBef>
          <a:spcPct val="0"/>
        </a:spcBef>
        <a:buNone/>
        <a:defRPr lang="en-US" sz="4000" b="1" kern="1200" dirty="0">
          <a:solidFill>
            <a:schemeClr val="bg2"/>
          </a:solidFill>
          <a:latin typeface="+mn-lt"/>
          <a:ea typeface="+mn-ea"/>
          <a:cs typeface="+mn-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228600" algn="l" defTabSz="914400" rtl="0" eaLnBrk="1" latinLnBrk="0" hangingPunct="1">
        <a:lnSpc>
          <a:spcPct val="90000"/>
        </a:lnSpc>
        <a:spcBef>
          <a:spcPts val="800"/>
        </a:spcBef>
        <a:buClr>
          <a:schemeClr val="bg2"/>
        </a:buClr>
        <a:buFont typeface="Wingdings" panose="05000000000000000000" pitchFamily="2" charset="2"/>
        <a:buChar char="§"/>
        <a:defRPr sz="2000" kern="1200">
          <a:solidFill>
            <a:schemeClr val="bg1"/>
          </a:solidFill>
          <a:latin typeface="+mn-lt"/>
          <a:ea typeface="+mn-ea"/>
          <a:cs typeface="+mn-cs"/>
        </a:defRPr>
      </a:lvl2pPr>
      <a:lvl3pPr marL="777240" indent="-228600" algn="l" defTabSz="914400" rtl="0" eaLnBrk="1" latinLnBrk="0" hangingPunct="1">
        <a:lnSpc>
          <a:spcPct val="90000"/>
        </a:lnSpc>
        <a:spcBef>
          <a:spcPts val="800"/>
        </a:spcBef>
        <a:buClr>
          <a:schemeClr val="bg2"/>
        </a:buClr>
        <a:buFont typeface="Calibri" panose="020F050202020403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679C-BB49-44EC-93E8-8F8E3D61C980}"/>
              </a:ext>
            </a:extLst>
          </p:cNvPr>
          <p:cNvSpPr>
            <a:spLocks noGrp="1"/>
          </p:cNvSpPr>
          <p:nvPr>
            <p:ph type="title"/>
          </p:nvPr>
        </p:nvSpPr>
        <p:spPr>
          <a:xfrm>
            <a:off x="838200" y="365126"/>
            <a:ext cx="10515600" cy="420624"/>
          </a:xfrm>
          <a:prstGeom prst="rect">
            <a:avLst/>
          </a:prstGeom>
        </p:spPr>
        <p:txBody>
          <a:bodyPr vert="horz" lIns="0" tIns="45720" rIns="91440" bIns="45720" rtlCol="0" anchor="ctr">
            <a:noAutofit/>
          </a:bodyPr>
          <a:lstStyle/>
          <a:p>
            <a:r>
              <a:rPr lang="en-US"/>
              <a:t>Slide Title </a:t>
            </a:r>
          </a:p>
        </p:txBody>
      </p:sp>
      <p:sp>
        <p:nvSpPr>
          <p:cNvPr id="3" name="Text Placeholder 2">
            <a:extLst>
              <a:ext uri="{FF2B5EF4-FFF2-40B4-BE49-F238E27FC236}">
                <a16:creationId xmlns:a16="http://schemas.microsoft.com/office/drawing/2014/main" id="{C491AEFB-AD39-488B-8722-06385FFFFB5E}"/>
              </a:ext>
            </a:extLst>
          </p:cNvPr>
          <p:cNvSpPr>
            <a:spLocks noGrp="1"/>
          </p:cNvSpPr>
          <p:nvPr>
            <p:ph type="body" idx="1"/>
          </p:nvPr>
        </p:nvSpPr>
        <p:spPr>
          <a:xfrm>
            <a:off x="838200" y="1095555"/>
            <a:ext cx="10515600" cy="5081408"/>
          </a:xfrm>
          <a:prstGeom prst="rect">
            <a:avLst/>
          </a:prstGeom>
        </p:spPr>
        <p:txBody>
          <a:bodyPr vert="horz" lIns="0" tIns="45720" rIns="91440" bIns="45720" rtlCol="0">
            <a:noAutofit/>
          </a:body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47996663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Lst>
  <p:hf hdr="0" ftr="0" dt="0"/>
  <p:txStyles>
    <p:titleStyle>
      <a:lvl1pPr algn="l" defTabSz="914400" rtl="0" eaLnBrk="1" latinLnBrk="0" hangingPunct="1">
        <a:lnSpc>
          <a:spcPct val="90000"/>
        </a:lnSpc>
        <a:spcBef>
          <a:spcPct val="0"/>
        </a:spcBef>
        <a:buNone/>
        <a:defRPr lang="en-US" sz="2800" b="1" kern="1200" dirty="0">
          <a:solidFill>
            <a:schemeClr val="tx1"/>
          </a:solidFill>
          <a:latin typeface="+mn-lt"/>
          <a:ea typeface="+mn-ea"/>
          <a:cs typeface="+mn-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accent1"/>
        </a:buClr>
        <a:buFont typeface="Wingdings" panose="05000000000000000000" pitchFamily="2" charset="2"/>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Clr>
          <a:schemeClr val="accent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E8D65D-DAF2-49A2-B0F4-A3D569BD1B6F}"/>
              </a:ext>
            </a:extLst>
          </p:cNvPr>
          <p:cNvSpPr>
            <a:spLocks noGrp="1"/>
          </p:cNvSpPr>
          <p:nvPr>
            <p:ph type="title"/>
          </p:nvPr>
        </p:nvSpPr>
        <p:spPr>
          <a:xfrm>
            <a:off x="458724" y="365125"/>
            <a:ext cx="11274552" cy="420624"/>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A09411BC-3400-4302-8B9E-E7B6748300DC}"/>
              </a:ext>
            </a:extLst>
          </p:cNvPr>
          <p:cNvSpPr>
            <a:spLocks noGrp="1"/>
          </p:cNvSpPr>
          <p:nvPr>
            <p:ph type="body" idx="1"/>
          </p:nvPr>
        </p:nvSpPr>
        <p:spPr>
          <a:xfrm>
            <a:off x="458724" y="1111131"/>
            <a:ext cx="11274552" cy="5257800"/>
          </a:xfrm>
          <a:prstGeom prst="rect">
            <a:avLst/>
          </a:prstGeom>
        </p:spPr>
        <p:txBody>
          <a:bodyPr vert="horz" lIns="91440" tIns="45720" rIns="91440" bIns="45720" rtlCol="0">
            <a:normAutofit/>
          </a:bodyPr>
          <a:lstStyle/>
          <a:p>
            <a:pPr lvl="0"/>
            <a:r>
              <a:rPr lang="en-US"/>
              <a:t>Click to edit master styles</a:t>
            </a:r>
          </a:p>
          <a:p>
            <a:pPr lvl="1"/>
            <a:r>
              <a:rPr lang="en-US"/>
              <a:t>Second level</a:t>
            </a:r>
          </a:p>
          <a:p>
            <a:pPr lvl="2"/>
            <a:r>
              <a:rPr lang="en-US"/>
              <a:t>Third level</a:t>
            </a:r>
          </a:p>
        </p:txBody>
      </p:sp>
    </p:spTree>
    <p:extLst>
      <p:ext uri="{BB962C8B-B14F-4D97-AF65-F5344CB8AC3E}">
        <p14:creationId xmlns:p14="http://schemas.microsoft.com/office/powerpoint/2010/main" val="267934750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Lst>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679C-BB49-44EC-93E8-8F8E3D61C980}"/>
              </a:ext>
            </a:extLst>
          </p:cNvPr>
          <p:cNvSpPr>
            <a:spLocks noGrp="1"/>
          </p:cNvSpPr>
          <p:nvPr>
            <p:ph type="title"/>
          </p:nvPr>
        </p:nvSpPr>
        <p:spPr>
          <a:xfrm>
            <a:off x="838200" y="365126"/>
            <a:ext cx="10515600" cy="420624"/>
          </a:xfrm>
          <a:prstGeom prst="rect">
            <a:avLst/>
          </a:prstGeom>
        </p:spPr>
        <p:txBody>
          <a:bodyPr vert="horz" lIns="0" tIns="45720" rIns="91440" bIns="45720" rtlCol="0" anchor="ctr">
            <a:noAutofit/>
          </a:bodyPr>
          <a:lstStyle/>
          <a:p>
            <a:r>
              <a:rPr lang="en-US"/>
              <a:t>Slide Title </a:t>
            </a:r>
          </a:p>
        </p:txBody>
      </p:sp>
      <p:sp>
        <p:nvSpPr>
          <p:cNvPr id="3" name="Text Placeholder 2">
            <a:extLst>
              <a:ext uri="{FF2B5EF4-FFF2-40B4-BE49-F238E27FC236}">
                <a16:creationId xmlns:a16="http://schemas.microsoft.com/office/drawing/2014/main" id="{C491AEFB-AD39-488B-8722-06385FFFFB5E}"/>
              </a:ext>
            </a:extLst>
          </p:cNvPr>
          <p:cNvSpPr>
            <a:spLocks noGrp="1"/>
          </p:cNvSpPr>
          <p:nvPr>
            <p:ph type="body" idx="1"/>
          </p:nvPr>
        </p:nvSpPr>
        <p:spPr>
          <a:xfrm>
            <a:off x="838200" y="1095555"/>
            <a:ext cx="10515600" cy="5081408"/>
          </a:xfrm>
          <a:prstGeom prst="rect">
            <a:avLst/>
          </a:prstGeom>
        </p:spPr>
        <p:txBody>
          <a:bodyPr vert="horz" lIns="0" tIns="45720" rIns="91440" bIns="45720" rtlCol="0">
            <a:noAutofit/>
          </a:body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7E768B78-22F5-4662-B655-DF0C55408F57}"/>
              </a:ext>
            </a:extLst>
          </p:cNvPr>
          <p:cNvSpPr>
            <a:spLocks noGrp="1"/>
          </p:cNvSpPr>
          <p:nvPr>
            <p:ph type="sldNum" sz="quarter" idx="4"/>
          </p:nvPr>
        </p:nvSpPr>
        <p:spPr>
          <a:xfrm>
            <a:off x="1438" y="6485743"/>
            <a:ext cx="5075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A94FE-83BB-457B-B57D-58D307156590}" type="slidenum">
              <a:rPr lang="en-US" smtClean="0"/>
              <a:pPr/>
              <a:t>‹#›</a:t>
            </a:fld>
            <a:endParaRPr lang="en-US"/>
          </a:p>
        </p:txBody>
      </p:sp>
    </p:spTree>
    <p:extLst>
      <p:ext uri="{BB962C8B-B14F-4D97-AF65-F5344CB8AC3E}">
        <p14:creationId xmlns:p14="http://schemas.microsoft.com/office/powerpoint/2010/main" val="221790582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Lst>
  <p:hf hdr="0" ftr="0" dt="0"/>
  <p:txStyles>
    <p:titleStyle>
      <a:lvl1pPr algn="l" defTabSz="914400" rtl="0" eaLnBrk="1" latinLnBrk="0" hangingPunct="1">
        <a:lnSpc>
          <a:spcPct val="90000"/>
        </a:lnSpc>
        <a:spcBef>
          <a:spcPct val="0"/>
        </a:spcBef>
        <a:buNone/>
        <a:defRPr sz="30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679C-BB49-44EC-93E8-8F8E3D61C980}"/>
              </a:ext>
            </a:extLst>
          </p:cNvPr>
          <p:cNvSpPr>
            <a:spLocks noGrp="1"/>
          </p:cNvSpPr>
          <p:nvPr>
            <p:ph type="title"/>
          </p:nvPr>
        </p:nvSpPr>
        <p:spPr>
          <a:xfrm>
            <a:off x="838200" y="365126"/>
            <a:ext cx="10515600" cy="420624"/>
          </a:xfrm>
          <a:prstGeom prst="rect">
            <a:avLst/>
          </a:prstGeom>
        </p:spPr>
        <p:txBody>
          <a:bodyPr vert="horz" lIns="0" tIns="45720" rIns="91440" bIns="45720" rtlCol="0" anchor="ctr">
            <a:noAutofit/>
          </a:bodyPr>
          <a:lstStyle/>
          <a:p>
            <a:r>
              <a:rPr lang="en-US"/>
              <a:t>Slide Title </a:t>
            </a:r>
          </a:p>
        </p:txBody>
      </p:sp>
      <p:sp>
        <p:nvSpPr>
          <p:cNvPr id="3" name="Text Placeholder 2">
            <a:extLst>
              <a:ext uri="{FF2B5EF4-FFF2-40B4-BE49-F238E27FC236}">
                <a16:creationId xmlns:a16="http://schemas.microsoft.com/office/drawing/2014/main" id="{C491AEFB-AD39-488B-8722-06385FFFFB5E}"/>
              </a:ext>
            </a:extLst>
          </p:cNvPr>
          <p:cNvSpPr>
            <a:spLocks noGrp="1"/>
          </p:cNvSpPr>
          <p:nvPr>
            <p:ph type="body" idx="1"/>
          </p:nvPr>
        </p:nvSpPr>
        <p:spPr>
          <a:xfrm>
            <a:off x="838200" y="1095555"/>
            <a:ext cx="10515600" cy="5081408"/>
          </a:xfrm>
          <a:prstGeom prst="rect">
            <a:avLst/>
          </a:prstGeom>
        </p:spPr>
        <p:txBody>
          <a:bodyPr vert="horz" lIns="0" tIns="45720" rIns="91440" bIns="45720" rtlCol="0">
            <a:noAutofit/>
          </a:body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7E768B78-22F5-4662-B655-DF0C55408F57}"/>
              </a:ext>
            </a:extLst>
          </p:cNvPr>
          <p:cNvSpPr>
            <a:spLocks noGrp="1"/>
          </p:cNvSpPr>
          <p:nvPr>
            <p:ph type="sldNum" sz="quarter" idx="4"/>
          </p:nvPr>
        </p:nvSpPr>
        <p:spPr>
          <a:xfrm>
            <a:off x="1438" y="6485743"/>
            <a:ext cx="5075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6EC9D-C9EE-4C78-A0A3-737D151D583A}" type="slidenum">
              <a:rPr lang="en-US" smtClean="0"/>
              <a:t>‹#›</a:t>
            </a:fld>
            <a:endParaRPr lang="en-US"/>
          </a:p>
        </p:txBody>
      </p:sp>
    </p:spTree>
    <p:extLst>
      <p:ext uri="{BB962C8B-B14F-4D97-AF65-F5344CB8AC3E}">
        <p14:creationId xmlns:p14="http://schemas.microsoft.com/office/powerpoint/2010/main" val="171423408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Lst>
  <p:txStyles>
    <p:titleStyle>
      <a:lvl1pPr algn="l" defTabSz="914400" rtl="0" eaLnBrk="1" latinLnBrk="0" hangingPunct="1">
        <a:lnSpc>
          <a:spcPct val="90000"/>
        </a:lnSpc>
        <a:spcBef>
          <a:spcPct val="0"/>
        </a:spcBef>
        <a:buNone/>
        <a:defRPr sz="30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96.png"/><Relationship Id="rId4" Type="http://schemas.openxmlformats.org/officeDocument/2006/relationships/image" Target="../media/image89.sv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97.png"/><Relationship Id="rId4" Type="http://schemas.openxmlformats.org/officeDocument/2006/relationships/image" Target="../media/image89.sv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98.png"/><Relationship Id="rId4" Type="http://schemas.openxmlformats.org/officeDocument/2006/relationships/image" Target="../media/image89.sv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99.png"/><Relationship Id="rId4" Type="http://schemas.openxmlformats.org/officeDocument/2006/relationships/image" Target="../media/image89.sv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100.png"/><Relationship Id="rId4" Type="http://schemas.openxmlformats.org/officeDocument/2006/relationships/image" Target="../media/image89.sv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01.png"/><Relationship Id="rId4" Type="http://schemas.openxmlformats.org/officeDocument/2006/relationships/image" Target="../media/image89.sv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C027-246F-E10F-10A1-23C44EAD1BD8}"/>
              </a:ext>
            </a:extLst>
          </p:cNvPr>
          <p:cNvSpPr>
            <a:spLocks noGrp="1"/>
          </p:cNvSpPr>
          <p:nvPr>
            <p:ph type="ctrTitle"/>
          </p:nvPr>
        </p:nvSpPr>
        <p:spPr>
          <a:xfrm>
            <a:off x="606046" y="2776782"/>
            <a:ext cx="7540427" cy="1858617"/>
          </a:xfrm>
        </p:spPr>
        <p:txBody>
          <a:bodyPr/>
          <a:lstStyle/>
          <a:p>
            <a:pPr>
              <a:spcBef>
                <a:spcPts val="500"/>
              </a:spcBef>
              <a:spcAft>
                <a:spcPts val="500"/>
              </a:spcAft>
            </a:pPr>
            <a:r>
              <a:rPr lang="en-GB" sz="4000" i="0" u="none" strike="noStrike" dirty="0">
                <a:effectLst/>
                <a:latin typeface="Calibri" panose="020F0502020204030204" pitchFamily="34" charset="0"/>
              </a:rPr>
              <a:t>Three Keys to a Successful Margin: </a:t>
            </a:r>
            <a:br>
              <a:rPr lang="en-GB" sz="4000" i="0" u="none" strike="noStrike" dirty="0">
                <a:effectLst/>
                <a:latin typeface="Calibri" panose="020F0502020204030204" pitchFamily="34" charset="0"/>
              </a:rPr>
            </a:br>
            <a:r>
              <a:rPr lang="en-GB" sz="4000" i="0" u="none" strike="noStrike" dirty="0">
                <a:effectLst/>
                <a:latin typeface="Calibri" panose="020F0502020204030204" pitchFamily="34" charset="0"/>
              </a:rPr>
              <a:t>Charges, Costs, and Labor  </a:t>
            </a:r>
            <a:endParaRPr lang="en-AU" sz="4000" dirty="0">
              <a:effectLst/>
              <a:latin typeface="Calibri" panose="020F0502020204030204" pitchFamily="34" charset="0"/>
            </a:endParaRPr>
          </a:p>
        </p:txBody>
      </p:sp>
      <p:sp>
        <p:nvSpPr>
          <p:cNvPr id="3" name="Text Placeholder 2">
            <a:extLst>
              <a:ext uri="{FF2B5EF4-FFF2-40B4-BE49-F238E27FC236}">
                <a16:creationId xmlns:a16="http://schemas.microsoft.com/office/drawing/2014/main" id="{37488871-8AEB-B32A-ACC9-7A7BB0D0FA4B}"/>
              </a:ext>
            </a:extLst>
          </p:cNvPr>
          <p:cNvSpPr>
            <a:spLocks noGrp="1"/>
          </p:cNvSpPr>
          <p:nvPr>
            <p:ph type="body" sz="quarter" idx="11"/>
          </p:nvPr>
        </p:nvSpPr>
        <p:spPr>
          <a:xfrm>
            <a:off x="606046" y="5017460"/>
            <a:ext cx="5699816" cy="1156252"/>
          </a:xfrm>
        </p:spPr>
        <p:txBody>
          <a:bodyPr/>
          <a:lstStyle/>
          <a:p>
            <a:r>
              <a:rPr lang="en-US" b="0" dirty="0"/>
              <a:t>Bob Alexander – Financial Empowerment - Cost</a:t>
            </a:r>
          </a:p>
          <a:p>
            <a:r>
              <a:rPr lang="en-US" b="0" dirty="0"/>
              <a:t>William Malm – Financial Empowerment – Charge</a:t>
            </a:r>
          </a:p>
        </p:txBody>
      </p:sp>
    </p:spTree>
    <p:extLst>
      <p:ext uri="{BB962C8B-B14F-4D97-AF65-F5344CB8AC3E}">
        <p14:creationId xmlns:p14="http://schemas.microsoft.com/office/powerpoint/2010/main" val="291261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289B-8207-EE41-9FA6-3D12672E473C}"/>
              </a:ext>
            </a:extLst>
          </p:cNvPr>
          <p:cNvSpPr>
            <a:spLocks noGrp="1"/>
          </p:cNvSpPr>
          <p:nvPr>
            <p:ph type="title"/>
          </p:nvPr>
        </p:nvSpPr>
        <p:spPr>
          <a:xfrm>
            <a:off x="838200" y="383598"/>
            <a:ext cx="10515600" cy="473074"/>
          </a:xfrm>
        </p:spPr>
        <p:txBody>
          <a:bodyPr/>
          <a:lstStyle/>
          <a:p>
            <a:r>
              <a:rPr lang="en-US" dirty="0"/>
              <a:t>3 Major Payment Models  </a:t>
            </a:r>
            <a:br>
              <a:rPr lang="en-US" dirty="0"/>
            </a:br>
            <a:r>
              <a:rPr lang="en-US" dirty="0"/>
              <a:t>(Business Models in Healthcare)</a:t>
            </a:r>
          </a:p>
        </p:txBody>
      </p:sp>
      <p:sp>
        <p:nvSpPr>
          <p:cNvPr id="3" name="Content Placeholder 2">
            <a:extLst>
              <a:ext uri="{FF2B5EF4-FFF2-40B4-BE49-F238E27FC236}">
                <a16:creationId xmlns:a16="http://schemas.microsoft.com/office/drawing/2014/main" id="{C7E385CB-B31D-5D40-ACE5-086C7EFA201B}"/>
              </a:ext>
            </a:extLst>
          </p:cNvPr>
          <p:cNvSpPr>
            <a:spLocks noGrp="1"/>
          </p:cNvSpPr>
          <p:nvPr>
            <p:ph idx="1"/>
          </p:nvPr>
        </p:nvSpPr>
        <p:spPr>
          <a:xfrm>
            <a:off x="838200" y="1413324"/>
            <a:ext cx="10515600" cy="4638673"/>
          </a:xfrm>
          <a:prstGeom prst="rect">
            <a:avLst/>
          </a:prstGeom>
        </p:spPr>
        <p:txBody>
          <a:bodyPr/>
          <a:lstStyle/>
          <a:p>
            <a:r>
              <a:rPr lang="en-US" sz="2000" dirty="0">
                <a:solidFill>
                  <a:schemeClr val="bg2">
                    <a:lumMod val="25000"/>
                  </a:schemeClr>
                </a:solidFill>
              </a:rPr>
              <a:t>Fee-For-Service / Percent of Charge – Still the leader for payment methods </a:t>
            </a:r>
          </a:p>
          <a:p>
            <a:pPr lvl="1">
              <a:spcAft>
                <a:spcPts val="0"/>
              </a:spcAft>
            </a:pPr>
            <a:r>
              <a:rPr lang="en-US" sz="1800" dirty="0">
                <a:solidFill>
                  <a:schemeClr val="bg2">
                    <a:lumMod val="25000"/>
                  </a:schemeClr>
                </a:solidFill>
              </a:rPr>
              <a:t>Insurance pays Care Delivery System for every component of care</a:t>
            </a:r>
          </a:p>
          <a:p>
            <a:pPr lvl="2">
              <a:spcAft>
                <a:spcPts val="0"/>
              </a:spcAft>
            </a:pPr>
            <a:r>
              <a:rPr lang="en-US" sz="1600" dirty="0">
                <a:solidFill>
                  <a:schemeClr val="bg2">
                    <a:lumMod val="25000"/>
                  </a:schemeClr>
                </a:solidFill>
              </a:rPr>
              <a:t>Example:  A surgical back procedure includes 3 lab tests, an MRI, and 4 medication doses and a 5 day stay in the hospital – the health system receives payment for each individual care component</a:t>
            </a:r>
          </a:p>
          <a:p>
            <a:pPr>
              <a:spcBef>
                <a:spcPts val="1200"/>
              </a:spcBef>
            </a:pPr>
            <a:r>
              <a:rPr lang="en-US" sz="2000" dirty="0">
                <a:solidFill>
                  <a:schemeClr val="bg2">
                    <a:lumMod val="25000"/>
                  </a:schemeClr>
                </a:solidFill>
              </a:rPr>
              <a:t>Bundled per Case – Advancing with Medicare and Private / Managed Care</a:t>
            </a:r>
          </a:p>
          <a:p>
            <a:pPr lvl="1">
              <a:spcAft>
                <a:spcPts val="0"/>
              </a:spcAft>
            </a:pPr>
            <a:r>
              <a:rPr lang="en-US" sz="1800" dirty="0">
                <a:solidFill>
                  <a:schemeClr val="bg2">
                    <a:lumMod val="25000"/>
                  </a:schemeClr>
                </a:solidFill>
              </a:rPr>
              <a:t>Insurance pays a pre-negotiated set amount for a specific type of procedure</a:t>
            </a:r>
          </a:p>
          <a:p>
            <a:pPr lvl="2">
              <a:spcAft>
                <a:spcPts val="0"/>
              </a:spcAft>
            </a:pPr>
            <a:r>
              <a:rPr lang="en-US" sz="1600" dirty="0">
                <a:solidFill>
                  <a:schemeClr val="bg2">
                    <a:lumMod val="25000"/>
                  </a:schemeClr>
                </a:solidFill>
              </a:rPr>
              <a:t>Example:  A health system receives $50,000 for a spine fusion surgery, regardless of how many lab tests, medications, MRIs are used and how long the patient stays in the hospital</a:t>
            </a:r>
          </a:p>
          <a:p>
            <a:pPr>
              <a:spcBef>
                <a:spcPts val="1200"/>
              </a:spcBef>
            </a:pPr>
            <a:r>
              <a:rPr lang="en-US" sz="2000" dirty="0">
                <a:solidFill>
                  <a:schemeClr val="bg2">
                    <a:lumMod val="25000"/>
                  </a:schemeClr>
                </a:solidFill>
              </a:rPr>
              <a:t>Condition Capitation / Full Capitation (Provider at Risk) – Slow Adoption</a:t>
            </a:r>
          </a:p>
          <a:p>
            <a:pPr lvl="1">
              <a:spcAft>
                <a:spcPts val="0"/>
              </a:spcAft>
            </a:pPr>
            <a:r>
              <a:rPr lang="en-US" sz="1800" dirty="0">
                <a:solidFill>
                  <a:schemeClr val="bg2">
                    <a:lumMod val="25000"/>
                  </a:schemeClr>
                </a:solidFill>
              </a:rPr>
              <a:t>Insurance pays a pre-negotiated monthly rate to care for a population of patients </a:t>
            </a:r>
          </a:p>
          <a:p>
            <a:pPr lvl="2">
              <a:spcAft>
                <a:spcPts val="0"/>
              </a:spcAft>
            </a:pPr>
            <a:r>
              <a:rPr lang="en-US" sz="1600" dirty="0">
                <a:solidFill>
                  <a:schemeClr val="bg2">
                    <a:lumMod val="25000"/>
                  </a:schemeClr>
                </a:solidFill>
              </a:rPr>
              <a:t>Example condition capitation:  Insurance agrees to pay $225 per member per month to care for a population of patients with back pain issues  (whether they get surgery or not)</a:t>
            </a:r>
          </a:p>
          <a:p>
            <a:pPr lvl="2">
              <a:spcAft>
                <a:spcPts val="0"/>
              </a:spcAft>
            </a:pPr>
            <a:r>
              <a:rPr lang="en-US" sz="1600" dirty="0">
                <a:solidFill>
                  <a:schemeClr val="bg2">
                    <a:lumMod val="25000"/>
                  </a:schemeClr>
                </a:solidFill>
              </a:rPr>
              <a:t>Example full capitation:  Insurance agrees to pay $525 per member per month to care for all health issues for a population</a:t>
            </a:r>
          </a:p>
        </p:txBody>
      </p:sp>
      <p:cxnSp>
        <p:nvCxnSpPr>
          <p:cNvPr id="5" name="Straight Arrow Connector 4">
            <a:extLst>
              <a:ext uri="{FF2B5EF4-FFF2-40B4-BE49-F238E27FC236}">
                <a16:creationId xmlns:a16="http://schemas.microsoft.com/office/drawing/2014/main" id="{13AE2349-20DB-711A-049B-1B83C585A32E}"/>
              </a:ext>
            </a:extLst>
          </p:cNvPr>
          <p:cNvCxnSpPr>
            <a:cxnSpLocks/>
          </p:cNvCxnSpPr>
          <p:nvPr/>
        </p:nvCxnSpPr>
        <p:spPr>
          <a:xfrm>
            <a:off x="655983" y="1487055"/>
            <a:ext cx="0" cy="4287580"/>
          </a:xfrm>
          <a:prstGeom prst="straightConnector1">
            <a:avLst/>
          </a:prstGeom>
          <a:ln w="1016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9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itle 1">
            <a:extLst>
              <a:ext uri="{FF2B5EF4-FFF2-40B4-BE49-F238E27FC236}">
                <a16:creationId xmlns:a16="http://schemas.microsoft.com/office/drawing/2014/main" id="{CF1F7D13-FDA6-F744-865E-4A74D08C3E38}"/>
              </a:ext>
            </a:extLst>
          </p:cNvPr>
          <p:cNvSpPr txBox="1">
            <a:spLocks/>
          </p:cNvSpPr>
          <p:nvPr/>
        </p:nvSpPr>
        <p:spPr>
          <a:xfrm>
            <a:off x="-34278" y="859965"/>
            <a:ext cx="2386124" cy="7208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0AEE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AEEF"/>
                </a:solidFill>
                <a:effectLst/>
                <a:uLnTx/>
                <a:uFillTx/>
                <a:latin typeface="Arial" panose="020B0604020202020204"/>
                <a:ea typeface="+mj-ea"/>
                <a:cs typeface="+mj-cs"/>
              </a:rPr>
              <a:t>Who should get care and when?</a:t>
            </a:r>
          </a:p>
        </p:txBody>
      </p:sp>
      <p:sp>
        <p:nvSpPr>
          <p:cNvPr id="149" name="Title 1">
            <a:extLst>
              <a:ext uri="{FF2B5EF4-FFF2-40B4-BE49-F238E27FC236}">
                <a16:creationId xmlns:a16="http://schemas.microsoft.com/office/drawing/2014/main" id="{D1491B48-DCED-6E4D-9B3C-CBD04D91074E}"/>
              </a:ext>
            </a:extLst>
          </p:cNvPr>
          <p:cNvSpPr txBox="1">
            <a:spLocks/>
          </p:cNvSpPr>
          <p:nvPr/>
        </p:nvSpPr>
        <p:spPr>
          <a:xfrm>
            <a:off x="23705" y="2621251"/>
            <a:ext cx="2328140" cy="7772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rgbClr val="00AEEF"/>
                </a:solidFill>
                <a:latin typeface="+mj-lt"/>
                <a:ea typeface="+mj-ea"/>
                <a:cs typeface="+mj-cs"/>
              </a:defRPr>
            </a:lvl1pPr>
          </a:lstStyle>
          <a:p>
            <a:pPr algn="ctr">
              <a:defRPr/>
            </a:pPr>
            <a:r>
              <a:rPr lang="en-US" sz="1800">
                <a:latin typeface="Arial" panose="020B0604020202020204"/>
              </a:rPr>
              <a:t>What care should be included?</a:t>
            </a:r>
          </a:p>
        </p:txBody>
      </p:sp>
      <p:sp>
        <p:nvSpPr>
          <p:cNvPr id="150" name="Title 1">
            <a:extLst>
              <a:ext uri="{FF2B5EF4-FFF2-40B4-BE49-F238E27FC236}">
                <a16:creationId xmlns:a16="http://schemas.microsoft.com/office/drawing/2014/main" id="{8062AF08-2DF2-5043-BFDA-7274DEDEBFFB}"/>
              </a:ext>
            </a:extLst>
          </p:cNvPr>
          <p:cNvSpPr txBox="1">
            <a:spLocks/>
          </p:cNvSpPr>
          <p:nvPr/>
        </p:nvSpPr>
        <p:spPr>
          <a:xfrm>
            <a:off x="1" y="4425556"/>
            <a:ext cx="2351844" cy="13483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rgbClr val="00AEEF"/>
                </a:solidFill>
                <a:latin typeface="+mj-lt"/>
                <a:ea typeface="+mj-ea"/>
                <a:cs typeface="+mj-cs"/>
              </a:defRPr>
            </a:lvl1pPr>
          </a:lstStyle>
          <a:p>
            <a:pPr algn="ctr">
              <a:defRPr/>
            </a:pPr>
            <a:r>
              <a:rPr lang="en-US" sz="1800">
                <a:latin typeface="Arial" panose="020B0604020202020204"/>
              </a:rPr>
              <a:t>Is each care component delivered efficiently?</a:t>
            </a:r>
          </a:p>
        </p:txBody>
      </p:sp>
      <p:grpSp>
        <p:nvGrpSpPr>
          <p:cNvPr id="151" name="Group 150">
            <a:extLst>
              <a:ext uri="{FF2B5EF4-FFF2-40B4-BE49-F238E27FC236}">
                <a16:creationId xmlns:a16="http://schemas.microsoft.com/office/drawing/2014/main" id="{563118C2-9A85-BA4A-8F84-787361916525}"/>
              </a:ext>
            </a:extLst>
          </p:cNvPr>
          <p:cNvGrpSpPr/>
          <p:nvPr/>
        </p:nvGrpSpPr>
        <p:grpSpPr>
          <a:xfrm>
            <a:off x="2539875" y="930182"/>
            <a:ext cx="980355" cy="1021131"/>
            <a:chOff x="2539875" y="930182"/>
            <a:chExt cx="980355" cy="1021131"/>
          </a:xfrm>
        </p:grpSpPr>
        <p:grpSp>
          <p:nvGrpSpPr>
            <p:cNvPr id="152" name="Group 151">
              <a:extLst>
                <a:ext uri="{FF2B5EF4-FFF2-40B4-BE49-F238E27FC236}">
                  <a16:creationId xmlns:a16="http://schemas.microsoft.com/office/drawing/2014/main" id="{3B442D90-C097-C749-BCCC-695109C38179}"/>
                </a:ext>
              </a:extLst>
            </p:cNvPr>
            <p:cNvGrpSpPr/>
            <p:nvPr/>
          </p:nvGrpSpPr>
          <p:grpSpPr>
            <a:xfrm>
              <a:off x="2539875" y="934381"/>
              <a:ext cx="167640" cy="406400"/>
              <a:chOff x="1071880" y="1696720"/>
              <a:chExt cx="314960" cy="703687"/>
            </a:xfrm>
            <a:solidFill>
              <a:srgbClr val="4E8F00"/>
            </a:solidFill>
          </p:grpSpPr>
          <p:sp>
            <p:nvSpPr>
              <p:cNvPr id="156" name="Snip Same Side Corner Rectangle 155">
                <a:extLst>
                  <a:ext uri="{FF2B5EF4-FFF2-40B4-BE49-F238E27FC236}">
                    <a16:creationId xmlns:a16="http://schemas.microsoft.com/office/drawing/2014/main" id="{EB149940-0F26-D641-8B06-06B9845B74CD}"/>
                  </a:ext>
                </a:extLst>
              </p:cNvPr>
              <p:cNvSpPr/>
              <p:nvPr/>
            </p:nvSpPr>
            <p:spPr>
              <a:xfrm>
                <a:off x="1071880" y="1963527"/>
                <a:ext cx="314960" cy="436880"/>
              </a:xfrm>
              <a:prstGeom prst="snip2SameRect">
                <a:avLst/>
              </a:prstGeom>
              <a:grp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57" name="Oval 156">
                <a:extLst>
                  <a:ext uri="{FF2B5EF4-FFF2-40B4-BE49-F238E27FC236}">
                    <a16:creationId xmlns:a16="http://schemas.microsoft.com/office/drawing/2014/main" id="{0A931B67-E84B-194B-90F2-94D672944463}"/>
                  </a:ext>
                </a:extLst>
              </p:cNvPr>
              <p:cNvSpPr/>
              <p:nvPr/>
            </p:nvSpPr>
            <p:spPr>
              <a:xfrm>
                <a:off x="1097280" y="1696720"/>
                <a:ext cx="264160" cy="233680"/>
              </a:xfrm>
              <a:prstGeom prst="ellipse">
                <a:avLst/>
              </a:prstGeom>
              <a:grp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sp>
          <p:nvSpPr>
            <p:cNvPr id="153" name="TextBox 152">
              <a:extLst>
                <a:ext uri="{FF2B5EF4-FFF2-40B4-BE49-F238E27FC236}">
                  <a16:creationId xmlns:a16="http://schemas.microsoft.com/office/drawing/2014/main" id="{370CE289-303B-0D40-A0BE-4270F771AF66}"/>
                </a:ext>
              </a:extLst>
            </p:cNvPr>
            <p:cNvSpPr txBox="1"/>
            <p:nvPr/>
          </p:nvSpPr>
          <p:spPr>
            <a:xfrm>
              <a:off x="2812903" y="930182"/>
              <a:ext cx="61821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Arial" panose="020B0604020202020204"/>
                </a:rPr>
                <a:t>Needs care</a:t>
              </a:r>
            </a:p>
          </p:txBody>
        </p:sp>
        <p:sp>
          <p:nvSpPr>
            <p:cNvPr id="154" name="Cross 153">
              <a:extLst>
                <a:ext uri="{FF2B5EF4-FFF2-40B4-BE49-F238E27FC236}">
                  <a16:creationId xmlns:a16="http://schemas.microsoft.com/office/drawing/2014/main" id="{76F62B48-2BB4-5249-B46A-D31FABA6AD83}"/>
                </a:ext>
              </a:extLst>
            </p:cNvPr>
            <p:cNvSpPr/>
            <p:nvPr/>
          </p:nvSpPr>
          <p:spPr>
            <a:xfrm>
              <a:off x="2549083" y="1650309"/>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5" name="TextBox 154">
              <a:extLst>
                <a:ext uri="{FF2B5EF4-FFF2-40B4-BE49-F238E27FC236}">
                  <a16:creationId xmlns:a16="http://schemas.microsoft.com/office/drawing/2014/main" id="{59988532-855B-0748-AEE6-59F3A178A7B3}"/>
                </a:ext>
              </a:extLst>
            </p:cNvPr>
            <p:cNvSpPr txBox="1"/>
            <p:nvPr/>
          </p:nvSpPr>
          <p:spPr>
            <a:xfrm>
              <a:off x="2727165" y="1520426"/>
              <a:ext cx="79306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Arial" panose="020B0604020202020204"/>
                </a:rPr>
                <a:t>Received care</a:t>
              </a:r>
            </a:p>
          </p:txBody>
        </p:sp>
      </p:grpSp>
      <p:sp>
        <p:nvSpPr>
          <p:cNvPr id="158" name="TextBox 157">
            <a:extLst>
              <a:ext uri="{FF2B5EF4-FFF2-40B4-BE49-F238E27FC236}">
                <a16:creationId xmlns:a16="http://schemas.microsoft.com/office/drawing/2014/main" id="{0368CE9C-7425-3640-B92B-CD73E8B01FCB}"/>
              </a:ext>
            </a:extLst>
          </p:cNvPr>
          <p:cNvSpPr txBox="1"/>
          <p:nvPr/>
        </p:nvSpPr>
        <p:spPr>
          <a:xfrm flipH="1">
            <a:off x="4388655" y="107283"/>
            <a:ext cx="2736121" cy="400110"/>
          </a:xfrm>
          <a:prstGeom prst="rect">
            <a:avLst/>
          </a:prstGeom>
          <a:noFill/>
        </p:spPr>
        <p:txBody>
          <a:bodyPr wrap="square" rtlCol="0">
            <a:spAutoFit/>
          </a:bodyPr>
          <a:lstStyle/>
          <a:p>
            <a:pPr algn="ctr">
              <a:defRPr/>
            </a:pPr>
            <a:r>
              <a:rPr lang="en-US" sz="2000" b="1">
                <a:solidFill>
                  <a:srgbClr val="0070C0"/>
                </a:solidFill>
                <a:latin typeface="Arial" panose="020B0604020202020204"/>
              </a:rPr>
              <a:t>Current State</a:t>
            </a:r>
          </a:p>
        </p:txBody>
      </p:sp>
      <p:sp>
        <p:nvSpPr>
          <p:cNvPr id="159" name="TextBox 158">
            <a:extLst>
              <a:ext uri="{FF2B5EF4-FFF2-40B4-BE49-F238E27FC236}">
                <a16:creationId xmlns:a16="http://schemas.microsoft.com/office/drawing/2014/main" id="{1A5E0192-BB02-E944-84A6-40F2E6DE9BCD}"/>
              </a:ext>
            </a:extLst>
          </p:cNvPr>
          <p:cNvSpPr txBox="1"/>
          <p:nvPr/>
        </p:nvSpPr>
        <p:spPr>
          <a:xfrm flipH="1">
            <a:off x="7140758" y="99798"/>
            <a:ext cx="2859119" cy="400110"/>
          </a:xfrm>
          <a:prstGeom prst="rect">
            <a:avLst/>
          </a:prstGeom>
          <a:noFill/>
        </p:spPr>
        <p:txBody>
          <a:bodyPr wrap="square" rtlCol="0">
            <a:spAutoFit/>
          </a:bodyPr>
          <a:lstStyle/>
          <a:p>
            <a:pPr algn="ctr">
              <a:defRPr/>
            </a:pPr>
            <a:r>
              <a:rPr lang="en-US" sz="2000" b="1">
                <a:solidFill>
                  <a:srgbClr val="0070C0"/>
                </a:solidFill>
                <a:latin typeface="Arial" panose="020B0604020202020204"/>
              </a:rPr>
              <a:t>Ideal State</a:t>
            </a:r>
          </a:p>
        </p:txBody>
      </p:sp>
      <p:sp>
        <p:nvSpPr>
          <p:cNvPr id="160" name="Cross 159">
            <a:extLst>
              <a:ext uri="{FF2B5EF4-FFF2-40B4-BE49-F238E27FC236}">
                <a16:creationId xmlns:a16="http://schemas.microsoft.com/office/drawing/2014/main" id="{14026253-D606-3147-91A4-85CCA44FFC6F}"/>
              </a:ext>
            </a:extLst>
          </p:cNvPr>
          <p:cNvSpPr/>
          <p:nvPr/>
        </p:nvSpPr>
        <p:spPr>
          <a:xfrm>
            <a:off x="8789031" y="1382232"/>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61" name="Group 160">
            <a:extLst>
              <a:ext uri="{FF2B5EF4-FFF2-40B4-BE49-F238E27FC236}">
                <a16:creationId xmlns:a16="http://schemas.microsoft.com/office/drawing/2014/main" id="{F27EDC7F-D02B-AE4C-847A-0170ABF4684B}"/>
              </a:ext>
            </a:extLst>
          </p:cNvPr>
          <p:cNvGrpSpPr/>
          <p:nvPr/>
        </p:nvGrpSpPr>
        <p:grpSpPr>
          <a:xfrm>
            <a:off x="7620804" y="928823"/>
            <a:ext cx="2254792" cy="624532"/>
            <a:chOff x="7620804" y="928823"/>
            <a:chExt cx="2254792" cy="624532"/>
          </a:xfrm>
        </p:grpSpPr>
        <p:grpSp>
          <p:nvGrpSpPr>
            <p:cNvPr id="162" name="Group 161">
              <a:extLst>
                <a:ext uri="{FF2B5EF4-FFF2-40B4-BE49-F238E27FC236}">
                  <a16:creationId xmlns:a16="http://schemas.microsoft.com/office/drawing/2014/main" id="{1139DCA3-4E57-934D-A9A9-93EBFA809939}"/>
                </a:ext>
              </a:extLst>
            </p:cNvPr>
            <p:cNvGrpSpPr/>
            <p:nvPr/>
          </p:nvGrpSpPr>
          <p:grpSpPr>
            <a:xfrm>
              <a:off x="7620804" y="933058"/>
              <a:ext cx="167640" cy="406400"/>
              <a:chOff x="1071880" y="1696720"/>
              <a:chExt cx="314960" cy="703687"/>
            </a:xfrm>
          </p:grpSpPr>
          <p:sp>
            <p:nvSpPr>
              <p:cNvPr id="189" name="Snip Same Side Corner Rectangle 188">
                <a:extLst>
                  <a:ext uri="{FF2B5EF4-FFF2-40B4-BE49-F238E27FC236}">
                    <a16:creationId xmlns:a16="http://schemas.microsoft.com/office/drawing/2014/main" id="{F7D1F9B4-82EE-F14F-A174-FA81B46AA1D1}"/>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0" name="Oval 189">
                <a:extLst>
                  <a:ext uri="{FF2B5EF4-FFF2-40B4-BE49-F238E27FC236}">
                    <a16:creationId xmlns:a16="http://schemas.microsoft.com/office/drawing/2014/main" id="{1249E3BE-ABB8-6549-BC84-F8C649B9FF0C}"/>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63" name="Group 162">
              <a:extLst>
                <a:ext uri="{FF2B5EF4-FFF2-40B4-BE49-F238E27FC236}">
                  <a16:creationId xmlns:a16="http://schemas.microsoft.com/office/drawing/2014/main" id="{A309645C-0F34-E541-BB30-4B356096F2D9}"/>
                </a:ext>
              </a:extLst>
            </p:cNvPr>
            <p:cNvGrpSpPr/>
            <p:nvPr/>
          </p:nvGrpSpPr>
          <p:grpSpPr>
            <a:xfrm>
              <a:off x="7855303" y="933058"/>
              <a:ext cx="167640" cy="406400"/>
              <a:chOff x="1071880" y="1696720"/>
              <a:chExt cx="314960" cy="703687"/>
            </a:xfrm>
          </p:grpSpPr>
          <p:sp>
            <p:nvSpPr>
              <p:cNvPr id="187" name="Snip Same Side Corner Rectangle 186">
                <a:extLst>
                  <a:ext uri="{FF2B5EF4-FFF2-40B4-BE49-F238E27FC236}">
                    <a16:creationId xmlns:a16="http://schemas.microsoft.com/office/drawing/2014/main" id="{4FA17971-6AD4-0444-9C6E-364EAC5E49AA}"/>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8" name="Oval 187">
                <a:extLst>
                  <a:ext uri="{FF2B5EF4-FFF2-40B4-BE49-F238E27FC236}">
                    <a16:creationId xmlns:a16="http://schemas.microsoft.com/office/drawing/2014/main" id="{86AECB5B-C6E3-854B-B236-7884F256294E}"/>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64" name="Group 163">
              <a:extLst>
                <a:ext uri="{FF2B5EF4-FFF2-40B4-BE49-F238E27FC236}">
                  <a16:creationId xmlns:a16="http://schemas.microsoft.com/office/drawing/2014/main" id="{CA3CD09D-B2D7-124A-9FE5-6F35AE7A4509}"/>
                </a:ext>
              </a:extLst>
            </p:cNvPr>
            <p:cNvGrpSpPr/>
            <p:nvPr/>
          </p:nvGrpSpPr>
          <p:grpSpPr>
            <a:xfrm>
              <a:off x="9028605" y="933058"/>
              <a:ext cx="167640" cy="406400"/>
              <a:chOff x="1071880" y="1696720"/>
              <a:chExt cx="314960" cy="703687"/>
            </a:xfrm>
          </p:grpSpPr>
          <p:sp>
            <p:nvSpPr>
              <p:cNvPr id="185" name="Snip Same Side Corner Rectangle 184">
                <a:extLst>
                  <a:ext uri="{FF2B5EF4-FFF2-40B4-BE49-F238E27FC236}">
                    <a16:creationId xmlns:a16="http://schemas.microsoft.com/office/drawing/2014/main" id="{0C245533-05B2-514B-9CC6-29A1B540FE8A}"/>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6" name="Oval 185">
                <a:extLst>
                  <a:ext uri="{FF2B5EF4-FFF2-40B4-BE49-F238E27FC236}">
                    <a16:creationId xmlns:a16="http://schemas.microsoft.com/office/drawing/2014/main" id="{96A07C02-B480-044F-82DC-6A199ED4B91E}"/>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165" name="Snip Same Side Corner Rectangle 164">
              <a:extLst>
                <a:ext uri="{FF2B5EF4-FFF2-40B4-BE49-F238E27FC236}">
                  <a16:creationId xmlns:a16="http://schemas.microsoft.com/office/drawing/2014/main" id="{8D1B66CF-40B8-4A4F-BFB1-DC63995D83C4}"/>
                </a:ext>
              </a:extLst>
            </p:cNvPr>
            <p:cNvSpPr/>
            <p:nvPr/>
          </p:nvSpPr>
          <p:spPr>
            <a:xfrm>
              <a:off x="8789031" y="1087147"/>
              <a:ext cx="167640" cy="252311"/>
            </a:xfrm>
            <a:prstGeom prst="snip2SameRect">
              <a:avLst/>
            </a:prstGeom>
            <a:solidFill>
              <a:srgbClr val="4E8F00"/>
            </a:solidFill>
            <a:ln w="12700" cap="flat" cmpd="sng" algn="ctr">
              <a:solidFill>
                <a:srgbClr val="4E8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6" name="Oval 165">
              <a:extLst>
                <a:ext uri="{FF2B5EF4-FFF2-40B4-BE49-F238E27FC236}">
                  <a16:creationId xmlns:a16="http://schemas.microsoft.com/office/drawing/2014/main" id="{852B9F63-FCCC-D74C-ACBC-2AF04EF5230C}"/>
                </a:ext>
              </a:extLst>
            </p:cNvPr>
            <p:cNvSpPr/>
            <p:nvPr/>
          </p:nvSpPr>
          <p:spPr>
            <a:xfrm>
              <a:off x="8802550" y="933058"/>
              <a:ext cx="140601" cy="134957"/>
            </a:xfrm>
            <a:prstGeom prst="ellipse">
              <a:avLst/>
            </a:prstGeom>
            <a:solidFill>
              <a:srgbClr val="4E8F00"/>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67" name="Group 166">
              <a:extLst>
                <a:ext uri="{FF2B5EF4-FFF2-40B4-BE49-F238E27FC236}">
                  <a16:creationId xmlns:a16="http://schemas.microsoft.com/office/drawing/2014/main" id="{42F73A9C-7B1B-F141-9F37-15A61C7591F7}"/>
                </a:ext>
              </a:extLst>
            </p:cNvPr>
            <p:cNvGrpSpPr/>
            <p:nvPr/>
          </p:nvGrpSpPr>
          <p:grpSpPr>
            <a:xfrm>
              <a:off x="8089802" y="933058"/>
              <a:ext cx="167640" cy="406400"/>
              <a:chOff x="1071880" y="1696720"/>
              <a:chExt cx="314960" cy="703687"/>
            </a:xfrm>
          </p:grpSpPr>
          <p:sp>
            <p:nvSpPr>
              <p:cNvPr id="183" name="Snip Same Side Corner Rectangle 182">
                <a:extLst>
                  <a:ext uri="{FF2B5EF4-FFF2-40B4-BE49-F238E27FC236}">
                    <a16:creationId xmlns:a16="http://schemas.microsoft.com/office/drawing/2014/main" id="{ED229272-9742-3541-B88D-2D968A81AAF1}"/>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4" name="Oval 183">
                <a:extLst>
                  <a:ext uri="{FF2B5EF4-FFF2-40B4-BE49-F238E27FC236}">
                    <a16:creationId xmlns:a16="http://schemas.microsoft.com/office/drawing/2014/main" id="{7F4420A8-B258-184E-8D7E-C85370E37243}"/>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68" name="Group 167">
              <a:extLst>
                <a:ext uri="{FF2B5EF4-FFF2-40B4-BE49-F238E27FC236}">
                  <a16:creationId xmlns:a16="http://schemas.microsoft.com/office/drawing/2014/main" id="{17301456-4048-AE4F-8E86-105DF2AAEE9D}"/>
                </a:ext>
              </a:extLst>
            </p:cNvPr>
            <p:cNvGrpSpPr/>
            <p:nvPr/>
          </p:nvGrpSpPr>
          <p:grpSpPr>
            <a:xfrm>
              <a:off x="8560435" y="933058"/>
              <a:ext cx="167640" cy="406400"/>
              <a:chOff x="1071880" y="1696720"/>
              <a:chExt cx="314960" cy="703687"/>
            </a:xfrm>
          </p:grpSpPr>
          <p:sp>
            <p:nvSpPr>
              <p:cNvPr id="181" name="Snip Same Side Corner Rectangle 180">
                <a:extLst>
                  <a:ext uri="{FF2B5EF4-FFF2-40B4-BE49-F238E27FC236}">
                    <a16:creationId xmlns:a16="http://schemas.microsoft.com/office/drawing/2014/main" id="{E53DE927-CFC6-F84E-BD04-5644B7FBF988}"/>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2" name="Oval 181">
                <a:extLst>
                  <a:ext uri="{FF2B5EF4-FFF2-40B4-BE49-F238E27FC236}">
                    <a16:creationId xmlns:a16="http://schemas.microsoft.com/office/drawing/2014/main" id="{0168EF7E-858F-CA44-8A95-659E921A67A5}"/>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169" name="Snip Same Side Corner Rectangle 168">
              <a:extLst>
                <a:ext uri="{FF2B5EF4-FFF2-40B4-BE49-F238E27FC236}">
                  <a16:creationId xmlns:a16="http://schemas.microsoft.com/office/drawing/2014/main" id="{E2294A6D-F6C8-C341-BF40-EBF922775481}"/>
                </a:ext>
              </a:extLst>
            </p:cNvPr>
            <p:cNvSpPr/>
            <p:nvPr/>
          </p:nvSpPr>
          <p:spPr>
            <a:xfrm>
              <a:off x="8324300" y="1087147"/>
              <a:ext cx="167640" cy="252311"/>
            </a:xfrm>
            <a:prstGeom prst="snip2SameRect">
              <a:avLst/>
            </a:prstGeom>
            <a:solidFill>
              <a:srgbClr val="4E8F00"/>
            </a:solidFill>
            <a:ln w="12700" cap="flat" cmpd="sng" algn="ctr">
              <a:solidFill>
                <a:srgbClr val="4E8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0" name="Oval 169">
              <a:extLst>
                <a:ext uri="{FF2B5EF4-FFF2-40B4-BE49-F238E27FC236}">
                  <a16:creationId xmlns:a16="http://schemas.microsoft.com/office/drawing/2014/main" id="{9CCF75AD-FADB-7241-BD2D-DC1AE7D56C16}"/>
                </a:ext>
              </a:extLst>
            </p:cNvPr>
            <p:cNvSpPr/>
            <p:nvPr/>
          </p:nvSpPr>
          <p:spPr>
            <a:xfrm>
              <a:off x="8337819" y="933058"/>
              <a:ext cx="140601" cy="134957"/>
            </a:xfrm>
            <a:prstGeom prst="ellipse">
              <a:avLst/>
            </a:prstGeom>
            <a:solidFill>
              <a:srgbClr val="4E8F00"/>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1" name="Snip Same Side Corner Rectangle 170">
              <a:extLst>
                <a:ext uri="{FF2B5EF4-FFF2-40B4-BE49-F238E27FC236}">
                  <a16:creationId xmlns:a16="http://schemas.microsoft.com/office/drawing/2014/main" id="{6FC3D77E-17D4-BC46-BC87-5FF69191FD67}"/>
                </a:ext>
              </a:extLst>
            </p:cNvPr>
            <p:cNvSpPr/>
            <p:nvPr/>
          </p:nvSpPr>
          <p:spPr>
            <a:xfrm>
              <a:off x="9248944" y="1087147"/>
              <a:ext cx="167640" cy="252311"/>
            </a:xfrm>
            <a:prstGeom prst="snip2SameRect">
              <a:avLst/>
            </a:prstGeom>
            <a:solidFill>
              <a:srgbClr val="4E8F00"/>
            </a:solidFill>
            <a:ln w="12700" cap="flat" cmpd="sng" algn="ctr">
              <a:solidFill>
                <a:srgbClr val="4E8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2" name="Oval 171">
              <a:extLst>
                <a:ext uri="{FF2B5EF4-FFF2-40B4-BE49-F238E27FC236}">
                  <a16:creationId xmlns:a16="http://schemas.microsoft.com/office/drawing/2014/main" id="{66389DA4-60D7-8346-82CD-E9DAAC921ED5}"/>
                </a:ext>
              </a:extLst>
            </p:cNvPr>
            <p:cNvSpPr/>
            <p:nvPr/>
          </p:nvSpPr>
          <p:spPr>
            <a:xfrm>
              <a:off x="9262463" y="933058"/>
              <a:ext cx="140601" cy="134957"/>
            </a:xfrm>
            <a:prstGeom prst="ellipse">
              <a:avLst/>
            </a:prstGeom>
            <a:solidFill>
              <a:srgbClr val="4E8F00"/>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3" name="Snip Same Side Corner Rectangle 172">
              <a:extLst>
                <a:ext uri="{FF2B5EF4-FFF2-40B4-BE49-F238E27FC236}">
                  <a16:creationId xmlns:a16="http://schemas.microsoft.com/office/drawing/2014/main" id="{ECED0C52-B4C2-9E44-B801-9B80394D59FE}"/>
                </a:ext>
              </a:extLst>
            </p:cNvPr>
            <p:cNvSpPr/>
            <p:nvPr/>
          </p:nvSpPr>
          <p:spPr>
            <a:xfrm>
              <a:off x="9482802" y="1082912"/>
              <a:ext cx="167640" cy="252311"/>
            </a:xfrm>
            <a:prstGeom prst="snip2SameRect">
              <a:avLst/>
            </a:prstGeom>
            <a:solidFill>
              <a:srgbClr val="4E8F00"/>
            </a:solidFill>
            <a:ln w="12700" cap="flat" cmpd="sng" algn="ctr">
              <a:solidFill>
                <a:srgbClr val="4E8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4" name="Oval 173">
              <a:extLst>
                <a:ext uri="{FF2B5EF4-FFF2-40B4-BE49-F238E27FC236}">
                  <a16:creationId xmlns:a16="http://schemas.microsoft.com/office/drawing/2014/main" id="{85AA9F6B-0DFA-3645-BA22-D261B1238AA3}"/>
                </a:ext>
              </a:extLst>
            </p:cNvPr>
            <p:cNvSpPr/>
            <p:nvPr/>
          </p:nvSpPr>
          <p:spPr>
            <a:xfrm>
              <a:off x="9496321" y="928823"/>
              <a:ext cx="140601" cy="134957"/>
            </a:xfrm>
            <a:prstGeom prst="ellipse">
              <a:avLst/>
            </a:prstGeom>
            <a:solidFill>
              <a:srgbClr val="4E8F00"/>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75" name="Group 174">
              <a:extLst>
                <a:ext uri="{FF2B5EF4-FFF2-40B4-BE49-F238E27FC236}">
                  <a16:creationId xmlns:a16="http://schemas.microsoft.com/office/drawing/2014/main" id="{B3989951-A97E-064B-9C74-4E6FDB26095C}"/>
                </a:ext>
              </a:extLst>
            </p:cNvPr>
            <p:cNvGrpSpPr/>
            <p:nvPr/>
          </p:nvGrpSpPr>
          <p:grpSpPr>
            <a:xfrm>
              <a:off x="9707956" y="928823"/>
              <a:ext cx="167640" cy="406400"/>
              <a:chOff x="1071880" y="1696720"/>
              <a:chExt cx="314960" cy="703687"/>
            </a:xfrm>
          </p:grpSpPr>
          <p:sp>
            <p:nvSpPr>
              <p:cNvPr id="179" name="Snip Same Side Corner Rectangle 178">
                <a:extLst>
                  <a:ext uri="{FF2B5EF4-FFF2-40B4-BE49-F238E27FC236}">
                    <a16:creationId xmlns:a16="http://schemas.microsoft.com/office/drawing/2014/main" id="{7ECFB783-897B-834E-A970-60D6BCA0514E}"/>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0" name="Oval 179">
                <a:extLst>
                  <a:ext uri="{FF2B5EF4-FFF2-40B4-BE49-F238E27FC236}">
                    <a16:creationId xmlns:a16="http://schemas.microsoft.com/office/drawing/2014/main" id="{900B4C2E-09F3-2D4D-A590-DEE571447795}"/>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176" name="Cross 175">
              <a:extLst>
                <a:ext uri="{FF2B5EF4-FFF2-40B4-BE49-F238E27FC236}">
                  <a16:creationId xmlns:a16="http://schemas.microsoft.com/office/drawing/2014/main" id="{26F3C2D2-DC79-4841-93B5-2D9EAC596AE3}"/>
                </a:ext>
              </a:extLst>
            </p:cNvPr>
            <p:cNvSpPr/>
            <p:nvPr/>
          </p:nvSpPr>
          <p:spPr>
            <a:xfrm>
              <a:off x="9491244" y="1382232"/>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7" name="Cross 176">
              <a:extLst>
                <a:ext uri="{FF2B5EF4-FFF2-40B4-BE49-F238E27FC236}">
                  <a16:creationId xmlns:a16="http://schemas.microsoft.com/office/drawing/2014/main" id="{73244644-EBA1-9249-A561-07D5852612E3}"/>
                </a:ext>
              </a:extLst>
            </p:cNvPr>
            <p:cNvSpPr/>
            <p:nvPr/>
          </p:nvSpPr>
          <p:spPr>
            <a:xfrm>
              <a:off x="9255941" y="1382232"/>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8" name="Cross 177">
              <a:extLst>
                <a:ext uri="{FF2B5EF4-FFF2-40B4-BE49-F238E27FC236}">
                  <a16:creationId xmlns:a16="http://schemas.microsoft.com/office/drawing/2014/main" id="{8892F3C3-5668-C345-BE29-E646AC0C68DF}"/>
                </a:ext>
              </a:extLst>
            </p:cNvPr>
            <p:cNvSpPr/>
            <p:nvPr/>
          </p:nvSpPr>
          <p:spPr>
            <a:xfrm>
              <a:off x="8325348" y="1382232"/>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cxnSp>
        <p:nvCxnSpPr>
          <p:cNvPr id="191" name="Straight Connector 190">
            <a:extLst>
              <a:ext uri="{FF2B5EF4-FFF2-40B4-BE49-F238E27FC236}">
                <a16:creationId xmlns:a16="http://schemas.microsoft.com/office/drawing/2014/main" id="{AE92A533-DEF9-1F49-A012-1B8509812592}"/>
              </a:ext>
            </a:extLst>
          </p:cNvPr>
          <p:cNvCxnSpPr>
            <a:cxnSpLocks/>
          </p:cNvCxnSpPr>
          <p:nvPr/>
        </p:nvCxnSpPr>
        <p:spPr bwMode="auto">
          <a:xfrm>
            <a:off x="39382" y="2107644"/>
            <a:ext cx="12050765" cy="0"/>
          </a:xfrm>
          <a:prstGeom prst="line">
            <a:avLst/>
          </a:prstGeom>
          <a:solidFill>
            <a:srgbClr val="DDDDDD"/>
          </a:solidFill>
          <a:ln w="38100" cap="flat" cmpd="sng" algn="ctr">
            <a:solidFill>
              <a:sysClr val="window" lastClr="FFFFFF">
                <a:lumMod val="85000"/>
              </a:sys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Straight Connector 191">
            <a:extLst>
              <a:ext uri="{FF2B5EF4-FFF2-40B4-BE49-F238E27FC236}">
                <a16:creationId xmlns:a16="http://schemas.microsoft.com/office/drawing/2014/main" id="{66EA806F-CD0D-1945-ADA1-629F10276FCA}"/>
              </a:ext>
            </a:extLst>
          </p:cNvPr>
          <p:cNvCxnSpPr>
            <a:cxnSpLocks/>
          </p:cNvCxnSpPr>
          <p:nvPr/>
        </p:nvCxnSpPr>
        <p:spPr bwMode="auto">
          <a:xfrm>
            <a:off x="119395" y="4392933"/>
            <a:ext cx="12050765" cy="0"/>
          </a:xfrm>
          <a:prstGeom prst="line">
            <a:avLst/>
          </a:prstGeom>
          <a:solidFill>
            <a:srgbClr val="DDDDDD"/>
          </a:solidFill>
          <a:ln w="38100" cap="flat" cmpd="sng" algn="ctr">
            <a:solidFill>
              <a:sysClr val="window" lastClr="FFFFFF">
                <a:lumMod val="85000"/>
              </a:sys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Straight Connector 192">
            <a:extLst>
              <a:ext uri="{FF2B5EF4-FFF2-40B4-BE49-F238E27FC236}">
                <a16:creationId xmlns:a16="http://schemas.microsoft.com/office/drawing/2014/main" id="{38D52486-CE24-F745-A98E-3E281D5546B6}"/>
              </a:ext>
            </a:extLst>
          </p:cNvPr>
          <p:cNvCxnSpPr>
            <a:cxnSpLocks/>
          </p:cNvCxnSpPr>
          <p:nvPr/>
        </p:nvCxnSpPr>
        <p:spPr>
          <a:xfrm>
            <a:off x="2348465" y="0"/>
            <a:ext cx="48938" cy="6341423"/>
          </a:xfrm>
          <a:prstGeom prst="line">
            <a:avLst/>
          </a:prstGeom>
          <a:noFill/>
          <a:ln w="28575" cap="flat" cmpd="sng" algn="ctr">
            <a:solidFill>
              <a:srgbClr val="FFFFFF">
                <a:lumMod val="50000"/>
              </a:srgbClr>
            </a:solidFill>
            <a:prstDash val="dash"/>
            <a:miter lim="800000"/>
          </a:ln>
          <a:effectLst/>
        </p:spPr>
      </p:cxnSp>
      <p:cxnSp>
        <p:nvCxnSpPr>
          <p:cNvPr id="194" name="Straight Connector 193">
            <a:extLst>
              <a:ext uri="{FF2B5EF4-FFF2-40B4-BE49-F238E27FC236}">
                <a16:creationId xmlns:a16="http://schemas.microsoft.com/office/drawing/2014/main" id="{B12F9875-23B7-BC49-A553-B6EB6FC5B5AC}"/>
              </a:ext>
            </a:extLst>
          </p:cNvPr>
          <p:cNvCxnSpPr>
            <a:cxnSpLocks/>
          </p:cNvCxnSpPr>
          <p:nvPr/>
        </p:nvCxnSpPr>
        <p:spPr>
          <a:xfrm>
            <a:off x="7401066" y="61899"/>
            <a:ext cx="85881" cy="6244581"/>
          </a:xfrm>
          <a:prstGeom prst="line">
            <a:avLst/>
          </a:prstGeom>
          <a:noFill/>
          <a:ln w="28575" cap="flat" cmpd="sng" algn="ctr">
            <a:solidFill>
              <a:srgbClr val="FFFFFF">
                <a:lumMod val="50000"/>
              </a:srgbClr>
            </a:solidFill>
            <a:prstDash val="dash"/>
            <a:miter lim="800000"/>
          </a:ln>
          <a:effectLst/>
        </p:spPr>
      </p:cxnSp>
      <p:sp>
        <p:nvSpPr>
          <p:cNvPr id="195" name="TextBox 194">
            <a:extLst>
              <a:ext uri="{FF2B5EF4-FFF2-40B4-BE49-F238E27FC236}">
                <a16:creationId xmlns:a16="http://schemas.microsoft.com/office/drawing/2014/main" id="{CB4D0594-D06B-5846-8AC0-3E68FC9902F4}"/>
              </a:ext>
            </a:extLst>
          </p:cNvPr>
          <p:cNvSpPr txBox="1"/>
          <p:nvPr/>
        </p:nvSpPr>
        <p:spPr>
          <a:xfrm flipH="1">
            <a:off x="7399" y="74896"/>
            <a:ext cx="2333669" cy="584775"/>
          </a:xfrm>
          <a:prstGeom prst="rect">
            <a:avLst/>
          </a:prstGeom>
          <a:noFill/>
        </p:spPr>
        <p:txBody>
          <a:bodyPr wrap="square" rtlCol="0">
            <a:spAutoFit/>
          </a:bodyPr>
          <a:lstStyle/>
          <a:p>
            <a:pPr algn="ctr">
              <a:lnSpc>
                <a:spcPct val="80000"/>
              </a:lnSpc>
              <a:defRPr/>
            </a:pPr>
            <a:r>
              <a:rPr lang="en-US" sz="2000" b="1">
                <a:ln>
                  <a:solidFill>
                    <a:srgbClr val="FF0000"/>
                  </a:solidFill>
                </a:ln>
                <a:solidFill>
                  <a:srgbClr val="0070C0"/>
                </a:solidFill>
                <a:latin typeface="Arial" panose="020B0604020202020204"/>
              </a:rPr>
              <a:t>Waste Category Question</a:t>
            </a:r>
          </a:p>
        </p:txBody>
      </p:sp>
      <p:sp>
        <p:nvSpPr>
          <p:cNvPr id="196" name="Text Box 2">
            <a:extLst>
              <a:ext uri="{FF2B5EF4-FFF2-40B4-BE49-F238E27FC236}">
                <a16:creationId xmlns:a16="http://schemas.microsoft.com/office/drawing/2014/main" id="{515355F2-6223-804B-87E8-E94FAB6F9099}"/>
              </a:ext>
            </a:extLst>
          </p:cNvPr>
          <p:cNvSpPr txBox="1">
            <a:spLocks noChangeArrowheads="1"/>
          </p:cNvSpPr>
          <p:nvPr/>
        </p:nvSpPr>
        <p:spPr bwMode="auto">
          <a:xfrm>
            <a:off x="95391" y="1568523"/>
            <a:ext cx="2253075" cy="40011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defTabSz="810341" eaLnBrk="0" fontAlgn="base" hangingPunct="0">
              <a:spcBef>
                <a:spcPct val="0"/>
              </a:spcBef>
              <a:defRPr/>
            </a:pPr>
            <a:r>
              <a:rPr lang="en-US" altLang="en-US" sz="1600">
                <a:solidFill>
                  <a:prstClr val="black">
                    <a:lumMod val="75000"/>
                    <a:lumOff val="25000"/>
                  </a:prstClr>
                </a:solidFill>
                <a:latin typeface="Arial" pitchFamily="34" charset="0"/>
              </a:rPr>
              <a:t>Case-rate utilization</a:t>
            </a:r>
            <a:endParaRPr lang="en-US" altLang="en-US" sz="1050">
              <a:solidFill>
                <a:prstClr val="black">
                  <a:lumMod val="75000"/>
                  <a:lumOff val="25000"/>
                </a:prstClr>
              </a:solidFill>
              <a:latin typeface="Arial" pitchFamily="34" charset="0"/>
            </a:endParaRPr>
          </a:p>
          <a:p>
            <a:pPr algn="ctr" defTabSz="810341" eaLnBrk="0" fontAlgn="base" hangingPunct="0">
              <a:spcBef>
                <a:spcPct val="0"/>
              </a:spcBef>
              <a:spcAft>
                <a:spcPct val="15000"/>
              </a:spcAft>
              <a:defRPr/>
            </a:pPr>
            <a:r>
              <a:rPr lang="en-US" altLang="en-US" sz="1000" i="1">
                <a:solidFill>
                  <a:prstClr val="black">
                    <a:lumMod val="75000"/>
                    <a:lumOff val="25000"/>
                  </a:prstClr>
                </a:solidFill>
                <a:latin typeface="Arial" pitchFamily="34" charset="0"/>
              </a:rPr>
              <a:t>(# cases per population)</a:t>
            </a:r>
          </a:p>
        </p:txBody>
      </p:sp>
      <p:sp>
        <p:nvSpPr>
          <p:cNvPr id="197" name="Text Box 3">
            <a:extLst>
              <a:ext uri="{FF2B5EF4-FFF2-40B4-BE49-F238E27FC236}">
                <a16:creationId xmlns:a16="http://schemas.microsoft.com/office/drawing/2014/main" id="{9F504565-EC31-2C40-967A-214863FB41E1}"/>
              </a:ext>
            </a:extLst>
          </p:cNvPr>
          <p:cNvSpPr txBox="1">
            <a:spLocks noChangeArrowheads="1"/>
          </p:cNvSpPr>
          <p:nvPr/>
        </p:nvSpPr>
        <p:spPr bwMode="auto">
          <a:xfrm>
            <a:off x="-5578" y="3463417"/>
            <a:ext cx="2372045" cy="43704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defTabSz="810341" eaLnBrk="0" fontAlgn="base" hangingPunct="0">
              <a:spcBef>
                <a:spcPct val="0"/>
              </a:spcBef>
              <a:spcAft>
                <a:spcPct val="15000"/>
              </a:spcAft>
              <a:defRPr/>
            </a:pPr>
            <a:r>
              <a:rPr lang="en-US" altLang="en-US" sz="1600">
                <a:solidFill>
                  <a:prstClr val="black">
                    <a:lumMod val="75000"/>
                    <a:lumOff val="25000"/>
                  </a:prstClr>
                </a:solidFill>
                <a:latin typeface="Arial" pitchFamily="34" charset="0"/>
              </a:rPr>
              <a:t>Within-case variation</a:t>
            </a:r>
            <a:endParaRPr lang="en-US" altLang="en-US" sz="1050">
              <a:solidFill>
                <a:prstClr val="black">
                  <a:lumMod val="75000"/>
                  <a:lumOff val="25000"/>
                </a:prstClr>
              </a:solidFill>
              <a:latin typeface="Arial" pitchFamily="34" charset="0"/>
            </a:endParaRPr>
          </a:p>
          <a:p>
            <a:pPr algn="ctr" defTabSz="810341" eaLnBrk="0" fontAlgn="base" hangingPunct="0">
              <a:spcBef>
                <a:spcPct val="0"/>
              </a:spcBef>
              <a:spcAft>
                <a:spcPct val="15000"/>
              </a:spcAft>
              <a:defRPr/>
            </a:pPr>
            <a:r>
              <a:rPr lang="en-US" altLang="en-US" sz="1000" i="1">
                <a:solidFill>
                  <a:prstClr val="black">
                    <a:lumMod val="75000"/>
                    <a:lumOff val="25000"/>
                  </a:prstClr>
                </a:solidFill>
                <a:latin typeface="Arial" pitchFamily="34" charset="0"/>
              </a:rPr>
              <a:t>(# and type of units per case)</a:t>
            </a:r>
          </a:p>
        </p:txBody>
      </p:sp>
      <p:sp>
        <p:nvSpPr>
          <p:cNvPr id="198" name="Text Box 4">
            <a:extLst>
              <a:ext uri="{FF2B5EF4-FFF2-40B4-BE49-F238E27FC236}">
                <a16:creationId xmlns:a16="http://schemas.microsoft.com/office/drawing/2014/main" id="{522870C2-9A45-E242-9BC0-49519F849451}"/>
              </a:ext>
            </a:extLst>
          </p:cNvPr>
          <p:cNvSpPr txBox="1">
            <a:spLocks noChangeArrowheads="1"/>
          </p:cNvSpPr>
          <p:nvPr/>
        </p:nvSpPr>
        <p:spPr bwMode="auto">
          <a:xfrm>
            <a:off x="119395" y="5698617"/>
            <a:ext cx="2212311" cy="40780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defTabSz="810341" eaLnBrk="0" fontAlgn="base" hangingPunct="0">
              <a:spcBef>
                <a:spcPct val="0"/>
              </a:spcBef>
              <a:defRPr/>
            </a:pPr>
            <a:r>
              <a:rPr lang="en-US" altLang="en-US" sz="1600">
                <a:solidFill>
                  <a:prstClr val="black">
                    <a:lumMod val="75000"/>
                    <a:lumOff val="25000"/>
                  </a:prstClr>
                </a:solidFill>
                <a:latin typeface="Arial" pitchFamily="34" charset="0"/>
              </a:rPr>
              <a:t>Efficiency</a:t>
            </a:r>
            <a:endParaRPr lang="en-US" altLang="en-US" sz="1050">
              <a:solidFill>
                <a:prstClr val="black">
                  <a:lumMod val="75000"/>
                  <a:lumOff val="25000"/>
                </a:prstClr>
              </a:solidFill>
              <a:latin typeface="Arial" pitchFamily="34" charset="0"/>
            </a:endParaRPr>
          </a:p>
          <a:p>
            <a:pPr algn="ctr" defTabSz="810341" eaLnBrk="0" fontAlgn="base" hangingPunct="0">
              <a:spcBef>
                <a:spcPct val="0"/>
              </a:spcBef>
              <a:spcAft>
                <a:spcPct val="15000"/>
              </a:spcAft>
              <a:defRPr/>
            </a:pPr>
            <a:r>
              <a:rPr lang="en-US" altLang="en-US" sz="1050" i="1">
                <a:solidFill>
                  <a:prstClr val="black">
                    <a:lumMod val="75000"/>
                    <a:lumOff val="25000"/>
                  </a:prstClr>
                </a:solidFill>
                <a:latin typeface="Arial" pitchFamily="34" charset="0"/>
              </a:rPr>
              <a:t>(cost per unit of care)</a:t>
            </a:r>
          </a:p>
        </p:txBody>
      </p:sp>
      <p:cxnSp>
        <p:nvCxnSpPr>
          <p:cNvPr id="199" name="Straight Connector 198">
            <a:extLst>
              <a:ext uri="{FF2B5EF4-FFF2-40B4-BE49-F238E27FC236}">
                <a16:creationId xmlns:a16="http://schemas.microsoft.com/office/drawing/2014/main" id="{59D78A36-C351-0348-9148-1C42C4C6F3D3}"/>
              </a:ext>
            </a:extLst>
          </p:cNvPr>
          <p:cNvCxnSpPr>
            <a:cxnSpLocks/>
          </p:cNvCxnSpPr>
          <p:nvPr/>
        </p:nvCxnSpPr>
        <p:spPr>
          <a:xfrm>
            <a:off x="4352930" y="7670"/>
            <a:ext cx="86627" cy="6298810"/>
          </a:xfrm>
          <a:prstGeom prst="line">
            <a:avLst/>
          </a:prstGeom>
          <a:noFill/>
          <a:ln w="28575" cap="flat" cmpd="sng" algn="ctr">
            <a:solidFill>
              <a:srgbClr val="FFFFFF">
                <a:lumMod val="50000"/>
              </a:srgbClr>
            </a:solidFill>
            <a:prstDash val="dash"/>
            <a:miter lim="800000"/>
          </a:ln>
          <a:effectLst/>
        </p:spPr>
      </p:cxnSp>
      <p:sp>
        <p:nvSpPr>
          <p:cNvPr id="200" name="TextBox 199">
            <a:extLst>
              <a:ext uri="{FF2B5EF4-FFF2-40B4-BE49-F238E27FC236}">
                <a16:creationId xmlns:a16="http://schemas.microsoft.com/office/drawing/2014/main" id="{BB9911D9-E3BA-5141-8B8C-E0575CD1E3CC}"/>
              </a:ext>
            </a:extLst>
          </p:cNvPr>
          <p:cNvSpPr txBox="1"/>
          <p:nvPr/>
        </p:nvSpPr>
        <p:spPr>
          <a:xfrm flipH="1">
            <a:off x="2347916" y="121626"/>
            <a:ext cx="1962586" cy="400110"/>
          </a:xfrm>
          <a:prstGeom prst="rect">
            <a:avLst/>
          </a:prstGeom>
          <a:noFill/>
        </p:spPr>
        <p:txBody>
          <a:bodyPr wrap="square" rtlCol="0">
            <a:spAutoFit/>
          </a:bodyPr>
          <a:lstStyle/>
          <a:p>
            <a:pPr algn="ctr">
              <a:defRPr/>
            </a:pPr>
            <a:r>
              <a:rPr lang="en-US" sz="2000" b="1">
                <a:solidFill>
                  <a:srgbClr val="0070C0"/>
                </a:solidFill>
                <a:latin typeface="Arial" panose="020B0604020202020204"/>
              </a:rPr>
              <a:t>Symbol Key</a:t>
            </a:r>
          </a:p>
        </p:txBody>
      </p:sp>
      <p:cxnSp>
        <p:nvCxnSpPr>
          <p:cNvPr id="201" name="Straight Connector 200">
            <a:extLst>
              <a:ext uri="{FF2B5EF4-FFF2-40B4-BE49-F238E27FC236}">
                <a16:creationId xmlns:a16="http://schemas.microsoft.com/office/drawing/2014/main" id="{176EF532-5651-E448-86ED-6EC0FC299BA8}"/>
              </a:ext>
            </a:extLst>
          </p:cNvPr>
          <p:cNvCxnSpPr>
            <a:cxnSpLocks/>
          </p:cNvCxnSpPr>
          <p:nvPr/>
        </p:nvCxnSpPr>
        <p:spPr>
          <a:xfrm>
            <a:off x="10042208" y="10019"/>
            <a:ext cx="86595" cy="6296461"/>
          </a:xfrm>
          <a:prstGeom prst="line">
            <a:avLst/>
          </a:prstGeom>
          <a:noFill/>
          <a:ln w="28575" cap="flat" cmpd="sng" algn="ctr">
            <a:solidFill>
              <a:srgbClr val="FFFFFF">
                <a:lumMod val="50000"/>
              </a:srgbClr>
            </a:solidFill>
            <a:prstDash val="dash"/>
            <a:miter lim="800000"/>
          </a:ln>
          <a:effectLst/>
        </p:spPr>
      </p:cxnSp>
      <p:sp>
        <p:nvSpPr>
          <p:cNvPr id="202" name="TextBox 201">
            <a:extLst>
              <a:ext uri="{FF2B5EF4-FFF2-40B4-BE49-F238E27FC236}">
                <a16:creationId xmlns:a16="http://schemas.microsoft.com/office/drawing/2014/main" id="{FFBB2FCF-A46C-7341-AA86-AE072BC3A7A2}"/>
              </a:ext>
            </a:extLst>
          </p:cNvPr>
          <p:cNvSpPr txBox="1"/>
          <p:nvPr/>
        </p:nvSpPr>
        <p:spPr>
          <a:xfrm flipH="1">
            <a:off x="10060563" y="82744"/>
            <a:ext cx="2096449" cy="400110"/>
          </a:xfrm>
          <a:prstGeom prst="rect">
            <a:avLst/>
          </a:prstGeom>
          <a:noFill/>
        </p:spPr>
        <p:txBody>
          <a:bodyPr wrap="square" rtlCol="0">
            <a:spAutoFit/>
          </a:bodyPr>
          <a:lstStyle/>
          <a:p>
            <a:pPr algn="ctr">
              <a:defRPr/>
            </a:pPr>
            <a:r>
              <a:rPr lang="en-US" sz="2000" b="1">
                <a:solidFill>
                  <a:srgbClr val="0070C0"/>
                </a:solidFill>
                <a:latin typeface="Arial" panose="020B0604020202020204"/>
              </a:rPr>
              <a:t>Improvement</a:t>
            </a:r>
          </a:p>
        </p:txBody>
      </p:sp>
      <p:sp>
        <p:nvSpPr>
          <p:cNvPr id="203" name="TextBox 202">
            <a:extLst>
              <a:ext uri="{FF2B5EF4-FFF2-40B4-BE49-F238E27FC236}">
                <a16:creationId xmlns:a16="http://schemas.microsoft.com/office/drawing/2014/main" id="{6E07B79A-5AD1-BE4A-B8FE-CCA8C1AAC471}"/>
              </a:ext>
            </a:extLst>
          </p:cNvPr>
          <p:cNvSpPr txBox="1"/>
          <p:nvPr/>
        </p:nvSpPr>
        <p:spPr>
          <a:xfrm>
            <a:off x="10207574" y="572911"/>
            <a:ext cx="1770672" cy="1105431"/>
          </a:xfrm>
          <a:prstGeom prst="rect">
            <a:avLst/>
          </a:prstGeom>
          <a:noFill/>
        </p:spPr>
        <p:txBody>
          <a:bodyPr wrap="square" rtlCol="0">
            <a:spAutoFit/>
          </a:bodyPr>
          <a:lstStyle/>
          <a:p>
            <a:pPr marL="171450" indent="-171450">
              <a:spcAft>
                <a:spcPts val="600"/>
              </a:spcAft>
              <a:buFont typeface="Arial" panose="020B0604020202020204" pitchFamily="34" charset="0"/>
              <a:buChar char="•"/>
              <a:defRPr/>
            </a:pPr>
            <a:r>
              <a:rPr lang="en-US" sz="1200">
                <a:solidFill>
                  <a:prstClr val="black">
                    <a:lumMod val="75000"/>
                    <a:lumOff val="25000"/>
                  </a:prstClr>
                </a:solidFill>
                <a:latin typeface="Arial" panose="020B0604020202020204"/>
              </a:rPr>
              <a:t>Fewer inappropriate cases</a:t>
            </a:r>
          </a:p>
          <a:p>
            <a:pPr marL="171450" indent="-171450">
              <a:buFont typeface="Arial" panose="020B0604020202020204" pitchFamily="34" charset="0"/>
              <a:buChar char="•"/>
              <a:defRPr/>
            </a:pPr>
            <a:r>
              <a:rPr lang="en-US" sz="1200">
                <a:solidFill>
                  <a:prstClr val="black">
                    <a:lumMod val="75000"/>
                    <a:lumOff val="25000"/>
                  </a:prstClr>
                </a:solidFill>
                <a:latin typeface="Arial" panose="020B0604020202020204"/>
              </a:rPr>
              <a:t>Early intervention </a:t>
            </a:r>
            <a:br>
              <a:rPr lang="en-US" sz="1200">
                <a:solidFill>
                  <a:prstClr val="black">
                    <a:lumMod val="75000"/>
                    <a:lumOff val="25000"/>
                  </a:prstClr>
                </a:solidFill>
                <a:latin typeface="Arial" panose="020B0604020202020204"/>
              </a:rPr>
            </a:br>
            <a:r>
              <a:rPr lang="en-US" sz="1200">
                <a:solidFill>
                  <a:prstClr val="black">
                    <a:lumMod val="75000"/>
                    <a:lumOff val="25000"/>
                  </a:prstClr>
                </a:solidFill>
                <a:latin typeface="Arial" panose="020B0604020202020204"/>
              </a:rPr>
              <a:t>to prevent disease or injury</a:t>
            </a:r>
          </a:p>
        </p:txBody>
      </p:sp>
      <p:sp>
        <p:nvSpPr>
          <p:cNvPr id="204" name="TextBox 203">
            <a:extLst>
              <a:ext uri="{FF2B5EF4-FFF2-40B4-BE49-F238E27FC236}">
                <a16:creationId xmlns:a16="http://schemas.microsoft.com/office/drawing/2014/main" id="{A7530169-D5B2-5348-8EC9-26E029E3FA1F}"/>
              </a:ext>
            </a:extLst>
          </p:cNvPr>
          <p:cNvSpPr txBox="1"/>
          <p:nvPr/>
        </p:nvSpPr>
        <p:spPr>
          <a:xfrm>
            <a:off x="10223512" y="2325133"/>
            <a:ext cx="1770672" cy="1844095"/>
          </a:xfrm>
          <a:prstGeom prst="rect">
            <a:avLst/>
          </a:prstGeom>
          <a:noFill/>
        </p:spPr>
        <p:txBody>
          <a:bodyPr wrap="square" rtlCol="0">
            <a:spAutoFit/>
          </a:bodyPr>
          <a:lstStyle/>
          <a:p>
            <a:pPr marL="171450" indent="-171450">
              <a:spcAft>
                <a:spcPts val="600"/>
              </a:spcAft>
              <a:buFont typeface="Arial" panose="020B0604020202020204" pitchFamily="34" charset="0"/>
              <a:buChar char="•"/>
              <a:defRPr/>
            </a:pPr>
            <a:r>
              <a:rPr lang="en-US" sz="1200">
                <a:solidFill>
                  <a:prstClr val="black">
                    <a:lumMod val="75000"/>
                    <a:lumOff val="25000"/>
                  </a:prstClr>
                </a:solidFill>
                <a:latin typeface="Arial" panose="020B0604020202020204"/>
              </a:rPr>
              <a:t>Only the right care is included: avoid duplicate testing and eliminate complications and less effective interventions </a:t>
            </a:r>
          </a:p>
          <a:p>
            <a:pPr marL="171450" indent="-171450">
              <a:buFont typeface="Arial" panose="020B0604020202020204" pitchFamily="34" charset="0"/>
              <a:buChar char="•"/>
              <a:defRPr/>
            </a:pPr>
            <a:r>
              <a:rPr lang="en-US" sz="1200">
                <a:solidFill>
                  <a:prstClr val="black">
                    <a:lumMod val="75000"/>
                    <a:lumOff val="25000"/>
                  </a:prstClr>
                </a:solidFill>
                <a:latin typeface="Arial" panose="020B0604020202020204"/>
              </a:rPr>
              <a:t>Do what we </a:t>
            </a:r>
            <a:br>
              <a:rPr lang="en-US" sz="1200">
                <a:solidFill>
                  <a:prstClr val="black">
                    <a:lumMod val="75000"/>
                    <a:lumOff val="25000"/>
                  </a:prstClr>
                </a:solidFill>
                <a:latin typeface="Arial" panose="020B0604020202020204"/>
              </a:rPr>
            </a:br>
            <a:r>
              <a:rPr lang="en-US" sz="1200">
                <a:solidFill>
                  <a:prstClr val="black">
                    <a:lumMod val="75000"/>
                    <a:lumOff val="25000"/>
                  </a:prstClr>
                </a:solidFill>
                <a:latin typeface="Arial" panose="020B0604020202020204"/>
              </a:rPr>
              <a:t>know works</a:t>
            </a:r>
          </a:p>
        </p:txBody>
      </p:sp>
      <p:sp>
        <p:nvSpPr>
          <p:cNvPr id="205" name="TextBox 204">
            <a:extLst>
              <a:ext uri="{FF2B5EF4-FFF2-40B4-BE49-F238E27FC236}">
                <a16:creationId xmlns:a16="http://schemas.microsoft.com/office/drawing/2014/main" id="{8B6044A4-1396-6E44-B247-FE5CE8E31989}"/>
              </a:ext>
            </a:extLst>
          </p:cNvPr>
          <p:cNvSpPr txBox="1"/>
          <p:nvPr/>
        </p:nvSpPr>
        <p:spPr>
          <a:xfrm>
            <a:off x="10290212" y="4552154"/>
            <a:ext cx="1770672" cy="1697901"/>
          </a:xfrm>
          <a:prstGeom prst="rect">
            <a:avLst/>
          </a:prstGeom>
          <a:noFill/>
        </p:spPr>
        <p:txBody>
          <a:bodyPr wrap="square" rtlCol="0">
            <a:spAutoFit/>
          </a:bodyPr>
          <a:lstStyle/>
          <a:p>
            <a:pPr marL="171450" indent="-171450">
              <a:spcAft>
                <a:spcPts val="600"/>
              </a:spcAft>
              <a:buFont typeface="Arial" panose="020B0604020202020204" pitchFamily="34" charset="0"/>
              <a:buChar char="•"/>
              <a:defRPr/>
            </a:pPr>
            <a:r>
              <a:rPr lang="en-US" sz="1200">
                <a:solidFill>
                  <a:srgbClr val="FF0000"/>
                </a:solidFill>
                <a:latin typeface="Arial" panose="020B0604020202020204"/>
              </a:rPr>
              <a:t>Lower-cost </a:t>
            </a:r>
            <a:br>
              <a:rPr lang="en-US" sz="1200">
                <a:solidFill>
                  <a:srgbClr val="FF0000"/>
                </a:solidFill>
                <a:latin typeface="Arial" panose="020B0604020202020204"/>
              </a:rPr>
            </a:br>
            <a:r>
              <a:rPr lang="en-US" sz="1200">
                <a:solidFill>
                  <a:srgbClr val="FF0000"/>
                </a:solidFill>
                <a:latin typeface="Arial" panose="020B0604020202020204"/>
              </a:rPr>
              <a:t>drugs and supplies are used</a:t>
            </a:r>
          </a:p>
          <a:p>
            <a:pPr marL="171450" indent="-171450">
              <a:buFont typeface="Arial" panose="020B0604020202020204" pitchFamily="34" charset="0"/>
              <a:buChar char="•"/>
              <a:defRPr/>
            </a:pPr>
            <a:r>
              <a:rPr lang="en-US" sz="1200">
                <a:solidFill>
                  <a:srgbClr val="FF0000"/>
                </a:solidFill>
                <a:latin typeface="Arial" panose="020B0604020202020204"/>
              </a:rPr>
              <a:t>Technical and administrative processes are streamlined to reduce indirect costs</a:t>
            </a:r>
          </a:p>
        </p:txBody>
      </p:sp>
      <p:sp>
        <p:nvSpPr>
          <p:cNvPr id="206" name="Cross 205">
            <a:extLst>
              <a:ext uri="{FF2B5EF4-FFF2-40B4-BE49-F238E27FC236}">
                <a16:creationId xmlns:a16="http://schemas.microsoft.com/office/drawing/2014/main" id="{C3630164-AC7E-5846-BBBB-B9730B09806E}"/>
              </a:ext>
            </a:extLst>
          </p:cNvPr>
          <p:cNvSpPr/>
          <p:nvPr/>
        </p:nvSpPr>
        <p:spPr>
          <a:xfrm>
            <a:off x="5848233" y="1363387"/>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207" name="Group 206">
            <a:extLst>
              <a:ext uri="{FF2B5EF4-FFF2-40B4-BE49-F238E27FC236}">
                <a16:creationId xmlns:a16="http://schemas.microsoft.com/office/drawing/2014/main" id="{CCE64601-2597-9F43-8CAD-D6144A6CEDD6}"/>
              </a:ext>
            </a:extLst>
          </p:cNvPr>
          <p:cNvGrpSpPr/>
          <p:nvPr/>
        </p:nvGrpSpPr>
        <p:grpSpPr>
          <a:xfrm>
            <a:off x="4680006" y="909978"/>
            <a:ext cx="2263860" cy="624532"/>
            <a:chOff x="4680006" y="909978"/>
            <a:chExt cx="2263860" cy="624532"/>
          </a:xfrm>
        </p:grpSpPr>
        <p:grpSp>
          <p:nvGrpSpPr>
            <p:cNvPr id="208" name="Group 207">
              <a:extLst>
                <a:ext uri="{FF2B5EF4-FFF2-40B4-BE49-F238E27FC236}">
                  <a16:creationId xmlns:a16="http://schemas.microsoft.com/office/drawing/2014/main" id="{A3CE7DB7-E60D-B24E-81CA-A07E4F79E306}"/>
                </a:ext>
              </a:extLst>
            </p:cNvPr>
            <p:cNvGrpSpPr/>
            <p:nvPr/>
          </p:nvGrpSpPr>
          <p:grpSpPr>
            <a:xfrm>
              <a:off x="4680006" y="914213"/>
              <a:ext cx="167640" cy="406400"/>
              <a:chOff x="1071880" y="1696720"/>
              <a:chExt cx="314960" cy="703687"/>
            </a:xfrm>
          </p:grpSpPr>
          <p:sp>
            <p:nvSpPr>
              <p:cNvPr id="237" name="Snip Same Side Corner Rectangle 236">
                <a:extLst>
                  <a:ext uri="{FF2B5EF4-FFF2-40B4-BE49-F238E27FC236}">
                    <a16:creationId xmlns:a16="http://schemas.microsoft.com/office/drawing/2014/main" id="{644D6A9B-8073-CE40-BB05-A16BD1BDFF56}"/>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8" name="Oval 237">
                <a:extLst>
                  <a:ext uri="{FF2B5EF4-FFF2-40B4-BE49-F238E27FC236}">
                    <a16:creationId xmlns:a16="http://schemas.microsoft.com/office/drawing/2014/main" id="{1690DB09-7218-2E48-A562-E16A8D45F018}"/>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209" name="Group 208">
              <a:extLst>
                <a:ext uri="{FF2B5EF4-FFF2-40B4-BE49-F238E27FC236}">
                  <a16:creationId xmlns:a16="http://schemas.microsoft.com/office/drawing/2014/main" id="{046E0EEE-3814-124A-99EE-A86814CB0894}"/>
                </a:ext>
              </a:extLst>
            </p:cNvPr>
            <p:cNvGrpSpPr/>
            <p:nvPr/>
          </p:nvGrpSpPr>
          <p:grpSpPr>
            <a:xfrm>
              <a:off x="4914505" y="914213"/>
              <a:ext cx="167640" cy="406400"/>
              <a:chOff x="1071880" y="1696720"/>
              <a:chExt cx="314960" cy="703687"/>
            </a:xfrm>
          </p:grpSpPr>
          <p:sp>
            <p:nvSpPr>
              <p:cNvPr id="235" name="Snip Same Side Corner Rectangle 234">
                <a:extLst>
                  <a:ext uri="{FF2B5EF4-FFF2-40B4-BE49-F238E27FC236}">
                    <a16:creationId xmlns:a16="http://schemas.microsoft.com/office/drawing/2014/main" id="{300DD21F-81D0-744C-98FC-7EB4CC59B24F}"/>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6" name="Oval 235">
                <a:extLst>
                  <a:ext uri="{FF2B5EF4-FFF2-40B4-BE49-F238E27FC236}">
                    <a16:creationId xmlns:a16="http://schemas.microsoft.com/office/drawing/2014/main" id="{AE100209-0356-454E-9518-B0F4AA6C2A58}"/>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210" name="Group 209">
              <a:extLst>
                <a:ext uri="{FF2B5EF4-FFF2-40B4-BE49-F238E27FC236}">
                  <a16:creationId xmlns:a16="http://schemas.microsoft.com/office/drawing/2014/main" id="{A139D741-6327-BC47-8AC8-A211DEA91691}"/>
                </a:ext>
              </a:extLst>
            </p:cNvPr>
            <p:cNvGrpSpPr/>
            <p:nvPr/>
          </p:nvGrpSpPr>
          <p:grpSpPr>
            <a:xfrm>
              <a:off x="6087807" y="914213"/>
              <a:ext cx="167640" cy="406400"/>
              <a:chOff x="1071880" y="1696720"/>
              <a:chExt cx="314960" cy="703687"/>
            </a:xfrm>
          </p:grpSpPr>
          <p:sp>
            <p:nvSpPr>
              <p:cNvPr id="233" name="Snip Same Side Corner Rectangle 232">
                <a:extLst>
                  <a:ext uri="{FF2B5EF4-FFF2-40B4-BE49-F238E27FC236}">
                    <a16:creationId xmlns:a16="http://schemas.microsoft.com/office/drawing/2014/main" id="{2BB89C0A-9F3B-5E4B-8CE7-FFA16C34AEE3}"/>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4" name="Oval 233">
                <a:extLst>
                  <a:ext uri="{FF2B5EF4-FFF2-40B4-BE49-F238E27FC236}">
                    <a16:creationId xmlns:a16="http://schemas.microsoft.com/office/drawing/2014/main" id="{38D99797-BBDD-9D49-820F-77C09B706155}"/>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211" name="Snip Same Side Corner Rectangle 210">
              <a:extLst>
                <a:ext uri="{FF2B5EF4-FFF2-40B4-BE49-F238E27FC236}">
                  <a16:creationId xmlns:a16="http://schemas.microsoft.com/office/drawing/2014/main" id="{7F6BC8CB-4EF2-5946-A7A9-50459A3C7E64}"/>
                </a:ext>
              </a:extLst>
            </p:cNvPr>
            <p:cNvSpPr/>
            <p:nvPr/>
          </p:nvSpPr>
          <p:spPr>
            <a:xfrm>
              <a:off x="5848233" y="1068302"/>
              <a:ext cx="167640" cy="252311"/>
            </a:xfrm>
            <a:prstGeom prst="snip2SameRect">
              <a:avLst/>
            </a:prstGeom>
            <a:solidFill>
              <a:srgbClr val="4E8F00"/>
            </a:solidFill>
            <a:ln w="12700" cap="flat" cmpd="sng" algn="ctr">
              <a:solidFill>
                <a:srgbClr val="4E8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2" name="Oval 211">
              <a:extLst>
                <a:ext uri="{FF2B5EF4-FFF2-40B4-BE49-F238E27FC236}">
                  <a16:creationId xmlns:a16="http://schemas.microsoft.com/office/drawing/2014/main" id="{BE6E06E8-4D26-C24A-AE89-866E6A8392D8}"/>
                </a:ext>
              </a:extLst>
            </p:cNvPr>
            <p:cNvSpPr/>
            <p:nvPr/>
          </p:nvSpPr>
          <p:spPr>
            <a:xfrm>
              <a:off x="5861752" y="914213"/>
              <a:ext cx="140601" cy="134957"/>
            </a:xfrm>
            <a:prstGeom prst="ellipse">
              <a:avLst/>
            </a:prstGeom>
            <a:solidFill>
              <a:srgbClr val="4E8F00"/>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213" name="Group 212">
              <a:extLst>
                <a:ext uri="{FF2B5EF4-FFF2-40B4-BE49-F238E27FC236}">
                  <a16:creationId xmlns:a16="http://schemas.microsoft.com/office/drawing/2014/main" id="{37E6FBD7-06D2-B94B-A8A4-D7497F63E4B7}"/>
                </a:ext>
              </a:extLst>
            </p:cNvPr>
            <p:cNvGrpSpPr/>
            <p:nvPr/>
          </p:nvGrpSpPr>
          <p:grpSpPr>
            <a:xfrm>
              <a:off x="5149004" y="914213"/>
              <a:ext cx="167640" cy="406400"/>
              <a:chOff x="1071880" y="1696720"/>
              <a:chExt cx="314960" cy="703687"/>
            </a:xfrm>
          </p:grpSpPr>
          <p:sp>
            <p:nvSpPr>
              <p:cNvPr id="231" name="Snip Same Side Corner Rectangle 230">
                <a:extLst>
                  <a:ext uri="{FF2B5EF4-FFF2-40B4-BE49-F238E27FC236}">
                    <a16:creationId xmlns:a16="http://schemas.microsoft.com/office/drawing/2014/main" id="{F4356C44-FBD8-C74F-BE43-46C06AB6B284}"/>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2" name="Oval 231">
                <a:extLst>
                  <a:ext uri="{FF2B5EF4-FFF2-40B4-BE49-F238E27FC236}">
                    <a16:creationId xmlns:a16="http://schemas.microsoft.com/office/drawing/2014/main" id="{EEF2F8D0-F5D5-E248-86A5-B5DA4DA30AD8}"/>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214" name="Group 213">
              <a:extLst>
                <a:ext uri="{FF2B5EF4-FFF2-40B4-BE49-F238E27FC236}">
                  <a16:creationId xmlns:a16="http://schemas.microsoft.com/office/drawing/2014/main" id="{9A872C05-91DA-B14F-BB5F-5312F00F0618}"/>
                </a:ext>
              </a:extLst>
            </p:cNvPr>
            <p:cNvGrpSpPr/>
            <p:nvPr/>
          </p:nvGrpSpPr>
          <p:grpSpPr>
            <a:xfrm>
              <a:off x="5619637" y="914213"/>
              <a:ext cx="167640" cy="406400"/>
              <a:chOff x="1071880" y="1696720"/>
              <a:chExt cx="314960" cy="703687"/>
            </a:xfrm>
          </p:grpSpPr>
          <p:sp>
            <p:nvSpPr>
              <p:cNvPr id="229" name="Snip Same Side Corner Rectangle 228">
                <a:extLst>
                  <a:ext uri="{FF2B5EF4-FFF2-40B4-BE49-F238E27FC236}">
                    <a16:creationId xmlns:a16="http://schemas.microsoft.com/office/drawing/2014/main" id="{DAB7214C-26C2-5B4B-A9D4-53734A785CF6}"/>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0" name="Oval 229">
                <a:extLst>
                  <a:ext uri="{FF2B5EF4-FFF2-40B4-BE49-F238E27FC236}">
                    <a16:creationId xmlns:a16="http://schemas.microsoft.com/office/drawing/2014/main" id="{726E1AD5-D6D5-BB4B-8947-711E446A5F44}"/>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215" name="Snip Same Side Corner Rectangle 214">
              <a:extLst>
                <a:ext uri="{FF2B5EF4-FFF2-40B4-BE49-F238E27FC236}">
                  <a16:creationId xmlns:a16="http://schemas.microsoft.com/office/drawing/2014/main" id="{76F2C18D-8BDD-9D41-B492-73E360CBC7C2}"/>
                </a:ext>
              </a:extLst>
            </p:cNvPr>
            <p:cNvSpPr/>
            <p:nvPr/>
          </p:nvSpPr>
          <p:spPr>
            <a:xfrm>
              <a:off x="5383502" y="1068302"/>
              <a:ext cx="167640" cy="252311"/>
            </a:xfrm>
            <a:prstGeom prst="snip2SameRect">
              <a:avLst/>
            </a:prstGeom>
            <a:solidFill>
              <a:srgbClr val="4E8F00"/>
            </a:solidFill>
            <a:ln w="12700" cap="flat" cmpd="sng" algn="ctr">
              <a:solidFill>
                <a:srgbClr val="4E8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6" name="Oval 215">
              <a:extLst>
                <a:ext uri="{FF2B5EF4-FFF2-40B4-BE49-F238E27FC236}">
                  <a16:creationId xmlns:a16="http://schemas.microsoft.com/office/drawing/2014/main" id="{5F3D2940-3237-8D41-B3B9-79BF9E02DBD6}"/>
                </a:ext>
              </a:extLst>
            </p:cNvPr>
            <p:cNvSpPr/>
            <p:nvPr/>
          </p:nvSpPr>
          <p:spPr>
            <a:xfrm>
              <a:off x="5397021" y="914213"/>
              <a:ext cx="140601" cy="134957"/>
            </a:xfrm>
            <a:prstGeom prst="ellipse">
              <a:avLst/>
            </a:prstGeom>
            <a:solidFill>
              <a:srgbClr val="4E8F00"/>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7" name="Snip Same Side Corner Rectangle 216">
              <a:extLst>
                <a:ext uri="{FF2B5EF4-FFF2-40B4-BE49-F238E27FC236}">
                  <a16:creationId xmlns:a16="http://schemas.microsoft.com/office/drawing/2014/main" id="{8303BB38-8A7F-4646-A112-5139C70206D6}"/>
                </a:ext>
              </a:extLst>
            </p:cNvPr>
            <p:cNvSpPr/>
            <p:nvPr/>
          </p:nvSpPr>
          <p:spPr>
            <a:xfrm>
              <a:off x="6308146" y="1068302"/>
              <a:ext cx="167640" cy="252311"/>
            </a:xfrm>
            <a:prstGeom prst="snip2SameRect">
              <a:avLst/>
            </a:prstGeom>
            <a:solidFill>
              <a:srgbClr val="4E8F00"/>
            </a:solidFill>
            <a:ln w="12700" cap="flat" cmpd="sng" algn="ctr">
              <a:solidFill>
                <a:srgbClr val="4E8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8" name="Oval 217">
              <a:extLst>
                <a:ext uri="{FF2B5EF4-FFF2-40B4-BE49-F238E27FC236}">
                  <a16:creationId xmlns:a16="http://schemas.microsoft.com/office/drawing/2014/main" id="{3F6FEA33-88CC-A348-91E6-A63B7D54553A}"/>
                </a:ext>
              </a:extLst>
            </p:cNvPr>
            <p:cNvSpPr/>
            <p:nvPr/>
          </p:nvSpPr>
          <p:spPr>
            <a:xfrm>
              <a:off x="6321665" y="914213"/>
              <a:ext cx="140601" cy="134957"/>
            </a:xfrm>
            <a:prstGeom prst="ellipse">
              <a:avLst/>
            </a:prstGeom>
            <a:solidFill>
              <a:srgbClr val="4E8F00"/>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9" name="Snip Same Side Corner Rectangle 218">
              <a:extLst>
                <a:ext uri="{FF2B5EF4-FFF2-40B4-BE49-F238E27FC236}">
                  <a16:creationId xmlns:a16="http://schemas.microsoft.com/office/drawing/2014/main" id="{4BDD2213-0079-F343-AA6A-32DFD0E2D36C}"/>
                </a:ext>
              </a:extLst>
            </p:cNvPr>
            <p:cNvSpPr/>
            <p:nvPr/>
          </p:nvSpPr>
          <p:spPr>
            <a:xfrm>
              <a:off x="6542004" y="1064067"/>
              <a:ext cx="167640" cy="252311"/>
            </a:xfrm>
            <a:prstGeom prst="snip2SameRect">
              <a:avLst/>
            </a:prstGeom>
            <a:solidFill>
              <a:srgbClr val="4E8F00"/>
            </a:solidFill>
            <a:ln w="12700" cap="flat" cmpd="sng" algn="ctr">
              <a:solidFill>
                <a:srgbClr val="4E8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0" name="Oval 219">
              <a:extLst>
                <a:ext uri="{FF2B5EF4-FFF2-40B4-BE49-F238E27FC236}">
                  <a16:creationId xmlns:a16="http://schemas.microsoft.com/office/drawing/2014/main" id="{6A6550A7-FEBD-A947-BA01-DC2C1D329CB0}"/>
                </a:ext>
              </a:extLst>
            </p:cNvPr>
            <p:cNvSpPr/>
            <p:nvPr/>
          </p:nvSpPr>
          <p:spPr>
            <a:xfrm>
              <a:off x="6555523" y="909978"/>
              <a:ext cx="140601" cy="134957"/>
            </a:xfrm>
            <a:prstGeom prst="ellipse">
              <a:avLst/>
            </a:prstGeom>
            <a:solidFill>
              <a:srgbClr val="4E8F00"/>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221" name="Group 220">
              <a:extLst>
                <a:ext uri="{FF2B5EF4-FFF2-40B4-BE49-F238E27FC236}">
                  <a16:creationId xmlns:a16="http://schemas.microsoft.com/office/drawing/2014/main" id="{36419C1C-8F27-6643-9B39-2AD8FC36B8A3}"/>
                </a:ext>
              </a:extLst>
            </p:cNvPr>
            <p:cNvGrpSpPr/>
            <p:nvPr/>
          </p:nvGrpSpPr>
          <p:grpSpPr>
            <a:xfrm>
              <a:off x="6767158" y="909978"/>
              <a:ext cx="167640" cy="406400"/>
              <a:chOff x="1071880" y="1696720"/>
              <a:chExt cx="314960" cy="703687"/>
            </a:xfrm>
          </p:grpSpPr>
          <p:sp>
            <p:nvSpPr>
              <p:cNvPr id="227" name="Snip Same Side Corner Rectangle 226">
                <a:extLst>
                  <a:ext uri="{FF2B5EF4-FFF2-40B4-BE49-F238E27FC236}">
                    <a16:creationId xmlns:a16="http://schemas.microsoft.com/office/drawing/2014/main" id="{843E897C-B707-A841-B2C4-EDC85AC71BA9}"/>
                  </a:ext>
                </a:extLst>
              </p:cNvPr>
              <p:cNvSpPr/>
              <p:nvPr/>
            </p:nvSpPr>
            <p:spPr>
              <a:xfrm>
                <a:off x="1071880" y="1963527"/>
                <a:ext cx="314960" cy="436880"/>
              </a:xfrm>
              <a:prstGeom prst="snip2SameRect">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8" name="Oval 227">
                <a:extLst>
                  <a:ext uri="{FF2B5EF4-FFF2-40B4-BE49-F238E27FC236}">
                    <a16:creationId xmlns:a16="http://schemas.microsoft.com/office/drawing/2014/main" id="{469E5C09-6553-CF44-BF79-28C8E8F86E44}"/>
                  </a:ext>
                </a:extLst>
              </p:cNvPr>
              <p:cNvSpPr/>
              <p:nvPr/>
            </p:nvSpPr>
            <p:spPr>
              <a:xfrm>
                <a:off x="1097280" y="1696720"/>
                <a:ext cx="264160" cy="233680"/>
              </a:xfrm>
              <a:prstGeom prst="ellipse">
                <a:avLst/>
              </a:prstGeom>
              <a:solidFill>
                <a:srgbClr val="DDDDDD"/>
              </a:solidFill>
              <a:ln w="12700" cap="flat" cmpd="sng" algn="ctr">
                <a:solidFill>
                  <a:srgbClr val="DDDDD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222" name="Cross 221">
              <a:extLst>
                <a:ext uri="{FF2B5EF4-FFF2-40B4-BE49-F238E27FC236}">
                  <a16:creationId xmlns:a16="http://schemas.microsoft.com/office/drawing/2014/main" id="{9DB3A304-80B5-8C4F-B3C9-B860CCA0A6B8}"/>
                </a:ext>
              </a:extLst>
            </p:cNvPr>
            <p:cNvSpPr/>
            <p:nvPr/>
          </p:nvSpPr>
          <p:spPr>
            <a:xfrm>
              <a:off x="6315143" y="1363387"/>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3" name="Cross 222">
              <a:extLst>
                <a:ext uri="{FF2B5EF4-FFF2-40B4-BE49-F238E27FC236}">
                  <a16:creationId xmlns:a16="http://schemas.microsoft.com/office/drawing/2014/main" id="{CC6B0EA4-A12C-914B-92DA-019DEBB0E537}"/>
                </a:ext>
              </a:extLst>
            </p:cNvPr>
            <p:cNvSpPr/>
            <p:nvPr/>
          </p:nvSpPr>
          <p:spPr>
            <a:xfrm>
              <a:off x="5384550" y="1363387"/>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4" name="Cross 223">
              <a:extLst>
                <a:ext uri="{FF2B5EF4-FFF2-40B4-BE49-F238E27FC236}">
                  <a16:creationId xmlns:a16="http://schemas.microsoft.com/office/drawing/2014/main" id="{707FB424-95BC-8447-ACB9-308A5E25DDA5}"/>
                </a:ext>
              </a:extLst>
            </p:cNvPr>
            <p:cNvSpPr/>
            <p:nvPr/>
          </p:nvSpPr>
          <p:spPr>
            <a:xfrm>
              <a:off x="5636037" y="1363387"/>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5" name="Cross 224">
              <a:extLst>
                <a:ext uri="{FF2B5EF4-FFF2-40B4-BE49-F238E27FC236}">
                  <a16:creationId xmlns:a16="http://schemas.microsoft.com/office/drawing/2014/main" id="{01B138A6-FE35-994B-A66E-6C2F277ED907}"/>
                </a:ext>
              </a:extLst>
            </p:cNvPr>
            <p:cNvSpPr/>
            <p:nvPr/>
          </p:nvSpPr>
          <p:spPr>
            <a:xfrm>
              <a:off x="6776226" y="1363387"/>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6" name="Cross 225">
              <a:extLst>
                <a:ext uri="{FF2B5EF4-FFF2-40B4-BE49-F238E27FC236}">
                  <a16:creationId xmlns:a16="http://schemas.microsoft.com/office/drawing/2014/main" id="{235496EC-11F5-D841-A2C9-E5393975687F}"/>
                </a:ext>
              </a:extLst>
            </p:cNvPr>
            <p:cNvSpPr/>
            <p:nvPr/>
          </p:nvSpPr>
          <p:spPr>
            <a:xfrm>
              <a:off x="6098886" y="1363387"/>
              <a:ext cx="167640" cy="171123"/>
            </a:xfrm>
            <a:prstGeom prst="plus">
              <a:avLst>
                <a:gd name="adj" fmla="val 36232"/>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239" name="Group 238">
            <a:extLst>
              <a:ext uri="{FF2B5EF4-FFF2-40B4-BE49-F238E27FC236}">
                <a16:creationId xmlns:a16="http://schemas.microsoft.com/office/drawing/2014/main" id="{A9E80103-4943-184F-8990-98D8008E1ABA}"/>
              </a:ext>
            </a:extLst>
          </p:cNvPr>
          <p:cNvGrpSpPr/>
          <p:nvPr/>
        </p:nvGrpSpPr>
        <p:grpSpPr>
          <a:xfrm>
            <a:off x="2513304" y="2209600"/>
            <a:ext cx="1931272" cy="2078516"/>
            <a:chOff x="2513304" y="2209600"/>
            <a:chExt cx="1931272" cy="2078516"/>
          </a:xfrm>
        </p:grpSpPr>
        <p:sp>
          <p:nvSpPr>
            <p:cNvPr id="240" name="TextBox 239">
              <a:extLst>
                <a:ext uri="{FF2B5EF4-FFF2-40B4-BE49-F238E27FC236}">
                  <a16:creationId xmlns:a16="http://schemas.microsoft.com/office/drawing/2014/main" id="{1D0A356B-96AD-1C4A-A9CB-A6C892D1BF78}"/>
                </a:ext>
              </a:extLst>
            </p:cNvPr>
            <p:cNvSpPr txBox="1"/>
            <p:nvPr/>
          </p:nvSpPr>
          <p:spPr>
            <a:xfrm>
              <a:off x="2931020" y="3690087"/>
              <a:ext cx="151355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anose="020B0604020202020204"/>
                </a:rPr>
                <a:t>Behavioral consults</a:t>
              </a:r>
            </a:p>
          </p:txBody>
        </p:sp>
        <p:sp>
          <p:nvSpPr>
            <p:cNvPr id="241" name="TextBox 240">
              <a:extLst>
                <a:ext uri="{FF2B5EF4-FFF2-40B4-BE49-F238E27FC236}">
                  <a16:creationId xmlns:a16="http://schemas.microsoft.com/office/drawing/2014/main" id="{AAE503BC-8C94-824F-A13A-BB47A0DC9ED3}"/>
                </a:ext>
              </a:extLst>
            </p:cNvPr>
            <p:cNvSpPr txBox="1"/>
            <p:nvPr/>
          </p:nvSpPr>
          <p:spPr>
            <a:xfrm>
              <a:off x="2931020" y="2231307"/>
              <a:ext cx="96853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anose="020B0604020202020204"/>
                </a:rPr>
                <a:t>Procedures</a:t>
              </a:r>
            </a:p>
          </p:txBody>
        </p:sp>
        <p:sp>
          <p:nvSpPr>
            <p:cNvPr id="242" name="TextBox 241">
              <a:extLst>
                <a:ext uri="{FF2B5EF4-FFF2-40B4-BE49-F238E27FC236}">
                  <a16:creationId xmlns:a16="http://schemas.microsoft.com/office/drawing/2014/main" id="{477624EB-92F5-5343-8F79-0A8EFA987865}"/>
                </a:ext>
              </a:extLst>
            </p:cNvPr>
            <p:cNvSpPr txBox="1"/>
            <p:nvPr/>
          </p:nvSpPr>
          <p:spPr>
            <a:xfrm>
              <a:off x="2931020" y="2931402"/>
              <a:ext cx="51648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anose="020B0604020202020204"/>
                </a:rPr>
                <a:t>Labs</a:t>
              </a:r>
            </a:p>
          </p:txBody>
        </p:sp>
        <p:sp>
          <p:nvSpPr>
            <p:cNvPr id="243" name="TextBox 242">
              <a:extLst>
                <a:ext uri="{FF2B5EF4-FFF2-40B4-BE49-F238E27FC236}">
                  <a16:creationId xmlns:a16="http://schemas.microsoft.com/office/drawing/2014/main" id="{23B45096-7618-BC4A-9181-34990D0A8492}"/>
                </a:ext>
              </a:extLst>
            </p:cNvPr>
            <p:cNvSpPr txBox="1"/>
            <p:nvPr/>
          </p:nvSpPr>
          <p:spPr>
            <a:xfrm>
              <a:off x="2931020" y="3316109"/>
              <a:ext cx="59343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anose="020B0604020202020204"/>
                </a:rPr>
                <a:t>Drugs</a:t>
              </a:r>
            </a:p>
          </p:txBody>
        </p:sp>
        <p:sp>
          <p:nvSpPr>
            <p:cNvPr id="244" name="TextBox 243">
              <a:extLst>
                <a:ext uri="{FF2B5EF4-FFF2-40B4-BE49-F238E27FC236}">
                  <a16:creationId xmlns:a16="http://schemas.microsoft.com/office/drawing/2014/main" id="{C0006D93-50DC-BD4A-B08E-1E057FA22DD5}"/>
                </a:ext>
              </a:extLst>
            </p:cNvPr>
            <p:cNvSpPr txBox="1"/>
            <p:nvPr/>
          </p:nvSpPr>
          <p:spPr>
            <a:xfrm>
              <a:off x="2931020" y="4011117"/>
              <a:ext cx="136928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anose="020B0604020202020204"/>
                </a:rPr>
                <a:t>Patient education</a:t>
              </a:r>
            </a:p>
          </p:txBody>
        </p:sp>
        <p:sp>
          <p:nvSpPr>
            <p:cNvPr id="245" name="TextBox 244">
              <a:extLst>
                <a:ext uri="{FF2B5EF4-FFF2-40B4-BE49-F238E27FC236}">
                  <a16:creationId xmlns:a16="http://schemas.microsoft.com/office/drawing/2014/main" id="{B1878486-7D81-2A4C-B2E7-DDD2A8C3882C}"/>
                </a:ext>
              </a:extLst>
            </p:cNvPr>
            <p:cNvSpPr txBox="1"/>
            <p:nvPr/>
          </p:nvSpPr>
          <p:spPr>
            <a:xfrm>
              <a:off x="2931020" y="2591385"/>
              <a:ext cx="119135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anose="020B0604020202020204"/>
                </a:rPr>
                <a:t>Diagnostic test</a:t>
              </a:r>
            </a:p>
          </p:txBody>
        </p:sp>
        <p:pic>
          <p:nvPicPr>
            <p:cNvPr id="246" name="Picture 245">
              <a:extLst>
                <a:ext uri="{FF2B5EF4-FFF2-40B4-BE49-F238E27FC236}">
                  <a16:creationId xmlns:a16="http://schemas.microsoft.com/office/drawing/2014/main" id="{8D545D1C-2A41-F140-82E3-40C6F9BD6F6D}"/>
                </a:ext>
              </a:extLst>
            </p:cNvPr>
            <p:cNvPicPr>
              <a:picLocks noChangeAspect="1"/>
            </p:cNvPicPr>
            <p:nvPr/>
          </p:nvPicPr>
          <p:blipFill>
            <a:blip r:embed="rId3">
              <a:duotone>
                <a:srgbClr val="4D4D4D">
                  <a:shade val="45000"/>
                  <a:satMod val="135000"/>
                </a:srgbClr>
                <a:prstClr val="white"/>
              </a:duotone>
            </a:blip>
            <a:stretch>
              <a:fillRect/>
            </a:stretch>
          </p:blipFill>
          <p:spPr>
            <a:xfrm>
              <a:off x="2532429" y="2582782"/>
              <a:ext cx="274320" cy="274320"/>
            </a:xfrm>
            <a:prstGeom prst="rect">
              <a:avLst/>
            </a:prstGeom>
          </p:spPr>
        </p:pic>
        <p:pic>
          <p:nvPicPr>
            <p:cNvPr id="247" name="Picture 246">
              <a:extLst>
                <a:ext uri="{FF2B5EF4-FFF2-40B4-BE49-F238E27FC236}">
                  <a16:creationId xmlns:a16="http://schemas.microsoft.com/office/drawing/2014/main" id="{453D12AF-857B-644C-8FF1-9EC83C6B0CC0}"/>
                </a:ext>
              </a:extLst>
            </p:cNvPr>
            <p:cNvPicPr>
              <a:picLocks noChangeAspect="1"/>
            </p:cNvPicPr>
            <p:nvPr/>
          </p:nvPicPr>
          <p:blipFill>
            <a:blip r:embed="rId4">
              <a:duotone>
                <a:srgbClr val="4D4D4D">
                  <a:shade val="45000"/>
                  <a:satMod val="135000"/>
                </a:srgbClr>
                <a:prstClr val="white"/>
              </a:duotone>
            </a:blip>
            <a:srcRect/>
            <a:stretch/>
          </p:blipFill>
          <p:spPr>
            <a:xfrm>
              <a:off x="2563749" y="2918653"/>
              <a:ext cx="274320" cy="274320"/>
            </a:xfrm>
            <a:prstGeom prst="rect">
              <a:avLst/>
            </a:prstGeom>
          </p:spPr>
        </p:pic>
        <p:pic>
          <p:nvPicPr>
            <p:cNvPr id="248" name="Picture 247">
              <a:extLst>
                <a:ext uri="{FF2B5EF4-FFF2-40B4-BE49-F238E27FC236}">
                  <a16:creationId xmlns:a16="http://schemas.microsoft.com/office/drawing/2014/main" id="{D14A9A9C-6D01-854F-96F8-01C20C8E2DB4}"/>
                </a:ext>
              </a:extLst>
            </p:cNvPr>
            <p:cNvPicPr>
              <a:picLocks noChangeAspect="1"/>
            </p:cNvPicPr>
            <p:nvPr/>
          </p:nvPicPr>
          <p:blipFill>
            <a:blip r:embed="rId5">
              <a:duotone>
                <a:srgbClr val="4D4D4D">
                  <a:shade val="45000"/>
                  <a:satMod val="135000"/>
                </a:srgbClr>
                <a:prstClr val="white"/>
              </a:duotone>
            </a:blip>
            <a:srcRect/>
            <a:stretch/>
          </p:blipFill>
          <p:spPr>
            <a:xfrm>
              <a:off x="2550715" y="3317448"/>
              <a:ext cx="274320" cy="274320"/>
            </a:xfrm>
            <a:prstGeom prst="rect">
              <a:avLst/>
            </a:prstGeom>
          </p:spPr>
        </p:pic>
        <p:pic>
          <p:nvPicPr>
            <p:cNvPr id="249" name="Picture 248">
              <a:extLst>
                <a:ext uri="{FF2B5EF4-FFF2-40B4-BE49-F238E27FC236}">
                  <a16:creationId xmlns:a16="http://schemas.microsoft.com/office/drawing/2014/main" id="{BD058F7D-2D7C-0045-A80E-97428AC3D0B5}"/>
                </a:ext>
              </a:extLst>
            </p:cNvPr>
            <p:cNvPicPr>
              <a:picLocks noChangeAspect="1"/>
            </p:cNvPicPr>
            <p:nvPr/>
          </p:nvPicPr>
          <p:blipFill>
            <a:blip r:embed="rId6">
              <a:duotone>
                <a:srgbClr val="4D4D4D">
                  <a:shade val="45000"/>
                  <a:satMod val="135000"/>
                </a:srgbClr>
                <a:prstClr val="white"/>
              </a:duotone>
            </a:blip>
            <a:srcRect/>
            <a:stretch/>
          </p:blipFill>
          <p:spPr>
            <a:xfrm>
              <a:off x="2527592" y="3691426"/>
              <a:ext cx="274320" cy="274320"/>
            </a:xfrm>
            <a:prstGeom prst="rect">
              <a:avLst/>
            </a:prstGeom>
          </p:spPr>
        </p:pic>
        <p:pic>
          <p:nvPicPr>
            <p:cNvPr id="250" name="Picture 249">
              <a:extLst>
                <a:ext uri="{FF2B5EF4-FFF2-40B4-BE49-F238E27FC236}">
                  <a16:creationId xmlns:a16="http://schemas.microsoft.com/office/drawing/2014/main" id="{62D53D9D-79A1-474E-814B-47592FD2AE91}"/>
                </a:ext>
              </a:extLst>
            </p:cNvPr>
            <p:cNvPicPr>
              <a:picLocks noChangeAspect="1"/>
            </p:cNvPicPr>
            <p:nvPr/>
          </p:nvPicPr>
          <p:blipFill>
            <a:blip r:embed="rId7">
              <a:duotone>
                <a:srgbClr val="4D4D4D">
                  <a:shade val="45000"/>
                  <a:satMod val="135000"/>
                </a:srgbClr>
                <a:prstClr val="white"/>
              </a:duotone>
            </a:blip>
            <a:srcRect/>
            <a:stretch/>
          </p:blipFill>
          <p:spPr>
            <a:xfrm>
              <a:off x="2513304" y="4012456"/>
              <a:ext cx="274320" cy="274320"/>
            </a:xfrm>
            <a:prstGeom prst="rect">
              <a:avLst/>
            </a:prstGeom>
          </p:spPr>
        </p:pic>
        <p:pic>
          <p:nvPicPr>
            <p:cNvPr id="251" name="Picture 250">
              <a:extLst>
                <a:ext uri="{FF2B5EF4-FFF2-40B4-BE49-F238E27FC236}">
                  <a16:creationId xmlns:a16="http://schemas.microsoft.com/office/drawing/2014/main" id="{BC3AC449-5CB9-BA49-827F-4237BF15B474}"/>
                </a:ext>
              </a:extLst>
            </p:cNvPr>
            <p:cNvPicPr>
              <a:picLocks noChangeAspect="1"/>
            </p:cNvPicPr>
            <p:nvPr/>
          </p:nvPicPr>
          <p:blipFill>
            <a:blip r:embed="rId8">
              <a:duotone>
                <a:srgbClr val="4D4D4D">
                  <a:shade val="45000"/>
                  <a:satMod val="135000"/>
                </a:srgbClr>
                <a:prstClr val="white"/>
              </a:duotone>
            </a:blip>
            <a:srcRect/>
            <a:stretch/>
          </p:blipFill>
          <p:spPr>
            <a:xfrm>
              <a:off x="2582429" y="2209600"/>
              <a:ext cx="274320" cy="274320"/>
            </a:xfrm>
            <a:prstGeom prst="rect">
              <a:avLst/>
            </a:prstGeom>
          </p:spPr>
        </p:pic>
      </p:grpSp>
      <p:pic>
        <p:nvPicPr>
          <p:cNvPr id="252" name="Picture 251">
            <a:extLst>
              <a:ext uri="{FF2B5EF4-FFF2-40B4-BE49-F238E27FC236}">
                <a16:creationId xmlns:a16="http://schemas.microsoft.com/office/drawing/2014/main" id="{2D6BB254-B44B-0347-99E9-060F0138F24C}"/>
              </a:ext>
            </a:extLst>
          </p:cNvPr>
          <p:cNvPicPr>
            <a:picLocks noChangeAspect="1"/>
          </p:cNvPicPr>
          <p:nvPr/>
        </p:nvPicPr>
        <p:blipFill>
          <a:blip r:embed="rId8">
            <a:duotone>
              <a:srgbClr val="4D4D4D">
                <a:shade val="45000"/>
                <a:satMod val="135000"/>
              </a:srgbClr>
              <a:prstClr val="white"/>
            </a:duotone>
          </a:blip>
          <a:srcRect/>
          <a:stretch/>
        </p:blipFill>
        <p:spPr>
          <a:xfrm>
            <a:off x="5745887" y="2756489"/>
            <a:ext cx="274320" cy="274320"/>
          </a:xfrm>
          <a:prstGeom prst="rect">
            <a:avLst/>
          </a:prstGeom>
        </p:spPr>
      </p:pic>
      <p:grpSp>
        <p:nvGrpSpPr>
          <p:cNvPr id="253" name="Group 252">
            <a:extLst>
              <a:ext uri="{FF2B5EF4-FFF2-40B4-BE49-F238E27FC236}">
                <a16:creationId xmlns:a16="http://schemas.microsoft.com/office/drawing/2014/main" id="{7089D84C-C53F-B142-AAE3-4CDD62AD2B01}"/>
              </a:ext>
            </a:extLst>
          </p:cNvPr>
          <p:cNvGrpSpPr/>
          <p:nvPr/>
        </p:nvGrpSpPr>
        <p:grpSpPr>
          <a:xfrm>
            <a:off x="5059606" y="2452495"/>
            <a:ext cx="1777000" cy="1745385"/>
            <a:chOff x="5059606" y="2452495"/>
            <a:chExt cx="1777000" cy="1745385"/>
          </a:xfrm>
        </p:grpSpPr>
        <p:sp>
          <p:nvSpPr>
            <p:cNvPr id="254" name="Cross 253">
              <a:extLst>
                <a:ext uri="{FF2B5EF4-FFF2-40B4-BE49-F238E27FC236}">
                  <a16:creationId xmlns:a16="http://schemas.microsoft.com/office/drawing/2014/main" id="{AEEED331-8EEE-B248-93D0-B23EDCFA2E57}"/>
                </a:ext>
              </a:extLst>
            </p:cNvPr>
            <p:cNvSpPr/>
            <p:nvPr/>
          </p:nvSpPr>
          <p:spPr>
            <a:xfrm>
              <a:off x="5059606" y="2452495"/>
              <a:ext cx="1777000" cy="1745385"/>
            </a:xfrm>
            <a:prstGeom prst="plus">
              <a:avLst>
                <a:gd name="adj" fmla="val 36232"/>
              </a:avLst>
            </a:prstGeom>
            <a:noFill/>
            <a:ln w="4762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55" name="Picture 254">
              <a:extLst>
                <a:ext uri="{FF2B5EF4-FFF2-40B4-BE49-F238E27FC236}">
                  <a16:creationId xmlns:a16="http://schemas.microsoft.com/office/drawing/2014/main" id="{FDF19CED-2CF7-E749-8387-9FA41C04B2AC}"/>
                </a:ext>
              </a:extLst>
            </p:cNvPr>
            <p:cNvPicPr>
              <a:picLocks noChangeAspect="1"/>
            </p:cNvPicPr>
            <p:nvPr/>
          </p:nvPicPr>
          <p:blipFill>
            <a:blip r:embed="rId4">
              <a:duotone>
                <a:srgbClr val="4D4D4D">
                  <a:shade val="45000"/>
                  <a:satMod val="135000"/>
                </a:srgbClr>
                <a:prstClr val="white"/>
              </a:duotone>
            </a:blip>
            <a:srcRect/>
            <a:stretch/>
          </p:blipFill>
          <p:spPr>
            <a:xfrm>
              <a:off x="6248552" y="3106379"/>
              <a:ext cx="274320" cy="274320"/>
            </a:xfrm>
            <a:prstGeom prst="rect">
              <a:avLst/>
            </a:prstGeom>
          </p:spPr>
        </p:pic>
        <p:pic>
          <p:nvPicPr>
            <p:cNvPr id="256" name="Picture 255">
              <a:extLst>
                <a:ext uri="{FF2B5EF4-FFF2-40B4-BE49-F238E27FC236}">
                  <a16:creationId xmlns:a16="http://schemas.microsoft.com/office/drawing/2014/main" id="{0131417D-D656-DB41-B463-1B7BAA1BDB65}"/>
                </a:ext>
              </a:extLst>
            </p:cNvPr>
            <p:cNvPicPr>
              <a:picLocks noChangeAspect="1"/>
            </p:cNvPicPr>
            <p:nvPr/>
          </p:nvPicPr>
          <p:blipFill>
            <a:blip r:embed="rId4">
              <a:duotone>
                <a:srgbClr val="4D4D4D">
                  <a:shade val="45000"/>
                  <a:satMod val="135000"/>
                </a:srgbClr>
                <a:prstClr val="white"/>
              </a:duotone>
            </a:blip>
            <a:srcRect/>
            <a:stretch/>
          </p:blipFill>
          <p:spPr>
            <a:xfrm>
              <a:off x="6300663" y="3245324"/>
              <a:ext cx="274320" cy="274320"/>
            </a:xfrm>
            <a:prstGeom prst="rect">
              <a:avLst/>
            </a:prstGeom>
          </p:spPr>
        </p:pic>
        <p:pic>
          <p:nvPicPr>
            <p:cNvPr id="257" name="Picture 256">
              <a:extLst>
                <a:ext uri="{FF2B5EF4-FFF2-40B4-BE49-F238E27FC236}">
                  <a16:creationId xmlns:a16="http://schemas.microsoft.com/office/drawing/2014/main" id="{96441D20-B9C8-AB47-884F-A59C254F3BEE}"/>
                </a:ext>
              </a:extLst>
            </p:cNvPr>
            <p:cNvPicPr>
              <a:picLocks noChangeAspect="1"/>
            </p:cNvPicPr>
            <p:nvPr/>
          </p:nvPicPr>
          <p:blipFill>
            <a:blip r:embed="rId4">
              <a:duotone>
                <a:srgbClr val="4D4D4D">
                  <a:shade val="45000"/>
                  <a:satMod val="135000"/>
                </a:srgbClr>
                <a:prstClr val="white"/>
              </a:duotone>
            </a:blip>
            <a:srcRect/>
            <a:stretch/>
          </p:blipFill>
          <p:spPr>
            <a:xfrm>
              <a:off x="6530850" y="3220253"/>
              <a:ext cx="274320" cy="274320"/>
            </a:xfrm>
            <a:prstGeom prst="rect">
              <a:avLst/>
            </a:prstGeom>
          </p:spPr>
        </p:pic>
        <p:pic>
          <p:nvPicPr>
            <p:cNvPr id="258" name="Picture 257">
              <a:extLst>
                <a:ext uri="{FF2B5EF4-FFF2-40B4-BE49-F238E27FC236}">
                  <a16:creationId xmlns:a16="http://schemas.microsoft.com/office/drawing/2014/main" id="{489BB0C5-8D85-B440-AF84-5F3E33E38777}"/>
                </a:ext>
              </a:extLst>
            </p:cNvPr>
            <p:cNvPicPr>
              <a:picLocks noChangeAspect="1"/>
            </p:cNvPicPr>
            <p:nvPr/>
          </p:nvPicPr>
          <p:blipFill>
            <a:blip r:embed="rId5">
              <a:duotone>
                <a:srgbClr val="4D4D4D">
                  <a:shade val="45000"/>
                  <a:satMod val="135000"/>
                </a:srgbClr>
                <a:prstClr val="white"/>
              </a:duotone>
            </a:blip>
            <a:srcRect/>
            <a:stretch/>
          </p:blipFill>
          <p:spPr>
            <a:xfrm>
              <a:off x="5784282" y="3121324"/>
              <a:ext cx="274320" cy="274320"/>
            </a:xfrm>
            <a:prstGeom prst="rect">
              <a:avLst/>
            </a:prstGeom>
          </p:spPr>
        </p:pic>
        <p:pic>
          <p:nvPicPr>
            <p:cNvPr id="259" name="Picture 258">
              <a:extLst>
                <a:ext uri="{FF2B5EF4-FFF2-40B4-BE49-F238E27FC236}">
                  <a16:creationId xmlns:a16="http://schemas.microsoft.com/office/drawing/2014/main" id="{B44FCB02-74FA-454B-B697-8A159060A654}"/>
                </a:ext>
              </a:extLst>
            </p:cNvPr>
            <p:cNvPicPr>
              <a:picLocks noChangeAspect="1"/>
            </p:cNvPicPr>
            <p:nvPr/>
          </p:nvPicPr>
          <p:blipFill>
            <a:blip r:embed="rId5">
              <a:duotone>
                <a:srgbClr val="4D4D4D">
                  <a:shade val="45000"/>
                  <a:satMod val="135000"/>
                </a:srgbClr>
                <a:prstClr val="white"/>
              </a:duotone>
            </a:blip>
            <a:srcRect/>
            <a:stretch/>
          </p:blipFill>
          <p:spPr>
            <a:xfrm>
              <a:off x="5893101" y="3443097"/>
              <a:ext cx="274320" cy="274320"/>
            </a:xfrm>
            <a:prstGeom prst="rect">
              <a:avLst/>
            </a:prstGeom>
          </p:spPr>
        </p:pic>
        <p:pic>
          <p:nvPicPr>
            <p:cNvPr id="260" name="Picture 259">
              <a:extLst>
                <a:ext uri="{FF2B5EF4-FFF2-40B4-BE49-F238E27FC236}">
                  <a16:creationId xmlns:a16="http://schemas.microsoft.com/office/drawing/2014/main" id="{B6269FF6-889F-4745-A7DD-EEF055F0C570}"/>
                </a:ext>
              </a:extLst>
            </p:cNvPr>
            <p:cNvPicPr>
              <a:picLocks noChangeAspect="1"/>
            </p:cNvPicPr>
            <p:nvPr/>
          </p:nvPicPr>
          <p:blipFill>
            <a:blip r:embed="rId3">
              <a:duotone>
                <a:srgbClr val="4D4D4D">
                  <a:shade val="45000"/>
                  <a:satMod val="135000"/>
                </a:srgbClr>
                <a:prstClr val="white"/>
              </a:duotone>
            </a:blip>
            <a:stretch>
              <a:fillRect/>
            </a:stretch>
          </p:blipFill>
          <p:spPr>
            <a:xfrm>
              <a:off x="5078371" y="3106084"/>
              <a:ext cx="274320" cy="274320"/>
            </a:xfrm>
            <a:prstGeom prst="rect">
              <a:avLst/>
            </a:prstGeom>
          </p:spPr>
        </p:pic>
        <p:pic>
          <p:nvPicPr>
            <p:cNvPr id="261" name="Picture 260">
              <a:extLst>
                <a:ext uri="{FF2B5EF4-FFF2-40B4-BE49-F238E27FC236}">
                  <a16:creationId xmlns:a16="http://schemas.microsoft.com/office/drawing/2014/main" id="{A4D7F553-00F7-164E-B2F1-20C2C44CC292}"/>
                </a:ext>
              </a:extLst>
            </p:cNvPr>
            <p:cNvPicPr>
              <a:picLocks noChangeAspect="1"/>
            </p:cNvPicPr>
            <p:nvPr/>
          </p:nvPicPr>
          <p:blipFill>
            <a:blip r:embed="rId3">
              <a:duotone>
                <a:srgbClr val="4D4D4D">
                  <a:shade val="45000"/>
                  <a:satMod val="135000"/>
                </a:srgbClr>
                <a:prstClr val="white"/>
              </a:duotone>
            </a:blip>
            <a:stretch>
              <a:fillRect/>
            </a:stretch>
          </p:blipFill>
          <p:spPr>
            <a:xfrm>
              <a:off x="5230771" y="3234396"/>
              <a:ext cx="274320" cy="274320"/>
            </a:xfrm>
            <a:prstGeom prst="rect">
              <a:avLst/>
            </a:prstGeom>
          </p:spPr>
        </p:pic>
        <p:pic>
          <p:nvPicPr>
            <p:cNvPr id="262" name="Picture 261">
              <a:extLst>
                <a:ext uri="{FF2B5EF4-FFF2-40B4-BE49-F238E27FC236}">
                  <a16:creationId xmlns:a16="http://schemas.microsoft.com/office/drawing/2014/main" id="{C3DE84BB-10CE-794D-8E26-E1849235B07A}"/>
                </a:ext>
              </a:extLst>
            </p:cNvPr>
            <p:cNvPicPr>
              <a:picLocks noChangeAspect="1"/>
            </p:cNvPicPr>
            <p:nvPr/>
          </p:nvPicPr>
          <p:blipFill>
            <a:blip r:embed="rId3">
              <a:duotone>
                <a:srgbClr val="4D4D4D">
                  <a:shade val="45000"/>
                  <a:satMod val="135000"/>
                </a:srgbClr>
                <a:prstClr val="white"/>
              </a:duotone>
            </a:blip>
            <a:stretch>
              <a:fillRect/>
            </a:stretch>
          </p:blipFill>
          <p:spPr>
            <a:xfrm>
              <a:off x="5439616" y="3140604"/>
              <a:ext cx="274320" cy="274320"/>
            </a:xfrm>
            <a:prstGeom prst="rect">
              <a:avLst/>
            </a:prstGeom>
          </p:spPr>
        </p:pic>
        <p:pic>
          <p:nvPicPr>
            <p:cNvPr id="263" name="Picture 262">
              <a:extLst>
                <a:ext uri="{FF2B5EF4-FFF2-40B4-BE49-F238E27FC236}">
                  <a16:creationId xmlns:a16="http://schemas.microsoft.com/office/drawing/2014/main" id="{C7A2FA61-2E14-6C47-826D-632D8660D947}"/>
                </a:ext>
              </a:extLst>
            </p:cNvPr>
            <p:cNvPicPr>
              <a:picLocks noChangeAspect="1"/>
            </p:cNvPicPr>
            <p:nvPr/>
          </p:nvPicPr>
          <p:blipFill>
            <a:blip r:embed="rId6">
              <a:duotone>
                <a:srgbClr val="4D4D4D">
                  <a:shade val="45000"/>
                  <a:satMod val="135000"/>
                </a:srgbClr>
                <a:prstClr val="white"/>
              </a:duotone>
            </a:blip>
            <a:srcRect/>
            <a:stretch/>
          </p:blipFill>
          <p:spPr>
            <a:xfrm>
              <a:off x="5840889" y="3764803"/>
              <a:ext cx="274320" cy="274320"/>
            </a:xfrm>
            <a:prstGeom prst="rect">
              <a:avLst/>
            </a:prstGeom>
          </p:spPr>
        </p:pic>
        <p:pic>
          <p:nvPicPr>
            <p:cNvPr id="264" name="Picture 263">
              <a:extLst>
                <a:ext uri="{FF2B5EF4-FFF2-40B4-BE49-F238E27FC236}">
                  <a16:creationId xmlns:a16="http://schemas.microsoft.com/office/drawing/2014/main" id="{96D24CE6-8162-044B-8FD6-8D24841E8790}"/>
                </a:ext>
              </a:extLst>
            </p:cNvPr>
            <p:cNvPicPr>
              <a:picLocks noChangeAspect="1"/>
            </p:cNvPicPr>
            <p:nvPr/>
          </p:nvPicPr>
          <p:blipFill>
            <a:blip r:embed="rId8">
              <a:duotone>
                <a:srgbClr val="4D4D4D">
                  <a:shade val="45000"/>
                  <a:satMod val="135000"/>
                </a:srgbClr>
                <a:prstClr val="white"/>
              </a:duotone>
            </a:blip>
            <a:srcRect/>
            <a:stretch/>
          </p:blipFill>
          <p:spPr>
            <a:xfrm>
              <a:off x="5925703" y="2502624"/>
              <a:ext cx="274320" cy="274320"/>
            </a:xfrm>
            <a:prstGeom prst="rect">
              <a:avLst/>
            </a:prstGeom>
          </p:spPr>
        </p:pic>
      </p:grpSp>
      <p:grpSp>
        <p:nvGrpSpPr>
          <p:cNvPr id="265" name="Group 264">
            <a:extLst>
              <a:ext uri="{FF2B5EF4-FFF2-40B4-BE49-F238E27FC236}">
                <a16:creationId xmlns:a16="http://schemas.microsoft.com/office/drawing/2014/main" id="{74A68FD6-694E-0144-96B1-513A797DB4EE}"/>
              </a:ext>
            </a:extLst>
          </p:cNvPr>
          <p:cNvGrpSpPr/>
          <p:nvPr/>
        </p:nvGrpSpPr>
        <p:grpSpPr>
          <a:xfrm>
            <a:off x="7958519" y="2449824"/>
            <a:ext cx="1777000" cy="1745385"/>
            <a:chOff x="7958519" y="2449824"/>
            <a:chExt cx="1777000" cy="1745385"/>
          </a:xfrm>
        </p:grpSpPr>
        <p:sp>
          <p:nvSpPr>
            <p:cNvPr id="266" name="Cross 265">
              <a:extLst>
                <a:ext uri="{FF2B5EF4-FFF2-40B4-BE49-F238E27FC236}">
                  <a16:creationId xmlns:a16="http://schemas.microsoft.com/office/drawing/2014/main" id="{6D7FF63F-8C78-5448-B252-1E7A7030EDAE}"/>
                </a:ext>
              </a:extLst>
            </p:cNvPr>
            <p:cNvSpPr/>
            <p:nvPr/>
          </p:nvSpPr>
          <p:spPr>
            <a:xfrm>
              <a:off x="7958519" y="2449824"/>
              <a:ext cx="1777000" cy="1745385"/>
            </a:xfrm>
            <a:prstGeom prst="plus">
              <a:avLst>
                <a:gd name="adj" fmla="val 36232"/>
              </a:avLst>
            </a:prstGeom>
            <a:noFill/>
            <a:ln w="4762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67" name="Picture 266">
              <a:extLst>
                <a:ext uri="{FF2B5EF4-FFF2-40B4-BE49-F238E27FC236}">
                  <a16:creationId xmlns:a16="http://schemas.microsoft.com/office/drawing/2014/main" id="{54E42AF7-55C5-764C-9907-0BED57678802}"/>
                </a:ext>
              </a:extLst>
            </p:cNvPr>
            <p:cNvPicPr>
              <a:picLocks noChangeAspect="1"/>
            </p:cNvPicPr>
            <p:nvPr/>
          </p:nvPicPr>
          <p:blipFill>
            <a:blip r:embed="rId3">
              <a:duotone>
                <a:srgbClr val="4D4D4D">
                  <a:shade val="45000"/>
                  <a:satMod val="135000"/>
                </a:srgbClr>
                <a:prstClr val="white"/>
              </a:duotone>
            </a:blip>
            <a:stretch>
              <a:fillRect/>
            </a:stretch>
          </p:blipFill>
          <p:spPr>
            <a:xfrm>
              <a:off x="8098281" y="3178940"/>
              <a:ext cx="274320" cy="274320"/>
            </a:xfrm>
            <a:prstGeom prst="rect">
              <a:avLst/>
            </a:prstGeom>
          </p:spPr>
        </p:pic>
        <p:pic>
          <p:nvPicPr>
            <p:cNvPr id="268" name="Picture 267">
              <a:extLst>
                <a:ext uri="{FF2B5EF4-FFF2-40B4-BE49-F238E27FC236}">
                  <a16:creationId xmlns:a16="http://schemas.microsoft.com/office/drawing/2014/main" id="{498EABD4-5576-684D-BC03-99F270ACA0DF}"/>
                </a:ext>
              </a:extLst>
            </p:cNvPr>
            <p:cNvPicPr>
              <a:picLocks noChangeAspect="1"/>
            </p:cNvPicPr>
            <p:nvPr/>
          </p:nvPicPr>
          <p:blipFill>
            <a:blip r:embed="rId5">
              <a:duotone>
                <a:srgbClr val="4D4D4D">
                  <a:shade val="45000"/>
                  <a:satMod val="135000"/>
                </a:srgbClr>
                <a:prstClr val="white"/>
              </a:duotone>
            </a:blip>
            <a:srcRect/>
            <a:stretch/>
          </p:blipFill>
          <p:spPr>
            <a:xfrm>
              <a:off x="8708510" y="3175599"/>
              <a:ext cx="274320" cy="274320"/>
            </a:xfrm>
            <a:prstGeom prst="rect">
              <a:avLst/>
            </a:prstGeom>
          </p:spPr>
        </p:pic>
        <p:pic>
          <p:nvPicPr>
            <p:cNvPr id="269" name="Picture 268">
              <a:extLst>
                <a:ext uri="{FF2B5EF4-FFF2-40B4-BE49-F238E27FC236}">
                  <a16:creationId xmlns:a16="http://schemas.microsoft.com/office/drawing/2014/main" id="{848E2FA8-FD5E-EC42-A079-C0380946A482}"/>
                </a:ext>
              </a:extLst>
            </p:cNvPr>
            <p:cNvPicPr>
              <a:picLocks noChangeAspect="1"/>
            </p:cNvPicPr>
            <p:nvPr/>
          </p:nvPicPr>
          <p:blipFill>
            <a:blip r:embed="rId4">
              <a:duotone>
                <a:srgbClr val="4D4D4D">
                  <a:shade val="45000"/>
                  <a:satMod val="135000"/>
                </a:srgbClr>
                <a:prstClr val="white"/>
              </a:duotone>
            </a:blip>
            <a:srcRect/>
            <a:stretch/>
          </p:blipFill>
          <p:spPr>
            <a:xfrm>
              <a:off x="9310048" y="3170711"/>
              <a:ext cx="274320" cy="274320"/>
            </a:xfrm>
            <a:prstGeom prst="rect">
              <a:avLst/>
            </a:prstGeom>
          </p:spPr>
        </p:pic>
        <p:pic>
          <p:nvPicPr>
            <p:cNvPr id="270" name="Picture 269">
              <a:extLst>
                <a:ext uri="{FF2B5EF4-FFF2-40B4-BE49-F238E27FC236}">
                  <a16:creationId xmlns:a16="http://schemas.microsoft.com/office/drawing/2014/main" id="{C2883D7B-6AA2-9140-BDA2-6AE71828F75E}"/>
                </a:ext>
              </a:extLst>
            </p:cNvPr>
            <p:cNvPicPr>
              <a:picLocks noChangeAspect="1"/>
            </p:cNvPicPr>
            <p:nvPr/>
          </p:nvPicPr>
          <p:blipFill>
            <a:blip r:embed="rId6">
              <a:duotone>
                <a:srgbClr val="4D4D4D">
                  <a:shade val="45000"/>
                  <a:satMod val="135000"/>
                </a:srgbClr>
                <a:prstClr val="white"/>
              </a:duotone>
            </a:blip>
            <a:srcRect/>
            <a:stretch/>
          </p:blipFill>
          <p:spPr>
            <a:xfrm>
              <a:off x="8726142" y="3577194"/>
              <a:ext cx="274320" cy="274320"/>
            </a:xfrm>
            <a:prstGeom prst="rect">
              <a:avLst/>
            </a:prstGeom>
          </p:spPr>
        </p:pic>
        <p:pic>
          <p:nvPicPr>
            <p:cNvPr id="271" name="Picture 270">
              <a:extLst>
                <a:ext uri="{FF2B5EF4-FFF2-40B4-BE49-F238E27FC236}">
                  <a16:creationId xmlns:a16="http://schemas.microsoft.com/office/drawing/2014/main" id="{C01703AB-F60C-C843-8639-0749E78A4EDD}"/>
                </a:ext>
              </a:extLst>
            </p:cNvPr>
            <p:cNvPicPr>
              <a:picLocks noChangeAspect="1"/>
            </p:cNvPicPr>
            <p:nvPr/>
          </p:nvPicPr>
          <p:blipFill>
            <a:blip r:embed="rId7">
              <a:duotone>
                <a:srgbClr val="4D4D4D">
                  <a:shade val="45000"/>
                  <a:satMod val="135000"/>
                </a:srgbClr>
                <a:prstClr val="white"/>
              </a:duotone>
            </a:blip>
            <a:srcRect/>
            <a:stretch/>
          </p:blipFill>
          <p:spPr>
            <a:xfrm>
              <a:off x="8717790" y="3894908"/>
              <a:ext cx="274320" cy="274320"/>
            </a:xfrm>
            <a:prstGeom prst="rect">
              <a:avLst/>
            </a:prstGeom>
          </p:spPr>
        </p:pic>
      </p:grpSp>
      <p:pic>
        <p:nvPicPr>
          <p:cNvPr id="272" name="Picture 271">
            <a:extLst>
              <a:ext uri="{FF2B5EF4-FFF2-40B4-BE49-F238E27FC236}">
                <a16:creationId xmlns:a16="http://schemas.microsoft.com/office/drawing/2014/main" id="{21DA3350-4790-1D4A-BB0E-91A1836EC3A9}"/>
              </a:ext>
            </a:extLst>
          </p:cNvPr>
          <p:cNvPicPr>
            <a:picLocks noChangeAspect="1"/>
          </p:cNvPicPr>
          <p:nvPr/>
        </p:nvPicPr>
        <p:blipFill>
          <a:blip r:embed="rId8">
            <a:duotone>
              <a:srgbClr val="4D4D4D">
                <a:shade val="45000"/>
                <a:satMod val="135000"/>
              </a:srgbClr>
              <a:prstClr val="white"/>
            </a:duotone>
          </a:blip>
          <a:srcRect/>
          <a:stretch/>
        </p:blipFill>
        <p:spPr>
          <a:xfrm>
            <a:off x="8716327" y="2597084"/>
            <a:ext cx="274320" cy="274320"/>
          </a:xfrm>
          <a:prstGeom prst="rect">
            <a:avLst/>
          </a:prstGeom>
        </p:spPr>
      </p:pic>
      <p:grpSp>
        <p:nvGrpSpPr>
          <p:cNvPr id="273" name="Group 272">
            <a:extLst>
              <a:ext uri="{FF2B5EF4-FFF2-40B4-BE49-F238E27FC236}">
                <a16:creationId xmlns:a16="http://schemas.microsoft.com/office/drawing/2014/main" id="{D8F3FA5B-6301-E648-BB24-BB4D1C14371D}"/>
              </a:ext>
            </a:extLst>
          </p:cNvPr>
          <p:cNvGrpSpPr/>
          <p:nvPr/>
        </p:nvGrpSpPr>
        <p:grpSpPr>
          <a:xfrm>
            <a:off x="2540907" y="4580795"/>
            <a:ext cx="1797480" cy="1416072"/>
            <a:chOff x="2540907" y="4580795"/>
            <a:chExt cx="1797480" cy="1416072"/>
          </a:xfrm>
        </p:grpSpPr>
        <p:sp>
          <p:nvSpPr>
            <p:cNvPr id="274" name="Rectangle 273">
              <a:extLst>
                <a:ext uri="{FF2B5EF4-FFF2-40B4-BE49-F238E27FC236}">
                  <a16:creationId xmlns:a16="http://schemas.microsoft.com/office/drawing/2014/main" id="{4ECCA21C-6B71-7B43-BD69-FD6DD9DC0D60}"/>
                </a:ext>
              </a:extLst>
            </p:cNvPr>
            <p:cNvSpPr/>
            <p:nvPr/>
          </p:nvSpPr>
          <p:spPr>
            <a:xfrm>
              <a:off x="2957265" y="4580795"/>
              <a:ext cx="1333556" cy="646331"/>
            </a:xfrm>
            <a:prstGeom prst="rect">
              <a:avLst/>
            </a:prstGeom>
          </p:spPr>
          <p:txBody>
            <a:bodyPr wrap="square">
              <a:spAutoFit/>
            </a:bodyPr>
            <a:lstStyle/>
            <a:p>
              <a:pPr>
                <a:defRPr/>
              </a:pPr>
              <a:r>
                <a:rPr lang="en-US" sz="1200" b="1">
                  <a:solidFill>
                    <a:prstClr val="black">
                      <a:lumMod val="75000"/>
                      <a:lumOff val="25000"/>
                    </a:prstClr>
                  </a:solidFill>
                  <a:latin typeface="Arial" panose="020B0604020202020204"/>
                </a:rPr>
                <a:t>Time</a:t>
              </a:r>
              <a:r>
                <a:rPr lang="en-US" sz="1200">
                  <a:solidFill>
                    <a:prstClr val="black">
                      <a:lumMod val="75000"/>
                      <a:lumOff val="25000"/>
                    </a:prstClr>
                  </a:solidFill>
                  <a:latin typeface="Arial" panose="020B0604020202020204"/>
                </a:rPr>
                <a:t> </a:t>
              </a:r>
              <a:br>
                <a:rPr lang="en-US" sz="1200">
                  <a:solidFill>
                    <a:prstClr val="black">
                      <a:lumMod val="75000"/>
                      <a:lumOff val="25000"/>
                    </a:prstClr>
                  </a:solidFill>
                  <a:latin typeface="Arial" panose="020B0604020202020204"/>
                </a:rPr>
              </a:br>
              <a:r>
                <a:rPr lang="en-US" sz="1200">
                  <a:solidFill>
                    <a:prstClr val="black">
                      <a:lumMod val="75000"/>
                      <a:lumOff val="25000"/>
                    </a:prstClr>
                  </a:solidFill>
                  <a:latin typeface="Arial" panose="020B0604020202020204"/>
                </a:rPr>
                <a:t>(both patient and clinician time)</a:t>
              </a:r>
            </a:p>
          </p:txBody>
        </p:sp>
        <p:sp>
          <p:nvSpPr>
            <p:cNvPr id="275" name="Rectangle 274">
              <a:extLst>
                <a:ext uri="{FF2B5EF4-FFF2-40B4-BE49-F238E27FC236}">
                  <a16:creationId xmlns:a16="http://schemas.microsoft.com/office/drawing/2014/main" id="{C3067BE9-5C8B-AA4B-A0F5-E6BD0EBA433E}"/>
                </a:ext>
              </a:extLst>
            </p:cNvPr>
            <p:cNvSpPr/>
            <p:nvPr/>
          </p:nvSpPr>
          <p:spPr>
            <a:xfrm>
              <a:off x="2974023" y="5350536"/>
              <a:ext cx="1364364" cy="646331"/>
            </a:xfrm>
            <a:prstGeom prst="rect">
              <a:avLst/>
            </a:prstGeom>
          </p:spPr>
          <p:txBody>
            <a:bodyPr wrap="square">
              <a:spAutoFit/>
            </a:bodyPr>
            <a:lstStyle/>
            <a:p>
              <a:pPr>
                <a:defRPr/>
              </a:pPr>
              <a:r>
                <a:rPr lang="en-US" sz="1200" b="1">
                  <a:solidFill>
                    <a:prstClr val="black">
                      <a:lumMod val="75000"/>
                      <a:lumOff val="25000"/>
                    </a:prstClr>
                  </a:solidFill>
                  <a:latin typeface="Arial" panose="020B0604020202020204"/>
                </a:rPr>
                <a:t>Resources</a:t>
              </a:r>
              <a:r>
                <a:rPr lang="en-US" sz="1200">
                  <a:solidFill>
                    <a:prstClr val="black">
                      <a:lumMod val="75000"/>
                      <a:lumOff val="25000"/>
                    </a:prstClr>
                  </a:solidFill>
                  <a:latin typeface="Arial" panose="020B0604020202020204"/>
                </a:rPr>
                <a:t> </a:t>
              </a:r>
              <a:br>
                <a:rPr lang="en-US" sz="1200">
                  <a:solidFill>
                    <a:prstClr val="black">
                      <a:lumMod val="75000"/>
                      <a:lumOff val="25000"/>
                    </a:prstClr>
                  </a:solidFill>
                  <a:latin typeface="Arial" panose="020B0604020202020204"/>
                </a:rPr>
              </a:br>
              <a:r>
                <a:rPr lang="en-US" sz="1200">
                  <a:solidFill>
                    <a:prstClr val="black">
                      <a:lumMod val="75000"/>
                      <a:lumOff val="25000"/>
                    </a:prstClr>
                  </a:solidFill>
                  <a:latin typeface="Arial" panose="020B0604020202020204"/>
                </a:rPr>
                <a:t>(both direct and indirect costs)</a:t>
              </a:r>
            </a:p>
          </p:txBody>
        </p:sp>
        <p:pic>
          <p:nvPicPr>
            <p:cNvPr id="276" name="Picture 275">
              <a:extLst>
                <a:ext uri="{FF2B5EF4-FFF2-40B4-BE49-F238E27FC236}">
                  <a16:creationId xmlns:a16="http://schemas.microsoft.com/office/drawing/2014/main" id="{A409DCC4-AC17-B746-90C7-E18A972897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0907" y="5494666"/>
              <a:ext cx="380048" cy="320040"/>
            </a:xfrm>
            <a:prstGeom prst="rect">
              <a:avLst/>
            </a:prstGeom>
          </p:spPr>
        </p:pic>
        <p:pic>
          <p:nvPicPr>
            <p:cNvPr id="277" name="Picture 276" descr="A close up of a logo&#10;&#10;Description automatically generated">
              <a:extLst>
                <a:ext uri="{FF2B5EF4-FFF2-40B4-BE49-F238E27FC236}">
                  <a16:creationId xmlns:a16="http://schemas.microsoft.com/office/drawing/2014/main" id="{9B9C5EA2-332C-8C4F-9CAC-E0814E3144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5444" y="4739420"/>
              <a:ext cx="286756" cy="292608"/>
            </a:xfrm>
            <a:prstGeom prst="rect">
              <a:avLst/>
            </a:prstGeom>
          </p:spPr>
        </p:pic>
      </p:grpSp>
      <p:grpSp>
        <p:nvGrpSpPr>
          <p:cNvPr id="278" name="Group 277">
            <a:extLst>
              <a:ext uri="{FF2B5EF4-FFF2-40B4-BE49-F238E27FC236}">
                <a16:creationId xmlns:a16="http://schemas.microsoft.com/office/drawing/2014/main" id="{22E5EF78-F36D-D54D-B861-F5ABB825D855}"/>
              </a:ext>
            </a:extLst>
          </p:cNvPr>
          <p:cNvGrpSpPr/>
          <p:nvPr/>
        </p:nvGrpSpPr>
        <p:grpSpPr>
          <a:xfrm>
            <a:off x="7663386" y="5046171"/>
            <a:ext cx="2126794" cy="548640"/>
            <a:chOff x="7663386" y="5046171"/>
            <a:chExt cx="2126794" cy="548640"/>
          </a:xfrm>
        </p:grpSpPr>
        <p:sp>
          <p:nvSpPr>
            <p:cNvPr id="279" name="TextBox 278">
              <a:extLst>
                <a:ext uri="{FF2B5EF4-FFF2-40B4-BE49-F238E27FC236}">
                  <a16:creationId xmlns:a16="http://schemas.microsoft.com/office/drawing/2014/main" id="{37B8CA46-1817-284B-BFE1-19CBA739FB97}"/>
                </a:ext>
              </a:extLst>
            </p:cNvPr>
            <p:cNvSpPr txBox="1"/>
            <p:nvPr/>
          </p:nvSpPr>
          <p:spPr>
            <a:xfrm>
              <a:off x="8249437" y="5062862"/>
              <a:ext cx="31931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rPr>
                <a:t>=</a:t>
              </a:r>
            </a:p>
          </p:txBody>
        </p:sp>
        <p:pic>
          <p:nvPicPr>
            <p:cNvPr id="280" name="Picture 279">
              <a:extLst>
                <a:ext uri="{FF2B5EF4-FFF2-40B4-BE49-F238E27FC236}">
                  <a16:creationId xmlns:a16="http://schemas.microsoft.com/office/drawing/2014/main" id="{8274F8B7-34E5-8442-B459-B7F498321B90}"/>
                </a:ext>
              </a:extLst>
            </p:cNvPr>
            <p:cNvPicPr>
              <a:picLocks noChangeAspect="1"/>
            </p:cNvPicPr>
            <p:nvPr/>
          </p:nvPicPr>
          <p:blipFill>
            <a:blip r:embed="rId8">
              <a:duotone>
                <a:srgbClr val="4D4D4D">
                  <a:shade val="45000"/>
                  <a:satMod val="135000"/>
                </a:srgbClr>
                <a:prstClr val="white"/>
              </a:duotone>
            </a:blip>
            <a:srcRect/>
            <a:stretch/>
          </p:blipFill>
          <p:spPr>
            <a:xfrm>
              <a:off x="7663386" y="5046171"/>
              <a:ext cx="548640" cy="548640"/>
            </a:xfrm>
            <a:prstGeom prst="rect">
              <a:avLst/>
            </a:prstGeom>
          </p:spPr>
        </p:pic>
        <p:pic>
          <p:nvPicPr>
            <p:cNvPr id="281" name="Picture 280" descr="A close up of a logo&#10;&#10;Description automatically generated">
              <a:extLst>
                <a:ext uri="{FF2B5EF4-FFF2-40B4-BE49-F238E27FC236}">
                  <a16:creationId xmlns:a16="http://schemas.microsoft.com/office/drawing/2014/main" id="{ABC26CA3-4886-474D-BD4B-C7C6CFFBB3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3908" y="5118041"/>
              <a:ext cx="286756" cy="292608"/>
            </a:xfrm>
            <a:prstGeom prst="rect">
              <a:avLst/>
            </a:prstGeom>
          </p:spPr>
        </p:pic>
        <p:pic>
          <p:nvPicPr>
            <p:cNvPr id="282" name="Picture 281">
              <a:extLst>
                <a:ext uri="{FF2B5EF4-FFF2-40B4-BE49-F238E27FC236}">
                  <a16:creationId xmlns:a16="http://schemas.microsoft.com/office/drawing/2014/main" id="{4193F6F7-6736-8F45-ABDE-2167240830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0132" y="5104072"/>
              <a:ext cx="380048" cy="320040"/>
            </a:xfrm>
            <a:prstGeom prst="rect">
              <a:avLst/>
            </a:prstGeom>
          </p:spPr>
        </p:pic>
        <p:pic>
          <p:nvPicPr>
            <p:cNvPr id="283" name="Picture 282">
              <a:extLst>
                <a:ext uri="{FF2B5EF4-FFF2-40B4-BE49-F238E27FC236}">
                  <a16:creationId xmlns:a16="http://schemas.microsoft.com/office/drawing/2014/main" id="{3858C2DA-DDAF-7048-97AB-989214FDFB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8465" y="5106621"/>
              <a:ext cx="380048" cy="320040"/>
            </a:xfrm>
            <a:prstGeom prst="rect">
              <a:avLst/>
            </a:prstGeom>
          </p:spPr>
        </p:pic>
      </p:grpSp>
      <p:grpSp>
        <p:nvGrpSpPr>
          <p:cNvPr id="284" name="Group 283">
            <a:extLst>
              <a:ext uri="{FF2B5EF4-FFF2-40B4-BE49-F238E27FC236}">
                <a16:creationId xmlns:a16="http://schemas.microsoft.com/office/drawing/2014/main" id="{38304135-81AB-284C-B38A-2A196E7A7E05}"/>
              </a:ext>
            </a:extLst>
          </p:cNvPr>
          <p:cNvGrpSpPr/>
          <p:nvPr/>
        </p:nvGrpSpPr>
        <p:grpSpPr>
          <a:xfrm>
            <a:off x="4684376" y="5046171"/>
            <a:ext cx="2666776" cy="548640"/>
            <a:chOff x="4684376" y="5046171"/>
            <a:chExt cx="2666776" cy="548640"/>
          </a:xfrm>
        </p:grpSpPr>
        <p:sp>
          <p:nvSpPr>
            <p:cNvPr id="285" name="TextBox 284">
              <a:extLst>
                <a:ext uri="{FF2B5EF4-FFF2-40B4-BE49-F238E27FC236}">
                  <a16:creationId xmlns:a16="http://schemas.microsoft.com/office/drawing/2014/main" id="{2E00D4AF-D6BA-6D45-9359-2877B10B4D25}"/>
                </a:ext>
              </a:extLst>
            </p:cNvPr>
            <p:cNvSpPr txBox="1"/>
            <p:nvPr/>
          </p:nvSpPr>
          <p:spPr>
            <a:xfrm>
              <a:off x="5220054" y="5079682"/>
              <a:ext cx="31931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rial" panose="020B0604020202020204"/>
                </a:rPr>
                <a:t>=</a:t>
              </a:r>
            </a:p>
          </p:txBody>
        </p:sp>
        <p:pic>
          <p:nvPicPr>
            <p:cNvPr id="286" name="Picture 285">
              <a:extLst>
                <a:ext uri="{FF2B5EF4-FFF2-40B4-BE49-F238E27FC236}">
                  <a16:creationId xmlns:a16="http://schemas.microsoft.com/office/drawing/2014/main" id="{67454A26-A1B9-034D-B9D1-768F7A0C5898}"/>
                </a:ext>
              </a:extLst>
            </p:cNvPr>
            <p:cNvPicPr>
              <a:picLocks noChangeAspect="1"/>
            </p:cNvPicPr>
            <p:nvPr/>
          </p:nvPicPr>
          <p:blipFill>
            <a:blip r:embed="rId8">
              <a:duotone>
                <a:srgbClr val="4D4D4D">
                  <a:shade val="45000"/>
                  <a:satMod val="135000"/>
                </a:srgbClr>
                <a:prstClr val="white"/>
              </a:duotone>
            </a:blip>
            <a:srcRect/>
            <a:stretch/>
          </p:blipFill>
          <p:spPr>
            <a:xfrm>
              <a:off x="4684376" y="5046171"/>
              <a:ext cx="548640" cy="548640"/>
            </a:xfrm>
            <a:prstGeom prst="rect">
              <a:avLst/>
            </a:prstGeom>
          </p:spPr>
        </p:pic>
        <p:pic>
          <p:nvPicPr>
            <p:cNvPr id="287" name="Picture 286">
              <a:extLst>
                <a:ext uri="{FF2B5EF4-FFF2-40B4-BE49-F238E27FC236}">
                  <a16:creationId xmlns:a16="http://schemas.microsoft.com/office/drawing/2014/main" id="{C12F1258-161F-5447-A53D-FDADE3943B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71104" y="5084618"/>
              <a:ext cx="380048" cy="320040"/>
            </a:xfrm>
            <a:prstGeom prst="rect">
              <a:avLst/>
            </a:prstGeom>
          </p:spPr>
        </p:pic>
        <p:pic>
          <p:nvPicPr>
            <p:cNvPr id="288" name="Picture 287">
              <a:extLst>
                <a:ext uri="{FF2B5EF4-FFF2-40B4-BE49-F238E27FC236}">
                  <a16:creationId xmlns:a16="http://schemas.microsoft.com/office/drawing/2014/main" id="{449B08B7-8A71-4042-9C4D-E8517851FE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4310" y="5084618"/>
              <a:ext cx="380048" cy="320040"/>
            </a:xfrm>
            <a:prstGeom prst="rect">
              <a:avLst/>
            </a:prstGeom>
          </p:spPr>
        </p:pic>
        <p:pic>
          <p:nvPicPr>
            <p:cNvPr id="289" name="Picture 288">
              <a:extLst>
                <a:ext uri="{FF2B5EF4-FFF2-40B4-BE49-F238E27FC236}">
                  <a16:creationId xmlns:a16="http://schemas.microsoft.com/office/drawing/2014/main" id="{E2560CFE-D9C9-2D4B-9B04-AB9DDF56EB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2218" y="5084618"/>
              <a:ext cx="380048" cy="320040"/>
            </a:xfrm>
            <a:prstGeom prst="rect">
              <a:avLst/>
            </a:prstGeom>
          </p:spPr>
        </p:pic>
        <p:pic>
          <p:nvPicPr>
            <p:cNvPr id="290" name="Picture 289" descr="A close up of a logo&#10;&#10;Description automatically generated">
              <a:extLst>
                <a:ext uri="{FF2B5EF4-FFF2-40B4-BE49-F238E27FC236}">
                  <a16:creationId xmlns:a16="http://schemas.microsoft.com/office/drawing/2014/main" id="{C7DD225F-7450-A242-8614-CCF95BFF3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1983" y="5106621"/>
              <a:ext cx="286756" cy="292608"/>
            </a:xfrm>
            <a:prstGeom prst="rect">
              <a:avLst/>
            </a:prstGeom>
          </p:spPr>
        </p:pic>
        <p:pic>
          <p:nvPicPr>
            <p:cNvPr id="291" name="Picture 290" descr="A close up of a logo&#10;&#10;Description automatically generated">
              <a:extLst>
                <a:ext uri="{FF2B5EF4-FFF2-40B4-BE49-F238E27FC236}">
                  <a16:creationId xmlns:a16="http://schemas.microsoft.com/office/drawing/2014/main" id="{B985A592-6949-2447-BDBF-9F31CB43BF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8716" y="5106621"/>
              <a:ext cx="286756" cy="292608"/>
            </a:xfrm>
            <a:prstGeom prst="rect">
              <a:avLst/>
            </a:prstGeom>
          </p:spPr>
        </p:pic>
      </p:grpSp>
    </p:spTree>
    <p:extLst>
      <p:ext uri="{BB962C8B-B14F-4D97-AF65-F5344CB8AC3E}">
        <p14:creationId xmlns:p14="http://schemas.microsoft.com/office/powerpoint/2010/main" val="15020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1.45833E-6 -2.59259E-6 L 1.45833E-6 0.27222 " pathEditMode="relative" rAng="0" ptsTypes="AA">
                                      <p:cBhvr>
                                        <p:cTn id="22" dur="2000" fill="hold"/>
                                        <p:tgtEl>
                                          <p:spTgt spid="206"/>
                                        </p:tgtEl>
                                        <p:attrNameLst>
                                          <p:attrName>ppt_x</p:attrName>
                                          <p:attrName>ppt_y</p:attrName>
                                        </p:attrNameLst>
                                      </p:cBhvr>
                                      <p:rCtr x="0" y="13611"/>
                                    </p:animMotion>
                                  </p:childTnLst>
                                </p:cTn>
                              </p:par>
                              <p:par>
                                <p:cTn id="23" presetID="1" presetClass="entr" presetSubtype="0" fill="hold" nodeType="withEffect">
                                  <p:stCondLst>
                                    <p:cond delay="0"/>
                                  </p:stCondLst>
                                  <p:childTnLst>
                                    <p:set>
                                      <p:cBhvr>
                                        <p:cTn id="24" dur="1" fill="hold">
                                          <p:stCondLst>
                                            <p:cond delay="0"/>
                                          </p:stCondLst>
                                        </p:cTn>
                                        <p:tgtEl>
                                          <p:spTgt spid="239"/>
                                        </p:tgtEl>
                                        <p:attrNameLst>
                                          <p:attrName>style.visibility</p:attrName>
                                        </p:attrNameLst>
                                      </p:cBhvr>
                                      <p:to>
                                        <p:strVal val="visible"/>
                                      </p:to>
                                    </p:set>
                                  </p:childTnLst>
                                </p:cTn>
                              </p:par>
                            </p:childTnLst>
                          </p:cTn>
                        </p:par>
                        <p:par>
                          <p:cTn id="25" fill="hold">
                            <p:stCondLst>
                              <p:cond delay="2000"/>
                            </p:stCondLst>
                            <p:childTnLst>
                              <p:par>
                                <p:cTn id="26" presetID="10" presetClass="exit" presetSubtype="0" fill="hold" grpId="2" nodeType="afterEffect">
                                  <p:stCondLst>
                                    <p:cond delay="0"/>
                                  </p:stCondLst>
                                  <p:childTnLst>
                                    <p:animEffect transition="out" filter="fade">
                                      <p:cBhvr>
                                        <p:cTn id="27" dur="500"/>
                                        <p:tgtEl>
                                          <p:spTgt spid="206"/>
                                        </p:tgtEl>
                                      </p:cBhvr>
                                    </p:animEffect>
                                    <p:set>
                                      <p:cBhvr>
                                        <p:cTn id="28" dur="1" fill="hold">
                                          <p:stCondLst>
                                            <p:cond delay="499"/>
                                          </p:stCondLst>
                                        </p:cTn>
                                        <p:tgtEl>
                                          <p:spTgt spid="20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53"/>
                                        </p:tgtEl>
                                        <p:attrNameLst>
                                          <p:attrName>style.visibility</p:attrName>
                                        </p:attrNameLst>
                                      </p:cBhvr>
                                      <p:to>
                                        <p:strVal val="visible"/>
                                      </p:to>
                                    </p:set>
                                    <p:animEffect transition="in" filter="fade">
                                      <p:cBhvr>
                                        <p:cTn id="31" dur="500"/>
                                        <p:tgtEl>
                                          <p:spTgt spid="253"/>
                                        </p:tgtEl>
                                      </p:cBhvr>
                                    </p:animEffect>
                                  </p:childTnLst>
                                </p:cTn>
                              </p:par>
                              <p:par>
                                <p:cTn id="32" presetID="10" presetClass="entr" presetSubtype="0" fill="hold" nodeType="withEffect">
                                  <p:stCondLst>
                                    <p:cond delay="0"/>
                                  </p:stCondLst>
                                  <p:childTnLst>
                                    <p:set>
                                      <p:cBhvr>
                                        <p:cTn id="33" dur="1" fill="hold">
                                          <p:stCondLst>
                                            <p:cond delay="0"/>
                                          </p:stCondLst>
                                        </p:cTn>
                                        <p:tgtEl>
                                          <p:spTgt spid="252"/>
                                        </p:tgtEl>
                                        <p:attrNameLst>
                                          <p:attrName>style.visibility</p:attrName>
                                        </p:attrNameLst>
                                      </p:cBhvr>
                                      <p:to>
                                        <p:strVal val="visible"/>
                                      </p:to>
                                    </p:set>
                                    <p:animEffect transition="in" filter="fade">
                                      <p:cBhvr>
                                        <p:cTn id="34" dur="500"/>
                                        <p:tgtEl>
                                          <p:spTgt spid="25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4.375E-6 1.11111E-6 L -4.375E-6 0.26967 " pathEditMode="relative" rAng="0" ptsTypes="AA">
                                      <p:cBhvr>
                                        <p:cTn id="38" dur="2000" fill="hold"/>
                                        <p:tgtEl>
                                          <p:spTgt spid="160"/>
                                        </p:tgtEl>
                                        <p:attrNameLst>
                                          <p:attrName>ppt_x</p:attrName>
                                          <p:attrName>ppt_y</p:attrName>
                                        </p:attrNameLst>
                                      </p:cBhvr>
                                      <p:rCtr x="0" y="13472"/>
                                    </p:animMotion>
                                  </p:childTnLst>
                                </p:cTn>
                              </p:par>
                            </p:childTnLst>
                          </p:cTn>
                        </p:par>
                        <p:par>
                          <p:cTn id="39" fill="hold">
                            <p:stCondLst>
                              <p:cond delay="2000"/>
                            </p:stCondLst>
                            <p:childTnLst>
                              <p:par>
                                <p:cTn id="40" presetID="10" presetClass="exit" presetSubtype="0" fill="hold" grpId="2" nodeType="afterEffect">
                                  <p:stCondLst>
                                    <p:cond delay="0"/>
                                  </p:stCondLst>
                                  <p:childTnLst>
                                    <p:animEffect transition="out" filter="fade">
                                      <p:cBhvr>
                                        <p:cTn id="41" dur="500"/>
                                        <p:tgtEl>
                                          <p:spTgt spid="160"/>
                                        </p:tgtEl>
                                      </p:cBhvr>
                                    </p:animEffect>
                                    <p:set>
                                      <p:cBhvr>
                                        <p:cTn id="42" dur="1" fill="hold">
                                          <p:stCondLst>
                                            <p:cond delay="499"/>
                                          </p:stCondLst>
                                        </p:cTn>
                                        <p:tgtEl>
                                          <p:spTgt spid="16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9" presetClass="path" presetSubtype="0" accel="50000" decel="50000" fill="hold" nodeType="clickEffect">
                                  <p:stCondLst>
                                    <p:cond delay="0"/>
                                  </p:stCondLst>
                                  <p:childTnLst>
                                    <p:animMotion origin="layout" path="M -1.875E-6 7.40741E-7 L -0.07461 0.35833 " pathEditMode="relative" rAng="0" ptsTypes="AA">
                                      <p:cBhvr>
                                        <p:cTn id="52" dur="2000" fill="hold"/>
                                        <p:tgtEl>
                                          <p:spTgt spid="252"/>
                                        </p:tgtEl>
                                        <p:attrNameLst>
                                          <p:attrName>ppt_x</p:attrName>
                                          <p:attrName>ppt_y</p:attrName>
                                        </p:attrNameLst>
                                      </p:cBhvr>
                                      <p:rCtr x="-3737" y="17917"/>
                                    </p:animMotion>
                                  </p:childTnLst>
                                </p:cTn>
                              </p:par>
                              <p:par>
                                <p:cTn id="53" presetID="1" presetClass="entr" presetSubtype="0" fill="hold" nodeType="withEffect">
                                  <p:stCondLst>
                                    <p:cond delay="0"/>
                                  </p:stCondLst>
                                  <p:childTnLst>
                                    <p:set>
                                      <p:cBhvr>
                                        <p:cTn id="54" dur="1" fill="hold">
                                          <p:stCondLst>
                                            <p:cond delay="0"/>
                                          </p:stCondLst>
                                        </p:cTn>
                                        <p:tgtEl>
                                          <p:spTgt spid="273"/>
                                        </p:tgtEl>
                                        <p:attrNameLst>
                                          <p:attrName>style.visibility</p:attrName>
                                        </p:attrNameLst>
                                      </p:cBhvr>
                                      <p:to>
                                        <p:strVal val="visible"/>
                                      </p:to>
                                    </p:set>
                                  </p:childTnLst>
                                </p:cTn>
                              </p:par>
                            </p:childTnLst>
                          </p:cTn>
                        </p:par>
                        <p:par>
                          <p:cTn id="55" fill="hold">
                            <p:stCondLst>
                              <p:cond delay="2000"/>
                            </p:stCondLst>
                            <p:childTnLst>
                              <p:par>
                                <p:cTn id="56" presetID="10" presetClass="exit" presetSubtype="0" fill="hold" nodeType="afterEffect">
                                  <p:stCondLst>
                                    <p:cond delay="0"/>
                                  </p:stCondLst>
                                  <p:childTnLst>
                                    <p:animEffect transition="out" filter="fade">
                                      <p:cBhvr>
                                        <p:cTn id="57" dur="500"/>
                                        <p:tgtEl>
                                          <p:spTgt spid="252"/>
                                        </p:tgtEl>
                                      </p:cBhvr>
                                    </p:animEffect>
                                    <p:set>
                                      <p:cBhvr>
                                        <p:cTn id="58" dur="1" fill="hold">
                                          <p:stCondLst>
                                            <p:cond delay="499"/>
                                          </p:stCondLst>
                                        </p:cTn>
                                        <p:tgtEl>
                                          <p:spTgt spid="25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284"/>
                                        </p:tgtEl>
                                        <p:attrNameLst>
                                          <p:attrName>style.visibility</p:attrName>
                                        </p:attrNameLst>
                                      </p:cBhvr>
                                      <p:to>
                                        <p:strVal val="visible"/>
                                      </p:to>
                                    </p:set>
                                    <p:animEffect transition="in" filter="fade">
                                      <p:cBhvr>
                                        <p:cTn id="61" dur="500"/>
                                        <p:tgtEl>
                                          <p:spTgt spid="284"/>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path" presetSubtype="0" accel="50000" decel="50000" fill="hold" nodeType="clickEffect">
                                  <p:stCondLst>
                                    <p:cond delay="0"/>
                                  </p:stCondLst>
                                  <p:childTnLst>
                                    <p:animMotion origin="layout" path="M -1.875E-6 -1.11111E-6 L -0.07461 0.3757 " pathEditMode="relative" rAng="0" ptsTypes="AA">
                                      <p:cBhvr>
                                        <p:cTn id="65" dur="2000" fill="hold"/>
                                        <p:tgtEl>
                                          <p:spTgt spid="272"/>
                                        </p:tgtEl>
                                        <p:attrNameLst>
                                          <p:attrName>ppt_x</p:attrName>
                                          <p:attrName>ppt_y</p:attrName>
                                        </p:attrNameLst>
                                      </p:cBhvr>
                                      <p:rCtr x="-3737" y="18773"/>
                                    </p:animMotion>
                                  </p:childTnLst>
                                </p:cTn>
                              </p:par>
                            </p:childTnLst>
                          </p:cTn>
                        </p:par>
                        <p:par>
                          <p:cTn id="66" fill="hold">
                            <p:stCondLst>
                              <p:cond delay="2000"/>
                            </p:stCondLst>
                            <p:childTnLst>
                              <p:par>
                                <p:cTn id="67" presetID="10" presetClass="exit" presetSubtype="0" fill="hold" nodeType="afterEffect">
                                  <p:stCondLst>
                                    <p:cond delay="0"/>
                                  </p:stCondLst>
                                  <p:childTnLst>
                                    <p:animEffect transition="out" filter="fade">
                                      <p:cBhvr>
                                        <p:cTn id="68" dur="500"/>
                                        <p:tgtEl>
                                          <p:spTgt spid="272"/>
                                        </p:tgtEl>
                                      </p:cBhvr>
                                    </p:animEffect>
                                    <p:set>
                                      <p:cBhvr>
                                        <p:cTn id="69" dur="1" fill="hold">
                                          <p:stCondLst>
                                            <p:cond delay="499"/>
                                          </p:stCondLst>
                                        </p:cTn>
                                        <p:tgtEl>
                                          <p:spTgt spid="272"/>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278"/>
                                        </p:tgtEl>
                                        <p:attrNameLst>
                                          <p:attrName>style.visibility</p:attrName>
                                        </p:attrNameLst>
                                      </p:cBhvr>
                                      <p:to>
                                        <p:strVal val="visible"/>
                                      </p:to>
                                    </p:set>
                                    <p:animEffect transition="in" filter="fade">
                                      <p:cBhvr>
                                        <p:cTn id="72" dur="500"/>
                                        <p:tgtEl>
                                          <p:spTgt spid="278"/>
                                        </p:tgtEl>
                                      </p:cBhvr>
                                    </p:animEffect>
                                  </p:childTnLst>
                                </p:cTn>
                              </p:par>
                              <p:par>
                                <p:cTn id="73" presetID="1" presetClass="entr" presetSubtype="0" fill="hold" grpId="0" nodeType="withEffect">
                                  <p:stCondLst>
                                    <p:cond delay="0"/>
                                  </p:stCondLst>
                                  <p:childTnLst>
                                    <p:set>
                                      <p:cBhvr>
                                        <p:cTn id="7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0" grpId="1" animBg="1"/>
      <p:bldP spid="160" grpId="2" animBg="1"/>
      <p:bldP spid="203" grpId="0"/>
      <p:bldP spid="204" grpId="0"/>
      <p:bldP spid="205" grpId="0"/>
      <p:bldP spid="206" grpId="0" animBg="1"/>
      <p:bldP spid="206" grpId="1" animBg="1"/>
      <p:bldP spid="206"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C809-96F8-A7ED-6D41-CCD0C106616A}"/>
              </a:ext>
            </a:extLst>
          </p:cNvPr>
          <p:cNvSpPr>
            <a:spLocks noGrp="1"/>
          </p:cNvSpPr>
          <p:nvPr>
            <p:ph type="title"/>
          </p:nvPr>
        </p:nvSpPr>
        <p:spPr/>
        <p:txBody>
          <a:bodyPr/>
          <a:lstStyle/>
          <a:p>
            <a:r>
              <a:rPr lang="en-GB" dirty="0"/>
              <a:t>A Change In Focus Is Required – Prioritize Cost </a:t>
            </a:r>
          </a:p>
        </p:txBody>
      </p:sp>
      <p:pic>
        <p:nvPicPr>
          <p:cNvPr id="4" name="Picture 3" descr="Magnifying glass">
            <a:extLst>
              <a:ext uri="{FF2B5EF4-FFF2-40B4-BE49-F238E27FC236}">
                <a16:creationId xmlns:a16="http://schemas.microsoft.com/office/drawing/2014/main" id="{4ABB729E-7A2B-E5A4-BC7D-987FBA536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168" y="2675273"/>
            <a:ext cx="2822448" cy="2822448"/>
          </a:xfrm>
          <a:prstGeom prst="rect">
            <a:avLst/>
          </a:prstGeom>
        </p:spPr>
      </p:pic>
      <p:sp>
        <p:nvSpPr>
          <p:cNvPr id="5" name="TextBox 4">
            <a:extLst>
              <a:ext uri="{FF2B5EF4-FFF2-40B4-BE49-F238E27FC236}">
                <a16:creationId xmlns:a16="http://schemas.microsoft.com/office/drawing/2014/main" id="{AB43BB7E-C526-3CF7-F8F7-FB9FFF588595}"/>
              </a:ext>
            </a:extLst>
          </p:cNvPr>
          <p:cNvSpPr txBox="1"/>
          <p:nvPr/>
        </p:nvSpPr>
        <p:spPr>
          <a:xfrm>
            <a:off x="838200" y="4543614"/>
            <a:ext cx="2822448" cy="954107"/>
          </a:xfrm>
          <a:prstGeom prst="rect">
            <a:avLst/>
          </a:prstGeom>
          <a:noFill/>
        </p:spPr>
        <p:txBody>
          <a:bodyPr wrap="square" rtlCol="0">
            <a:spAutoFit/>
          </a:bodyPr>
          <a:lstStyle/>
          <a:p>
            <a:r>
              <a:rPr lang="en-GB" sz="2800" dirty="0">
                <a:solidFill>
                  <a:schemeClr val="bg1"/>
                </a:solidFill>
              </a:rPr>
              <a:t>Charges / Reimbursement</a:t>
            </a:r>
          </a:p>
        </p:txBody>
      </p:sp>
      <p:sp>
        <p:nvSpPr>
          <p:cNvPr id="6" name="TextBox 5">
            <a:extLst>
              <a:ext uri="{FF2B5EF4-FFF2-40B4-BE49-F238E27FC236}">
                <a16:creationId xmlns:a16="http://schemas.microsoft.com/office/drawing/2014/main" id="{36ED5E90-EDC7-F9A4-0F90-026E1A5D02C0}"/>
              </a:ext>
            </a:extLst>
          </p:cNvPr>
          <p:cNvSpPr txBox="1"/>
          <p:nvPr/>
        </p:nvSpPr>
        <p:spPr>
          <a:xfrm>
            <a:off x="8232648" y="1931472"/>
            <a:ext cx="3121152" cy="523220"/>
          </a:xfrm>
          <a:prstGeom prst="rect">
            <a:avLst/>
          </a:prstGeom>
          <a:noFill/>
        </p:spPr>
        <p:txBody>
          <a:bodyPr wrap="square" rtlCol="0">
            <a:spAutoFit/>
          </a:bodyPr>
          <a:lstStyle/>
          <a:p>
            <a:r>
              <a:rPr lang="en-GB" sz="2800" dirty="0">
                <a:solidFill>
                  <a:schemeClr val="bg1"/>
                </a:solidFill>
              </a:rPr>
              <a:t>Cost Management</a:t>
            </a:r>
          </a:p>
        </p:txBody>
      </p:sp>
      <p:cxnSp>
        <p:nvCxnSpPr>
          <p:cNvPr id="8" name="Elbow Connector 7">
            <a:extLst>
              <a:ext uri="{FF2B5EF4-FFF2-40B4-BE49-F238E27FC236}">
                <a16:creationId xmlns:a16="http://schemas.microsoft.com/office/drawing/2014/main" id="{435C01A7-180C-D8F7-3781-B93239911332}"/>
              </a:ext>
            </a:extLst>
          </p:cNvPr>
          <p:cNvCxnSpPr>
            <a:cxnSpLocks/>
          </p:cNvCxnSpPr>
          <p:nvPr/>
        </p:nvCxnSpPr>
        <p:spPr>
          <a:xfrm flipV="1">
            <a:off x="2779776" y="2193082"/>
            <a:ext cx="5364480" cy="2766030"/>
          </a:xfrm>
          <a:prstGeom prst="bentConnector3">
            <a:avLst>
              <a:gd name="adj1" fmla="val 26364"/>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646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F832-6A79-6510-D928-D3D88DE63874}"/>
              </a:ext>
            </a:extLst>
          </p:cNvPr>
          <p:cNvSpPr>
            <a:spLocks noGrp="1"/>
          </p:cNvSpPr>
          <p:nvPr>
            <p:ph type="title"/>
          </p:nvPr>
        </p:nvSpPr>
        <p:spPr/>
        <p:txBody>
          <a:bodyPr/>
          <a:lstStyle/>
          <a:p>
            <a:r>
              <a:rPr lang="en-GB"/>
              <a:t>The Cost of Medical Errors – Significant Contributor to Declining Margins &amp; Lives</a:t>
            </a:r>
          </a:p>
        </p:txBody>
      </p:sp>
      <p:pic>
        <p:nvPicPr>
          <p:cNvPr id="4" name="Picture 3">
            <a:extLst>
              <a:ext uri="{FF2B5EF4-FFF2-40B4-BE49-F238E27FC236}">
                <a16:creationId xmlns:a16="http://schemas.microsoft.com/office/drawing/2014/main" id="{1EA9D380-0163-1147-4670-DD249EAE7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264444"/>
            <a:ext cx="7772400" cy="4516132"/>
          </a:xfrm>
          <a:prstGeom prst="rect">
            <a:avLst/>
          </a:prstGeom>
        </p:spPr>
      </p:pic>
      <p:sp>
        <p:nvSpPr>
          <p:cNvPr id="5" name="TextBox 4">
            <a:extLst>
              <a:ext uri="{FF2B5EF4-FFF2-40B4-BE49-F238E27FC236}">
                <a16:creationId xmlns:a16="http://schemas.microsoft.com/office/drawing/2014/main" id="{210F6537-8B6E-C13C-DDB3-A8C9F09E227C}"/>
              </a:ext>
            </a:extLst>
          </p:cNvPr>
          <p:cNvSpPr txBox="1"/>
          <p:nvPr/>
        </p:nvSpPr>
        <p:spPr>
          <a:xfrm>
            <a:off x="2371344" y="5780576"/>
            <a:ext cx="7449312" cy="215444"/>
          </a:xfrm>
          <a:prstGeom prst="rect">
            <a:avLst/>
          </a:prstGeom>
          <a:noFill/>
        </p:spPr>
        <p:txBody>
          <a:bodyPr wrap="square" rtlCol="0">
            <a:spAutoFit/>
          </a:bodyPr>
          <a:lstStyle/>
          <a:p>
            <a:r>
              <a:rPr lang="en-GB" sz="800" dirty="0">
                <a:solidFill>
                  <a:schemeClr val="bg2"/>
                </a:solidFill>
              </a:rPr>
              <a:t>Reference: https://pubmed.ncbi.nlm.nih.gov/29763131/#:~:text=Extent%20of%20the%20Challenge,approximately%20%2420%20billion%20a%20year.</a:t>
            </a:r>
          </a:p>
        </p:txBody>
      </p:sp>
    </p:spTree>
    <p:extLst>
      <p:ext uri="{BB962C8B-B14F-4D97-AF65-F5344CB8AC3E}">
        <p14:creationId xmlns:p14="http://schemas.microsoft.com/office/powerpoint/2010/main" val="45142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6152-EE69-A297-9382-F5FF755A6B14}"/>
              </a:ext>
            </a:extLst>
          </p:cNvPr>
          <p:cNvSpPr>
            <a:spLocks noGrp="1"/>
          </p:cNvSpPr>
          <p:nvPr>
            <p:ph type="title"/>
          </p:nvPr>
        </p:nvSpPr>
        <p:spPr/>
        <p:txBody>
          <a:bodyPr/>
          <a:lstStyle/>
          <a:p>
            <a:r>
              <a:rPr lang="en-US"/>
              <a:t>Why Margin Matters</a:t>
            </a:r>
          </a:p>
        </p:txBody>
      </p:sp>
    </p:spTree>
    <p:extLst>
      <p:ext uri="{BB962C8B-B14F-4D97-AF65-F5344CB8AC3E}">
        <p14:creationId xmlns:p14="http://schemas.microsoft.com/office/powerpoint/2010/main" val="88533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CB4A9B-E36B-C7AC-B6EE-C4488B1D1CF4}"/>
              </a:ext>
            </a:extLst>
          </p:cNvPr>
          <p:cNvSpPr>
            <a:spLocks noGrp="1"/>
          </p:cNvSpPr>
          <p:nvPr>
            <p:ph type="title"/>
          </p:nvPr>
        </p:nvSpPr>
        <p:spPr>
          <a:xfrm>
            <a:off x="838200" y="257305"/>
            <a:ext cx="10515600" cy="473074"/>
          </a:xfrm>
        </p:spPr>
        <p:txBody>
          <a:bodyPr/>
          <a:lstStyle/>
          <a:p>
            <a:r>
              <a:rPr lang="en-GB" sz="3200"/>
              <a:t>Model Changes Required for Actionable Margin Maintenance</a:t>
            </a:r>
          </a:p>
        </p:txBody>
      </p:sp>
      <p:sp>
        <p:nvSpPr>
          <p:cNvPr id="4" name="Content Placeholder 3">
            <a:extLst>
              <a:ext uri="{FF2B5EF4-FFF2-40B4-BE49-F238E27FC236}">
                <a16:creationId xmlns:a16="http://schemas.microsoft.com/office/drawing/2014/main" id="{ADB33668-0659-22DC-B247-A2FA44B7912A}"/>
              </a:ext>
            </a:extLst>
          </p:cNvPr>
          <p:cNvSpPr>
            <a:spLocks noGrp="1"/>
          </p:cNvSpPr>
          <p:nvPr>
            <p:ph idx="1"/>
          </p:nvPr>
        </p:nvSpPr>
        <p:spPr>
          <a:xfrm>
            <a:off x="1124712" y="1023536"/>
            <a:ext cx="5111496" cy="4629148"/>
          </a:xfrm>
        </p:spPr>
        <p:txBody>
          <a:bodyPr/>
          <a:lstStyle/>
          <a:p>
            <a:r>
              <a:rPr lang="en-GB" dirty="0"/>
              <a:t>Current: </a:t>
            </a:r>
          </a:p>
        </p:txBody>
      </p:sp>
      <p:graphicFrame>
        <p:nvGraphicFramePr>
          <p:cNvPr id="6" name="Content Placeholder 5">
            <a:extLst>
              <a:ext uri="{FF2B5EF4-FFF2-40B4-BE49-F238E27FC236}">
                <a16:creationId xmlns:a16="http://schemas.microsoft.com/office/drawing/2014/main" id="{F2246175-A318-7A15-4C51-B0DA7F60688D}"/>
              </a:ext>
            </a:extLst>
          </p:cNvPr>
          <p:cNvGraphicFramePr>
            <a:graphicFrameLocks noGrp="1"/>
          </p:cNvGraphicFramePr>
          <p:nvPr>
            <p:ph idx="13"/>
            <p:extLst>
              <p:ext uri="{D42A27DB-BD31-4B8C-83A1-F6EECF244321}">
                <p14:modId xmlns:p14="http://schemas.microsoft.com/office/powerpoint/2010/main" val="2148964103"/>
              </p:ext>
            </p:extLst>
          </p:nvPr>
        </p:nvGraphicFramePr>
        <p:xfrm>
          <a:off x="1338072" y="1682495"/>
          <a:ext cx="4684776" cy="3994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EA8B6F06-6FAB-46D2-5DEE-434EF892CD10}"/>
              </a:ext>
            </a:extLst>
          </p:cNvPr>
          <p:cNvGraphicFramePr/>
          <p:nvPr>
            <p:extLst>
              <p:ext uri="{D42A27DB-BD31-4B8C-83A1-F6EECF244321}">
                <p14:modId xmlns:p14="http://schemas.microsoft.com/office/powerpoint/2010/main" val="380037774"/>
              </p:ext>
            </p:extLst>
          </p:nvPr>
        </p:nvGraphicFramePr>
        <p:xfrm>
          <a:off x="6096000" y="1463040"/>
          <a:ext cx="4868672" cy="43714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id="{792E89A2-8DFF-F6D3-775B-8EDDB5712BD7}"/>
              </a:ext>
            </a:extLst>
          </p:cNvPr>
          <p:cNvSpPr txBox="1"/>
          <p:nvPr/>
        </p:nvSpPr>
        <p:spPr>
          <a:xfrm>
            <a:off x="7046976" y="773544"/>
            <a:ext cx="3389376" cy="646331"/>
          </a:xfrm>
          <a:prstGeom prst="rect">
            <a:avLst/>
          </a:prstGeom>
          <a:noFill/>
        </p:spPr>
        <p:txBody>
          <a:bodyPr wrap="square" rtlCol="0">
            <a:spAutoFit/>
          </a:bodyPr>
          <a:lstStyle/>
          <a:p>
            <a:r>
              <a:rPr lang="en-GB">
                <a:solidFill>
                  <a:schemeClr val="bg1"/>
                </a:solidFill>
              </a:rPr>
              <a:t>New Required Model – Focus on Labour and Cost </a:t>
            </a:r>
          </a:p>
        </p:txBody>
      </p:sp>
    </p:spTree>
    <p:extLst>
      <p:ext uri="{BB962C8B-B14F-4D97-AF65-F5344CB8AC3E}">
        <p14:creationId xmlns:p14="http://schemas.microsoft.com/office/powerpoint/2010/main" val="1643867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8765E-B4BE-0B7D-7EC9-ED1F9FB2F9CB}"/>
              </a:ext>
            </a:extLst>
          </p:cNvPr>
          <p:cNvSpPr>
            <a:spLocks noGrp="1"/>
          </p:cNvSpPr>
          <p:nvPr>
            <p:ph type="title"/>
          </p:nvPr>
        </p:nvSpPr>
        <p:spPr/>
        <p:txBody>
          <a:bodyPr/>
          <a:lstStyle/>
          <a:p>
            <a:r>
              <a:rPr lang="en-US"/>
              <a:t>Deloitte LLP </a:t>
            </a:r>
          </a:p>
        </p:txBody>
      </p:sp>
      <p:sp>
        <p:nvSpPr>
          <p:cNvPr id="6" name="TextBox 5">
            <a:extLst>
              <a:ext uri="{FF2B5EF4-FFF2-40B4-BE49-F238E27FC236}">
                <a16:creationId xmlns:a16="http://schemas.microsoft.com/office/drawing/2014/main" id="{6C432377-8664-D636-17C5-A19755F67FDD}"/>
              </a:ext>
            </a:extLst>
          </p:cNvPr>
          <p:cNvSpPr txBox="1"/>
          <p:nvPr/>
        </p:nvSpPr>
        <p:spPr>
          <a:xfrm>
            <a:off x="1063568" y="5677266"/>
            <a:ext cx="9911543" cy="338554"/>
          </a:xfrm>
          <a:prstGeom prst="rect">
            <a:avLst/>
          </a:prstGeom>
          <a:noFill/>
        </p:spPr>
        <p:txBody>
          <a:bodyPr wrap="square" rtlCol="0">
            <a:spAutoFit/>
          </a:bodyPr>
          <a:lstStyle/>
          <a:p>
            <a:r>
              <a:rPr lang="en-US" sz="800" dirty="0">
                <a:solidFill>
                  <a:schemeClr val="bg1"/>
                </a:solidFill>
              </a:rPr>
              <a:t>Reference: https://www2.deloitte.com/us/en/blog/health-care-blog/2022/2023-outlook-for-health-care-could-margins-staffing-stall-progress-to-future-of-health.html?id=us:2em:3cc:4dchttps://www2.deloitte.com/us/en/blog/health-care-blog/2023/outlook-for-health-care.htmlom_share:5awa:6dcom:health_forward_%E2%80%93_a_health_care_blog</a:t>
            </a:r>
            <a:r>
              <a:rPr lang="en-US" sz="800" dirty="0"/>
              <a:t>_%7C_deloitte_us</a:t>
            </a:r>
          </a:p>
        </p:txBody>
      </p:sp>
      <p:sp>
        <p:nvSpPr>
          <p:cNvPr id="8" name="TextBox 7">
            <a:extLst>
              <a:ext uri="{FF2B5EF4-FFF2-40B4-BE49-F238E27FC236}">
                <a16:creationId xmlns:a16="http://schemas.microsoft.com/office/drawing/2014/main" id="{624563B7-1E71-D732-E162-3185FED2139F}"/>
              </a:ext>
            </a:extLst>
          </p:cNvPr>
          <p:cNvSpPr txBox="1"/>
          <p:nvPr/>
        </p:nvSpPr>
        <p:spPr>
          <a:xfrm>
            <a:off x="3553460" y="191869"/>
            <a:ext cx="7556500" cy="646331"/>
          </a:xfrm>
          <a:prstGeom prst="rect">
            <a:avLst/>
          </a:prstGeom>
          <a:solidFill>
            <a:schemeClr val="bg2">
              <a:lumMod val="40000"/>
              <a:lumOff val="60000"/>
            </a:schemeClr>
          </a:solidFill>
        </p:spPr>
        <p:txBody>
          <a:bodyPr wrap="square">
            <a:spAutoFit/>
          </a:bodyPr>
          <a:lstStyle/>
          <a:p>
            <a:pPr algn="l"/>
            <a:r>
              <a:rPr lang="en-GB" b="0" i="0" u="none" strike="noStrike" dirty="0">
                <a:solidFill>
                  <a:srgbClr val="000000"/>
                </a:solidFill>
                <a:effectLst/>
                <a:latin typeface="Open Sans" panose="020B0606030504020204" pitchFamily="34" charset="0"/>
              </a:rPr>
              <a:t>2024 Outlook for Health Care Planning for the Future of Health: Top trends for 2024 – Tina Wheeler; Section Leader</a:t>
            </a:r>
          </a:p>
        </p:txBody>
      </p:sp>
      <p:sp>
        <p:nvSpPr>
          <p:cNvPr id="4" name="Content Placeholder 3">
            <a:extLst>
              <a:ext uri="{FF2B5EF4-FFF2-40B4-BE49-F238E27FC236}">
                <a16:creationId xmlns:a16="http://schemas.microsoft.com/office/drawing/2014/main" id="{D9341FFB-04E8-B24D-3A89-9229F95FA02E}"/>
              </a:ext>
            </a:extLst>
          </p:cNvPr>
          <p:cNvSpPr>
            <a:spLocks noGrp="1"/>
          </p:cNvSpPr>
          <p:nvPr>
            <p:ph idx="1"/>
          </p:nvPr>
        </p:nvSpPr>
        <p:spPr>
          <a:xfrm>
            <a:off x="838200" y="1011457"/>
            <a:ext cx="10515600" cy="4567427"/>
          </a:xfrm>
        </p:spPr>
        <p:txBody>
          <a:bodyPr/>
          <a:lstStyle/>
          <a:p>
            <a:pPr marL="457200" indent="-457200">
              <a:buAutoNum type="arabicPeriod"/>
            </a:pPr>
            <a:r>
              <a:rPr lang="en-GB" b="1" i="1" u="none" strike="noStrike" dirty="0">
                <a:solidFill>
                  <a:srgbClr val="000000"/>
                </a:solidFill>
                <a:effectLst/>
                <a:latin typeface="inherit"/>
              </a:rPr>
              <a:t>M&amp;A, consolidation, and convergence</a:t>
            </a:r>
          </a:p>
          <a:p>
            <a:pPr marL="457200" indent="-457200">
              <a:buAutoNum type="arabicPeriod"/>
            </a:pPr>
            <a:r>
              <a:rPr lang="en-GB" b="1" i="1" u="none" strike="noStrike" dirty="0">
                <a:solidFill>
                  <a:srgbClr val="000000"/>
                </a:solidFill>
                <a:effectLst/>
                <a:latin typeface="inherit"/>
              </a:rPr>
              <a:t>Generative AI and digital transformation</a:t>
            </a:r>
          </a:p>
          <a:p>
            <a:pPr marL="457200" indent="-457200">
              <a:buAutoNum type="arabicPeriod"/>
            </a:pPr>
            <a:r>
              <a:rPr lang="en-GB" b="1" i="1" dirty="0">
                <a:solidFill>
                  <a:srgbClr val="000000"/>
                </a:solidFill>
                <a:effectLst/>
                <a:highlight>
                  <a:srgbClr val="FFFFFF"/>
                </a:highlight>
                <a:latin typeface="inherit"/>
              </a:rPr>
              <a:t>Workforce talent challenges</a:t>
            </a:r>
          </a:p>
          <a:p>
            <a:pPr marL="914400" lvl="1" indent="-457200"/>
            <a:r>
              <a:rPr lang="en-GB" b="0" i="0" u="none" strike="noStrike" dirty="0">
                <a:solidFill>
                  <a:srgbClr val="000000"/>
                </a:solidFill>
                <a:effectLst/>
                <a:highlight>
                  <a:srgbClr val="FFFFFF"/>
                </a:highlight>
                <a:latin typeface="Open Sans" panose="020B0606030504020204" pitchFamily="34" charset="0"/>
              </a:rPr>
              <a:t>More than half of health system executives (57%) expect talent shortages and workforce challenges will impact their organization’s strategy in 2024</a:t>
            </a:r>
            <a:endParaRPr lang="en-GB" b="1" i="1" dirty="0">
              <a:solidFill>
                <a:srgbClr val="000000"/>
              </a:solidFill>
              <a:effectLst/>
              <a:highlight>
                <a:srgbClr val="FFFFFF"/>
              </a:highlight>
              <a:latin typeface="inherit"/>
            </a:endParaRPr>
          </a:p>
          <a:p>
            <a:pPr marL="457200" indent="-457200">
              <a:buAutoNum type="arabicPeriod"/>
            </a:pPr>
            <a:r>
              <a:rPr lang="en-GB" b="1" i="1" dirty="0">
                <a:solidFill>
                  <a:srgbClr val="000000"/>
                </a:solidFill>
                <a:effectLst/>
                <a:highlight>
                  <a:srgbClr val="FFFFFF"/>
                </a:highlight>
                <a:latin typeface="inherit"/>
              </a:rPr>
              <a:t>Outsourcing and offshoring</a:t>
            </a:r>
          </a:p>
          <a:p>
            <a:pPr marL="914400" lvl="1" indent="-457200"/>
            <a:r>
              <a:rPr lang="en-GB" b="0" i="0" dirty="0">
                <a:solidFill>
                  <a:srgbClr val="000000"/>
                </a:solidFill>
                <a:effectLst/>
                <a:highlight>
                  <a:srgbClr val="FFFFFF"/>
                </a:highlight>
                <a:latin typeface="Open Sans" panose="020B0606030504020204" pitchFamily="34" charset="0"/>
              </a:rPr>
              <a:t>Challenging margins—combined with rising </a:t>
            </a:r>
            <a:r>
              <a:rPr lang="en-GB" b="0" i="0" dirty="0" err="1">
                <a:solidFill>
                  <a:srgbClr val="000000"/>
                </a:solidFill>
                <a:effectLst/>
                <a:highlight>
                  <a:srgbClr val="FFFFFF"/>
                </a:highlight>
                <a:latin typeface="Open Sans" panose="020B0606030504020204" pitchFamily="34" charset="0"/>
              </a:rPr>
              <a:t>labor</a:t>
            </a:r>
            <a:r>
              <a:rPr lang="en-GB" b="0" i="0" dirty="0">
                <a:solidFill>
                  <a:srgbClr val="000000"/>
                </a:solidFill>
                <a:effectLst/>
                <a:highlight>
                  <a:srgbClr val="FFFFFF"/>
                </a:highlight>
                <a:latin typeface="Open Sans" panose="020B0606030504020204" pitchFamily="34" charset="0"/>
              </a:rPr>
              <a:t> costs and high interest rates—are putting financial pressure on health care organizations. Health care organizations should determine what they do well and consider ways to outsource functions that can be done more efficiently and at a lower cost</a:t>
            </a:r>
            <a:endParaRPr lang="en-GB" b="1" i="1" dirty="0">
              <a:solidFill>
                <a:srgbClr val="000000"/>
              </a:solidFill>
              <a:effectLst/>
              <a:highlight>
                <a:srgbClr val="FFFFFF"/>
              </a:highlight>
              <a:latin typeface="inherit"/>
            </a:endParaRPr>
          </a:p>
          <a:p>
            <a:pPr marL="457200" indent="-457200">
              <a:buAutoNum type="arabicPeriod"/>
            </a:pPr>
            <a:r>
              <a:rPr lang="en-GB" b="1" i="1" dirty="0">
                <a:solidFill>
                  <a:srgbClr val="000000"/>
                </a:solidFill>
                <a:effectLst/>
                <a:highlight>
                  <a:srgbClr val="FFFFFF"/>
                </a:highlight>
                <a:latin typeface="inherit"/>
              </a:rPr>
              <a:t>Affordability and empowered consumers</a:t>
            </a:r>
          </a:p>
          <a:p>
            <a:pPr marL="914400" lvl="1" indent="-457200"/>
            <a:r>
              <a:rPr lang="en-GB" b="0" i="0" dirty="0">
                <a:solidFill>
                  <a:srgbClr val="000000"/>
                </a:solidFill>
                <a:effectLst/>
                <a:highlight>
                  <a:srgbClr val="FFFFFF"/>
                </a:highlight>
                <a:latin typeface="Open Sans" panose="020B0606030504020204" pitchFamily="34" charset="0"/>
              </a:rPr>
              <a:t>Medical inflation, combined with rising coverage costs, could leave consumers with higher out-of-pocket costs in 2024.</a:t>
            </a:r>
            <a:endParaRPr lang="en-GB" dirty="0"/>
          </a:p>
        </p:txBody>
      </p:sp>
    </p:spTree>
    <p:extLst>
      <p:ext uri="{BB962C8B-B14F-4D97-AF65-F5344CB8AC3E}">
        <p14:creationId xmlns:p14="http://schemas.microsoft.com/office/powerpoint/2010/main" val="277159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5D8BD3-9339-BECC-3BA1-6527D17D1B3E}"/>
              </a:ext>
            </a:extLst>
          </p:cNvPr>
          <p:cNvSpPr>
            <a:spLocks noGrp="1"/>
          </p:cNvSpPr>
          <p:nvPr>
            <p:ph type="title"/>
          </p:nvPr>
        </p:nvSpPr>
        <p:spPr/>
        <p:txBody>
          <a:bodyPr/>
          <a:lstStyle/>
          <a:p>
            <a:r>
              <a:rPr lang="en-US"/>
              <a:t>Margin Defined - HFMA</a:t>
            </a:r>
          </a:p>
        </p:txBody>
      </p:sp>
      <p:pic>
        <p:nvPicPr>
          <p:cNvPr id="6" name="Content Placeholder 5">
            <a:extLst>
              <a:ext uri="{FF2B5EF4-FFF2-40B4-BE49-F238E27FC236}">
                <a16:creationId xmlns:a16="http://schemas.microsoft.com/office/drawing/2014/main" id="{72C8D1A6-E85D-8432-6846-E906D00210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73423"/>
            <a:ext cx="10515600" cy="4877841"/>
          </a:xfrm>
        </p:spPr>
      </p:pic>
      <p:sp>
        <p:nvSpPr>
          <p:cNvPr id="7" name="TextBox 6">
            <a:extLst>
              <a:ext uri="{FF2B5EF4-FFF2-40B4-BE49-F238E27FC236}">
                <a16:creationId xmlns:a16="http://schemas.microsoft.com/office/drawing/2014/main" id="{0746553D-798B-A5CA-6597-05FA64195F7E}"/>
              </a:ext>
            </a:extLst>
          </p:cNvPr>
          <p:cNvSpPr txBox="1"/>
          <p:nvPr/>
        </p:nvSpPr>
        <p:spPr>
          <a:xfrm>
            <a:off x="3903266" y="6063376"/>
            <a:ext cx="9799983" cy="246221"/>
          </a:xfrm>
          <a:prstGeom prst="rect">
            <a:avLst/>
          </a:prstGeom>
          <a:noFill/>
        </p:spPr>
        <p:txBody>
          <a:bodyPr wrap="square" rtlCol="0">
            <a:spAutoFit/>
          </a:bodyPr>
          <a:lstStyle/>
          <a:p>
            <a:r>
              <a:rPr lang="en-US" sz="1000" dirty="0">
                <a:solidFill>
                  <a:schemeClr val="bg2"/>
                </a:solidFill>
              </a:rPr>
              <a:t>Reference https://www.hfma.org/finance-and-business-strategy/1113/</a:t>
            </a:r>
          </a:p>
        </p:txBody>
      </p:sp>
    </p:spTree>
    <p:extLst>
      <p:ext uri="{BB962C8B-B14F-4D97-AF65-F5344CB8AC3E}">
        <p14:creationId xmlns:p14="http://schemas.microsoft.com/office/powerpoint/2010/main" val="131369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4AE0-8AEC-4E70-6EF4-1F80E61D89F6}"/>
              </a:ext>
            </a:extLst>
          </p:cNvPr>
          <p:cNvSpPr>
            <a:spLocks noGrp="1"/>
          </p:cNvSpPr>
          <p:nvPr>
            <p:ph type="title"/>
          </p:nvPr>
        </p:nvSpPr>
        <p:spPr/>
        <p:txBody>
          <a:bodyPr/>
          <a:lstStyle/>
          <a:p>
            <a:r>
              <a:rPr lang="en-GB"/>
              <a:t>Kaufmann Hall - 2024</a:t>
            </a:r>
          </a:p>
        </p:txBody>
      </p:sp>
      <p:pic>
        <p:nvPicPr>
          <p:cNvPr id="5" name="Content Placeholder 4">
            <a:extLst>
              <a:ext uri="{FF2B5EF4-FFF2-40B4-BE49-F238E27FC236}">
                <a16:creationId xmlns:a16="http://schemas.microsoft.com/office/drawing/2014/main" id="{7A2C3322-8886-49D4-F79F-14D219D60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5851" y="1038225"/>
            <a:ext cx="10180298" cy="4638675"/>
          </a:xfrm>
        </p:spPr>
      </p:pic>
      <p:cxnSp>
        <p:nvCxnSpPr>
          <p:cNvPr id="4" name="Straight Arrow Connector 3">
            <a:extLst>
              <a:ext uri="{FF2B5EF4-FFF2-40B4-BE49-F238E27FC236}">
                <a16:creationId xmlns:a16="http://schemas.microsoft.com/office/drawing/2014/main" id="{7360EA66-5E8E-7901-C87D-8A3F546A8E63}"/>
              </a:ext>
            </a:extLst>
          </p:cNvPr>
          <p:cNvCxnSpPr/>
          <p:nvPr/>
        </p:nvCxnSpPr>
        <p:spPr>
          <a:xfrm>
            <a:off x="667265" y="5165124"/>
            <a:ext cx="4324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ight Arrow 5">
            <a:extLst>
              <a:ext uri="{FF2B5EF4-FFF2-40B4-BE49-F238E27FC236}">
                <a16:creationId xmlns:a16="http://schemas.microsoft.com/office/drawing/2014/main" id="{AEF3904F-03CD-D86A-F183-D6DE3AA5795E}"/>
              </a:ext>
            </a:extLst>
          </p:cNvPr>
          <p:cNvSpPr/>
          <p:nvPr/>
        </p:nvSpPr>
        <p:spPr>
          <a:xfrm>
            <a:off x="121343" y="492280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040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
            <a:extLst>
              <a:ext uri="{FF2B5EF4-FFF2-40B4-BE49-F238E27FC236}">
                <a16:creationId xmlns:a16="http://schemas.microsoft.com/office/drawing/2014/main" id="{63D0DACB-1E09-F143-8EE6-C62F65D0D4EB}"/>
              </a:ext>
            </a:extLst>
          </p:cNvPr>
          <p:cNvSpPr txBox="1">
            <a:spLocks noChangeArrowheads="1"/>
          </p:cNvSpPr>
          <p:nvPr/>
        </p:nvSpPr>
        <p:spPr bwMode="auto">
          <a:xfrm>
            <a:off x="6509335" y="1239591"/>
            <a:ext cx="3285024" cy="407417"/>
          </a:xfrm>
          <a:prstGeom prst="flowChartAlternateProcess">
            <a:avLst/>
          </a:prstGeom>
          <a:solidFill>
            <a:schemeClr val="tx1">
              <a:lumMod val="60000"/>
              <a:lumOff val="40000"/>
            </a:schemeClr>
          </a:solidFill>
          <a:ln>
            <a:noFill/>
          </a:ln>
          <a:effectLst/>
        </p:spPr>
        <p:txBody>
          <a:bodyPr wrap="squar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defTabSz="900451">
              <a:spcAft>
                <a:spcPct val="15000"/>
              </a:spcAft>
            </a:pPr>
            <a:r>
              <a:rPr lang="en-US" altLang="en-US" b="1">
                <a:solidFill>
                  <a:schemeClr val="bg1"/>
                </a:solidFill>
                <a:latin typeface="+mn-lt"/>
              </a:rPr>
              <a:t>PAYMENT</a:t>
            </a:r>
            <a:r>
              <a:rPr lang="en-US" altLang="en-US" b="1">
                <a:solidFill>
                  <a:srgbClr val="000000"/>
                </a:solidFill>
                <a:latin typeface="+mn-lt"/>
              </a:rPr>
              <a:t> </a:t>
            </a:r>
            <a:r>
              <a:rPr lang="en-US" altLang="en-US" b="1">
                <a:solidFill>
                  <a:schemeClr val="bg1"/>
                </a:solidFill>
                <a:latin typeface="+mn-lt"/>
              </a:rPr>
              <a:t>METHOD</a:t>
            </a:r>
            <a:endParaRPr lang="en-US" altLang="en-US" b="1">
              <a:solidFill>
                <a:srgbClr val="000000"/>
              </a:solidFill>
              <a:latin typeface="+mn-lt"/>
            </a:endParaRPr>
          </a:p>
        </p:txBody>
      </p:sp>
      <p:sp>
        <p:nvSpPr>
          <p:cNvPr id="30" name="Text Box 5">
            <a:extLst>
              <a:ext uri="{FF2B5EF4-FFF2-40B4-BE49-F238E27FC236}">
                <a16:creationId xmlns:a16="http://schemas.microsoft.com/office/drawing/2014/main" id="{6F7586B8-262E-384D-A5DE-292820618900}"/>
              </a:ext>
            </a:extLst>
          </p:cNvPr>
          <p:cNvSpPr txBox="1">
            <a:spLocks noChangeArrowheads="1"/>
          </p:cNvSpPr>
          <p:nvPr/>
        </p:nvSpPr>
        <p:spPr bwMode="auto">
          <a:xfrm>
            <a:off x="4975710" y="1713089"/>
            <a:ext cx="953787" cy="65466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Aft>
                <a:spcPct val="15000"/>
              </a:spcAft>
            </a:pPr>
            <a:r>
              <a:rPr lang="en-US" altLang="en-US" sz="2127" b="1">
                <a:solidFill>
                  <a:schemeClr val="bg1"/>
                </a:solidFill>
                <a:latin typeface="Arial" pitchFamily="34" charset="0"/>
              </a:rPr>
              <a:t>% of all</a:t>
            </a:r>
            <a:br>
              <a:rPr lang="en-US" altLang="en-US" sz="2127" b="1" u="sng">
                <a:solidFill>
                  <a:schemeClr val="bg1"/>
                </a:solidFill>
                <a:latin typeface="Arial" pitchFamily="34" charset="0"/>
              </a:rPr>
            </a:br>
            <a:r>
              <a:rPr lang="en-US" altLang="en-US" sz="2127" b="1" u="sng">
                <a:solidFill>
                  <a:schemeClr val="bg1"/>
                </a:solidFill>
                <a:latin typeface="Arial" pitchFamily="34" charset="0"/>
              </a:rPr>
              <a:t> waste </a:t>
            </a:r>
          </a:p>
        </p:txBody>
      </p:sp>
      <p:sp>
        <p:nvSpPr>
          <p:cNvPr id="31" name="Text Box 2">
            <a:extLst>
              <a:ext uri="{FF2B5EF4-FFF2-40B4-BE49-F238E27FC236}">
                <a16:creationId xmlns:a16="http://schemas.microsoft.com/office/drawing/2014/main" id="{538CF2E9-F2D3-FD43-B6F9-B840DC92CFDD}"/>
              </a:ext>
            </a:extLst>
          </p:cNvPr>
          <p:cNvSpPr txBox="1">
            <a:spLocks noChangeArrowheads="1"/>
          </p:cNvSpPr>
          <p:nvPr/>
        </p:nvSpPr>
        <p:spPr bwMode="auto">
          <a:xfrm>
            <a:off x="5118403" y="2835802"/>
            <a:ext cx="546625" cy="32733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2127" b="1">
                <a:solidFill>
                  <a:schemeClr val="bg1"/>
                </a:solidFill>
                <a:latin typeface="Arial" pitchFamily="34" charset="0"/>
              </a:rPr>
              <a:t>45%</a:t>
            </a:r>
            <a:endParaRPr lang="en-US" altLang="en-US" sz="2127" b="1" i="1">
              <a:solidFill>
                <a:schemeClr val="bg1"/>
              </a:solidFill>
              <a:latin typeface="Arial" pitchFamily="34" charset="0"/>
            </a:endParaRPr>
          </a:p>
        </p:txBody>
      </p:sp>
      <p:sp>
        <p:nvSpPr>
          <p:cNvPr id="32" name="Text Box 2">
            <a:extLst>
              <a:ext uri="{FF2B5EF4-FFF2-40B4-BE49-F238E27FC236}">
                <a16:creationId xmlns:a16="http://schemas.microsoft.com/office/drawing/2014/main" id="{306E2021-5B44-1848-9C23-E70B3C170F87}"/>
              </a:ext>
            </a:extLst>
          </p:cNvPr>
          <p:cNvSpPr txBox="1">
            <a:spLocks noChangeArrowheads="1"/>
          </p:cNvSpPr>
          <p:nvPr/>
        </p:nvSpPr>
        <p:spPr bwMode="auto">
          <a:xfrm>
            <a:off x="5118403" y="3836848"/>
            <a:ext cx="546625" cy="32733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2127" b="1">
                <a:solidFill>
                  <a:schemeClr val="bg1"/>
                </a:solidFill>
                <a:latin typeface="Arial" pitchFamily="34" charset="0"/>
              </a:rPr>
              <a:t>40%</a:t>
            </a:r>
            <a:endParaRPr lang="en-US" altLang="en-US" sz="2127" b="1" i="1">
              <a:solidFill>
                <a:schemeClr val="bg1"/>
              </a:solidFill>
              <a:latin typeface="Arial" pitchFamily="34" charset="0"/>
            </a:endParaRPr>
          </a:p>
        </p:txBody>
      </p:sp>
      <p:sp>
        <p:nvSpPr>
          <p:cNvPr id="33" name="Text Box 2">
            <a:extLst>
              <a:ext uri="{FF2B5EF4-FFF2-40B4-BE49-F238E27FC236}">
                <a16:creationId xmlns:a16="http://schemas.microsoft.com/office/drawing/2014/main" id="{34BA11B9-4905-2140-B0A7-E737B6C7DC87}"/>
              </a:ext>
            </a:extLst>
          </p:cNvPr>
          <p:cNvSpPr txBox="1">
            <a:spLocks noChangeArrowheads="1"/>
          </p:cNvSpPr>
          <p:nvPr/>
        </p:nvSpPr>
        <p:spPr bwMode="auto">
          <a:xfrm>
            <a:off x="5118402" y="4832070"/>
            <a:ext cx="546625" cy="32733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2127" b="1">
                <a:solidFill>
                  <a:schemeClr val="bg1"/>
                </a:solidFill>
                <a:latin typeface="Arial" pitchFamily="34" charset="0"/>
              </a:rPr>
              <a:t>15%</a:t>
            </a:r>
            <a:endParaRPr lang="en-US" altLang="en-US" sz="2127" b="1" i="1">
              <a:solidFill>
                <a:schemeClr val="bg1"/>
              </a:solidFill>
              <a:latin typeface="Arial" pitchFamily="34" charset="0"/>
            </a:endParaRPr>
          </a:p>
        </p:txBody>
      </p:sp>
      <p:sp>
        <p:nvSpPr>
          <p:cNvPr id="34" name="Text Box 2">
            <a:extLst>
              <a:ext uri="{FF2B5EF4-FFF2-40B4-BE49-F238E27FC236}">
                <a16:creationId xmlns:a16="http://schemas.microsoft.com/office/drawing/2014/main" id="{EC636337-C2C7-9344-9112-E679846F7747}"/>
              </a:ext>
            </a:extLst>
          </p:cNvPr>
          <p:cNvSpPr txBox="1">
            <a:spLocks noChangeArrowheads="1"/>
          </p:cNvSpPr>
          <p:nvPr/>
        </p:nvSpPr>
        <p:spPr bwMode="auto">
          <a:xfrm>
            <a:off x="1081650" y="2676304"/>
            <a:ext cx="3139616" cy="6463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defTabSz="810341" eaLnBrk="0" fontAlgn="base" hangingPunct="0">
              <a:spcBef>
                <a:spcPct val="0"/>
              </a:spcBef>
            </a:pPr>
            <a:r>
              <a:rPr lang="en-US" altLang="en-US">
                <a:solidFill>
                  <a:schemeClr val="bg1"/>
                </a:solidFill>
                <a:latin typeface="Arial" pitchFamily="34" charset="0"/>
              </a:rPr>
              <a:t>Case-rate Utilization</a:t>
            </a:r>
            <a:endParaRPr lang="en-US" altLang="en-US" sz="1400">
              <a:solidFill>
                <a:schemeClr val="bg1"/>
              </a:solidFill>
              <a:latin typeface="Arial" pitchFamily="34" charset="0"/>
            </a:endParaRPr>
          </a:p>
          <a:p>
            <a:pPr algn="ctr" defTabSz="810341" eaLnBrk="0" fontAlgn="base" hangingPunct="0">
              <a:spcBef>
                <a:spcPct val="0"/>
              </a:spcBef>
              <a:spcAft>
                <a:spcPct val="15000"/>
              </a:spcAft>
            </a:pPr>
            <a:r>
              <a:rPr lang="en-US" altLang="en-US" sz="1800" i="1">
                <a:solidFill>
                  <a:schemeClr val="bg1"/>
                </a:solidFill>
                <a:latin typeface="Arial" pitchFamily="34" charset="0"/>
              </a:rPr>
              <a:t>(# cases per population)</a:t>
            </a:r>
          </a:p>
        </p:txBody>
      </p:sp>
      <p:sp>
        <p:nvSpPr>
          <p:cNvPr id="35" name="Text Box 3">
            <a:extLst>
              <a:ext uri="{FF2B5EF4-FFF2-40B4-BE49-F238E27FC236}">
                <a16:creationId xmlns:a16="http://schemas.microsoft.com/office/drawing/2014/main" id="{DC197794-4388-2447-ADC0-84131AA6A1B2}"/>
              </a:ext>
            </a:extLst>
          </p:cNvPr>
          <p:cNvSpPr txBox="1">
            <a:spLocks noChangeArrowheads="1"/>
          </p:cNvSpPr>
          <p:nvPr/>
        </p:nvSpPr>
        <p:spPr bwMode="auto">
          <a:xfrm>
            <a:off x="1207345" y="3726752"/>
            <a:ext cx="2888227" cy="67095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defTabSz="810341" eaLnBrk="0" fontAlgn="base" hangingPunct="0">
              <a:spcBef>
                <a:spcPct val="0"/>
              </a:spcBef>
              <a:spcAft>
                <a:spcPct val="15000"/>
              </a:spcAft>
            </a:pPr>
            <a:r>
              <a:rPr lang="en-US" altLang="en-US">
                <a:solidFill>
                  <a:schemeClr val="bg1"/>
                </a:solidFill>
                <a:latin typeface="Arial" pitchFamily="34" charset="0"/>
              </a:rPr>
              <a:t>Within-case Variation</a:t>
            </a:r>
            <a:endParaRPr lang="en-US" altLang="en-US" sz="1400">
              <a:solidFill>
                <a:schemeClr val="bg1"/>
              </a:solidFill>
              <a:latin typeface="Arial" pitchFamily="34" charset="0"/>
            </a:endParaRPr>
          </a:p>
          <a:p>
            <a:pPr algn="ctr" defTabSz="810341" eaLnBrk="0" fontAlgn="base" hangingPunct="0">
              <a:spcBef>
                <a:spcPct val="0"/>
              </a:spcBef>
              <a:spcAft>
                <a:spcPct val="15000"/>
              </a:spcAft>
            </a:pPr>
            <a:r>
              <a:rPr lang="en-US" altLang="en-US" sz="1600" i="1">
                <a:solidFill>
                  <a:schemeClr val="bg1"/>
                </a:solidFill>
                <a:latin typeface="Arial" pitchFamily="34" charset="0"/>
              </a:rPr>
              <a:t>(# and type of units per case)</a:t>
            </a:r>
          </a:p>
        </p:txBody>
      </p:sp>
      <p:sp>
        <p:nvSpPr>
          <p:cNvPr id="36" name="Text Box 4">
            <a:extLst>
              <a:ext uri="{FF2B5EF4-FFF2-40B4-BE49-F238E27FC236}">
                <a16:creationId xmlns:a16="http://schemas.microsoft.com/office/drawing/2014/main" id="{E7AE176E-7139-D040-B0FF-2F00FB10662D}"/>
              </a:ext>
            </a:extLst>
          </p:cNvPr>
          <p:cNvSpPr txBox="1">
            <a:spLocks noChangeArrowheads="1"/>
          </p:cNvSpPr>
          <p:nvPr/>
        </p:nvSpPr>
        <p:spPr bwMode="auto">
          <a:xfrm>
            <a:off x="1898047" y="4784618"/>
            <a:ext cx="1506823" cy="56028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defTabSz="810341" eaLnBrk="0" fontAlgn="base" hangingPunct="0">
              <a:spcBef>
                <a:spcPct val="0"/>
              </a:spcBef>
            </a:pPr>
            <a:r>
              <a:rPr lang="en-US" altLang="en-US">
                <a:solidFill>
                  <a:schemeClr val="bg1"/>
                </a:solidFill>
                <a:latin typeface="Arial" pitchFamily="34" charset="0"/>
              </a:rPr>
              <a:t>Efficiency</a:t>
            </a:r>
            <a:endParaRPr lang="en-US" altLang="en-US" sz="1400">
              <a:solidFill>
                <a:schemeClr val="bg1"/>
              </a:solidFill>
              <a:latin typeface="Arial" pitchFamily="34" charset="0"/>
            </a:endParaRPr>
          </a:p>
          <a:p>
            <a:pPr algn="ctr" defTabSz="810341" eaLnBrk="0" fontAlgn="base" hangingPunct="0">
              <a:spcBef>
                <a:spcPct val="0"/>
              </a:spcBef>
              <a:spcAft>
                <a:spcPct val="15000"/>
              </a:spcAft>
            </a:pPr>
            <a:r>
              <a:rPr lang="en-US" altLang="en-US" sz="1241" i="1">
                <a:solidFill>
                  <a:schemeClr val="bg1"/>
                </a:solidFill>
                <a:latin typeface="Arial" pitchFamily="34" charset="0"/>
              </a:rPr>
              <a:t>(cost per unit of care)</a:t>
            </a:r>
          </a:p>
        </p:txBody>
      </p:sp>
      <p:sp>
        <p:nvSpPr>
          <p:cNvPr id="37" name="Text Box 2">
            <a:extLst>
              <a:ext uri="{FF2B5EF4-FFF2-40B4-BE49-F238E27FC236}">
                <a16:creationId xmlns:a16="http://schemas.microsoft.com/office/drawing/2014/main" id="{845D6ADF-7674-8F4A-87DD-D1B2D9482DA5}"/>
              </a:ext>
            </a:extLst>
          </p:cNvPr>
          <p:cNvSpPr txBox="1">
            <a:spLocks noChangeArrowheads="1"/>
          </p:cNvSpPr>
          <p:nvPr/>
        </p:nvSpPr>
        <p:spPr bwMode="auto">
          <a:xfrm>
            <a:off x="680084" y="4910871"/>
            <a:ext cx="213200" cy="30777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defTabSz="810341" eaLnBrk="0" fontAlgn="base" hangingPunct="0">
              <a:spcBef>
                <a:spcPct val="0"/>
              </a:spcBef>
            </a:pPr>
            <a:r>
              <a:rPr lang="en-US" altLang="en-US" sz="2000" b="1">
                <a:solidFill>
                  <a:schemeClr val="bg1"/>
                </a:solidFill>
                <a:latin typeface="Arial" pitchFamily="34" charset="0"/>
              </a:rPr>
              <a:t>1.</a:t>
            </a:r>
            <a:endParaRPr lang="en-US" altLang="en-US" sz="2000" b="1" i="1">
              <a:solidFill>
                <a:schemeClr val="bg1"/>
              </a:solidFill>
              <a:latin typeface="Arial" pitchFamily="34" charset="0"/>
            </a:endParaRPr>
          </a:p>
        </p:txBody>
      </p:sp>
      <p:sp>
        <p:nvSpPr>
          <p:cNvPr id="38" name="Text Box 2">
            <a:extLst>
              <a:ext uri="{FF2B5EF4-FFF2-40B4-BE49-F238E27FC236}">
                <a16:creationId xmlns:a16="http://schemas.microsoft.com/office/drawing/2014/main" id="{ABED3CB4-5504-BF41-8066-F210FE02A037}"/>
              </a:ext>
            </a:extLst>
          </p:cNvPr>
          <p:cNvSpPr txBox="1">
            <a:spLocks noChangeArrowheads="1"/>
          </p:cNvSpPr>
          <p:nvPr/>
        </p:nvSpPr>
        <p:spPr bwMode="auto">
          <a:xfrm>
            <a:off x="680084" y="3908340"/>
            <a:ext cx="213200" cy="30777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defTabSz="810341" eaLnBrk="0" fontAlgn="base" hangingPunct="0">
              <a:spcBef>
                <a:spcPct val="0"/>
              </a:spcBef>
            </a:pPr>
            <a:r>
              <a:rPr lang="en-US" altLang="en-US" sz="2000" b="1">
                <a:solidFill>
                  <a:schemeClr val="bg1"/>
                </a:solidFill>
                <a:latin typeface="Arial" pitchFamily="34" charset="0"/>
              </a:rPr>
              <a:t>2.</a:t>
            </a:r>
            <a:endParaRPr lang="en-US" altLang="en-US" sz="2000" b="1" i="1">
              <a:solidFill>
                <a:schemeClr val="bg1"/>
              </a:solidFill>
              <a:latin typeface="Arial" pitchFamily="34" charset="0"/>
            </a:endParaRPr>
          </a:p>
        </p:txBody>
      </p:sp>
      <p:sp>
        <p:nvSpPr>
          <p:cNvPr id="39" name="Text Box 2">
            <a:extLst>
              <a:ext uri="{FF2B5EF4-FFF2-40B4-BE49-F238E27FC236}">
                <a16:creationId xmlns:a16="http://schemas.microsoft.com/office/drawing/2014/main" id="{72A460C8-FCB1-CD46-B253-1E168A11F6AD}"/>
              </a:ext>
            </a:extLst>
          </p:cNvPr>
          <p:cNvSpPr txBox="1">
            <a:spLocks noChangeArrowheads="1"/>
          </p:cNvSpPr>
          <p:nvPr/>
        </p:nvSpPr>
        <p:spPr bwMode="auto">
          <a:xfrm>
            <a:off x="680084" y="2845581"/>
            <a:ext cx="213200" cy="30777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defTabSz="810341" eaLnBrk="0" fontAlgn="base" hangingPunct="0">
              <a:spcBef>
                <a:spcPct val="0"/>
              </a:spcBef>
            </a:pPr>
            <a:r>
              <a:rPr lang="en-US" altLang="en-US" sz="2000" b="1">
                <a:solidFill>
                  <a:schemeClr val="bg1"/>
                </a:solidFill>
                <a:latin typeface="Arial" pitchFamily="34" charset="0"/>
              </a:rPr>
              <a:t>3.</a:t>
            </a:r>
            <a:endParaRPr lang="en-US" altLang="en-US" sz="2000" b="1" i="1">
              <a:solidFill>
                <a:schemeClr val="bg1"/>
              </a:solidFill>
              <a:latin typeface="Arial" pitchFamily="34" charset="0"/>
            </a:endParaRPr>
          </a:p>
        </p:txBody>
      </p:sp>
      <p:grpSp>
        <p:nvGrpSpPr>
          <p:cNvPr id="2" name="Group 1">
            <a:extLst>
              <a:ext uri="{FF2B5EF4-FFF2-40B4-BE49-F238E27FC236}">
                <a16:creationId xmlns:a16="http://schemas.microsoft.com/office/drawing/2014/main" id="{8B789149-D4B9-46F5-AEC5-CF2418244253}"/>
              </a:ext>
            </a:extLst>
          </p:cNvPr>
          <p:cNvGrpSpPr/>
          <p:nvPr/>
        </p:nvGrpSpPr>
        <p:grpSpPr>
          <a:xfrm>
            <a:off x="6473782" y="1812597"/>
            <a:ext cx="3285025" cy="3769962"/>
            <a:chOff x="6481823" y="1951835"/>
            <a:chExt cx="3285025" cy="3769962"/>
          </a:xfrm>
        </p:grpSpPr>
        <p:sp>
          <p:nvSpPr>
            <p:cNvPr id="16" name="Text Box 5">
              <a:extLst>
                <a:ext uri="{FF2B5EF4-FFF2-40B4-BE49-F238E27FC236}">
                  <a16:creationId xmlns:a16="http://schemas.microsoft.com/office/drawing/2014/main" id="{0607237A-5115-FB46-B259-6011F9A605D1}"/>
                </a:ext>
              </a:extLst>
            </p:cNvPr>
            <p:cNvSpPr txBox="1">
              <a:spLocks noChangeArrowheads="1"/>
            </p:cNvSpPr>
            <p:nvPr/>
          </p:nvSpPr>
          <p:spPr bwMode="auto">
            <a:xfrm>
              <a:off x="6635866" y="2314297"/>
              <a:ext cx="966611" cy="32733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Aft>
                  <a:spcPct val="15000"/>
                </a:spcAft>
              </a:pPr>
              <a:r>
                <a:rPr lang="en-US" altLang="en-US" sz="2127" u="sng">
                  <a:solidFill>
                    <a:schemeClr val="tx1">
                      <a:lumMod val="75000"/>
                      <a:lumOff val="25000"/>
                    </a:schemeClr>
                  </a:solidFill>
                  <a:latin typeface="Arial" pitchFamily="34" charset="0"/>
                </a:rPr>
                <a:t>   </a:t>
              </a:r>
              <a:r>
                <a:rPr lang="en-US" altLang="en-US" sz="2127" u="sng">
                  <a:solidFill>
                    <a:schemeClr val="bg1"/>
                  </a:solidFill>
                  <a:latin typeface="Arial" pitchFamily="34" charset="0"/>
                </a:rPr>
                <a:t>FFS</a:t>
              </a:r>
              <a:r>
                <a:rPr lang="en-US" altLang="en-US" sz="2127" u="sng">
                  <a:solidFill>
                    <a:schemeClr val="tx1">
                      <a:lumMod val="75000"/>
                      <a:lumOff val="25000"/>
                    </a:schemeClr>
                  </a:solidFill>
                  <a:latin typeface="Arial" pitchFamily="34" charset="0"/>
                </a:rPr>
                <a:t>   </a:t>
              </a:r>
            </a:p>
          </p:txBody>
        </p:sp>
        <p:sp>
          <p:nvSpPr>
            <p:cNvPr id="17" name="Text Box 9">
              <a:extLst>
                <a:ext uri="{FF2B5EF4-FFF2-40B4-BE49-F238E27FC236}">
                  <a16:creationId xmlns:a16="http://schemas.microsoft.com/office/drawing/2014/main" id="{15E46A4F-EB11-DB4A-AE61-ADF13AB48566}"/>
                </a:ext>
              </a:extLst>
            </p:cNvPr>
            <p:cNvSpPr txBox="1">
              <a:spLocks noChangeArrowheads="1"/>
            </p:cNvSpPr>
            <p:nvPr/>
          </p:nvSpPr>
          <p:spPr bwMode="auto">
            <a:xfrm>
              <a:off x="7698528" y="1996197"/>
              <a:ext cx="953787" cy="65466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r>
                <a:rPr lang="en-US" altLang="en-US" sz="2127">
                  <a:solidFill>
                    <a:schemeClr val="bg1"/>
                  </a:solidFill>
                  <a:latin typeface="Arial" pitchFamily="34" charset="0"/>
                </a:rPr>
                <a:t>Per</a:t>
              </a:r>
              <a:br>
                <a:rPr lang="en-US" altLang="en-US" sz="2127">
                  <a:solidFill>
                    <a:schemeClr val="tx1">
                      <a:lumMod val="75000"/>
                      <a:lumOff val="25000"/>
                    </a:schemeClr>
                  </a:solidFill>
                  <a:latin typeface="Arial" pitchFamily="34" charset="0"/>
                </a:rPr>
              </a:br>
              <a:r>
                <a:rPr lang="en-US" altLang="en-US" sz="2127" u="sng">
                  <a:solidFill>
                    <a:schemeClr val="tx1">
                      <a:lumMod val="75000"/>
                      <a:lumOff val="25000"/>
                    </a:schemeClr>
                  </a:solidFill>
                  <a:latin typeface="Arial" pitchFamily="34" charset="0"/>
                </a:rPr>
                <a:t>   </a:t>
              </a:r>
              <a:r>
                <a:rPr lang="en-US" altLang="en-US" sz="2127" u="sng">
                  <a:solidFill>
                    <a:schemeClr val="bg1"/>
                  </a:solidFill>
                  <a:latin typeface="Arial" pitchFamily="34" charset="0"/>
                </a:rPr>
                <a:t>case</a:t>
              </a:r>
              <a:r>
                <a:rPr lang="en-US" altLang="en-US" sz="2127" u="sng">
                  <a:solidFill>
                    <a:schemeClr val="tx1">
                      <a:lumMod val="75000"/>
                      <a:lumOff val="25000"/>
                    </a:schemeClr>
                  </a:solidFill>
                  <a:latin typeface="Arial" pitchFamily="34" charset="0"/>
                </a:rPr>
                <a:t>  </a:t>
              </a:r>
            </a:p>
          </p:txBody>
        </p:sp>
        <p:sp>
          <p:nvSpPr>
            <p:cNvPr id="18" name="Text Box 11">
              <a:extLst>
                <a:ext uri="{FF2B5EF4-FFF2-40B4-BE49-F238E27FC236}">
                  <a16:creationId xmlns:a16="http://schemas.microsoft.com/office/drawing/2014/main" id="{421674BF-BA37-AC48-ACCC-BB05605F557A}"/>
                </a:ext>
              </a:extLst>
            </p:cNvPr>
            <p:cNvSpPr txBox="1">
              <a:spLocks noChangeArrowheads="1"/>
            </p:cNvSpPr>
            <p:nvPr/>
          </p:nvSpPr>
          <p:spPr bwMode="auto">
            <a:xfrm>
              <a:off x="8737720" y="1951835"/>
              <a:ext cx="1029128" cy="70378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Aft>
                  <a:spcPct val="15000"/>
                </a:spcAft>
              </a:pPr>
              <a:r>
                <a:rPr lang="en-US" altLang="en-US" sz="2127">
                  <a:solidFill>
                    <a:schemeClr val="bg1"/>
                  </a:solidFill>
                  <a:latin typeface="Arial" pitchFamily="34" charset="0"/>
                </a:rPr>
                <a:t>Provider</a:t>
              </a:r>
            </a:p>
            <a:p>
              <a:pPr algn="ctr">
                <a:spcAft>
                  <a:spcPct val="15000"/>
                </a:spcAft>
              </a:pPr>
              <a:r>
                <a:rPr lang="en-US" altLang="en-US" sz="2127" u="sng">
                  <a:solidFill>
                    <a:schemeClr val="bg1"/>
                  </a:solidFill>
                  <a:latin typeface="Arial" pitchFamily="34" charset="0"/>
                </a:rPr>
                <a:t>  at risk  </a:t>
              </a:r>
            </a:p>
          </p:txBody>
        </p:sp>
        <p:sp>
          <p:nvSpPr>
            <p:cNvPr id="19" name="Line 15">
              <a:extLst>
                <a:ext uri="{FF2B5EF4-FFF2-40B4-BE49-F238E27FC236}">
                  <a16:creationId xmlns:a16="http://schemas.microsoft.com/office/drawing/2014/main" id="{E7189671-8CEF-F644-803F-F6C98318A081}"/>
                </a:ext>
              </a:extLst>
            </p:cNvPr>
            <p:cNvSpPr>
              <a:spLocks noChangeShapeType="1"/>
            </p:cNvSpPr>
            <p:nvPr/>
          </p:nvSpPr>
          <p:spPr bwMode="auto">
            <a:xfrm flipV="1">
              <a:off x="9252284" y="3048406"/>
              <a:ext cx="0" cy="186397"/>
            </a:xfrm>
            <a:prstGeom prst="line">
              <a:avLst/>
            </a:prstGeom>
            <a:noFill/>
            <a:ln w="76200">
              <a:solidFill>
                <a:srgbClr val="4E8F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2" name="Line 15">
              <a:extLst>
                <a:ext uri="{FF2B5EF4-FFF2-40B4-BE49-F238E27FC236}">
                  <a16:creationId xmlns:a16="http://schemas.microsoft.com/office/drawing/2014/main" id="{C6053726-70A8-C044-91A8-2F1FFB5504AC}"/>
                </a:ext>
              </a:extLst>
            </p:cNvPr>
            <p:cNvSpPr>
              <a:spLocks noChangeShapeType="1"/>
            </p:cNvSpPr>
            <p:nvPr/>
          </p:nvSpPr>
          <p:spPr bwMode="auto">
            <a:xfrm flipV="1">
              <a:off x="9252284" y="4104249"/>
              <a:ext cx="0" cy="186397"/>
            </a:xfrm>
            <a:prstGeom prst="line">
              <a:avLst/>
            </a:prstGeom>
            <a:noFill/>
            <a:ln w="76200">
              <a:solidFill>
                <a:srgbClr val="4E8F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3" name="Line 15">
              <a:extLst>
                <a:ext uri="{FF2B5EF4-FFF2-40B4-BE49-F238E27FC236}">
                  <a16:creationId xmlns:a16="http://schemas.microsoft.com/office/drawing/2014/main" id="{3B7D70B8-CC85-6940-913C-AFC5744A7100}"/>
                </a:ext>
              </a:extLst>
            </p:cNvPr>
            <p:cNvSpPr>
              <a:spLocks noChangeShapeType="1"/>
            </p:cNvSpPr>
            <p:nvPr/>
          </p:nvSpPr>
          <p:spPr bwMode="auto">
            <a:xfrm flipV="1">
              <a:off x="8175422" y="4133295"/>
              <a:ext cx="0" cy="186397"/>
            </a:xfrm>
            <a:prstGeom prst="line">
              <a:avLst/>
            </a:prstGeom>
            <a:noFill/>
            <a:ln w="76200">
              <a:solidFill>
                <a:srgbClr val="4E8F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4" name="Line 15">
              <a:extLst>
                <a:ext uri="{FF2B5EF4-FFF2-40B4-BE49-F238E27FC236}">
                  <a16:creationId xmlns:a16="http://schemas.microsoft.com/office/drawing/2014/main" id="{58504FC1-FB89-1047-AB10-576F3BB9FB7D}"/>
                </a:ext>
              </a:extLst>
            </p:cNvPr>
            <p:cNvSpPr>
              <a:spLocks noChangeShapeType="1"/>
            </p:cNvSpPr>
            <p:nvPr/>
          </p:nvSpPr>
          <p:spPr bwMode="auto">
            <a:xfrm flipV="1">
              <a:off x="8175422" y="5184648"/>
              <a:ext cx="0" cy="186397"/>
            </a:xfrm>
            <a:prstGeom prst="line">
              <a:avLst/>
            </a:prstGeom>
            <a:noFill/>
            <a:ln w="76200">
              <a:solidFill>
                <a:srgbClr val="4E8F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5" name="Line 15">
              <a:extLst>
                <a:ext uri="{FF2B5EF4-FFF2-40B4-BE49-F238E27FC236}">
                  <a16:creationId xmlns:a16="http://schemas.microsoft.com/office/drawing/2014/main" id="{1608CC6E-DB34-3B45-914F-2DABC8B4905F}"/>
                </a:ext>
              </a:extLst>
            </p:cNvPr>
            <p:cNvSpPr>
              <a:spLocks noChangeShapeType="1"/>
            </p:cNvSpPr>
            <p:nvPr/>
          </p:nvSpPr>
          <p:spPr bwMode="auto">
            <a:xfrm flipV="1">
              <a:off x="9252284" y="5184648"/>
              <a:ext cx="0" cy="186397"/>
            </a:xfrm>
            <a:prstGeom prst="line">
              <a:avLst/>
            </a:prstGeom>
            <a:noFill/>
            <a:ln w="76200">
              <a:solidFill>
                <a:srgbClr val="4E8F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6" name="Line 15">
              <a:extLst>
                <a:ext uri="{FF2B5EF4-FFF2-40B4-BE49-F238E27FC236}">
                  <a16:creationId xmlns:a16="http://schemas.microsoft.com/office/drawing/2014/main" id="{2691BBC9-77A5-A441-8985-CDC407459C40}"/>
                </a:ext>
              </a:extLst>
            </p:cNvPr>
            <p:cNvSpPr>
              <a:spLocks noChangeShapeType="1"/>
            </p:cNvSpPr>
            <p:nvPr/>
          </p:nvSpPr>
          <p:spPr bwMode="auto">
            <a:xfrm flipV="1">
              <a:off x="7119172" y="5184648"/>
              <a:ext cx="0" cy="186397"/>
            </a:xfrm>
            <a:prstGeom prst="line">
              <a:avLst/>
            </a:prstGeom>
            <a:noFill/>
            <a:ln w="76200">
              <a:solidFill>
                <a:srgbClr val="4E8F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7" name="Line 12">
              <a:extLst>
                <a:ext uri="{FF2B5EF4-FFF2-40B4-BE49-F238E27FC236}">
                  <a16:creationId xmlns:a16="http://schemas.microsoft.com/office/drawing/2014/main" id="{86E00E54-DED0-5E47-9EE3-675EA0C3E819}"/>
                </a:ext>
              </a:extLst>
            </p:cNvPr>
            <p:cNvSpPr>
              <a:spLocks noChangeShapeType="1"/>
            </p:cNvSpPr>
            <p:nvPr/>
          </p:nvSpPr>
          <p:spPr bwMode="auto">
            <a:xfrm>
              <a:off x="7119172" y="3226426"/>
              <a:ext cx="0" cy="186396"/>
            </a:xfrm>
            <a:prstGeom prst="line">
              <a:avLst/>
            </a:prstGeom>
            <a:noFill/>
            <a:ln w="76200">
              <a:solidFill>
                <a:srgbClr val="C000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8" name="Line 12">
              <a:extLst>
                <a:ext uri="{FF2B5EF4-FFF2-40B4-BE49-F238E27FC236}">
                  <a16:creationId xmlns:a16="http://schemas.microsoft.com/office/drawing/2014/main" id="{7798CE95-A072-5D4D-9F08-34574D5AB78F}"/>
                </a:ext>
              </a:extLst>
            </p:cNvPr>
            <p:cNvSpPr>
              <a:spLocks noChangeShapeType="1"/>
            </p:cNvSpPr>
            <p:nvPr/>
          </p:nvSpPr>
          <p:spPr bwMode="auto">
            <a:xfrm>
              <a:off x="7119172" y="4323003"/>
              <a:ext cx="0" cy="186396"/>
            </a:xfrm>
            <a:prstGeom prst="line">
              <a:avLst/>
            </a:prstGeom>
            <a:noFill/>
            <a:ln w="76200">
              <a:solidFill>
                <a:srgbClr val="C000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9" name="Line 12">
              <a:extLst>
                <a:ext uri="{FF2B5EF4-FFF2-40B4-BE49-F238E27FC236}">
                  <a16:creationId xmlns:a16="http://schemas.microsoft.com/office/drawing/2014/main" id="{C71B60F7-C024-5545-A8FE-F0226572CF81}"/>
                </a:ext>
              </a:extLst>
            </p:cNvPr>
            <p:cNvSpPr>
              <a:spLocks noChangeShapeType="1"/>
            </p:cNvSpPr>
            <p:nvPr/>
          </p:nvSpPr>
          <p:spPr bwMode="auto">
            <a:xfrm>
              <a:off x="8175422" y="3226426"/>
              <a:ext cx="0" cy="186396"/>
            </a:xfrm>
            <a:prstGeom prst="line">
              <a:avLst/>
            </a:prstGeom>
            <a:noFill/>
            <a:ln w="76200">
              <a:solidFill>
                <a:srgbClr val="C00000"/>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grpSp>
          <p:nvGrpSpPr>
            <p:cNvPr id="41" name="Group 40">
              <a:extLst>
                <a:ext uri="{FF2B5EF4-FFF2-40B4-BE49-F238E27FC236}">
                  <a16:creationId xmlns:a16="http://schemas.microsoft.com/office/drawing/2014/main" id="{BF8A1B82-322E-AC41-A000-D56DACD6570F}"/>
                </a:ext>
              </a:extLst>
            </p:cNvPr>
            <p:cNvGrpSpPr/>
            <p:nvPr/>
          </p:nvGrpSpPr>
          <p:grpSpPr>
            <a:xfrm>
              <a:off x="6481823" y="2917586"/>
              <a:ext cx="3285025" cy="2804211"/>
              <a:chOff x="6481823" y="2917586"/>
              <a:chExt cx="3285025" cy="2804211"/>
            </a:xfrm>
          </p:grpSpPr>
          <p:cxnSp>
            <p:nvCxnSpPr>
              <p:cNvPr id="42" name="Straight Connector 41">
                <a:extLst>
                  <a:ext uri="{FF2B5EF4-FFF2-40B4-BE49-F238E27FC236}">
                    <a16:creationId xmlns:a16="http://schemas.microsoft.com/office/drawing/2014/main" id="{D71DB0FE-83C7-B245-9BE1-04944A6AB85F}"/>
                  </a:ext>
                </a:extLst>
              </p:cNvPr>
              <p:cNvCxnSpPr/>
              <p:nvPr/>
            </p:nvCxnSpPr>
            <p:spPr>
              <a:xfrm>
                <a:off x="8658341" y="2917586"/>
                <a:ext cx="0" cy="280421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5AD1E91-4FCF-F341-AA85-DA3FD08B2CD0}"/>
                  </a:ext>
                </a:extLst>
              </p:cNvPr>
              <p:cNvCxnSpPr/>
              <p:nvPr/>
            </p:nvCxnSpPr>
            <p:spPr>
              <a:xfrm>
                <a:off x="7602477" y="2917586"/>
                <a:ext cx="0" cy="280421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89F24D2-19F8-CE4F-97D8-AF918EFA2DD3}"/>
                  </a:ext>
                </a:extLst>
              </p:cNvPr>
              <p:cNvCxnSpPr>
                <a:cxnSpLocks/>
              </p:cNvCxnSpPr>
              <p:nvPr/>
            </p:nvCxnSpPr>
            <p:spPr>
              <a:xfrm>
                <a:off x="6481823" y="3772262"/>
                <a:ext cx="3285025"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9EF8697-37EF-7A40-B452-C95782908F19}"/>
                  </a:ext>
                </a:extLst>
              </p:cNvPr>
              <p:cNvCxnSpPr>
                <a:cxnSpLocks/>
              </p:cNvCxnSpPr>
              <p:nvPr/>
            </p:nvCxnSpPr>
            <p:spPr>
              <a:xfrm>
                <a:off x="6481823" y="4755885"/>
                <a:ext cx="3285025"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sp>
        <p:nvSpPr>
          <p:cNvPr id="46" name="Text Box 24">
            <a:extLst>
              <a:ext uri="{FF2B5EF4-FFF2-40B4-BE49-F238E27FC236}">
                <a16:creationId xmlns:a16="http://schemas.microsoft.com/office/drawing/2014/main" id="{D3430BE2-90C7-F248-ABB4-57F13D16EADF}"/>
              </a:ext>
            </a:extLst>
          </p:cNvPr>
          <p:cNvSpPr txBox="1">
            <a:spLocks noChangeArrowheads="1"/>
          </p:cNvSpPr>
          <p:nvPr/>
        </p:nvSpPr>
        <p:spPr bwMode="auto">
          <a:xfrm>
            <a:off x="10029511" y="3008908"/>
            <a:ext cx="2018404" cy="215443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marL="727075" indent="-7270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176213" indent="-176213">
              <a:spcBef>
                <a:spcPts val="1200"/>
              </a:spcBef>
              <a:spcAft>
                <a:spcPts val="888"/>
              </a:spcAft>
            </a:pPr>
            <a:r>
              <a:rPr lang="en-US" altLang="en-US" sz="1400" b="1" i="1" dirty="0">
                <a:solidFill>
                  <a:schemeClr val="bg1"/>
                </a:solidFill>
                <a:latin typeface="Arial" pitchFamily="34" charset="0"/>
              </a:rPr>
              <a:t>Note</a:t>
            </a:r>
            <a:r>
              <a:rPr lang="en-US" altLang="en-US" sz="1400" b="1" dirty="0">
                <a:solidFill>
                  <a:schemeClr val="bg1"/>
                </a:solidFill>
                <a:latin typeface="Arial" pitchFamily="34" charset="0"/>
              </a:rPr>
              <a:t>: </a:t>
            </a:r>
            <a:br>
              <a:rPr lang="en-US" altLang="en-US" sz="1400" dirty="0">
                <a:solidFill>
                  <a:srgbClr val="000000"/>
                </a:solidFill>
                <a:latin typeface="Arial" pitchFamily="34" charset="0"/>
              </a:rPr>
            </a:br>
            <a:r>
              <a:rPr lang="en-US" altLang="en-US" sz="1400" b="1" dirty="0">
                <a:solidFill>
                  <a:srgbClr val="4E8F00"/>
                </a:solidFill>
                <a:latin typeface="Arial" pitchFamily="34" charset="0"/>
              </a:rPr>
              <a:t>For green arrows</a:t>
            </a:r>
            <a:r>
              <a:rPr lang="en-US" altLang="en-US" sz="1400" dirty="0">
                <a:solidFill>
                  <a:srgbClr val="000000"/>
                </a:solidFill>
                <a:latin typeface="Arial" pitchFamily="34" charset="0"/>
              </a:rPr>
              <a:t>, </a:t>
            </a:r>
            <a:r>
              <a:rPr lang="en-US" altLang="en-US" sz="1400" dirty="0">
                <a:solidFill>
                  <a:schemeClr val="bg1"/>
                </a:solidFill>
                <a:latin typeface="Arial" pitchFamily="34" charset="0"/>
              </a:rPr>
              <a:t>savings from waste elimination accrue to the care delivery organization. </a:t>
            </a:r>
            <a:br>
              <a:rPr lang="en-US" altLang="en-US" sz="1400" dirty="0">
                <a:solidFill>
                  <a:srgbClr val="000000"/>
                </a:solidFill>
                <a:latin typeface="Arial" pitchFamily="34" charset="0"/>
              </a:rPr>
            </a:br>
            <a:br>
              <a:rPr lang="en-US" altLang="en-US" sz="1400" dirty="0">
                <a:solidFill>
                  <a:srgbClr val="000000"/>
                </a:solidFill>
                <a:latin typeface="Arial" pitchFamily="34" charset="0"/>
              </a:rPr>
            </a:br>
            <a:r>
              <a:rPr lang="en-US" altLang="en-US" sz="1400" b="1" dirty="0">
                <a:solidFill>
                  <a:srgbClr val="C00000"/>
                </a:solidFill>
                <a:latin typeface="Arial" pitchFamily="34" charset="0"/>
              </a:rPr>
              <a:t>For red arrows,</a:t>
            </a:r>
            <a:r>
              <a:rPr lang="en-US" altLang="en-US" sz="1400" dirty="0">
                <a:solidFill>
                  <a:srgbClr val="000000"/>
                </a:solidFill>
                <a:latin typeface="Arial" pitchFamily="34" charset="0"/>
              </a:rPr>
              <a:t> </a:t>
            </a:r>
            <a:r>
              <a:rPr lang="en-US" altLang="en-US" sz="1400" dirty="0">
                <a:solidFill>
                  <a:schemeClr val="bg1"/>
                </a:solidFill>
                <a:latin typeface="Arial" pitchFamily="34" charset="0"/>
              </a:rPr>
              <a:t>savings go to payer organizations.</a:t>
            </a:r>
          </a:p>
        </p:txBody>
      </p:sp>
      <p:sp>
        <p:nvSpPr>
          <p:cNvPr id="4" name="Title 3">
            <a:extLst>
              <a:ext uri="{FF2B5EF4-FFF2-40B4-BE49-F238E27FC236}">
                <a16:creationId xmlns:a16="http://schemas.microsoft.com/office/drawing/2014/main" id="{705156D0-BE22-644A-AFDF-52C67EBB8C2E}"/>
              </a:ext>
            </a:extLst>
          </p:cNvPr>
          <p:cNvSpPr>
            <a:spLocks noGrp="1"/>
          </p:cNvSpPr>
          <p:nvPr>
            <p:ph type="title"/>
          </p:nvPr>
        </p:nvSpPr>
        <p:spPr/>
        <p:txBody>
          <a:bodyPr>
            <a:normAutofit fontScale="90000"/>
          </a:bodyPr>
          <a:lstStyle/>
          <a:p>
            <a:r>
              <a:rPr lang="en-US" altLang="en-US"/>
              <a:t>Financial Incentive Alignment </a:t>
            </a:r>
            <a:br>
              <a:rPr lang="en-US" altLang="en-US"/>
            </a:br>
            <a:r>
              <a:rPr lang="en-US" altLang="en-US" sz="2800" b="0"/>
              <a:t>Under Different Payment Mechanisms to Remove Waste</a:t>
            </a:r>
            <a:endParaRPr lang="en-US"/>
          </a:p>
        </p:txBody>
      </p:sp>
      <p:sp>
        <p:nvSpPr>
          <p:cNvPr id="5" name="Text Box 4">
            <a:extLst>
              <a:ext uri="{FF2B5EF4-FFF2-40B4-BE49-F238E27FC236}">
                <a16:creationId xmlns:a16="http://schemas.microsoft.com/office/drawing/2014/main" id="{84ABCCA3-93F3-0C68-5533-67DAD863CB6A}"/>
              </a:ext>
            </a:extLst>
          </p:cNvPr>
          <p:cNvSpPr txBox="1">
            <a:spLocks noChangeArrowheads="1"/>
          </p:cNvSpPr>
          <p:nvPr/>
        </p:nvSpPr>
        <p:spPr bwMode="auto">
          <a:xfrm>
            <a:off x="1179636" y="5820218"/>
            <a:ext cx="10515597" cy="16158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50" dirty="0">
                <a:solidFill>
                  <a:schemeClr val="bg2"/>
                </a:solidFill>
                <a:latin typeface="Calibri" panose="020F0502020204030204" pitchFamily="34" charset="0"/>
                <a:cs typeface="Calibri" panose="020F0502020204030204" pitchFamily="34" charset="0"/>
              </a:rPr>
              <a:t>*Adapted from James Brent C and Poulsen Gregory P.  The case for capitation: It’s the only way to cut waste while improving quality.  </a:t>
            </a:r>
            <a:r>
              <a:rPr lang="en-US" sz="1050" i="1" dirty="0">
                <a:solidFill>
                  <a:schemeClr val="bg2"/>
                </a:solidFill>
                <a:latin typeface="Calibri" panose="020F0502020204030204" pitchFamily="34" charset="0"/>
                <a:cs typeface="Calibri" panose="020F0502020204030204" pitchFamily="34" charset="0"/>
              </a:rPr>
              <a:t>Harv Bus Rev</a:t>
            </a:r>
            <a:r>
              <a:rPr lang="en-US" sz="1050" dirty="0">
                <a:solidFill>
                  <a:schemeClr val="bg2"/>
                </a:solidFill>
                <a:latin typeface="Calibri" panose="020F0502020204030204" pitchFamily="34" charset="0"/>
                <a:cs typeface="Calibri" panose="020F0502020204030204" pitchFamily="34" charset="0"/>
              </a:rPr>
              <a:t> 2016; 94(7-8):102-11, 134 (Jul-Aug).</a:t>
            </a:r>
          </a:p>
        </p:txBody>
      </p:sp>
      <p:sp>
        <p:nvSpPr>
          <p:cNvPr id="3" name="Text Box 8">
            <a:extLst>
              <a:ext uri="{FF2B5EF4-FFF2-40B4-BE49-F238E27FC236}">
                <a16:creationId xmlns:a16="http://schemas.microsoft.com/office/drawing/2014/main" id="{471513A8-5F3D-4821-CF55-E77A3091C441}"/>
              </a:ext>
            </a:extLst>
          </p:cNvPr>
          <p:cNvSpPr txBox="1">
            <a:spLocks noChangeArrowheads="1"/>
          </p:cNvSpPr>
          <p:nvPr/>
        </p:nvSpPr>
        <p:spPr bwMode="auto">
          <a:xfrm>
            <a:off x="1081650" y="1221500"/>
            <a:ext cx="3415488" cy="817245"/>
          </a:xfrm>
          <a:prstGeom prst="flowChartAlternateProcess">
            <a:avLst/>
          </a:prstGeom>
          <a:solidFill>
            <a:schemeClr val="tx1">
              <a:lumMod val="60000"/>
              <a:lumOff val="40000"/>
            </a:schemeClr>
          </a:solidFill>
          <a:ln>
            <a:noFill/>
          </a:ln>
          <a:effectLst/>
        </p:spPr>
        <p:txBody>
          <a:bodyPr wrap="squar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defTabSz="900451">
              <a:spcAft>
                <a:spcPct val="15000"/>
              </a:spcAft>
            </a:pPr>
            <a:r>
              <a:rPr lang="en-US" altLang="en-US">
                <a:solidFill>
                  <a:schemeClr val="bg1"/>
                </a:solidFill>
                <a:latin typeface="+mn-lt"/>
              </a:rPr>
              <a:t>  </a:t>
            </a:r>
            <a:r>
              <a:rPr lang="en-US" altLang="en-US" b="1">
                <a:solidFill>
                  <a:schemeClr val="bg1"/>
                </a:solidFill>
                <a:latin typeface="+mn-lt"/>
              </a:rPr>
              <a:t>WASTE REMOVAL LEVEL  </a:t>
            </a:r>
          </a:p>
        </p:txBody>
      </p:sp>
    </p:spTree>
    <p:extLst>
      <p:ext uri="{BB962C8B-B14F-4D97-AF65-F5344CB8AC3E}">
        <p14:creationId xmlns:p14="http://schemas.microsoft.com/office/powerpoint/2010/main" val="81879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1956-72A6-8D4C-A3EA-752F93601F04}"/>
              </a:ext>
            </a:extLst>
          </p:cNvPr>
          <p:cNvSpPr>
            <a:spLocks noGrp="1"/>
          </p:cNvSpPr>
          <p:nvPr>
            <p:ph type="title"/>
          </p:nvPr>
        </p:nvSpPr>
        <p:spPr/>
        <p:txBody>
          <a:bodyPr/>
          <a:lstStyle/>
          <a:p>
            <a:r>
              <a:rPr lang="en-US"/>
              <a:t>Agenda &amp; Objectives</a:t>
            </a:r>
            <a:br>
              <a:rPr lang="en-US"/>
            </a:br>
            <a:br>
              <a:rPr lang="en-US"/>
            </a:br>
            <a:r>
              <a:rPr lang="en-GB" sz="2400" b="0" i="1" u="none" strike="noStrike">
                <a:effectLst/>
                <a:latin typeface="Calibri" panose="020F0502020204030204" pitchFamily="34" charset="0"/>
              </a:rPr>
              <a:t>How can cost management and complete charge capture protect and enhance the margin?  </a:t>
            </a:r>
            <a:endParaRPr lang="en-US" sz="2400" i="1"/>
          </a:p>
        </p:txBody>
      </p:sp>
    </p:spTree>
    <p:extLst>
      <p:ext uri="{BB962C8B-B14F-4D97-AF65-F5344CB8AC3E}">
        <p14:creationId xmlns:p14="http://schemas.microsoft.com/office/powerpoint/2010/main" val="4079306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7498442" y="2669832"/>
            <a:ext cx="2706785" cy="182819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lnSpc>
                <a:spcPct val="90000"/>
              </a:lnSpc>
            </a:pPr>
            <a:r>
              <a:rPr lang="en-US" altLang="en-US" sz="3600" b="1" i="1">
                <a:solidFill>
                  <a:srgbClr val="008F00"/>
                </a:solidFill>
                <a:latin typeface="+mn-lt"/>
              </a:rPr>
              <a:t>Net</a:t>
            </a:r>
          </a:p>
          <a:p>
            <a:pPr algn="ctr">
              <a:lnSpc>
                <a:spcPct val="90000"/>
              </a:lnSpc>
            </a:pPr>
            <a:r>
              <a:rPr lang="en-US" altLang="en-US" sz="3600" b="1" i="1">
                <a:solidFill>
                  <a:srgbClr val="008F00"/>
                </a:solidFill>
                <a:latin typeface="+mn-lt"/>
              </a:rPr>
              <a:t>Operating Income</a:t>
            </a:r>
          </a:p>
          <a:p>
            <a:pPr algn="ctr">
              <a:lnSpc>
                <a:spcPct val="90000"/>
              </a:lnSpc>
            </a:pPr>
            <a:r>
              <a:rPr lang="en-US" altLang="en-US" sz="2000" b="1" i="1">
                <a:solidFill>
                  <a:srgbClr val="919191"/>
                </a:solidFill>
                <a:latin typeface="+mn-lt"/>
              </a:rPr>
              <a:t>(NOI; margin)</a:t>
            </a:r>
          </a:p>
        </p:txBody>
      </p:sp>
      <p:sp>
        <p:nvSpPr>
          <p:cNvPr id="2052" name="Text Box 4"/>
          <p:cNvSpPr txBox="1">
            <a:spLocks noChangeArrowheads="1"/>
          </p:cNvSpPr>
          <p:nvPr/>
        </p:nvSpPr>
        <p:spPr bwMode="auto">
          <a:xfrm>
            <a:off x="3618131" y="1391492"/>
            <a:ext cx="3342069" cy="1006429"/>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Aft>
                <a:spcPct val="15000"/>
              </a:spcAft>
            </a:pPr>
            <a:r>
              <a:rPr lang="en-US" altLang="en-US" sz="3600" b="1" i="1">
                <a:solidFill>
                  <a:schemeClr val="accent3">
                    <a:lumMod val="50000"/>
                  </a:schemeClr>
                </a:solidFill>
                <a:latin typeface="+mn-lt"/>
              </a:rPr>
              <a:t>Total revenues </a:t>
            </a:r>
            <a:r>
              <a:rPr lang="en-US" altLang="en-US" sz="3200" b="1" i="1">
                <a:solidFill>
                  <a:srgbClr val="008F00"/>
                </a:solidFill>
                <a:latin typeface="+mn-lt"/>
              </a:rPr>
              <a:t>(+)</a:t>
            </a:r>
          </a:p>
          <a:p>
            <a:pPr algn="ctr">
              <a:spcAft>
                <a:spcPct val="15000"/>
              </a:spcAft>
            </a:pPr>
            <a:r>
              <a:rPr lang="en-US" altLang="en-US" b="1" i="1">
                <a:solidFill>
                  <a:srgbClr val="919191"/>
                </a:solidFill>
                <a:latin typeface="+mn-lt"/>
              </a:rPr>
              <a:t>(top line)</a:t>
            </a:r>
          </a:p>
        </p:txBody>
      </p:sp>
      <p:sp>
        <p:nvSpPr>
          <p:cNvPr id="2053" name="Text Box 5"/>
          <p:cNvSpPr txBox="1">
            <a:spLocks noChangeArrowheads="1"/>
          </p:cNvSpPr>
          <p:nvPr/>
        </p:nvSpPr>
        <p:spPr bwMode="auto">
          <a:xfrm>
            <a:off x="2391414" y="4503266"/>
            <a:ext cx="4472763" cy="1006429"/>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Aft>
                <a:spcPct val="15000"/>
              </a:spcAft>
            </a:pPr>
            <a:r>
              <a:rPr lang="en-US" altLang="en-US" sz="3600" b="1" i="1">
                <a:solidFill>
                  <a:srgbClr val="C00000"/>
                </a:solidFill>
                <a:latin typeface="+mn-lt"/>
              </a:rPr>
              <a:t>Total operating costs </a:t>
            </a:r>
            <a:r>
              <a:rPr lang="en-US" altLang="en-US" sz="3200" b="1" i="1">
                <a:solidFill>
                  <a:srgbClr val="C00000"/>
                </a:solidFill>
                <a:latin typeface="+mn-lt"/>
              </a:rPr>
              <a:t>(-)</a:t>
            </a:r>
          </a:p>
          <a:p>
            <a:pPr algn="ctr">
              <a:spcAft>
                <a:spcPct val="15000"/>
              </a:spcAft>
            </a:pPr>
            <a:r>
              <a:rPr lang="en-US" altLang="en-US" b="1" i="1">
                <a:solidFill>
                  <a:srgbClr val="919191"/>
                </a:solidFill>
                <a:latin typeface="+mn-lt"/>
              </a:rPr>
              <a:t>(bottom line)</a:t>
            </a:r>
          </a:p>
        </p:txBody>
      </p:sp>
      <p:sp>
        <p:nvSpPr>
          <p:cNvPr id="2054" name="Line 6"/>
          <p:cNvSpPr>
            <a:spLocks noChangeShapeType="1"/>
          </p:cNvSpPr>
          <p:nvPr/>
        </p:nvSpPr>
        <p:spPr bwMode="auto">
          <a:xfrm>
            <a:off x="6959181" y="1998805"/>
            <a:ext cx="626785" cy="693537"/>
          </a:xfrm>
          <a:prstGeom prst="line">
            <a:avLst/>
          </a:prstGeom>
          <a:noFill/>
          <a:ln w="63500">
            <a:solidFill>
              <a:srgbClr val="008F00"/>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055" name="Line 7"/>
          <p:cNvSpPr>
            <a:spLocks noChangeShapeType="1"/>
          </p:cNvSpPr>
          <p:nvPr/>
        </p:nvSpPr>
        <p:spPr bwMode="auto">
          <a:xfrm flipV="1">
            <a:off x="7090045" y="3846591"/>
            <a:ext cx="626785" cy="693537"/>
          </a:xfrm>
          <a:prstGeom prst="line">
            <a:avLst/>
          </a:prstGeom>
          <a:noFill/>
          <a:ln w="63500">
            <a:solidFill>
              <a:srgbClr val="E10000"/>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 name="Title 1">
            <a:extLst>
              <a:ext uri="{FF2B5EF4-FFF2-40B4-BE49-F238E27FC236}">
                <a16:creationId xmlns:a16="http://schemas.microsoft.com/office/drawing/2014/main" id="{DA350CCC-8749-3548-BFAE-9FB2CC9644E8}"/>
              </a:ext>
            </a:extLst>
          </p:cNvPr>
          <p:cNvSpPr>
            <a:spLocks noGrp="1"/>
          </p:cNvSpPr>
          <p:nvPr>
            <p:ph type="title"/>
          </p:nvPr>
        </p:nvSpPr>
        <p:spPr/>
        <p:txBody>
          <a:bodyPr/>
          <a:lstStyle/>
          <a:p>
            <a:r>
              <a:rPr lang="en-US" altLang="en-US" sz="3200">
                <a:solidFill>
                  <a:srgbClr val="00B0F0"/>
                </a:solidFill>
                <a:latin typeface="Arial" charset="0"/>
              </a:rPr>
              <a:t>Financial Survival = Operating Margins</a:t>
            </a:r>
            <a:endParaRPr lang="en-US"/>
          </a:p>
        </p:txBody>
      </p:sp>
    </p:spTree>
    <p:extLst>
      <p:ext uri="{BB962C8B-B14F-4D97-AF65-F5344CB8AC3E}">
        <p14:creationId xmlns:p14="http://schemas.microsoft.com/office/powerpoint/2010/main" val="76699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A19-B2D7-D648-B8A1-55D717C3B84D}"/>
              </a:ext>
            </a:extLst>
          </p:cNvPr>
          <p:cNvSpPr txBox="1">
            <a:spLocks/>
          </p:cNvSpPr>
          <p:nvPr/>
        </p:nvSpPr>
        <p:spPr>
          <a:xfrm>
            <a:off x="212783" y="127660"/>
            <a:ext cx="10515600" cy="663595"/>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00AEEF"/>
                </a:solidFill>
                <a:latin typeface="+mj-lt"/>
                <a:ea typeface="+mj-ea"/>
                <a:cs typeface="+mj-cs"/>
              </a:defRPr>
            </a:lvl1pPr>
          </a:lstStyle>
          <a:p>
            <a:endParaRPr lang="en-US"/>
          </a:p>
        </p:txBody>
      </p:sp>
      <p:sp>
        <p:nvSpPr>
          <p:cNvPr id="5" name="TextBox 4">
            <a:extLst>
              <a:ext uri="{FF2B5EF4-FFF2-40B4-BE49-F238E27FC236}">
                <a16:creationId xmlns:a16="http://schemas.microsoft.com/office/drawing/2014/main" id="{4DED7D7B-AA37-4E42-BFC6-90CD0C388DE3}"/>
              </a:ext>
            </a:extLst>
          </p:cNvPr>
          <p:cNvSpPr txBox="1"/>
          <p:nvPr/>
        </p:nvSpPr>
        <p:spPr>
          <a:xfrm>
            <a:off x="588344" y="791255"/>
            <a:ext cx="4902376" cy="2123658"/>
          </a:xfrm>
          <a:prstGeom prst="rect">
            <a:avLst/>
          </a:prstGeom>
          <a:noFill/>
        </p:spPr>
        <p:txBody>
          <a:bodyPr wrap="square" rtlCol="0">
            <a:spAutoFit/>
          </a:bodyPr>
          <a:lstStyle/>
          <a:p>
            <a:r>
              <a:rPr lang="en-US" sz="2000" b="1">
                <a:solidFill>
                  <a:srgbClr val="0070C0"/>
                </a:solidFill>
              </a:rPr>
              <a:t>Do we know what we should we be doing?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1400">
                <a:solidFill>
                  <a:srgbClr val="0070C0"/>
                </a:solidFill>
              </a:rPr>
              <a:t>Quantify</a:t>
            </a:r>
            <a:r>
              <a:rPr kumimoji="0" lang="en-US" sz="1400" b="0" i="0" u="none" strike="noStrike" kern="1200" cap="none" spc="0" normalizeH="0" baseline="0" noProof="0">
                <a:ln>
                  <a:noFill/>
                </a:ln>
                <a:solidFill>
                  <a:srgbClr val="0070C0"/>
                </a:solidFill>
                <a:effectLst/>
                <a:uLnTx/>
                <a:uFillTx/>
              </a:rPr>
              <a:t> ideal </a:t>
            </a:r>
            <a:r>
              <a:rPr kumimoji="0" lang="en-US" sz="1400" i="0" u="none" strike="noStrike" kern="1200" cap="none" spc="0" normalizeH="0" baseline="0" noProof="0">
                <a:ln>
                  <a:noFill/>
                </a:ln>
                <a:solidFill>
                  <a:srgbClr val="0070C0"/>
                </a:solidFill>
                <a:effectLst/>
                <a:uLnTx/>
                <a:uFillTx/>
              </a:rPr>
              <a:t>process</a:t>
            </a:r>
            <a:r>
              <a:rPr kumimoji="0" lang="en-US" sz="1400" b="0" i="0" u="none" strike="noStrike" kern="1200" cap="none" spc="0" normalizeH="0" baseline="0" noProof="0">
                <a:ln>
                  <a:noFill/>
                </a:ln>
                <a:solidFill>
                  <a:srgbClr val="0070C0"/>
                </a:solidFill>
                <a:effectLst/>
                <a:uLnTx/>
                <a:uFillTx/>
              </a:rPr>
              <a:t> potential gains </a:t>
            </a:r>
            <a:endParaRPr lang="en-US" sz="1400">
              <a:solidFill>
                <a:srgbClr val="0070C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1400">
                <a:solidFill>
                  <a:srgbClr val="0070C0"/>
                </a:solidFill>
              </a:rPr>
              <a:t>Identify root cause of process challenges/pains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1400">
                <a:solidFill>
                  <a:srgbClr val="0070C0"/>
                </a:solidFill>
              </a:rPr>
              <a:t>Re-design and improve processes </a:t>
            </a:r>
          </a:p>
          <a:p>
            <a:pPr marL="460375" lvl="1" indent="-158750" eaLnBrk="0" fontAlgn="base" hangingPunct="0">
              <a:spcBef>
                <a:spcPct val="0"/>
              </a:spcBef>
              <a:spcAft>
                <a:spcPct val="0"/>
              </a:spcAft>
              <a:buFont typeface="Arial" panose="020B0604020202020204" pitchFamily="34" charset="0"/>
              <a:buChar char="•"/>
              <a:defRPr/>
            </a:pPr>
            <a:r>
              <a:rPr lang="en-US" sz="1400">
                <a:solidFill>
                  <a:srgbClr val="0070C0"/>
                </a:solidFill>
              </a:rPr>
              <a:t>Follow Evidence-based guidelines &amp; protocols</a:t>
            </a:r>
          </a:p>
          <a:p>
            <a:pPr marL="460375" lvl="1" indent="-158750" eaLnBrk="0" fontAlgn="base" hangingPunct="0">
              <a:spcBef>
                <a:spcPct val="0"/>
              </a:spcBef>
              <a:spcAft>
                <a:spcPct val="0"/>
              </a:spcAft>
              <a:buFont typeface="Arial" panose="020B0604020202020204" pitchFamily="34" charset="0"/>
              <a:buChar char="•"/>
              <a:defRPr/>
            </a:pPr>
            <a:r>
              <a:rPr lang="en-US" sz="1400">
                <a:solidFill>
                  <a:srgbClr val="0070C0"/>
                </a:solidFill>
              </a:rPr>
              <a:t>Establish expert consensus</a:t>
            </a:r>
          </a:p>
          <a:p>
            <a:pPr marL="460375" lvl="1" indent="-158750" eaLnBrk="0" fontAlgn="base" hangingPunct="0">
              <a:spcBef>
                <a:spcPct val="0"/>
              </a:spcBef>
              <a:spcAft>
                <a:spcPct val="0"/>
              </a:spcAft>
              <a:buFont typeface="Arial" panose="020B0604020202020204" pitchFamily="34" charset="0"/>
              <a:buChar char="•"/>
              <a:defRPr/>
            </a:pPr>
            <a:r>
              <a:rPr lang="en-US" sz="1400">
                <a:solidFill>
                  <a:srgbClr val="0070C0"/>
                </a:solidFill>
              </a:rPr>
              <a:t>Standardize work operationally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endParaRPr lang="en-US" sz="1400">
              <a:solidFill>
                <a:srgbClr val="0070C0"/>
              </a:solidFill>
            </a:endParaRPr>
          </a:p>
          <a:p>
            <a:pPr marL="460375" marR="0" lvl="1" indent="-15875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endParaRPr kumimoji="0" lang="en-US" sz="1400" b="0" i="0" u="none" strike="noStrike" kern="1200" cap="none" spc="0" normalizeH="0" baseline="0" noProof="0">
              <a:ln>
                <a:noFill/>
              </a:ln>
              <a:solidFill>
                <a:schemeClr val="tx1">
                  <a:lumMod val="75000"/>
                  <a:lumOff val="25000"/>
                </a:schemeClr>
              </a:solidFill>
              <a:effectLst/>
              <a:uLnTx/>
              <a:uFillTx/>
            </a:endParaRPr>
          </a:p>
        </p:txBody>
      </p:sp>
      <p:sp>
        <p:nvSpPr>
          <p:cNvPr id="6" name="TextBox 5">
            <a:extLst>
              <a:ext uri="{FF2B5EF4-FFF2-40B4-BE49-F238E27FC236}">
                <a16:creationId xmlns:a16="http://schemas.microsoft.com/office/drawing/2014/main" id="{9E7D6C67-4078-F045-B043-546818FD3C63}"/>
              </a:ext>
            </a:extLst>
          </p:cNvPr>
          <p:cNvSpPr txBox="1"/>
          <p:nvPr/>
        </p:nvSpPr>
        <p:spPr>
          <a:xfrm>
            <a:off x="7194226" y="860181"/>
            <a:ext cx="4872751" cy="2000548"/>
          </a:xfrm>
          <a:prstGeom prst="rect">
            <a:avLst/>
          </a:prstGeom>
          <a:noFill/>
        </p:spPr>
        <p:txBody>
          <a:bodyPr wrap="square" rtlCol="0">
            <a:spAutoFit/>
          </a:bodyPr>
          <a:lstStyle/>
          <a:p>
            <a:pPr eaLnBrk="0" fontAlgn="base" hangingPunct="0">
              <a:spcBef>
                <a:spcPct val="0"/>
              </a:spcBef>
              <a:spcAft>
                <a:spcPct val="0"/>
              </a:spcAft>
              <a:defRPr/>
            </a:pPr>
            <a:r>
              <a:rPr lang="en-US" sz="2000" b="1">
                <a:solidFill>
                  <a:srgbClr val="0070C0"/>
                </a:solidFill>
              </a:rPr>
              <a:t>Can we measure how we are doing and </a:t>
            </a:r>
            <a:br>
              <a:rPr lang="en-US" sz="2000" b="1">
                <a:solidFill>
                  <a:srgbClr val="0070C0"/>
                </a:solidFill>
              </a:rPr>
            </a:br>
            <a:r>
              <a:rPr lang="en-US" sz="2000" b="1">
                <a:solidFill>
                  <a:srgbClr val="0070C0"/>
                </a:solidFill>
              </a:rPr>
              <a:t>predict how we will do?</a:t>
            </a:r>
            <a:endParaRPr kumimoji="0" lang="en-US" sz="2000" b="1" i="0" u="none" strike="noStrike" kern="1200" cap="none" spc="0" normalizeH="0" baseline="0" noProof="0">
              <a:ln>
                <a:noFill/>
              </a:ln>
              <a:solidFill>
                <a:srgbClr val="0070C0"/>
              </a:solidFill>
              <a:effectLst/>
              <a:uLnTx/>
              <a:uFillTx/>
            </a:endParaRPr>
          </a:p>
          <a:p>
            <a:pPr marL="174625" marR="0" lvl="0" indent="-174625"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Capture correct data about the process</a:t>
            </a:r>
          </a:p>
          <a:p>
            <a:pPr marL="174625" marR="0" lvl="0" indent="-174625"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Integrate all relevant data</a:t>
            </a:r>
          </a:p>
          <a:p>
            <a:pPr marL="174625" marR="0" lvl="0" indent="-174625"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Grant access to data broadly</a:t>
            </a:r>
          </a:p>
          <a:p>
            <a:pPr marL="174625" marR="0" lvl="0" indent="-174625"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Generate insights from data</a:t>
            </a:r>
          </a:p>
          <a:p>
            <a:pPr marL="174625" marR="0" lvl="0" indent="-174625"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Promote more informed decisions and actions with better tools</a:t>
            </a:r>
          </a:p>
        </p:txBody>
      </p:sp>
      <p:sp>
        <p:nvSpPr>
          <p:cNvPr id="7" name="TextBox 6">
            <a:extLst>
              <a:ext uri="{FF2B5EF4-FFF2-40B4-BE49-F238E27FC236}">
                <a16:creationId xmlns:a16="http://schemas.microsoft.com/office/drawing/2014/main" id="{048D7A7E-4599-F54C-A6B7-0041B3A4B98E}"/>
              </a:ext>
            </a:extLst>
          </p:cNvPr>
          <p:cNvSpPr txBox="1"/>
          <p:nvPr/>
        </p:nvSpPr>
        <p:spPr>
          <a:xfrm>
            <a:off x="646238" y="3283337"/>
            <a:ext cx="3830320" cy="276998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70C0"/>
                </a:solidFill>
                <a:effectLst/>
                <a:uLnTx/>
                <a:uFillTx/>
              </a:rPr>
              <a:t>Can we transform?</a:t>
            </a:r>
          </a:p>
          <a:p>
            <a:pPr marL="127000" lvl="0" indent="-127000" eaLnBrk="0" fontAlgn="base" hangingPunct="0">
              <a:spcBef>
                <a:spcPct val="0"/>
              </a:spcBef>
              <a:spcAft>
                <a:spcPct val="0"/>
              </a:spcAft>
              <a:buFont typeface="Arial" panose="020B0604020202020204" pitchFamily="34" charset="0"/>
              <a:buChar char="•"/>
              <a:defRPr/>
            </a:pPr>
            <a:r>
              <a:rPr lang="en-US" sz="1400" b="1" noProof="0">
                <a:solidFill>
                  <a:srgbClr val="0070C0"/>
                </a:solidFill>
              </a:rPr>
              <a:t>Educate</a:t>
            </a:r>
            <a:r>
              <a:rPr lang="en-US" sz="1400" noProof="0">
                <a:solidFill>
                  <a:srgbClr val="0070C0"/>
                </a:solidFill>
              </a:rPr>
              <a:t> </a:t>
            </a:r>
            <a:r>
              <a:rPr kumimoji="0" lang="en-US" sz="1400" b="1" i="0" u="none" strike="noStrike" kern="1200" cap="none" spc="0" normalizeH="0" baseline="0" noProof="0">
                <a:ln>
                  <a:noFill/>
                </a:ln>
                <a:solidFill>
                  <a:srgbClr val="0070C0"/>
                </a:solidFill>
                <a:effectLst/>
                <a:uLnTx/>
                <a:uFillTx/>
              </a:rPr>
              <a:t>People </a:t>
            </a:r>
            <a:r>
              <a:rPr kumimoji="0" lang="en-US" sz="1400" b="0" i="0" u="none" strike="noStrike" kern="1200" cap="none" spc="0" normalizeH="0" baseline="0" noProof="0">
                <a:ln>
                  <a:noFill/>
                </a:ln>
                <a:solidFill>
                  <a:srgbClr val="0070C0"/>
                </a:solidFill>
                <a:effectLst/>
                <a:uLnTx/>
                <a:uFillTx/>
              </a:rPr>
              <a:t>to learn required</a:t>
            </a:r>
          </a:p>
          <a:p>
            <a:pPr lvl="1" indent="-219075"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Skills</a:t>
            </a:r>
          </a:p>
          <a:p>
            <a:pPr lvl="1" indent="-219075"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Knowledge </a:t>
            </a:r>
          </a:p>
          <a:p>
            <a:pPr lvl="1" indent="-219075"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Attitudes  </a:t>
            </a:r>
            <a:endParaRPr lang="en-US" sz="1400">
              <a:solidFill>
                <a:srgbClr val="0070C0"/>
              </a:solidFill>
            </a:endParaRPr>
          </a:p>
          <a:p>
            <a:pPr marL="182563" indent="-182563"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In addition, Accelerate Adoption with</a:t>
            </a:r>
          </a:p>
          <a:p>
            <a:pPr marL="465138" lvl="1" indent="-225425" eaLnBrk="0" fontAlgn="base" hangingPunct="0">
              <a:spcBef>
                <a:spcPct val="0"/>
              </a:spcBef>
              <a:spcAft>
                <a:spcPct val="0"/>
              </a:spcAft>
              <a:buFont typeface="Arial" panose="020B0604020202020204" pitchFamily="34" charset="0"/>
              <a:buChar char="•"/>
              <a:defRPr/>
            </a:pPr>
            <a:r>
              <a:rPr lang="en-US" sz="1400">
                <a:solidFill>
                  <a:srgbClr val="0070C0"/>
                </a:solidFill>
              </a:rPr>
              <a:t>Strategy</a:t>
            </a:r>
          </a:p>
          <a:p>
            <a:pPr marL="465138" lvl="1" indent="-225425"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Competences</a:t>
            </a:r>
          </a:p>
          <a:p>
            <a:pPr marL="465138" lvl="1" indent="-225425" eaLnBrk="0" fontAlgn="base" hangingPunct="0">
              <a:spcBef>
                <a:spcPct val="0"/>
              </a:spcBef>
              <a:spcAft>
                <a:spcPct val="0"/>
              </a:spcAft>
              <a:buFont typeface="Arial" panose="020B0604020202020204" pitchFamily="34" charset="0"/>
              <a:buChar char="•"/>
              <a:defRPr/>
            </a:pPr>
            <a:r>
              <a:rPr lang="en-US" sz="1400">
                <a:solidFill>
                  <a:srgbClr val="0070C0"/>
                </a:solidFill>
              </a:rPr>
              <a:t>Culture</a:t>
            </a:r>
          </a:p>
          <a:p>
            <a:pPr marL="465138" lvl="1" indent="-225425"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a:ln>
                  <a:noFill/>
                </a:ln>
                <a:solidFill>
                  <a:srgbClr val="0070C0"/>
                </a:solidFill>
                <a:effectLst/>
                <a:uLnTx/>
                <a:uFillTx/>
              </a:rPr>
              <a:t>Operating Model</a:t>
            </a:r>
          </a:p>
          <a:p>
            <a:pPr marR="0" lvl="1" algn="l" defTabSz="914400" rtl="0" eaLnBrk="0" fontAlgn="base" latinLnBrk="0" hangingPunct="0">
              <a:lnSpc>
                <a:spcPct val="100000"/>
              </a:lnSpc>
              <a:spcBef>
                <a:spcPct val="0"/>
              </a:spcBef>
              <a:spcAft>
                <a:spcPct val="0"/>
              </a:spcAft>
              <a:buClrTx/>
              <a:buSzTx/>
              <a:tabLst/>
              <a:defRPr/>
            </a:pPr>
            <a:endParaRPr kumimoji="0" lang="en-US" sz="1400" b="0" i="0" u="none" strike="noStrike" kern="1200" cap="none" spc="0" normalizeH="0" baseline="0" noProof="0">
              <a:ln>
                <a:noFill/>
              </a:ln>
              <a:solidFill>
                <a:schemeClr val="tx1">
                  <a:lumMod val="75000"/>
                  <a:lumOff val="25000"/>
                </a:schemeClr>
              </a:solidFill>
              <a:effectLst/>
              <a:uLnTx/>
              <a:uFillTx/>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tx1">
                  <a:lumMod val="75000"/>
                  <a:lumOff val="25000"/>
                </a:schemeClr>
              </a:solidFill>
              <a:effectLst/>
              <a:uLnTx/>
              <a:uFillTx/>
            </a:endParaRPr>
          </a:p>
        </p:txBody>
      </p:sp>
      <p:sp>
        <p:nvSpPr>
          <p:cNvPr id="8" name="TextBox 7">
            <a:extLst>
              <a:ext uri="{FF2B5EF4-FFF2-40B4-BE49-F238E27FC236}">
                <a16:creationId xmlns:a16="http://schemas.microsoft.com/office/drawing/2014/main" id="{7E0B026A-917E-134E-8596-8B12B799129C}"/>
              </a:ext>
            </a:extLst>
          </p:cNvPr>
          <p:cNvSpPr txBox="1"/>
          <p:nvPr/>
        </p:nvSpPr>
        <p:spPr>
          <a:xfrm>
            <a:off x="8655891" y="2953127"/>
            <a:ext cx="3227765" cy="3247043"/>
          </a:xfrm>
          <a:prstGeom prst="rect">
            <a:avLst/>
          </a:prstGeom>
          <a:noFill/>
          <a:ln w="254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0C0"/>
                </a:solidFill>
                <a:effectLst/>
                <a:highlight>
                  <a:srgbClr val="FFFF00"/>
                </a:highlight>
                <a:uLnTx/>
                <a:uFillTx/>
                <a:ea typeface="+mn-ea"/>
                <a:cs typeface="+mn-cs"/>
              </a:rPr>
              <a:t>What value can we realize?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70C0"/>
                </a:solidFill>
                <a:effectLst/>
                <a:highlight>
                  <a:srgbClr val="FFFF00"/>
                </a:highlight>
                <a:uLnTx/>
                <a:uFillTx/>
                <a:ea typeface="+mn-ea"/>
                <a:cs typeface="+mn-cs"/>
              </a:rPr>
              <a:t>The Measurable Improvement:</a:t>
            </a:r>
            <a:endParaRPr kumimoji="0" lang="en-US" sz="1800" b="1" i="1" u="none" strike="noStrike" kern="1200" cap="none" spc="0" normalizeH="0" baseline="0" noProof="0">
              <a:ln>
                <a:noFill/>
              </a:ln>
              <a:solidFill>
                <a:srgbClr val="0070C0"/>
              </a:solidFill>
              <a:effectLst/>
              <a:highlight>
                <a:srgbClr val="FFFF00"/>
              </a:highlight>
              <a:uLnTx/>
              <a:uFillTx/>
              <a:ea typeface="+mn-ea"/>
              <a:cs typeface="+mn-cs"/>
            </a:endParaRPr>
          </a:p>
          <a:p>
            <a:pPr marL="1041400" lvl="2" indent="-127000" eaLnBrk="0" fontAlgn="base" hangingPunct="0">
              <a:spcBef>
                <a:spcPts val="600"/>
              </a:spcBef>
              <a:spcAft>
                <a:spcPct val="0"/>
              </a:spcAft>
              <a:buFont typeface="Arial" panose="020B0604020202020204" pitchFamily="34" charset="0"/>
              <a:buChar char="•"/>
              <a:defRPr/>
            </a:pPr>
            <a:r>
              <a:rPr kumimoji="0" lang="en-US" sz="1600" b="1" i="0" u="none" strike="noStrike" kern="1200" cap="none" spc="0" normalizeH="0" baseline="0" noProof="0">
                <a:ln>
                  <a:noFill/>
                </a:ln>
                <a:solidFill>
                  <a:srgbClr val="0070C0"/>
                </a:solidFill>
                <a:effectLst/>
                <a:highlight>
                  <a:srgbClr val="FFFF00"/>
                </a:highlight>
                <a:uLnTx/>
                <a:uFillTx/>
                <a:ea typeface="+mn-ea"/>
                <a:cs typeface="+mn-cs"/>
              </a:rPr>
              <a:t>Health impact</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Lives saved</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Lives improved</a:t>
            </a:r>
            <a:endParaRPr kumimoji="0" lang="en-US" sz="1600" b="0" i="0" u="none" strike="noStrike" kern="1200" cap="none" spc="0" normalizeH="0" baseline="0" noProof="0">
              <a:ln>
                <a:noFill/>
              </a:ln>
              <a:solidFill>
                <a:srgbClr val="0070C0"/>
              </a:solidFill>
              <a:effectLst/>
              <a:highlight>
                <a:srgbClr val="FFFF00"/>
              </a:highlight>
              <a:uLnTx/>
              <a:uFillTx/>
              <a:ea typeface="+mn-ea"/>
              <a:cs typeface="+mn-cs"/>
            </a:endParaRPr>
          </a:p>
          <a:p>
            <a:pPr marL="1041400" lvl="2" indent="-127000" eaLnBrk="0" fontAlgn="base" hangingPunct="0">
              <a:spcBef>
                <a:spcPct val="0"/>
              </a:spcBef>
              <a:spcAft>
                <a:spcPct val="0"/>
              </a:spcAft>
              <a:buFont typeface="Arial" panose="020B0604020202020204" pitchFamily="34" charset="0"/>
              <a:buChar char="•"/>
              <a:defRPr/>
            </a:pPr>
            <a:r>
              <a:rPr kumimoji="0" lang="en-US" sz="1600" b="1" i="0" u="none" strike="noStrike" kern="1200" cap="none" spc="0" normalizeH="0" baseline="0" noProof="0">
                <a:ln>
                  <a:noFill/>
                </a:ln>
                <a:solidFill>
                  <a:srgbClr val="0070C0"/>
                </a:solidFill>
                <a:effectLst/>
                <a:highlight>
                  <a:srgbClr val="FFFF00"/>
                </a:highlight>
                <a:uLnTx/>
                <a:uFillTx/>
                <a:ea typeface="+mn-ea"/>
                <a:cs typeface="+mn-cs"/>
              </a:rPr>
              <a:t>Financial impact</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Revenue enhancement</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Productivity gain</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Cost avoidance</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Hard cost reduction</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Shared savings</a:t>
            </a:r>
          </a:p>
          <a:p>
            <a:pPr marL="1041400" lvl="2" indent="-127000" eaLnBrk="0" fontAlgn="base" hangingPunct="0">
              <a:spcBef>
                <a:spcPct val="0"/>
              </a:spcBef>
              <a:spcAft>
                <a:spcPct val="0"/>
              </a:spcAft>
              <a:buFont typeface="Arial" panose="020B0604020202020204" pitchFamily="34" charset="0"/>
              <a:buChar char="•"/>
              <a:defRPr/>
            </a:pPr>
            <a:r>
              <a:rPr kumimoji="0" lang="en-US" sz="1600" b="1" i="0" u="none" strike="noStrike" kern="1200" cap="none" spc="0" normalizeH="0" baseline="0" noProof="0">
                <a:ln>
                  <a:noFill/>
                </a:ln>
                <a:solidFill>
                  <a:srgbClr val="0070C0"/>
                </a:solidFill>
                <a:effectLst/>
                <a:highlight>
                  <a:srgbClr val="FFFF00"/>
                </a:highlight>
                <a:uLnTx/>
                <a:uFillTx/>
                <a:ea typeface="+mn-ea"/>
                <a:cs typeface="+mn-cs"/>
              </a:rPr>
              <a:t>Experience impact</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Patients &amp; their families</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Clinicians</a:t>
            </a:r>
          </a:p>
          <a:p>
            <a:pPr marL="1327150" lvl="3" indent="-174625" eaLnBrk="0" fontAlgn="base" hangingPunct="0">
              <a:spcBef>
                <a:spcPct val="0"/>
              </a:spcBef>
              <a:spcAft>
                <a:spcPct val="0"/>
              </a:spcAft>
              <a:buFont typeface="Arial" panose="020B0604020202020204" pitchFamily="34" charset="0"/>
              <a:buChar char="•"/>
              <a:defRPr/>
            </a:pPr>
            <a:r>
              <a:rPr kumimoji="0" lang="en-US" sz="1200" b="0" i="0" u="none" strike="noStrike" kern="1200" cap="none" spc="0" normalizeH="0" baseline="0" noProof="0">
                <a:ln>
                  <a:noFill/>
                </a:ln>
                <a:solidFill>
                  <a:srgbClr val="0070C0"/>
                </a:solidFill>
                <a:effectLst/>
                <a:highlight>
                  <a:srgbClr val="FFFF00"/>
                </a:highlight>
                <a:uLnTx/>
                <a:uFillTx/>
                <a:ea typeface="+mn-ea"/>
                <a:cs typeface="+mn-cs"/>
              </a:rPr>
              <a:t>Admin/support staff</a:t>
            </a:r>
            <a:endParaRPr kumimoji="0" lang="en-US" sz="1400" b="0" i="0" u="none" strike="noStrike" kern="1200" cap="none" spc="0" normalizeH="0" baseline="0" noProof="0">
              <a:ln>
                <a:noFill/>
              </a:ln>
              <a:solidFill>
                <a:srgbClr val="0070C0"/>
              </a:solidFill>
              <a:effectLst/>
              <a:highlight>
                <a:srgbClr val="FFFF00"/>
              </a:highlight>
              <a:uLnTx/>
              <a:uFillTx/>
              <a:ea typeface="+mn-ea"/>
              <a:cs typeface="+mn-cs"/>
            </a:endParaRPr>
          </a:p>
        </p:txBody>
      </p:sp>
      <p:grpSp>
        <p:nvGrpSpPr>
          <p:cNvPr id="19" name="Group 18">
            <a:extLst>
              <a:ext uri="{FF2B5EF4-FFF2-40B4-BE49-F238E27FC236}">
                <a16:creationId xmlns:a16="http://schemas.microsoft.com/office/drawing/2014/main" id="{C302C41D-D584-314E-88D8-3F071B138711}"/>
              </a:ext>
            </a:extLst>
          </p:cNvPr>
          <p:cNvGrpSpPr/>
          <p:nvPr/>
        </p:nvGrpSpPr>
        <p:grpSpPr>
          <a:xfrm>
            <a:off x="3542997" y="2375014"/>
            <a:ext cx="6087605" cy="3531468"/>
            <a:chOff x="2821231" y="2448899"/>
            <a:chExt cx="6034974" cy="3635269"/>
          </a:xfrm>
        </p:grpSpPr>
        <p:pic>
          <p:nvPicPr>
            <p:cNvPr id="20" name="Picture 19" descr="3 systems 2016.8.5.png">
              <a:extLst>
                <a:ext uri="{FF2B5EF4-FFF2-40B4-BE49-F238E27FC236}">
                  <a16:creationId xmlns:a16="http://schemas.microsoft.com/office/drawing/2014/main" id="{CFC39551-336B-2449-ACF4-58CDC24A8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231" y="2448899"/>
              <a:ext cx="6034974" cy="3635269"/>
            </a:xfrm>
            <a:prstGeom prst="rect">
              <a:avLst/>
            </a:prstGeom>
          </p:spPr>
        </p:pic>
        <p:sp>
          <p:nvSpPr>
            <p:cNvPr id="21" name="Rectangle 20">
              <a:extLst>
                <a:ext uri="{FF2B5EF4-FFF2-40B4-BE49-F238E27FC236}">
                  <a16:creationId xmlns:a16="http://schemas.microsoft.com/office/drawing/2014/main" id="{DF2ED827-C92B-2347-834E-1B91B1794F9A}"/>
                </a:ext>
              </a:extLst>
            </p:cNvPr>
            <p:cNvSpPr/>
            <p:nvPr/>
          </p:nvSpPr>
          <p:spPr>
            <a:xfrm>
              <a:off x="7062281" y="4991206"/>
              <a:ext cx="1498060" cy="209347"/>
            </a:xfrm>
            <a:prstGeom prst="rect">
              <a:avLst/>
            </a:prstGeom>
            <a:solidFill>
              <a:srgbClr val="4E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EAD8109E-1A38-8047-9585-8CA63F34FBA8}"/>
              </a:ext>
            </a:extLst>
          </p:cNvPr>
          <p:cNvSpPr>
            <a:spLocks noGrp="1"/>
          </p:cNvSpPr>
          <p:nvPr>
            <p:ph type="title"/>
          </p:nvPr>
        </p:nvSpPr>
        <p:spPr>
          <a:xfrm>
            <a:off x="838200" y="327393"/>
            <a:ext cx="10515600" cy="371464"/>
          </a:xfrm>
        </p:spPr>
        <p:txBody>
          <a:bodyPr/>
          <a:lstStyle/>
          <a:p>
            <a:r>
              <a:rPr lang="en-US"/>
              <a:t>Value Creation Framework</a:t>
            </a:r>
          </a:p>
        </p:txBody>
      </p:sp>
      <p:sp>
        <p:nvSpPr>
          <p:cNvPr id="9" name="TextBox 8">
            <a:extLst>
              <a:ext uri="{FF2B5EF4-FFF2-40B4-BE49-F238E27FC236}">
                <a16:creationId xmlns:a16="http://schemas.microsoft.com/office/drawing/2014/main" id="{E0A1C38C-E1E2-0048-8396-DAF8FB81E08E}"/>
              </a:ext>
            </a:extLst>
          </p:cNvPr>
          <p:cNvSpPr txBox="1"/>
          <p:nvPr/>
        </p:nvSpPr>
        <p:spPr>
          <a:xfrm>
            <a:off x="448255" y="312975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6386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FAB7-75CD-1191-C6EF-73FDE5F22645}"/>
              </a:ext>
            </a:extLst>
          </p:cNvPr>
          <p:cNvSpPr>
            <a:spLocks noGrp="1"/>
          </p:cNvSpPr>
          <p:nvPr>
            <p:ph type="title"/>
          </p:nvPr>
        </p:nvSpPr>
        <p:spPr/>
        <p:txBody>
          <a:bodyPr/>
          <a:lstStyle/>
          <a:p>
            <a:r>
              <a:rPr lang="en-US"/>
              <a:t>The Levers to Pull for Margin Enhancement</a:t>
            </a:r>
          </a:p>
        </p:txBody>
      </p:sp>
      <p:sp>
        <p:nvSpPr>
          <p:cNvPr id="3" name="Content Placeholder 2">
            <a:extLst>
              <a:ext uri="{FF2B5EF4-FFF2-40B4-BE49-F238E27FC236}">
                <a16:creationId xmlns:a16="http://schemas.microsoft.com/office/drawing/2014/main" id="{5F097CB5-0C47-FA0A-52E1-F7150B19B3CE}"/>
              </a:ext>
            </a:extLst>
          </p:cNvPr>
          <p:cNvSpPr>
            <a:spLocks noGrp="1"/>
          </p:cNvSpPr>
          <p:nvPr>
            <p:ph idx="1"/>
          </p:nvPr>
        </p:nvSpPr>
        <p:spPr/>
        <p:txBody>
          <a:bodyPr/>
          <a:lstStyle/>
          <a:p>
            <a:pPr marL="342900" indent="-342900">
              <a:buFont typeface="Arial" panose="020B0604020202020204" pitchFamily="34" charset="0"/>
              <a:buChar char="•"/>
            </a:pPr>
            <a:r>
              <a:rPr lang="en-US" dirty="0"/>
              <a:t>Increase charges and/or volume of services</a:t>
            </a:r>
          </a:p>
          <a:p>
            <a:pPr marL="800100" lvl="1" indent="-342900">
              <a:buFont typeface="Arial" panose="020B0604020202020204" pitchFamily="34" charset="0"/>
              <a:buChar char="•"/>
            </a:pPr>
            <a:r>
              <a:rPr lang="en-US" dirty="0"/>
              <a:t>Fee for Service  - Low return on this lever</a:t>
            </a:r>
          </a:p>
          <a:p>
            <a:pPr marL="342900" indent="-342900">
              <a:buFont typeface="Arial" panose="020B0604020202020204" pitchFamily="34" charset="0"/>
              <a:buChar char="•"/>
            </a:pPr>
            <a:r>
              <a:rPr lang="en-US" dirty="0"/>
              <a:t>Increased quality measure and cost-effective management – larger return</a:t>
            </a:r>
          </a:p>
          <a:p>
            <a:pPr marL="800100" lvl="1" indent="-342900">
              <a:buFont typeface="Arial" panose="020B0604020202020204" pitchFamily="34" charset="0"/>
              <a:buChar char="•"/>
            </a:pPr>
            <a:r>
              <a:rPr lang="en-US" dirty="0"/>
              <a:t>Value based and capitation driven</a:t>
            </a:r>
          </a:p>
          <a:p>
            <a:pPr marL="342900" indent="-342900">
              <a:buFont typeface="Arial" panose="020B0604020202020204" pitchFamily="34" charset="0"/>
              <a:buChar char="•"/>
            </a:pPr>
            <a:r>
              <a:rPr lang="en-US" dirty="0"/>
              <a:t>Cost avoidance – Immediate return </a:t>
            </a:r>
          </a:p>
          <a:p>
            <a:pPr marL="800100" lvl="1" indent="-342900">
              <a:buFont typeface="Arial" panose="020B0604020202020204" pitchFamily="34" charset="0"/>
              <a:buChar char="•"/>
            </a:pPr>
            <a:r>
              <a:rPr lang="en-US" dirty="0"/>
              <a:t>Avoid high-cost setting for care</a:t>
            </a:r>
          </a:p>
          <a:p>
            <a:pPr marL="800100" lvl="1" indent="-342900">
              <a:buFont typeface="Arial" panose="020B0604020202020204" pitchFamily="34" charset="0"/>
              <a:buChar char="•"/>
            </a:pPr>
            <a:r>
              <a:rPr lang="en-US" dirty="0"/>
              <a:t>Manage in the most cost-effective setting</a:t>
            </a:r>
          </a:p>
          <a:p>
            <a:pPr marL="800100" lvl="1" indent="-342900">
              <a:buFont typeface="Arial" panose="020B0604020202020204" pitchFamily="34" charset="0"/>
              <a:buChar char="•"/>
            </a:pPr>
            <a:r>
              <a:rPr lang="en-US" dirty="0"/>
              <a:t>Inpatient care will be most costly – one avoided stay may enhance the margin contribution better than the reimbursement</a:t>
            </a:r>
          </a:p>
          <a:p>
            <a:pPr lvl="1" indent="0">
              <a:buNone/>
            </a:pPr>
            <a:endParaRPr lang="en-US" dirty="0"/>
          </a:p>
        </p:txBody>
      </p:sp>
    </p:spTree>
    <p:extLst>
      <p:ext uri="{BB962C8B-B14F-4D97-AF65-F5344CB8AC3E}">
        <p14:creationId xmlns:p14="http://schemas.microsoft.com/office/powerpoint/2010/main" val="264138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563986" y="1417768"/>
            <a:ext cx="4186545" cy="1284967"/>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2800">
                <a:solidFill>
                  <a:schemeClr val="accent3">
                    <a:lumMod val="50000"/>
                  </a:schemeClr>
                </a:solidFill>
                <a:latin typeface="+mn-lt"/>
              </a:rPr>
              <a:t>Revenue growth:</a:t>
            </a:r>
          </a:p>
          <a:p>
            <a:pPr algn="ctr"/>
            <a:r>
              <a:rPr lang="en-US" altLang="en-US" sz="3600" b="1" i="1">
                <a:solidFill>
                  <a:schemeClr val="accent3">
                    <a:lumMod val="50000"/>
                  </a:schemeClr>
                </a:solidFill>
                <a:latin typeface="+mn-lt"/>
              </a:rPr>
              <a:t>5 to 9% contribution</a:t>
            </a:r>
          </a:p>
          <a:p>
            <a:pPr algn="ctr">
              <a:spcAft>
                <a:spcPct val="15000"/>
              </a:spcAft>
            </a:pPr>
            <a:r>
              <a:rPr lang="en-US" altLang="en-US" sz="2000" i="1">
                <a:solidFill>
                  <a:schemeClr val="accent3">
                    <a:lumMod val="50000"/>
                  </a:schemeClr>
                </a:solidFill>
                <a:latin typeface="+mn-lt"/>
              </a:rPr>
              <a:t>for each case added</a:t>
            </a:r>
          </a:p>
        </p:txBody>
      </p:sp>
      <p:sp>
        <p:nvSpPr>
          <p:cNvPr id="2053" name="Text Box 5"/>
          <p:cNvSpPr txBox="1">
            <a:spLocks noChangeArrowheads="1"/>
          </p:cNvSpPr>
          <p:nvPr/>
        </p:nvSpPr>
        <p:spPr bwMode="auto">
          <a:xfrm>
            <a:off x="2563986" y="4012730"/>
            <a:ext cx="4929319" cy="1723549"/>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2800">
                <a:solidFill>
                  <a:srgbClr val="C00000"/>
                </a:solidFill>
                <a:latin typeface="+mn-lt"/>
              </a:rPr>
              <a:t>Quality, Avoidable Errors and Practice Patterns eliminate waste: </a:t>
            </a:r>
            <a:br>
              <a:rPr lang="en-US" altLang="en-US" sz="2836">
                <a:solidFill>
                  <a:srgbClr val="C00000"/>
                </a:solidFill>
                <a:latin typeface="+mn-lt"/>
              </a:rPr>
            </a:br>
            <a:r>
              <a:rPr lang="en-US" altLang="en-US" sz="3600" b="1" i="1">
                <a:solidFill>
                  <a:srgbClr val="C00000"/>
                </a:solidFill>
                <a:highlight>
                  <a:srgbClr val="FFFF00"/>
                </a:highlight>
                <a:latin typeface="+mn-lt"/>
              </a:rPr>
              <a:t>50 to &gt;100% contribution</a:t>
            </a:r>
          </a:p>
          <a:p>
            <a:pPr algn="ctr">
              <a:spcAft>
                <a:spcPct val="15000"/>
              </a:spcAft>
            </a:pPr>
            <a:r>
              <a:rPr lang="en-US" altLang="en-US" sz="2000" i="1">
                <a:solidFill>
                  <a:srgbClr val="C00000"/>
                </a:solidFill>
                <a:highlight>
                  <a:srgbClr val="FFFF00"/>
                </a:highlight>
                <a:latin typeface="+mn-lt"/>
              </a:rPr>
              <a:t>for each case </a:t>
            </a:r>
            <a:r>
              <a:rPr lang="en-US" altLang="en-US" sz="2000" b="1" i="1">
                <a:solidFill>
                  <a:srgbClr val="C00000"/>
                </a:solidFill>
                <a:highlight>
                  <a:srgbClr val="FFFF00"/>
                </a:highlight>
                <a:latin typeface="+mn-lt"/>
              </a:rPr>
              <a:t>avoided</a:t>
            </a:r>
          </a:p>
        </p:txBody>
      </p:sp>
      <p:sp>
        <p:nvSpPr>
          <p:cNvPr id="2054" name="Line 6"/>
          <p:cNvSpPr>
            <a:spLocks noChangeShapeType="1"/>
          </p:cNvSpPr>
          <p:nvPr/>
        </p:nvSpPr>
        <p:spPr bwMode="auto">
          <a:xfrm>
            <a:off x="6840541" y="2321005"/>
            <a:ext cx="733943" cy="353707"/>
          </a:xfrm>
          <a:prstGeom prst="line">
            <a:avLst/>
          </a:prstGeom>
          <a:noFill/>
          <a:ln w="28575">
            <a:solidFill>
              <a:schemeClr val="accent6">
                <a:lumMod val="50000"/>
              </a:schemeClr>
            </a:solidFill>
            <a:round/>
            <a:headEnd type="none"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055" name="Line 7"/>
          <p:cNvSpPr>
            <a:spLocks noChangeShapeType="1"/>
          </p:cNvSpPr>
          <p:nvPr/>
        </p:nvSpPr>
        <p:spPr bwMode="auto">
          <a:xfrm flipV="1">
            <a:off x="7126333" y="3508926"/>
            <a:ext cx="733944" cy="693537"/>
          </a:xfrm>
          <a:prstGeom prst="line">
            <a:avLst/>
          </a:prstGeom>
          <a:noFill/>
          <a:ln w="165100">
            <a:solidFill>
              <a:schemeClr val="accent3">
                <a:lumMod val="50000"/>
              </a:schemeClr>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595"/>
          </a:p>
        </p:txBody>
      </p:sp>
      <p:sp>
        <p:nvSpPr>
          <p:cNvPr id="2" name="Title 1">
            <a:extLst>
              <a:ext uri="{FF2B5EF4-FFF2-40B4-BE49-F238E27FC236}">
                <a16:creationId xmlns:a16="http://schemas.microsoft.com/office/drawing/2014/main" id="{1BFE91D7-E2B0-4853-8E38-2C9E9B49AFC2}"/>
              </a:ext>
            </a:extLst>
          </p:cNvPr>
          <p:cNvSpPr>
            <a:spLocks noGrp="1"/>
          </p:cNvSpPr>
          <p:nvPr>
            <p:ph type="title"/>
          </p:nvPr>
        </p:nvSpPr>
        <p:spPr/>
        <p:txBody>
          <a:bodyPr/>
          <a:lstStyle/>
          <a:p>
            <a:r>
              <a:rPr lang="en-US" altLang="en-US" sz="3200"/>
              <a:t>MUCH Higher Financial Impact:</a:t>
            </a:r>
            <a:br>
              <a:rPr lang="en-US" altLang="en-US" sz="3200"/>
            </a:br>
            <a:r>
              <a:rPr lang="en-US" altLang="en-US" sz="3200">
                <a:highlight>
                  <a:srgbClr val="FFFF00"/>
                </a:highlight>
              </a:rPr>
              <a:t>Quality eliminating waste </a:t>
            </a:r>
            <a:r>
              <a:rPr lang="en-US" altLang="en-US" sz="3200"/>
              <a:t>vs. Revenue Growth</a:t>
            </a:r>
            <a:endParaRPr lang="en-US" sz="3200"/>
          </a:p>
        </p:txBody>
      </p:sp>
      <p:sp>
        <p:nvSpPr>
          <p:cNvPr id="11" name="Text Box 3">
            <a:extLst>
              <a:ext uri="{FF2B5EF4-FFF2-40B4-BE49-F238E27FC236}">
                <a16:creationId xmlns:a16="http://schemas.microsoft.com/office/drawing/2014/main" id="{2E3FE72E-7578-4FEF-8ABC-498A15BF6B37}"/>
              </a:ext>
            </a:extLst>
          </p:cNvPr>
          <p:cNvSpPr txBox="1">
            <a:spLocks noChangeArrowheads="1"/>
          </p:cNvSpPr>
          <p:nvPr/>
        </p:nvSpPr>
        <p:spPr bwMode="auto">
          <a:xfrm>
            <a:off x="7757060" y="2540522"/>
            <a:ext cx="2369715" cy="2049792"/>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lnSpc>
                <a:spcPct val="90000"/>
              </a:lnSpc>
            </a:pPr>
            <a:r>
              <a:rPr lang="en-US" altLang="en-US" sz="3600" b="1" i="1">
                <a:solidFill>
                  <a:srgbClr val="008F00"/>
                </a:solidFill>
                <a:latin typeface="+mn-lt"/>
              </a:rPr>
              <a:t>Net</a:t>
            </a:r>
          </a:p>
          <a:p>
            <a:pPr algn="ctr">
              <a:lnSpc>
                <a:spcPct val="90000"/>
              </a:lnSpc>
            </a:pPr>
            <a:r>
              <a:rPr lang="en-US" altLang="en-US" sz="3600" b="1" i="1">
                <a:solidFill>
                  <a:srgbClr val="008F00"/>
                </a:solidFill>
                <a:latin typeface="+mn-lt"/>
              </a:rPr>
              <a:t>Operating Margin</a:t>
            </a:r>
          </a:p>
          <a:p>
            <a:pPr algn="ctr">
              <a:lnSpc>
                <a:spcPct val="90000"/>
              </a:lnSpc>
            </a:pPr>
            <a:r>
              <a:rPr lang="en-US" altLang="en-US" sz="2000" i="1">
                <a:solidFill>
                  <a:schemeClr val="accent3">
                    <a:lumMod val="50000"/>
                  </a:schemeClr>
                </a:solidFill>
                <a:latin typeface="+mn-lt"/>
              </a:rPr>
              <a:t>(and return </a:t>
            </a:r>
          </a:p>
          <a:p>
            <a:pPr algn="ctr">
              <a:lnSpc>
                <a:spcPct val="90000"/>
              </a:lnSpc>
            </a:pPr>
            <a:r>
              <a:rPr lang="en-US" altLang="en-US" sz="2000" i="1">
                <a:solidFill>
                  <a:schemeClr val="accent3">
                    <a:lumMod val="50000"/>
                  </a:schemeClr>
                </a:solidFill>
                <a:latin typeface="+mn-lt"/>
              </a:rPr>
              <a:t>on investment)</a:t>
            </a:r>
          </a:p>
        </p:txBody>
      </p:sp>
    </p:spTree>
    <p:extLst>
      <p:ext uri="{BB962C8B-B14F-4D97-AF65-F5344CB8AC3E}">
        <p14:creationId xmlns:p14="http://schemas.microsoft.com/office/powerpoint/2010/main" val="260048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521B2-B59D-FB14-9820-8A6BDB7D1403}"/>
              </a:ext>
            </a:extLst>
          </p:cNvPr>
          <p:cNvSpPr>
            <a:spLocks noGrp="1"/>
          </p:cNvSpPr>
          <p:nvPr>
            <p:ph type="title"/>
          </p:nvPr>
        </p:nvSpPr>
        <p:spPr/>
        <p:txBody>
          <a:bodyPr/>
          <a:lstStyle/>
          <a:p>
            <a:pPr algn="ctr"/>
            <a:r>
              <a:rPr lang="en-US" dirty="0"/>
              <a:t>Charge Management</a:t>
            </a:r>
            <a:br>
              <a:rPr lang="en-US" dirty="0"/>
            </a:br>
            <a:br>
              <a:rPr lang="en-US" dirty="0"/>
            </a:br>
            <a:r>
              <a:rPr lang="en-US" i="1" dirty="0"/>
              <a:t>The Mainstay of </a:t>
            </a:r>
            <a:br>
              <a:rPr lang="en-US" i="1" dirty="0"/>
            </a:br>
            <a:r>
              <a:rPr lang="en-US" i="1" dirty="0"/>
              <a:t>Fee-For-Service</a:t>
            </a:r>
            <a:endParaRPr lang="en-US" dirty="0"/>
          </a:p>
        </p:txBody>
      </p:sp>
    </p:spTree>
    <p:extLst>
      <p:ext uri="{BB962C8B-B14F-4D97-AF65-F5344CB8AC3E}">
        <p14:creationId xmlns:p14="http://schemas.microsoft.com/office/powerpoint/2010/main" val="933418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A7B3E3-4B1E-5087-FB90-14A2FBFB6694}"/>
              </a:ext>
            </a:extLst>
          </p:cNvPr>
          <p:cNvSpPr>
            <a:spLocks noGrp="1"/>
          </p:cNvSpPr>
          <p:nvPr>
            <p:ph type="title"/>
          </p:nvPr>
        </p:nvSpPr>
        <p:spPr/>
        <p:txBody>
          <a:bodyPr/>
          <a:lstStyle/>
          <a:p>
            <a:r>
              <a:rPr lang="en-US" dirty="0"/>
              <a:t>Factors Impacting Margin in 2024</a:t>
            </a:r>
          </a:p>
        </p:txBody>
      </p:sp>
      <p:graphicFrame>
        <p:nvGraphicFramePr>
          <p:cNvPr id="8" name="Content Placeholder 7">
            <a:extLst>
              <a:ext uri="{FF2B5EF4-FFF2-40B4-BE49-F238E27FC236}">
                <a16:creationId xmlns:a16="http://schemas.microsoft.com/office/drawing/2014/main" id="{330323C6-A3E4-11CF-4B3E-19E5E26D92DE}"/>
              </a:ext>
            </a:extLst>
          </p:cNvPr>
          <p:cNvGraphicFramePr>
            <a:graphicFrameLocks noGrp="1"/>
          </p:cNvGraphicFramePr>
          <p:nvPr>
            <p:ph idx="1"/>
            <p:extLst>
              <p:ext uri="{D42A27DB-BD31-4B8C-83A1-F6EECF244321}">
                <p14:modId xmlns:p14="http://schemas.microsoft.com/office/powerpoint/2010/main" val="4056921049"/>
              </p:ext>
            </p:extLst>
          </p:nvPr>
        </p:nvGraphicFramePr>
        <p:xfrm>
          <a:off x="838200" y="1038225"/>
          <a:ext cx="10515600" cy="494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5630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4C44A-0EC8-0B47-6FDE-F2A480D4D348}"/>
              </a:ext>
            </a:extLst>
          </p:cNvPr>
          <p:cNvSpPr>
            <a:spLocks noGrp="1"/>
          </p:cNvSpPr>
          <p:nvPr>
            <p:ph type="title"/>
          </p:nvPr>
        </p:nvSpPr>
        <p:spPr/>
        <p:txBody>
          <a:bodyPr/>
          <a:lstStyle/>
          <a:p>
            <a:r>
              <a:rPr lang="en-US"/>
              <a:t>Charge Leakage</a:t>
            </a:r>
          </a:p>
        </p:txBody>
      </p:sp>
      <p:sp>
        <p:nvSpPr>
          <p:cNvPr id="4" name="Content Placeholder 3">
            <a:extLst>
              <a:ext uri="{FF2B5EF4-FFF2-40B4-BE49-F238E27FC236}">
                <a16:creationId xmlns:a16="http://schemas.microsoft.com/office/drawing/2014/main" id="{9813231D-782C-639E-D4C3-79C01B627377}"/>
              </a:ext>
            </a:extLst>
          </p:cNvPr>
          <p:cNvSpPr>
            <a:spLocks noGrp="1"/>
          </p:cNvSpPr>
          <p:nvPr>
            <p:ph idx="1"/>
          </p:nvPr>
        </p:nvSpPr>
        <p:spPr>
          <a:xfrm>
            <a:off x="653143" y="955047"/>
            <a:ext cx="10515600" cy="5402209"/>
          </a:xfrm>
        </p:spPr>
        <p:txBody>
          <a:bodyPr/>
          <a:lstStyle/>
          <a:p>
            <a:pPr marL="342900" indent="-342900">
              <a:buFont typeface="Arial" panose="020B0604020202020204" pitchFamily="34" charset="0"/>
              <a:buChar char="•"/>
            </a:pPr>
            <a:r>
              <a:rPr lang="en-US" sz="2000" dirty="0"/>
              <a:t>HFMA in 2017 stated about 1% of net patient service revenue (NPSR) is attributable to charge capture leakage</a:t>
            </a:r>
          </a:p>
          <a:p>
            <a:pPr marL="800100" lvl="1" indent="-342900">
              <a:buFont typeface="Arial" panose="020B0604020202020204" pitchFamily="34" charset="0"/>
              <a:buChar char="•"/>
            </a:pPr>
            <a:r>
              <a:rPr lang="en-US" sz="1800" dirty="0"/>
              <a:t>Within the industry, different percentages are stated but average 1-3% of NPSR</a:t>
            </a:r>
          </a:p>
          <a:p>
            <a:pPr marL="342900" indent="-342900">
              <a:buFont typeface="Arial" panose="020B0604020202020204" pitchFamily="34" charset="0"/>
              <a:buChar char="•"/>
            </a:pPr>
            <a:r>
              <a:rPr lang="en-US" sz="2000" dirty="0"/>
              <a:t>Despite automation charge capture processes still occur within silos continuing the charge loss phenomenon</a:t>
            </a:r>
          </a:p>
          <a:p>
            <a:pPr marL="342900" indent="-342900">
              <a:buFont typeface="Arial" panose="020B0604020202020204" pitchFamily="34" charset="0"/>
              <a:buChar char="•"/>
            </a:pPr>
            <a:r>
              <a:rPr lang="en-US" sz="2000" dirty="0"/>
              <a:t>Charge leakage contributes to lost NPSR and degrades the margin</a:t>
            </a:r>
          </a:p>
          <a:p>
            <a:pPr marL="800100" lvl="1" indent="-342900">
              <a:buFont typeface="Arial" panose="020B0604020202020204" pitchFamily="34" charset="0"/>
              <a:buChar char="•"/>
            </a:pPr>
            <a:r>
              <a:rPr lang="en-US" sz="1800" dirty="0"/>
              <a:t>The cost to perform the service has been booked against the margin (negative margin)</a:t>
            </a:r>
          </a:p>
          <a:p>
            <a:pPr marL="800100" lvl="1" indent="-342900">
              <a:buFont typeface="Arial" panose="020B0604020202020204" pitchFamily="34" charset="0"/>
              <a:buChar char="•"/>
            </a:pPr>
            <a:r>
              <a:rPr lang="en-US" sz="1800" dirty="0"/>
              <a:t>Loss of potential reimbursement not only results in lost revenue but acquired costs affecting the margin negatively in both cost and charges. </a:t>
            </a:r>
          </a:p>
          <a:p>
            <a:pPr marL="342900" indent="-342900">
              <a:buFont typeface="Arial" panose="020B0604020202020204" pitchFamily="34" charset="0"/>
              <a:buChar char="•"/>
            </a:pPr>
            <a:r>
              <a:rPr lang="en-US" sz="2000" dirty="0"/>
              <a:t>Managing charges before the claim is generated is essential</a:t>
            </a:r>
          </a:p>
          <a:p>
            <a:pPr marL="342900" indent="-342900">
              <a:buFont typeface="Arial" panose="020B0604020202020204" pitchFamily="34" charset="0"/>
              <a:buChar char="•"/>
            </a:pPr>
            <a:r>
              <a:rPr lang="en-US" sz="2000" dirty="0"/>
              <a:t>Avoidance of rework due to charge leakage and late billing </a:t>
            </a:r>
          </a:p>
          <a:p>
            <a:pPr marL="342900" indent="-342900">
              <a:buFont typeface="Arial" panose="020B0604020202020204" pitchFamily="34" charset="0"/>
              <a:buChar char="•"/>
            </a:pPr>
            <a:r>
              <a:rPr lang="en-US" sz="2000" dirty="0"/>
              <a:t>Requires looking beyond basic charge reconciliation to a more robust data driven process</a:t>
            </a:r>
          </a:p>
          <a:p>
            <a:pPr marL="800100" lvl="1" indent="-342900">
              <a:buFont typeface="Arial" panose="020B0604020202020204" pitchFamily="34" charset="0"/>
              <a:buChar char="•"/>
            </a:pPr>
            <a:r>
              <a:rPr lang="en-US" sz="1800" dirty="0"/>
              <a:t>Technology</a:t>
            </a:r>
          </a:p>
          <a:p>
            <a:pPr marL="800100" lvl="1" indent="-342900">
              <a:buFont typeface="Arial" panose="020B0604020202020204" pitchFamily="34" charset="0"/>
              <a:buChar char="•"/>
            </a:pPr>
            <a:r>
              <a:rPr lang="en-US" sz="1800" dirty="0"/>
              <a:t>Identification of opportunities through charge association and rules processes</a:t>
            </a:r>
          </a:p>
          <a:p>
            <a:pPr marL="800100" lvl="1"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1996472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8ABA-1170-AB00-3906-4A7AC8E64A12}"/>
              </a:ext>
            </a:extLst>
          </p:cNvPr>
          <p:cNvSpPr>
            <a:spLocks noGrp="1"/>
          </p:cNvSpPr>
          <p:nvPr>
            <p:ph type="title"/>
          </p:nvPr>
        </p:nvSpPr>
        <p:spPr/>
        <p:txBody>
          <a:bodyPr/>
          <a:lstStyle/>
          <a:p>
            <a:r>
              <a:rPr lang="en-US"/>
              <a:t>Common Charge Practice Issues</a:t>
            </a:r>
          </a:p>
        </p:txBody>
      </p:sp>
      <p:graphicFrame>
        <p:nvGraphicFramePr>
          <p:cNvPr id="4" name="Table 4">
            <a:extLst>
              <a:ext uri="{FF2B5EF4-FFF2-40B4-BE49-F238E27FC236}">
                <a16:creationId xmlns:a16="http://schemas.microsoft.com/office/drawing/2014/main" id="{842E7368-4E3C-3AC0-DF8E-B5657DBA4D2C}"/>
              </a:ext>
            </a:extLst>
          </p:cNvPr>
          <p:cNvGraphicFramePr>
            <a:graphicFrameLocks noGrp="1"/>
          </p:cNvGraphicFramePr>
          <p:nvPr>
            <p:ph idx="1"/>
            <p:extLst>
              <p:ext uri="{D42A27DB-BD31-4B8C-83A1-F6EECF244321}">
                <p14:modId xmlns:p14="http://schemas.microsoft.com/office/powerpoint/2010/main" val="2216746802"/>
              </p:ext>
            </p:extLst>
          </p:nvPr>
        </p:nvGraphicFramePr>
        <p:xfrm>
          <a:off x="838200" y="1038225"/>
          <a:ext cx="10515597" cy="50342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4086442338"/>
                    </a:ext>
                  </a:extLst>
                </a:gridCol>
                <a:gridCol w="3505199">
                  <a:extLst>
                    <a:ext uri="{9D8B030D-6E8A-4147-A177-3AD203B41FA5}">
                      <a16:colId xmlns:a16="http://schemas.microsoft.com/office/drawing/2014/main" val="1063161569"/>
                    </a:ext>
                  </a:extLst>
                </a:gridCol>
                <a:gridCol w="3505199">
                  <a:extLst>
                    <a:ext uri="{9D8B030D-6E8A-4147-A177-3AD203B41FA5}">
                      <a16:colId xmlns:a16="http://schemas.microsoft.com/office/drawing/2014/main" val="3749378855"/>
                    </a:ext>
                  </a:extLst>
                </a:gridCol>
              </a:tblGrid>
              <a:tr h="370840">
                <a:tc>
                  <a:txBody>
                    <a:bodyPr/>
                    <a:lstStyle/>
                    <a:p>
                      <a:r>
                        <a:rPr lang="en-US">
                          <a:solidFill>
                            <a:srgbClr val="002060"/>
                          </a:solidFill>
                        </a:rPr>
                        <a:t>Service Line</a:t>
                      </a:r>
                    </a:p>
                  </a:txBody>
                  <a:tcPr/>
                </a:tc>
                <a:tc>
                  <a:txBody>
                    <a:bodyPr/>
                    <a:lstStyle/>
                    <a:p>
                      <a:r>
                        <a:rPr lang="en-US">
                          <a:solidFill>
                            <a:srgbClr val="002060"/>
                          </a:solidFill>
                        </a:rPr>
                        <a:t>Charge Errors</a:t>
                      </a:r>
                    </a:p>
                  </a:txBody>
                  <a:tcPr/>
                </a:tc>
                <a:tc>
                  <a:txBody>
                    <a:bodyPr/>
                    <a:lstStyle/>
                    <a:p>
                      <a:r>
                        <a:rPr lang="en-US">
                          <a:solidFill>
                            <a:srgbClr val="002060"/>
                          </a:solidFill>
                        </a:rPr>
                        <a:t>Causes</a:t>
                      </a:r>
                    </a:p>
                  </a:txBody>
                  <a:tcPr/>
                </a:tc>
                <a:extLst>
                  <a:ext uri="{0D108BD9-81ED-4DB2-BD59-A6C34878D82A}">
                    <a16:rowId xmlns:a16="http://schemas.microsoft.com/office/drawing/2014/main" val="1436983374"/>
                  </a:ext>
                </a:extLst>
              </a:tr>
              <a:tr h="370840">
                <a:tc>
                  <a:txBody>
                    <a:bodyPr/>
                    <a:lstStyle/>
                    <a:p>
                      <a:r>
                        <a:rPr lang="en-US">
                          <a:solidFill>
                            <a:srgbClr val="002060"/>
                          </a:solidFill>
                        </a:rPr>
                        <a:t>Pharmacy</a:t>
                      </a:r>
                    </a:p>
                  </a:txBody>
                  <a:tcPr/>
                </a:tc>
                <a:tc>
                  <a:txBody>
                    <a:bodyPr/>
                    <a:lstStyle/>
                    <a:p>
                      <a:r>
                        <a:rPr lang="en-US">
                          <a:solidFill>
                            <a:srgbClr val="002060"/>
                          </a:solidFill>
                        </a:rPr>
                        <a:t>Units of Service Below Expected (especially chemotherapy)</a:t>
                      </a:r>
                    </a:p>
                  </a:txBody>
                  <a:tcPr/>
                </a:tc>
                <a:tc>
                  <a:txBody>
                    <a:bodyPr/>
                    <a:lstStyle/>
                    <a:p>
                      <a:r>
                        <a:rPr lang="en-US">
                          <a:solidFill>
                            <a:srgbClr val="002060"/>
                          </a:solidFill>
                        </a:rPr>
                        <a:t>Conversion Error from Dispensed to Billed</a:t>
                      </a:r>
                    </a:p>
                  </a:txBody>
                  <a:tcPr/>
                </a:tc>
                <a:extLst>
                  <a:ext uri="{0D108BD9-81ED-4DB2-BD59-A6C34878D82A}">
                    <a16:rowId xmlns:a16="http://schemas.microsoft.com/office/drawing/2014/main" val="1528294790"/>
                  </a:ext>
                </a:extLst>
              </a:tr>
              <a:tr h="370840">
                <a:tc>
                  <a:txBody>
                    <a:bodyPr/>
                    <a:lstStyle/>
                    <a:p>
                      <a:r>
                        <a:rPr lang="en-US">
                          <a:solidFill>
                            <a:srgbClr val="002060"/>
                          </a:solidFill>
                        </a:rPr>
                        <a:t>Pharmacy</a:t>
                      </a:r>
                    </a:p>
                  </a:txBody>
                  <a:tcPr/>
                </a:tc>
                <a:tc>
                  <a:txBody>
                    <a:bodyPr/>
                    <a:lstStyle/>
                    <a:p>
                      <a:r>
                        <a:rPr lang="en-US">
                          <a:solidFill>
                            <a:srgbClr val="002060"/>
                          </a:solidFill>
                        </a:rPr>
                        <a:t>Medications charged without administration</a:t>
                      </a:r>
                    </a:p>
                  </a:txBody>
                  <a:tcPr/>
                </a:tc>
                <a:tc>
                  <a:txBody>
                    <a:bodyPr/>
                    <a:lstStyle/>
                    <a:p>
                      <a:r>
                        <a:rPr lang="en-US">
                          <a:solidFill>
                            <a:srgbClr val="002060"/>
                          </a:solidFill>
                        </a:rPr>
                        <a:t>Lost highly reimbursable administration charges</a:t>
                      </a:r>
                    </a:p>
                  </a:txBody>
                  <a:tcPr/>
                </a:tc>
                <a:extLst>
                  <a:ext uri="{0D108BD9-81ED-4DB2-BD59-A6C34878D82A}">
                    <a16:rowId xmlns:a16="http://schemas.microsoft.com/office/drawing/2014/main" val="2798890161"/>
                  </a:ext>
                </a:extLst>
              </a:tr>
              <a:tr h="370840">
                <a:tc>
                  <a:txBody>
                    <a:bodyPr/>
                    <a:lstStyle/>
                    <a:p>
                      <a:r>
                        <a:rPr lang="en-US">
                          <a:solidFill>
                            <a:srgbClr val="002060"/>
                          </a:solidFill>
                        </a:rPr>
                        <a:t>OB/GYN</a:t>
                      </a:r>
                    </a:p>
                  </a:txBody>
                  <a:tcPr/>
                </a:tc>
                <a:tc>
                  <a:txBody>
                    <a:bodyPr/>
                    <a:lstStyle/>
                    <a:p>
                      <a:r>
                        <a:rPr lang="en-US">
                          <a:solidFill>
                            <a:srgbClr val="002060"/>
                          </a:solidFill>
                        </a:rPr>
                        <a:t>Non-invasive testing frequently not charged</a:t>
                      </a:r>
                    </a:p>
                  </a:txBody>
                  <a:tcPr/>
                </a:tc>
                <a:tc>
                  <a:txBody>
                    <a:bodyPr/>
                    <a:lstStyle/>
                    <a:p>
                      <a:r>
                        <a:rPr lang="en-US">
                          <a:solidFill>
                            <a:srgbClr val="002060"/>
                          </a:solidFill>
                        </a:rPr>
                        <a:t>Lost separate reimbursement</a:t>
                      </a:r>
                    </a:p>
                  </a:txBody>
                  <a:tcPr/>
                </a:tc>
                <a:extLst>
                  <a:ext uri="{0D108BD9-81ED-4DB2-BD59-A6C34878D82A}">
                    <a16:rowId xmlns:a16="http://schemas.microsoft.com/office/drawing/2014/main" val="410534462"/>
                  </a:ext>
                </a:extLst>
              </a:tr>
              <a:tr h="370840">
                <a:tc>
                  <a:txBody>
                    <a:bodyPr/>
                    <a:lstStyle/>
                    <a:p>
                      <a:r>
                        <a:rPr lang="en-US">
                          <a:solidFill>
                            <a:srgbClr val="002060"/>
                          </a:solidFill>
                        </a:rPr>
                        <a:t>Operating Room</a:t>
                      </a:r>
                    </a:p>
                  </a:txBody>
                  <a:tcPr/>
                </a:tc>
                <a:tc>
                  <a:txBody>
                    <a:bodyPr/>
                    <a:lstStyle/>
                    <a:p>
                      <a:r>
                        <a:rPr lang="en-US">
                          <a:solidFill>
                            <a:srgbClr val="002060"/>
                          </a:solidFill>
                        </a:rPr>
                        <a:t>Procedures are coded based on EMR without the correct time charges</a:t>
                      </a:r>
                    </a:p>
                  </a:txBody>
                  <a:tcPr/>
                </a:tc>
                <a:tc>
                  <a:txBody>
                    <a:bodyPr/>
                    <a:lstStyle/>
                    <a:p>
                      <a:r>
                        <a:rPr lang="en-US">
                          <a:solidFill>
                            <a:srgbClr val="002060"/>
                          </a:solidFill>
                        </a:rPr>
                        <a:t>Lost revenue from lost time charges</a:t>
                      </a:r>
                    </a:p>
                  </a:txBody>
                  <a:tcPr/>
                </a:tc>
                <a:extLst>
                  <a:ext uri="{0D108BD9-81ED-4DB2-BD59-A6C34878D82A}">
                    <a16:rowId xmlns:a16="http://schemas.microsoft.com/office/drawing/2014/main" val="2254385934"/>
                  </a:ext>
                </a:extLst>
              </a:tr>
              <a:tr h="370840">
                <a:tc>
                  <a:txBody>
                    <a:bodyPr/>
                    <a:lstStyle/>
                    <a:p>
                      <a:r>
                        <a:rPr lang="en-US">
                          <a:solidFill>
                            <a:srgbClr val="002060"/>
                          </a:solidFill>
                        </a:rPr>
                        <a:t>Operating Room Devices</a:t>
                      </a:r>
                    </a:p>
                  </a:txBody>
                  <a:tcPr/>
                </a:tc>
                <a:tc>
                  <a:txBody>
                    <a:bodyPr/>
                    <a:lstStyle/>
                    <a:p>
                      <a:r>
                        <a:rPr lang="en-US">
                          <a:solidFill>
                            <a:srgbClr val="002060"/>
                          </a:solidFill>
                        </a:rPr>
                        <a:t>Incorrect charges, late charge, HCPCS coding for devices is inaccurate</a:t>
                      </a:r>
                    </a:p>
                  </a:txBody>
                  <a:tcPr/>
                </a:tc>
                <a:tc>
                  <a:txBody>
                    <a:bodyPr/>
                    <a:lstStyle/>
                    <a:p>
                      <a:r>
                        <a:rPr lang="en-US">
                          <a:solidFill>
                            <a:srgbClr val="002060"/>
                          </a:solidFill>
                        </a:rPr>
                        <a:t>Reimbursement can be affected by all of these items</a:t>
                      </a:r>
                    </a:p>
                  </a:txBody>
                  <a:tcPr/>
                </a:tc>
                <a:extLst>
                  <a:ext uri="{0D108BD9-81ED-4DB2-BD59-A6C34878D82A}">
                    <a16:rowId xmlns:a16="http://schemas.microsoft.com/office/drawing/2014/main" val="2575516236"/>
                  </a:ext>
                </a:extLst>
              </a:tr>
              <a:tr h="370840">
                <a:tc>
                  <a:txBody>
                    <a:bodyPr/>
                    <a:lstStyle/>
                    <a:p>
                      <a:r>
                        <a:rPr lang="en-US">
                          <a:solidFill>
                            <a:srgbClr val="002060"/>
                          </a:solidFill>
                        </a:rPr>
                        <a:t>Emergency Services</a:t>
                      </a:r>
                    </a:p>
                  </a:txBody>
                  <a:tcPr/>
                </a:tc>
                <a:tc>
                  <a:txBody>
                    <a:bodyPr/>
                    <a:lstStyle/>
                    <a:p>
                      <a:r>
                        <a:rPr lang="en-US">
                          <a:solidFill>
                            <a:srgbClr val="002060"/>
                          </a:solidFill>
                        </a:rPr>
                        <a:t>Blood Transfusions, Injections / Infusions and Vaccinations, lost procedure charges</a:t>
                      </a:r>
                    </a:p>
                  </a:txBody>
                  <a:tcPr/>
                </a:tc>
                <a:tc>
                  <a:txBody>
                    <a:bodyPr/>
                    <a:lstStyle/>
                    <a:p>
                      <a:r>
                        <a:rPr lang="en-US">
                          <a:solidFill>
                            <a:srgbClr val="002060"/>
                          </a:solidFill>
                        </a:rPr>
                        <a:t>Items can result in lost revenue especially on outpatient basis</a:t>
                      </a:r>
                    </a:p>
                  </a:txBody>
                  <a:tcPr/>
                </a:tc>
                <a:extLst>
                  <a:ext uri="{0D108BD9-81ED-4DB2-BD59-A6C34878D82A}">
                    <a16:rowId xmlns:a16="http://schemas.microsoft.com/office/drawing/2014/main" val="1831111268"/>
                  </a:ext>
                </a:extLst>
              </a:tr>
            </a:tbl>
          </a:graphicData>
        </a:graphic>
      </p:graphicFrame>
    </p:spTree>
    <p:extLst>
      <p:ext uri="{BB962C8B-B14F-4D97-AF65-F5344CB8AC3E}">
        <p14:creationId xmlns:p14="http://schemas.microsoft.com/office/powerpoint/2010/main" val="2011194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8ABA-1170-AB00-3906-4A7AC8E64A12}"/>
              </a:ext>
            </a:extLst>
          </p:cNvPr>
          <p:cNvSpPr>
            <a:spLocks noGrp="1"/>
          </p:cNvSpPr>
          <p:nvPr>
            <p:ph type="title"/>
          </p:nvPr>
        </p:nvSpPr>
        <p:spPr/>
        <p:txBody>
          <a:bodyPr/>
          <a:lstStyle/>
          <a:p>
            <a:r>
              <a:rPr lang="en-US"/>
              <a:t>Common Charge Practice Issues</a:t>
            </a:r>
          </a:p>
        </p:txBody>
      </p:sp>
      <p:graphicFrame>
        <p:nvGraphicFramePr>
          <p:cNvPr id="4" name="Table 4">
            <a:extLst>
              <a:ext uri="{FF2B5EF4-FFF2-40B4-BE49-F238E27FC236}">
                <a16:creationId xmlns:a16="http://schemas.microsoft.com/office/drawing/2014/main" id="{842E7368-4E3C-3AC0-DF8E-B5657DBA4D2C}"/>
              </a:ext>
            </a:extLst>
          </p:cNvPr>
          <p:cNvGraphicFramePr>
            <a:graphicFrameLocks noGrp="1"/>
          </p:cNvGraphicFramePr>
          <p:nvPr>
            <p:ph idx="1"/>
            <p:extLst>
              <p:ext uri="{D42A27DB-BD31-4B8C-83A1-F6EECF244321}">
                <p14:modId xmlns:p14="http://schemas.microsoft.com/office/powerpoint/2010/main" val="1939644865"/>
              </p:ext>
            </p:extLst>
          </p:nvPr>
        </p:nvGraphicFramePr>
        <p:xfrm>
          <a:off x="838200" y="1038225"/>
          <a:ext cx="10515597" cy="44907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4086442338"/>
                    </a:ext>
                  </a:extLst>
                </a:gridCol>
                <a:gridCol w="3505199">
                  <a:extLst>
                    <a:ext uri="{9D8B030D-6E8A-4147-A177-3AD203B41FA5}">
                      <a16:colId xmlns:a16="http://schemas.microsoft.com/office/drawing/2014/main" val="1063161569"/>
                    </a:ext>
                  </a:extLst>
                </a:gridCol>
                <a:gridCol w="3505199">
                  <a:extLst>
                    <a:ext uri="{9D8B030D-6E8A-4147-A177-3AD203B41FA5}">
                      <a16:colId xmlns:a16="http://schemas.microsoft.com/office/drawing/2014/main" val="3749378855"/>
                    </a:ext>
                  </a:extLst>
                </a:gridCol>
              </a:tblGrid>
              <a:tr h="370840">
                <a:tc>
                  <a:txBody>
                    <a:bodyPr/>
                    <a:lstStyle/>
                    <a:p>
                      <a:r>
                        <a:rPr lang="en-US">
                          <a:solidFill>
                            <a:srgbClr val="002060"/>
                          </a:solidFill>
                        </a:rPr>
                        <a:t>Service Line</a:t>
                      </a:r>
                    </a:p>
                  </a:txBody>
                  <a:tcPr/>
                </a:tc>
                <a:tc>
                  <a:txBody>
                    <a:bodyPr/>
                    <a:lstStyle/>
                    <a:p>
                      <a:r>
                        <a:rPr lang="en-US">
                          <a:solidFill>
                            <a:srgbClr val="002060"/>
                          </a:solidFill>
                        </a:rPr>
                        <a:t>Charge Errors</a:t>
                      </a:r>
                    </a:p>
                  </a:txBody>
                  <a:tcPr/>
                </a:tc>
                <a:tc>
                  <a:txBody>
                    <a:bodyPr/>
                    <a:lstStyle/>
                    <a:p>
                      <a:r>
                        <a:rPr lang="en-US">
                          <a:solidFill>
                            <a:srgbClr val="002060"/>
                          </a:solidFill>
                        </a:rPr>
                        <a:t>Causes</a:t>
                      </a:r>
                    </a:p>
                  </a:txBody>
                  <a:tcPr/>
                </a:tc>
                <a:extLst>
                  <a:ext uri="{0D108BD9-81ED-4DB2-BD59-A6C34878D82A}">
                    <a16:rowId xmlns:a16="http://schemas.microsoft.com/office/drawing/2014/main" val="1436983374"/>
                  </a:ext>
                </a:extLst>
              </a:tr>
              <a:tr h="370840">
                <a:tc>
                  <a:txBody>
                    <a:bodyPr/>
                    <a:lstStyle/>
                    <a:p>
                      <a:r>
                        <a:rPr lang="en-US">
                          <a:solidFill>
                            <a:srgbClr val="002060"/>
                          </a:solidFill>
                        </a:rPr>
                        <a:t>Infusion Devices</a:t>
                      </a:r>
                    </a:p>
                  </a:txBody>
                  <a:tcPr/>
                </a:tc>
                <a:tc>
                  <a:txBody>
                    <a:bodyPr/>
                    <a:lstStyle/>
                    <a:p>
                      <a:r>
                        <a:rPr lang="en-US">
                          <a:solidFill>
                            <a:srgbClr val="002060"/>
                          </a:solidFill>
                        </a:rPr>
                        <a:t>Frequently missed as a bedside procedure, observation procedure or outpatient infusion clinic</a:t>
                      </a:r>
                    </a:p>
                  </a:txBody>
                  <a:tcPr/>
                </a:tc>
                <a:tc>
                  <a:txBody>
                    <a:bodyPr/>
                    <a:lstStyle/>
                    <a:p>
                      <a:r>
                        <a:rPr lang="en-US">
                          <a:solidFill>
                            <a:srgbClr val="002060"/>
                          </a:solidFill>
                        </a:rPr>
                        <a:t>High volume procedures that are missed consistently </a:t>
                      </a:r>
                    </a:p>
                  </a:txBody>
                  <a:tcPr/>
                </a:tc>
                <a:extLst>
                  <a:ext uri="{0D108BD9-81ED-4DB2-BD59-A6C34878D82A}">
                    <a16:rowId xmlns:a16="http://schemas.microsoft.com/office/drawing/2014/main" val="1528294790"/>
                  </a:ext>
                </a:extLst>
              </a:tr>
              <a:tr h="370840">
                <a:tc>
                  <a:txBody>
                    <a:bodyPr/>
                    <a:lstStyle/>
                    <a:p>
                      <a:r>
                        <a:rPr lang="en-US">
                          <a:solidFill>
                            <a:srgbClr val="002060"/>
                          </a:solidFill>
                        </a:rPr>
                        <a:t>Endoscopy Suite</a:t>
                      </a:r>
                    </a:p>
                  </a:txBody>
                  <a:tcPr/>
                </a:tc>
                <a:tc>
                  <a:txBody>
                    <a:bodyPr/>
                    <a:lstStyle/>
                    <a:p>
                      <a:r>
                        <a:rPr lang="en-US">
                          <a:solidFill>
                            <a:srgbClr val="002060"/>
                          </a:solidFill>
                        </a:rPr>
                        <a:t>Frequent charge loss from time charges without complete coding, recovery room without procedures</a:t>
                      </a:r>
                    </a:p>
                  </a:txBody>
                  <a:tcPr/>
                </a:tc>
                <a:tc>
                  <a:txBody>
                    <a:bodyPr/>
                    <a:lstStyle/>
                    <a:p>
                      <a:r>
                        <a:rPr lang="en-US">
                          <a:solidFill>
                            <a:srgbClr val="002060"/>
                          </a:solidFill>
                        </a:rPr>
                        <a:t>Soft coding (HIM) and Hardcoding (CDM generated codes) collide</a:t>
                      </a:r>
                    </a:p>
                  </a:txBody>
                  <a:tcPr/>
                </a:tc>
                <a:extLst>
                  <a:ext uri="{0D108BD9-81ED-4DB2-BD59-A6C34878D82A}">
                    <a16:rowId xmlns:a16="http://schemas.microsoft.com/office/drawing/2014/main" val="1462353206"/>
                  </a:ext>
                </a:extLst>
              </a:tr>
              <a:tr h="370840">
                <a:tc>
                  <a:txBody>
                    <a:bodyPr/>
                    <a:lstStyle/>
                    <a:p>
                      <a:r>
                        <a:rPr lang="en-US">
                          <a:solidFill>
                            <a:srgbClr val="002060"/>
                          </a:solidFill>
                        </a:rPr>
                        <a:t>Excessive Units of Service</a:t>
                      </a:r>
                    </a:p>
                  </a:txBody>
                  <a:tcPr/>
                </a:tc>
                <a:tc>
                  <a:txBody>
                    <a:bodyPr/>
                    <a:lstStyle/>
                    <a:p>
                      <a:r>
                        <a:rPr lang="en-US">
                          <a:solidFill>
                            <a:srgbClr val="002060"/>
                          </a:solidFill>
                        </a:rPr>
                        <a:t>MUE and P2P edits (compliance)</a:t>
                      </a:r>
                    </a:p>
                  </a:txBody>
                  <a:tcPr/>
                </a:tc>
                <a:tc>
                  <a:txBody>
                    <a:bodyPr/>
                    <a:lstStyle/>
                    <a:p>
                      <a:r>
                        <a:rPr lang="en-US">
                          <a:solidFill>
                            <a:srgbClr val="002060"/>
                          </a:solidFill>
                        </a:rPr>
                        <a:t>Cause claim submission errors</a:t>
                      </a:r>
                    </a:p>
                  </a:txBody>
                  <a:tcPr/>
                </a:tc>
                <a:extLst>
                  <a:ext uri="{0D108BD9-81ED-4DB2-BD59-A6C34878D82A}">
                    <a16:rowId xmlns:a16="http://schemas.microsoft.com/office/drawing/2014/main" val="2798890161"/>
                  </a:ext>
                </a:extLst>
              </a:tr>
              <a:tr h="370840">
                <a:tc>
                  <a:txBody>
                    <a:bodyPr/>
                    <a:lstStyle/>
                    <a:p>
                      <a:r>
                        <a:rPr lang="en-US">
                          <a:solidFill>
                            <a:srgbClr val="002060"/>
                          </a:solidFill>
                        </a:rPr>
                        <a:t>Medical Necessity Errors</a:t>
                      </a:r>
                    </a:p>
                  </a:txBody>
                  <a:tcPr/>
                </a:tc>
                <a:tc>
                  <a:txBody>
                    <a:bodyPr/>
                    <a:lstStyle/>
                    <a:p>
                      <a:r>
                        <a:rPr lang="en-US">
                          <a:solidFill>
                            <a:srgbClr val="002060"/>
                          </a:solidFill>
                        </a:rPr>
                        <a:t>Failed Medicare / Payer medical necessity guidance</a:t>
                      </a:r>
                    </a:p>
                  </a:txBody>
                  <a:tcPr/>
                </a:tc>
                <a:tc>
                  <a:txBody>
                    <a:bodyPr/>
                    <a:lstStyle/>
                    <a:p>
                      <a:r>
                        <a:rPr lang="en-US">
                          <a:solidFill>
                            <a:srgbClr val="002060"/>
                          </a:solidFill>
                        </a:rPr>
                        <a:t>Line item or claim denial</a:t>
                      </a:r>
                    </a:p>
                  </a:txBody>
                  <a:tcPr/>
                </a:tc>
                <a:extLst>
                  <a:ext uri="{0D108BD9-81ED-4DB2-BD59-A6C34878D82A}">
                    <a16:rowId xmlns:a16="http://schemas.microsoft.com/office/drawing/2014/main" val="410534462"/>
                  </a:ext>
                </a:extLst>
              </a:tr>
              <a:tr h="370840">
                <a:tc>
                  <a:txBody>
                    <a:bodyPr/>
                    <a:lstStyle/>
                    <a:p>
                      <a:r>
                        <a:rPr lang="en-US">
                          <a:solidFill>
                            <a:srgbClr val="002060"/>
                          </a:solidFill>
                        </a:rPr>
                        <a:t>Radiology</a:t>
                      </a:r>
                    </a:p>
                  </a:txBody>
                  <a:tcPr/>
                </a:tc>
                <a:tc>
                  <a:txBody>
                    <a:bodyPr/>
                    <a:lstStyle/>
                    <a:p>
                      <a:r>
                        <a:rPr lang="en-US">
                          <a:solidFill>
                            <a:srgbClr val="002060"/>
                          </a:solidFill>
                        </a:rPr>
                        <a:t>Missing Procedures – see 70xxx series but no procedure charges</a:t>
                      </a:r>
                    </a:p>
                  </a:txBody>
                  <a:tcPr/>
                </a:tc>
                <a:tc>
                  <a:txBody>
                    <a:bodyPr/>
                    <a:lstStyle/>
                    <a:p>
                      <a:r>
                        <a:rPr lang="en-US">
                          <a:solidFill>
                            <a:srgbClr val="002060"/>
                          </a:solidFill>
                        </a:rPr>
                        <a:t>Lost revenue</a:t>
                      </a:r>
                    </a:p>
                  </a:txBody>
                  <a:tcPr/>
                </a:tc>
                <a:extLst>
                  <a:ext uri="{0D108BD9-81ED-4DB2-BD59-A6C34878D82A}">
                    <a16:rowId xmlns:a16="http://schemas.microsoft.com/office/drawing/2014/main" val="2254385934"/>
                  </a:ext>
                </a:extLst>
              </a:tr>
              <a:tr h="370840">
                <a:tc>
                  <a:txBody>
                    <a:bodyPr/>
                    <a:lstStyle/>
                    <a:p>
                      <a:r>
                        <a:rPr lang="en-US">
                          <a:solidFill>
                            <a:srgbClr val="002060"/>
                          </a:solidFill>
                        </a:rPr>
                        <a:t>All service lines</a:t>
                      </a:r>
                    </a:p>
                  </a:txBody>
                  <a:tcPr/>
                </a:tc>
                <a:tc>
                  <a:txBody>
                    <a:bodyPr/>
                    <a:lstStyle/>
                    <a:p>
                      <a:r>
                        <a:rPr lang="en-US">
                          <a:solidFill>
                            <a:srgbClr val="002060"/>
                          </a:solidFill>
                        </a:rPr>
                        <a:t>Incomplete or failed charge reconciliation</a:t>
                      </a:r>
                    </a:p>
                  </a:txBody>
                  <a:tcPr/>
                </a:tc>
                <a:tc>
                  <a:txBody>
                    <a:bodyPr/>
                    <a:lstStyle/>
                    <a:p>
                      <a:r>
                        <a:rPr lang="en-US">
                          <a:solidFill>
                            <a:srgbClr val="002060"/>
                          </a:solidFill>
                        </a:rPr>
                        <a:t>Lost charges / lost reimbursement</a:t>
                      </a:r>
                    </a:p>
                  </a:txBody>
                  <a:tcPr/>
                </a:tc>
                <a:extLst>
                  <a:ext uri="{0D108BD9-81ED-4DB2-BD59-A6C34878D82A}">
                    <a16:rowId xmlns:a16="http://schemas.microsoft.com/office/drawing/2014/main" val="2575516236"/>
                  </a:ext>
                </a:extLst>
              </a:tr>
            </a:tbl>
          </a:graphicData>
        </a:graphic>
      </p:graphicFrame>
    </p:spTree>
    <p:extLst>
      <p:ext uri="{BB962C8B-B14F-4D97-AF65-F5344CB8AC3E}">
        <p14:creationId xmlns:p14="http://schemas.microsoft.com/office/powerpoint/2010/main" val="2209855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8ABA-1170-AB00-3906-4A7AC8E64A12}"/>
              </a:ext>
            </a:extLst>
          </p:cNvPr>
          <p:cNvSpPr>
            <a:spLocks noGrp="1"/>
          </p:cNvSpPr>
          <p:nvPr>
            <p:ph type="title"/>
          </p:nvPr>
        </p:nvSpPr>
        <p:spPr/>
        <p:txBody>
          <a:bodyPr/>
          <a:lstStyle/>
          <a:p>
            <a:r>
              <a:rPr lang="en-US"/>
              <a:t>Common Charge Practice Issues</a:t>
            </a:r>
          </a:p>
        </p:txBody>
      </p:sp>
      <p:graphicFrame>
        <p:nvGraphicFramePr>
          <p:cNvPr id="4" name="Table 4">
            <a:extLst>
              <a:ext uri="{FF2B5EF4-FFF2-40B4-BE49-F238E27FC236}">
                <a16:creationId xmlns:a16="http://schemas.microsoft.com/office/drawing/2014/main" id="{842E7368-4E3C-3AC0-DF8E-B5657DBA4D2C}"/>
              </a:ext>
            </a:extLst>
          </p:cNvPr>
          <p:cNvGraphicFramePr>
            <a:graphicFrameLocks noGrp="1"/>
          </p:cNvGraphicFramePr>
          <p:nvPr>
            <p:ph idx="1"/>
            <p:extLst>
              <p:ext uri="{D42A27DB-BD31-4B8C-83A1-F6EECF244321}">
                <p14:modId xmlns:p14="http://schemas.microsoft.com/office/powerpoint/2010/main" val="2407413291"/>
              </p:ext>
            </p:extLst>
          </p:nvPr>
        </p:nvGraphicFramePr>
        <p:xfrm>
          <a:off x="838200" y="1038225"/>
          <a:ext cx="10515597" cy="50342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4086442338"/>
                    </a:ext>
                  </a:extLst>
                </a:gridCol>
                <a:gridCol w="3505199">
                  <a:extLst>
                    <a:ext uri="{9D8B030D-6E8A-4147-A177-3AD203B41FA5}">
                      <a16:colId xmlns:a16="http://schemas.microsoft.com/office/drawing/2014/main" val="1063161569"/>
                    </a:ext>
                  </a:extLst>
                </a:gridCol>
                <a:gridCol w="3505199">
                  <a:extLst>
                    <a:ext uri="{9D8B030D-6E8A-4147-A177-3AD203B41FA5}">
                      <a16:colId xmlns:a16="http://schemas.microsoft.com/office/drawing/2014/main" val="3749378855"/>
                    </a:ext>
                  </a:extLst>
                </a:gridCol>
              </a:tblGrid>
              <a:tr h="370840">
                <a:tc>
                  <a:txBody>
                    <a:bodyPr/>
                    <a:lstStyle/>
                    <a:p>
                      <a:r>
                        <a:rPr lang="en-US">
                          <a:solidFill>
                            <a:srgbClr val="002060"/>
                          </a:solidFill>
                        </a:rPr>
                        <a:t>Service Line</a:t>
                      </a:r>
                    </a:p>
                  </a:txBody>
                  <a:tcPr/>
                </a:tc>
                <a:tc>
                  <a:txBody>
                    <a:bodyPr/>
                    <a:lstStyle/>
                    <a:p>
                      <a:r>
                        <a:rPr lang="en-US">
                          <a:solidFill>
                            <a:srgbClr val="002060"/>
                          </a:solidFill>
                        </a:rPr>
                        <a:t>Charge Errors</a:t>
                      </a:r>
                    </a:p>
                  </a:txBody>
                  <a:tcPr/>
                </a:tc>
                <a:tc>
                  <a:txBody>
                    <a:bodyPr/>
                    <a:lstStyle/>
                    <a:p>
                      <a:r>
                        <a:rPr lang="en-US">
                          <a:solidFill>
                            <a:srgbClr val="002060"/>
                          </a:solidFill>
                        </a:rPr>
                        <a:t>Causes</a:t>
                      </a:r>
                    </a:p>
                  </a:txBody>
                  <a:tcPr/>
                </a:tc>
                <a:extLst>
                  <a:ext uri="{0D108BD9-81ED-4DB2-BD59-A6C34878D82A}">
                    <a16:rowId xmlns:a16="http://schemas.microsoft.com/office/drawing/2014/main" val="1436983374"/>
                  </a:ext>
                </a:extLst>
              </a:tr>
              <a:tr h="370840">
                <a:tc>
                  <a:txBody>
                    <a:bodyPr/>
                    <a:lstStyle/>
                    <a:p>
                      <a:r>
                        <a:rPr lang="en-US">
                          <a:solidFill>
                            <a:srgbClr val="002060"/>
                          </a:solidFill>
                        </a:rPr>
                        <a:t>Cardiology – Non Invasive</a:t>
                      </a:r>
                    </a:p>
                  </a:txBody>
                  <a:tcPr/>
                </a:tc>
                <a:tc>
                  <a:txBody>
                    <a:bodyPr/>
                    <a:lstStyle/>
                    <a:p>
                      <a:r>
                        <a:rPr lang="en-US">
                          <a:solidFill>
                            <a:srgbClr val="002060"/>
                          </a:solidFill>
                        </a:rPr>
                        <a:t>Charge loss for radioisotopes without the stress test tracing</a:t>
                      </a:r>
                    </a:p>
                  </a:txBody>
                  <a:tcPr/>
                </a:tc>
                <a:tc>
                  <a:txBody>
                    <a:bodyPr/>
                    <a:lstStyle/>
                    <a:p>
                      <a:r>
                        <a:rPr lang="en-US">
                          <a:solidFill>
                            <a:srgbClr val="002060"/>
                          </a:solidFill>
                        </a:rPr>
                        <a:t>Different departments charging same procedure</a:t>
                      </a:r>
                    </a:p>
                  </a:txBody>
                  <a:tcPr/>
                </a:tc>
                <a:extLst>
                  <a:ext uri="{0D108BD9-81ED-4DB2-BD59-A6C34878D82A}">
                    <a16:rowId xmlns:a16="http://schemas.microsoft.com/office/drawing/2014/main" val="1528294790"/>
                  </a:ext>
                </a:extLst>
              </a:tr>
              <a:tr h="370840">
                <a:tc>
                  <a:txBody>
                    <a:bodyPr/>
                    <a:lstStyle/>
                    <a:p>
                      <a:r>
                        <a:rPr lang="en-US">
                          <a:solidFill>
                            <a:srgbClr val="002060"/>
                          </a:solidFill>
                        </a:rPr>
                        <a:t>Cardiology – Invasive</a:t>
                      </a:r>
                    </a:p>
                  </a:txBody>
                  <a:tcPr/>
                </a:tc>
                <a:tc>
                  <a:txBody>
                    <a:bodyPr/>
                    <a:lstStyle/>
                    <a:p>
                      <a:r>
                        <a:rPr lang="en-US">
                          <a:solidFill>
                            <a:srgbClr val="002060"/>
                          </a:solidFill>
                        </a:rPr>
                        <a:t>Missing devices, devices with wrong HCPCS Codes, Missing primary procedures</a:t>
                      </a:r>
                    </a:p>
                  </a:txBody>
                  <a:tcPr/>
                </a:tc>
                <a:tc>
                  <a:txBody>
                    <a:bodyPr/>
                    <a:lstStyle/>
                    <a:p>
                      <a:r>
                        <a:rPr lang="en-US">
                          <a:solidFill>
                            <a:srgbClr val="002060"/>
                          </a:solidFill>
                        </a:rPr>
                        <a:t>Multiple issues with the Cath lab as they generally place charges into a Cath lab bolt on system</a:t>
                      </a:r>
                    </a:p>
                  </a:txBody>
                  <a:tcPr/>
                </a:tc>
                <a:extLst>
                  <a:ext uri="{0D108BD9-81ED-4DB2-BD59-A6C34878D82A}">
                    <a16:rowId xmlns:a16="http://schemas.microsoft.com/office/drawing/2014/main" val="2798890161"/>
                  </a:ext>
                </a:extLst>
              </a:tr>
              <a:tr h="370840">
                <a:tc>
                  <a:txBody>
                    <a:bodyPr/>
                    <a:lstStyle/>
                    <a:p>
                      <a:r>
                        <a:rPr lang="en-US">
                          <a:solidFill>
                            <a:srgbClr val="002060"/>
                          </a:solidFill>
                        </a:rPr>
                        <a:t>Charge Description Master</a:t>
                      </a:r>
                    </a:p>
                  </a:txBody>
                  <a:tcPr/>
                </a:tc>
                <a:tc>
                  <a:txBody>
                    <a:bodyPr/>
                    <a:lstStyle/>
                    <a:p>
                      <a:r>
                        <a:rPr lang="en-US">
                          <a:solidFill>
                            <a:srgbClr val="002060"/>
                          </a:solidFill>
                        </a:rPr>
                        <a:t>Old codes, deleted codes, missing modifiers</a:t>
                      </a:r>
                    </a:p>
                  </a:txBody>
                  <a:tcPr/>
                </a:tc>
                <a:tc>
                  <a:txBody>
                    <a:bodyPr/>
                    <a:lstStyle/>
                    <a:p>
                      <a:r>
                        <a:rPr lang="en-US">
                          <a:solidFill>
                            <a:srgbClr val="002060"/>
                          </a:solidFill>
                        </a:rPr>
                        <a:t>CDM creates both charge and code and CDM accuracy is paramount</a:t>
                      </a:r>
                    </a:p>
                  </a:txBody>
                  <a:tcPr/>
                </a:tc>
                <a:extLst>
                  <a:ext uri="{0D108BD9-81ED-4DB2-BD59-A6C34878D82A}">
                    <a16:rowId xmlns:a16="http://schemas.microsoft.com/office/drawing/2014/main" val="410534462"/>
                  </a:ext>
                </a:extLst>
              </a:tr>
              <a:tr h="370840">
                <a:tc>
                  <a:txBody>
                    <a:bodyPr/>
                    <a:lstStyle/>
                    <a:p>
                      <a:r>
                        <a:rPr lang="en-US">
                          <a:solidFill>
                            <a:srgbClr val="002060"/>
                          </a:solidFill>
                        </a:rPr>
                        <a:t>Personnel</a:t>
                      </a:r>
                    </a:p>
                  </a:txBody>
                  <a:tcPr/>
                </a:tc>
                <a:tc>
                  <a:txBody>
                    <a:bodyPr/>
                    <a:lstStyle/>
                    <a:p>
                      <a:r>
                        <a:rPr lang="en-US">
                          <a:solidFill>
                            <a:srgbClr val="002060"/>
                          </a:solidFill>
                        </a:rPr>
                        <a:t>Late charges, missed charges, failed charges for supplies</a:t>
                      </a:r>
                    </a:p>
                  </a:txBody>
                  <a:tcPr/>
                </a:tc>
                <a:tc>
                  <a:txBody>
                    <a:bodyPr/>
                    <a:lstStyle/>
                    <a:p>
                      <a:r>
                        <a:rPr lang="en-US">
                          <a:solidFill>
                            <a:srgbClr val="002060"/>
                          </a:solidFill>
                        </a:rPr>
                        <a:t>The human component always is the weakest link</a:t>
                      </a:r>
                    </a:p>
                  </a:txBody>
                  <a:tcPr/>
                </a:tc>
                <a:extLst>
                  <a:ext uri="{0D108BD9-81ED-4DB2-BD59-A6C34878D82A}">
                    <a16:rowId xmlns:a16="http://schemas.microsoft.com/office/drawing/2014/main" val="2254385934"/>
                  </a:ext>
                </a:extLst>
              </a:tr>
              <a:tr h="370840">
                <a:tc>
                  <a:txBody>
                    <a:bodyPr/>
                    <a:lstStyle/>
                    <a:p>
                      <a:r>
                        <a:rPr lang="en-US">
                          <a:solidFill>
                            <a:srgbClr val="002060"/>
                          </a:solidFill>
                        </a:rPr>
                        <a:t>Interim / Travelling Staff</a:t>
                      </a:r>
                    </a:p>
                  </a:txBody>
                  <a:tcPr/>
                </a:tc>
                <a:tc>
                  <a:txBody>
                    <a:bodyPr/>
                    <a:lstStyle/>
                    <a:p>
                      <a:r>
                        <a:rPr lang="en-US">
                          <a:solidFill>
                            <a:srgbClr val="002060"/>
                          </a:solidFill>
                        </a:rPr>
                        <a:t>Unfamiliar with the system, charge capture is secondary they are there to provide care </a:t>
                      </a:r>
                    </a:p>
                  </a:txBody>
                  <a:tcPr/>
                </a:tc>
                <a:tc>
                  <a:txBody>
                    <a:bodyPr/>
                    <a:lstStyle/>
                    <a:p>
                      <a:r>
                        <a:rPr lang="en-US">
                          <a:solidFill>
                            <a:srgbClr val="002060"/>
                          </a:solidFill>
                        </a:rPr>
                        <a:t>Human component is always the weakest link</a:t>
                      </a:r>
                    </a:p>
                  </a:txBody>
                  <a:tcPr/>
                </a:tc>
                <a:extLst>
                  <a:ext uri="{0D108BD9-81ED-4DB2-BD59-A6C34878D82A}">
                    <a16:rowId xmlns:a16="http://schemas.microsoft.com/office/drawing/2014/main" val="2575516236"/>
                  </a:ext>
                </a:extLst>
              </a:tr>
              <a:tr h="370840">
                <a:tc>
                  <a:txBody>
                    <a:bodyPr/>
                    <a:lstStyle/>
                    <a:p>
                      <a:r>
                        <a:rPr lang="en-US">
                          <a:solidFill>
                            <a:srgbClr val="002060"/>
                          </a:solidFill>
                        </a:rPr>
                        <a:t>Information Systems</a:t>
                      </a:r>
                    </a:p>
                  </a:txBody>
                  <a:tcPr/>
                </a:tc>
                <a:tc>
                  <a:txBody>
                    <a:bodyPr/>
                    <a:lstStyle/>
                    <a:p>
                      <a:r>
                        <a:rPr lang="en-US">
                          <a:solidFill>
                            <a:srgbClr val="002060"/>
                          </a:solidFill>
                        </a:rPr>
                        <a:t>Charge mapping is inaccurate – charging wrong item or failed to charge at all</a:t>
                      </a:r>
                    </a:p>
                  </a:txBody>
                  <a:tcPr/>
                </a:tc>
                <a:tc>
                  <a:txBody>
                    <a:bodyPr/>
                    <a:lstStyle/>
                    <a:p>
                      <a:r>
                        <a:rPr lang="en-US">
                          <a:solidFill>
                            <a:srgbClr val="002060"/>
                          </a:solidFill>
                        </a:rPr>
                        <a:t>Complex EMR and Charging systems with documentation driven charges</a:t>
                      </a:r>
                    </a:p>
                  </a:txBody>
                  <a:tcPr/>
                </a:tc>
                <a:extLst>
                  <a:ext uri="{0D108BD9-81ED-4DB2-BD59-A6C34878D82A}">
                    <a16:rowId xmlns:a16="http://schemas.microsoft.com/office/drawing/2014/main" val="1831111268"/>
                  </a:ext>
                </a:extLst>
              </a:tr>
            </a:tbl>
          </a:graphicData>
        </a:graphic>
      </p:graphicFrame>
    </p:spTree>
    <p:extLst>
      <p:ext uri="{BB962C8B-B14F-4D97-AF65-F5344CB8AC3E}">
        <p14:creationId xmlns:p14="http://schemas.microsoft.com/office/powerpoint/2010/main" val="3962778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967ADB-C5D0-7982-D503-077BC953E682}"/>
              </a:ext>
            </a:extLst>
          </p:cNvPr>
          <p:cNvSpPr>
            <a:spLocks noGrp="1"/>
          </p:cNvSpPr>
          <p:nvPr>
            <p:ph type="body" sz="quarter" idx="24"/>
          </p:nvPr>
        </p:nvSpPr>
        <p:spPr>
          <a:xfrm>
            <a:off x="5655564" y="1599198"/>
            <a:ext cx="6020538" cy="3271676"/>
          </a:xfrm>
        </p:spPr>
        <p:txBody>
          <a:bodyPr/>
          <a:lstStyle/>
          <a:p>
            <a:pPr marL="342900" marR="0" lvl="0" indent="-342900">
              <a:lnSpc>
                <a:spcPct val="100000"/>
              </a:lnSpc>
              <a:spcBef>
                <a:spcPts val="0"/>
              </a:spcBef>
              <a:spcAft>
                <a:spcPts val="6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High level –US the highest cost provider with high mortality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600"/>
              </a:spcAft>
              <a:buFont typeface="+mj-lt"/>
              <a:buAutoNum type="arabicPeriod"/>
            </a:pPr>
            <a:r>
              <a:rPr lang="en-AU" sz="1800" dirty="0">
                <a:effectLst/>
                <a:latin typeface="Calibri" panose="020F0502020204030204" pitchFamily="34" charset="0"/>
                <a:ea typeface="Calibri" panose="020F0502020204030204" pitchFamily="34" charset="0"/>
                <a:cs typeface="Times New Roman" panose="02020603050405020304" pitchFamily="18" charset="0"/>
              </a:rPr>
              <a:t>Why Margin Matters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6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Moving from Fee for Service to Value brings Cost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to forefront</a:t>
            </a:r>
          </a:p>
          <a:p>
            <a:pPr marL="342900" marR="0" lvl="0" indent="-342900">
              <a:lnSpc>
                <a:spcPct val="100000"/>
              </a:lnSpc>
              <a:spcBef>
                <a:spcPts val="0"/>
              </a:spcBef>
              <a:spcAft>
                <a:spcPts val="6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Cost Management – An essential component of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margin management</a:t>
            </a:r>
          </a:p>
          <a:p>
            <a:pPr marL="342900" marR="0" lvl="0" indent="-342900">
              <a:lnSpc>
                <a:spcPct val="100000"/>
              </a:lnSpc>
              <a:spcBef>
                <a:spcPts val="0"/>
              </a:spcBef>
              <a:spcAft>
                <a:spcPts val="6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Charge Management – </a:t>
            </a:r>
            <a:r>
              <a:rPr lang="en-AU" sz="1800" dirty="0">
                <a:effectLst/>
                <a:latin typeface="Calibri" panose="020F0502020204030204" pitchFamily="34" charset="0"/>
                <a:ea typeface="Calibri" panose="020F0502020204030204" pitchFamily="34" charset="0"/>
                <a:cs typeface="Times New Roman" panose="02020603050405020304" pitchFamily="18" charset="0"/>
              </a:rPr>
              <a:t>The second component of </a:t>
            </a:r>
            <a:br>
              <a:rPr lang="en-AU" sz="1800" dirty="0">
                <a:effectLst/>
                <a:latin typeface="Calibri" panose="020F0502020204030204" pitchFamily="34" charset="0"/>
                <a:ea typeface="Calibri" panose="020F0502020204030204" pitchFamily="34" charset="0"/>
                <a:cs typeface="Times New Roman" panose="02020603050405020304" pitchFamily="18" charset="0"/>
              </a:rPr>
            </a:br>
            <a:r>
              <a:rPr lang="en-AU" sz="1800" dirty="0">
                <a:effectLst/>
                <a:latin typeface="Calibri" panose="020F0502020204030204" pitchFamily="34" charset="0"/>
                <a:ea typeface="Calibri" panose="020F0502020204030204" pitchFamily="34" charset="0"/>
                <a:cs typeface="Times New Roman" panose="02020603050405020304" pitchFamily="18" charset="0"/>
              </a:rPr>
              <a:t>margin management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6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A system strategy to move forward with cost and charge in perioperative areas, including Cath Labs</a:t>
            </a:r>
          </a:p>
          <a:p>
            <a:pPr marL="342900" marR="0" lvl="0" indent="-342900">
              <a:lnSpc>
                <a:spcPct val="100000"/>
              </a:lnSpc>
              <a:spcBef>
                <a:spcPts val="0"/>
              </a:spcBef>
              <a:spcAft>
                <a:spcPts val="6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Some Examples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5676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DED2-01ED-88A4-FADD-8E9E9EB65277}"/>
              </a:ext>
            </a:extLst>
          </p:cNvPr>
          <p:cNvSpPr>
            <a:spLocks noGrp="1"/>
          </p:cNvSpPr>
          <p:nvPr>
            <p:ph type="title"/>
          </p:nvPr>
        </p:nvSpPr>
        <p:spPr/>
        <p:txBody>
          <a:bodyPr/>
          <a:lstStyle/>
          <a:p>
            <a:r>
              <a:rPr lang="en-US"/>
              <a:t>Charge Capture – Pre Bill or Post Bill ? </a:t>
            </a:r>
          </a:p>
        </p:txBody>
      </p:sp>
      <p:sp>
        <p:nvSpPr>
          <p:cNvPr id="3" name="Content Placeholder 2">
            <a:extLst>
              <a:ext uri="{FF2B5EF4-FFF2-40B4-BE49-F238E27FC236}">
                <a16:creationId xmlns:a16="http://schemas.microsoft.com/office/drawing/2014/main" id="{7CABA1CC-15B4-1342-5D51-B35C8FE9B131}"/>
              </a:ext>
            </a:extLst>
          </p:cNvPr>
          <p:cNvSpPr>
            <a:spLocks noGrp="1"/>
          </p:cNvSpPr>
          <p:nvPr>
            <p:ph idx="1"/>
          </p:nvPr>
        </p:nvSpPr>
        <p:spPr/>
        <p:txBody>
          <a:bodyPr/>
          <a:lstStyle/>
          <a:p>
            <a:pPr marL="342900" indent="-342900">
              <a:buFont typeface="Arial" panose="020B0604020202020204" pitchFamily="34" charset="0"/>
              <a:buChar char="•"/>
            </a:pPr>
            <a:r>
              <a:rPr lang="en-US" sz="2400" dirty="0"/>
              <a:t>Charge capture can be performed as a pre-bill review or post-bill review</a:t>
            </a:r>
          </a:p>
          <a:p>
            <a:pPr marL="342900" indent="-342900">
              <a:buFont typeface="Arial" panose="020B0604020202020204" pitchFamily="34" charset="0"/>
              <a:buChar char="•"/>
            </a:pPr>
            <a:r>
              <a:rPr lang="en-US" sz="2400" dirty="0"/>
              <a:t>Pre-bill would require 100% of daily itemized charges to be reviewed</a:t>
            </a:r>
          </a:p>
          <a:p>
            <a:pPr marL="342900" indent="-342900">
              <a:buFont typeface="Arial" panose="020B0604020202020204" pitchFamily="34" charset="0"/>
              <a:buChar char="•"/>
            </a:pPr>
            <a:r>
              <a:rPr lang="en-US" sz="2400" dirty="0"/>
              <a:t>Post-bill would require the detailed charges from the UB-04 / 837i data set</a:t>
            </a:r>
          </a:p>
          <a:p>
            <a:pPr marL="342900" indent="-342900">
              <a:buFont typeface="Arial" panose="020B0604020202020204" pitchFamily="34" charset="0"/>
              <a:buChar char="•"/>
            </a:pPr>
            <a:r>
              <a:rPr lang="en-US" sz="2400" dirty="0"/>
              <a:t>Each present advantages and disadvantages but both require 100% of the charges to be processed daily</a:t>
            </a:r>
          </a:p>
          <a:p>
            <a:pPr marL="342900" indent="-342900">
              <a:buFont typeface="Arial" panose="020B0604020202020204" pitchFamily="34" charset="0"/>
              <a:buChar char="•"/>
            </a:pPr>
            <a:r>
              <a:rPr lang="en-US" sz="2400" dirty="0"/>
              <a:t>Objective:</a:t>
            </a:r>
          </a:p>
          <a:p>
            <a:pPr marL="800100" lvl="1" indent="-342900">
              <a:buFont typeface="Arial" panose="020B0604020202020204" pitchFamily="34" charset="0"/>
              <a:buChar char="•"/>
            </a:pPr>
            <a:r>
              <a:rPr lang="en-US" sz="2400" i="1" dirty="0"/>
              <a:t>To review 100% of the charges against a benchmark coding and billing source that will identify aberrancies to review and remediate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221279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5782-8A76-EE76-1678-F7278483DAFA}"/>
              </a:ext>
            </a:extLst>
          </p:cNvPr>
          <p:cNvSpPr>
            <a:spLocks noGrp="1"/>
          </p:cNvSpPr>
          <p:nvPr>
            <p:ph type="title"/>
          </p:nvPr>
        </p:nvSpPr>
        <p:spPr/>
        <p:txBody>
          <a:bodyPr/>
          <a:lstStyle/>
          <a:p>
            <a:r>
              <a:rPr lang="en-US"/>
              <a:t>Charge Capture Process</a:t>
            </a:r>
          </a:p>
        </p:txBody>
      </p:sp>
      <p:graphicFrame>
        <p:nvGraphicFramePr>
          <p:cNvPr id="4" name="Content Placeholder 3">
            <a:extLst>
              <a:ext uri="{FF2B5EF4-FFF2-40B4-BE49-F238E27FC236}">
                <a16:creationId xmlns:a16="http://schemas.microsoft.com/office/drawing/2014/main" id="{60C843CC-47A8-91C0-E887-13569C05CEC6}"/>
              </a:ext>
            </a:extLst>
          </p:cNvPr>
          <p:cNvGraphicFramePr>
            <a:graphicFrameLocks noGrp="1"/>
          </p:cNvGraphicFramePr>
          <p:nvPr>
            <p:ph idx="1"/>
          </p:nvPr>
        </p:nvGraphicFramePr>
        <p:xfrm>
          <a:off x="838200" y="1038225"/>
          <a:ext cx="10515600" cy="494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2769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D6AE-B385-D612-16F4-064AB0C385F3}"/>
              </a:ext>
            </a:extLst>
          </p:cNvPr>
          <p:cNvSpPr>
            <a:spLocks noGrp="1"/>
          </p:cNvSpPr>
          <p:nvPr>
            <p:ph type="title"/>
          </p:nvPr>
        </p:nvSpPr>
        <p:spPr/>
        <p:txBody>
          <a:bodyPr/>
          <a:lstStyle/>
          <a:p>
            <a:r>
              <a:rPr lang="en-US"/>
              <a:t>Know the Targets and the Triggers</a:t>
            </a:r>
          </a:p>
        </p:txBody>
      </p:sp>
      <p:sp>
        <p:nvSpPr>
          <p:cNvPr id="3" name="Content Placeholder 2">
            <a:extLst>
              <a:ext uri="{FF2B5EF4-FFF2-40B4-BE49-F238E27FC236}">
                <a16:creationId xmlns:a16="http://schemas.microsoft.com/office/drawing/2014/main" id="{269F33AB-585C-D89C-9F89-F34DE2EFAF99}"/>
              </a:ext>
            </a:extLst>
          </p:cNvPr>
          <p:cNvSpPr>
            <a:spLocks noGrp="1"/>
          </p:cNvSpPr>
          <p:nvPr>
            <p:ph idx="1"/>
          </p:nvPr>
        </p:nvSpPr>
        <p:spPr>
          <a:xfrm>
            <a:off x="838200" y="1038226"/>
            <a:ext cx="10515600" cy="5349874"/>
          </a:xfrm>
        </p:spPr>
        <p:txBody>
          <a:bodyPr/>
          <a:lstStyle/>
          <a:p>
            <a:pPr marL="342900" indent="-342900">
              <a:buFont typeface="Arial" panose="020B0604020202020204" pitchFamily="34" charset="0"/>
              <a:buChar char="•"/>
            </a:pPr>
            <a:r>
              <a:rPr lang="en-US" sz="2000" dirty="0"/>
              <a:t>In the case of the itemized charge the trigger will be that procedure, service, supply or pharmaceutical that is charged</a:t>
            </a:r>
          </a:p>
          <a:p>
            <a:pPr marL="342900" indent="-342900">
              <a:buFont typeface="Arial" panose="020B0604020202020204" pitchFamily="34" charset="0"/>
              <a:buChar char="•"/>
            </a:pPr>
            <a:r>
              <a:rPr lang="en-US" sz="2000" dirty="0"/>
              <a:t>The “target” will be the missing charge item</a:t>
            </a:r>
          </a:p>
          <a:p>
            <a:pPr marL="342900" indent="-342900">
              <a:buFont typeface="Arial" panose="020B0604020202020204" pitchFamily="34" charset="0"/>
              <a:buChar char="•"/>
            </a:pPr>
            <a:r>
              <a:rPr lang="en-US" sz="2000" dirty="0"/>
              <a:t>Rules based logic will ingest 100% of daily charges</a:t>
            </a:r>
          </a:p>
          <a:p>
            <a:pPr marL="800100" lvl="1" indent="-342900">
              <a:buFont typeface="Arial" panose="020B0604020202020204" pitchFamily="34" charset="0"/>
              <a:buChar char="•"/>
            </a:pPr>
            <a:r>
              <a:rPr lang="en-US" sz="1800" dirty="0"/>
              <a:t>If a “trigger” is in the charges, THEN</a:t>
            </a:r>
          </a:p>
          <a:p>
            <a:pPr marL="800100" lvl="1" indent="-342900">
              <a:buFont typeface="Arial" panose="020B0604020202020204" pitchFamily="34" charset="0"/>
              <a:buChar char="•"/>
            </a:pPr>
            <a:r>
              <a:rPr lang="en-US" sz="1800" dirty="0"/>
              <a:t>Look for a “target”.  If the Target is present the rule does not fire</a:t>
            </a:r>
          </a:p>
          <a:p>
            <a:pPr marL="800100" lvl="1" indent="-342900">
              <a:buFont typeface="Arial" panose="020B0604020202020204" pitchFamily="34" charset="0"/>
              <a:buChar char="•"/>
            </a:pPr>
            <a:r>
              <a:rPr lang="en-US" sz="1800" dirty="0"/>
              <a:t>If the “target” is not present, then the rule will fire for human review</a:t>
            </a:r>
          </a:p>
          <a:p>
            <a:pPr marL="342900" indent="-342900">
              <a:buFont typeface="Arial" panose="020B0604020202020204" pitchFamily="34" charset="0"/>
              <a:buChar char="•"/>
            </a:pPr>
            <a:r>
              <a:rPr lang="en-US" sz="2000" dirty="0"/>
              <a:t>By incorporating technology, the ability to review 100% of charges is possible when only targeted audits were previously possible</a:t>
            </a:r>
          </a:p>
          <a:p>
            <a:pPr marL="342900" indent="-342900">
              <a:buFont typeface="Arial" panose="020B0604020202020204" pitchFamily="34" charset="0"/>
              <a:buChar char="•"/>
            </a:pPr>
            <a:r>
              <a:rPr lang="en-US" sz="2000" dirty="0"/>
              <a:t>Some EMR vendors do incorporate a method to do this, such as EPIC Revenue Guardian™ however, these require the facility to build and maintain the rules</a:t>
            </a:r>
          </a:p>
          <a:p>
            <a:pPr marL="342900" indent="-342900">
              <a:buFont typeface="Arial" panose="020B0604020202020204" pitchFamily="34" charset="0"/>
              <a:buChar char="•"/>
            </a:pPr>
            <a:r>
              <a:rPr lang="en-US" sz="2000" dirty="0"/>
              <a:t>Other vendors create a complete rule library and maintain the library allowing for a “bolt on” technology to be an efficient approach which does not require the facility to maintain the rules.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830267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92B-6D78-3F86-A80D-09D936FD664E}"/>
              </a:ext>
            </a:extLst>
          </p:cNvPr>
          <p:cNvSpPr>
            <a:spLocks noGrp="1"/>
          </p:cNvSpPr>
          <p:nvPr>
            <p:ph type="title"/>
          </p:nvPr>
        </p:nvSpPr>
        <p:spPr/>
        <p:txBody>
          <a:bodyPr/>
          <a:lstStyle/>
          <a:p>
            <a:r>
              <a:rPr lang="en-US"/>
              <a:t>Trigger Charge is J2019 Requiring a Target (Without) to also be charged</a:t>
            </a:r>
          </a:p>
        </p:txBody>
      </p:sp>
      <p:pic>
        <p:nvPicPr>
          <p:cNvPr id="5" name="Content Placeholder 4" descr="Graphical user interface, application, Teams&#10;&#10;Description automatically generated">
            <a:extLst>
              <a:ext uri="{FF2B5EF4-FFF2-40B4-BE49-F238E27FC236}">
                <a16:creationId xmlns:a16="http://schemas.microsoft.com/office/drawing/2014/main" id="{F330A0EE-BAEF-5CD3-4EC9-D03C6F1F1F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497" y="1749044"/>
            <a:ext cx="11275006" cy="4035111"/>
          </a:xfrm>
        </p:spPr>
      </p:pic>
    </p:spTree>
    <p:extLst>
      <p:ext uri="{BB962C8B-B14F-4D97-AF65-F5344CB8AC3E}">
        <p14:creationId xmlns:p14="http://schemas.microsoft.com/office/powerpoint/2010/main" val="2238913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EF12-6B0F-F589-6437-2B0AD2F1CABC}"/>
              </a:ext>
            </a:extLst>
          </p:cNvPr>
          <p:cNvSpPr>
            <a:spLocks noGrp="1"/>
          </p:cNvSpPr>
          <p:nvPr>
            <p:ph type="title"/>
          </p:nvPr>
        </p:nvSpPr>
        <p:spPr/>
        <p:txBody>
          <a:bodyPr/>
          <a:lstStyle/>
          <a:p>
            <a:r>
              <a:rPr lang="en-US" sz="3600" dirty="0"/>
              <a:t>Daily &amp; Historical Insight(s) Behind the Charge Leakage</a:t>
            </a:r>
          </a:p>
        </p:txBody>
      </p:sp>
      <p:pic>
        <p:nvPicPr>
          <p:cNvPr id="5" name="Content Placeholder 4" descr="Graphical user interface&#10;&#10;Description automatically generated">
            <a:extLst>
              <a:ext uri="{FF2B5EF4-FFF2-40B4-BE49-F238E27FC236}">
                <a16:creationId xmlns:a16="http://schemas.microsoft.com/office/drawing/2014/main" id="{D8568594-3BF1-75A0-4621-A7DAEB0C2C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576" y="1358075"/>
            <a:ext cx="8878824" cy="4560855"/>
          </a:xfrm>
        </p:spPr>
      </p:pic>
    </p:spTree>
    <p:extLst>
      <p:ext uri="{BB962C8B-B14F-4D97-AF65-F5344CB8AC3E}">
        <p14:creationId xmlns:p14="http://schemas.microsoft.com/office/powerpoint/2010/main" val="3445076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63A9-D99D-060C-1A94-4EB6D6C7B779}"/>
              </a:ext>
            </a:extLst>
          </p:cNvPr>
          <p:cNvSpPr>
            <a:spLocks noGrp="1"/>
          </p:cNvSpPr>
          <p:nvPr>
            <p:ph type="title"/>
          </p:nvPr>
        </p:nvSpPr>
        <p:spPr/>
        <p:txBody>
          <a:bodyPr/>
          <a:lstStyle/>
          <a:p>
            <a:r>
              <a:rPr lang="en-US"/>
              <a:t>Meeting the Objectives</a:t>
            </a:r>
          </a:p>
        </p:txBody>
      </p:sp>
      <p:sp>
        <p:nvSpPr>
          <p:cNvPr id="3" name="Content Placeholder 2">
            <a:extLst>
              <a:ext uri="{FF2B5EF4-FFF2-40B4-BE49-F238E27FC236}">
                <a16:creationId xmlns:a16="http://schemas.microsoft.com/office/drawing/2014/main" id="{34639AD3-E821-EB27-4653-E655A324C0BF}"/>
              </a:ext>
            </a:extLst>
          </p:cNvPr>
          <p:cNvSpPr>
            <a:spLocks noGrp="1"/>
          </p:cNvSpPr>
          <p:nvPr>
            <p:ph idx="1"/>
          </p:nvPr>
        </p:nvSpPr>
        <p:spPr/>
        <p:txBody>
          <a:bodyPr/>
          <a:lstStyle/>
          <a:p>
            <a:pPr marL="342900" indent="-342900">
              <a:buFont typeface="Arial" panose="020B0604020202020204" pitchFamily="34" charset="0"/>
              <a:buChar char="•"/>
            </a:pPr>
            <a:r>
              <a:rPr lang="en-US" dirty="0"/>
              <a:t>Ability to review 100% of daily charges, have vendor-maintained rules and be able to customize any rule the objective(s) are met: </a:t>
            </a:r>
          </a:p>
          <a:p>
            <a:pPr marL="800100" lvl="1" indent="-342900">
              <a:buFont typeface="Arial" panose="020B0604020202020204" pitchFamily="34" charset="0"/>
              <a:buChar char="•"/>
            </a:pPr>
            <a:r>
              <a:rPr lang="en-US" dirty="0"/>
              <a:t>Enhanced visibility and root cause identification / remediation</a:t>
            </a:r>
          </a:p>
          <a:p>
            <a:pPr marL="800100" lvl="1" indent="-342900">
              <a:buFont typeface="Arial" panose="020B0604020202020204" pitchFamily="34" charset="0"/>
              <a:buChar char="•"/>
            </a:pPr>
            <a:r>
              <a:rPr lang="en-US" dirty="0"/>
              <a:t>Reducing charge leakage below the national standard of 1-3%</a:t>
            </a:r>
          </a:p>
          <a:p>
            <a:pPr marL="800100" lvl="1" indent="-342900">
              <a:buFont typeface="Arial" panose="020B0604020202020204" pitchFamily="34" charset="0"/>
              <a:buChar char="•"/>
            </a:pPr>
            <a:r>
              <a:rPr lang="en-US" dirty="0"/>
              <a:t>Contribute to the margin through earned reimbursement</a:t>
            </a:r>
          </a:p>
          <a:p>
            <a:pPr marL="800100" lvl="1" indent="-342900">
              <a:buFont typeface="Arial" panose="020B0604020202020204" pitchFamily="34" charset="0"/>
              <a:buChar char="•"/>
            </a:pPr>
            <a:r>
              <a:rPr lang="en-US" dirty="0"/>
              <a:t>Reduce re-work and failed claims</a:t>
            </a:r>
          </a:p>
          <a:p>
            <a:pPr marL="800100" lvl="1" indent="-342900">
              <a:buFont typeface="Arial" panose="020B0604020202020204" pitchFamily="34" charset="0"/>
              <a:buChar char="•"/>
            </a:pPr>
            <a:r>
              <a:rPr lang="en-US" dirty="0"/>
              <a:t>Reduce future denials </a:t>
            </a:r>
          </a:p>
          <a:p>
            <a:pPr marL="800100" lvl="1" indent="-342900">
              <a:buFont typeface="Arial" panose="020B0604020202020204" pitchFamily="34" charset="0"/>
              <a:buChar char="•"/>
            </a:pPr>
            <a:r>
              <a:rPr lang="en-US" dirty="0"/>
              <a:t>Ensuring compliant charge capture</a:t>
            </a:r>
          </a:p>
        </p:txBody>
      </p:sp>
    </p:spTree>
    <p:extLst>
      <p:ext uri="{BB962C8B-B14F-4D97-AF65-F5344CB8AC3E}">
        <p14:creationId xmlns:p14="http://schemas.microsoft.com/office/powerpoint/2010/main" val="4152553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90820-7B14-E614-175C-51DFB3588022}"/>
              </a:ext>
            </a:extLst>
          </p:cNvPr>
          <p:cNvSpPr>
            <a:spLocks noGrp="1"/>
          </p:cNvSpPr>
          <p:nvPr>
            <p:ph type="title"/>
          </p:nvPr>
        </p:nvSpPr>
        <p:spPr/>
        <p:txBody>
          <a:bodyPr/>
          <a:lstStyle/>
          <a:p>
            <a:pPr algn="ctr"/>
            <a:r>
              <a:rPr lang="en-US"/>
              <a:t>Cost Management:</a:t>
            </a:r>
            <a:br>
              <a:rPr lang="en-US"/>
            </a:br>
            <a:r>
              <a:rPr lang="en-US"/>
              <a:t> </a:t>
            </a:r>
            <a:br>
              <a:rPr lang="en-US"/>
            </a:br>
            <a:r>
              <a:rPr lang="en-US" i="1"/>
              <a:t>The New Focus for facilities and patients!</a:t>
            </a:r>
          </a:p>
        </p:txBody>
      </p:sp>
    </p:spTree>
    <p:extLst>
      <p:ext uri="{BB962C8B-B14F-4D97-AF65-F5344CB8AC3E}">
        <p14:creationId xmlns:p14="http://schemas.microsoft.com/office/powerpoint/2010/main" val="333787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24A8-D069-8339-8D49-0AFC15713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E9E99-9FA0-A74F-083E-B4E01C04AFD6}"/>
              </a:ext>
            </a:extLst>
          </p:cNvPr>
          <p:cNvSpPr>
            <a:spLocks noGrp="1"/>
          </p:cNvSpPr>
          <p:nvPr>
            <p:ph type="title"/>
          </p:nvPr>
        </p:nvSpPr>
        <p:spPr/>
        <p:txBody>
          <a:bodyPr/>
          <a:lstStyle/>
          <a:p>
            <a:r>
              <a:rPr lang="en-US" sz="2400"/>
              <a:t>The Fundamental Problem</a:t>
            </a:r>
          </a:p>
        </p:txBody>
      </p:sp>
      <p:sp>
        <p:nvSpPr>
          <p:cNvPr id="6" name="Content Placeholder 2">
            <a:extLst>
              <a:ext uri="{FF2B5EF4-FFF2-40B4-BE49-F238E27FC236}">
                <a16:creationId xmlns:a16="http://schemas.microsoft.com/office/drawing/2014/main" id="{7F734916-3DA0-BBBE-2168-34DD3590D8F5}"/>
              </a:ext>
            </a:extLst>
          </p:cNvPr>
          <p:cNvSpPr txBox="1">
            <a:spLocks noGrp="1"/>
          </p:cNvSpPr>
          <p:nvPr>
            <p:ph idx="1"/>
          </p:nvPr>
        </p:nvSpPr>
        <p:spPr>
          <a:prstGeom prst="rect">
            <a:avLst/>
          </a:prstGeom>
          <a:noFill/>
          <a:ln w="635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l" defTabSz="457200" rtl="0" eaLnBrk="1" latinLnBrk="0" hangingPunct="1">
              <a:spcBef>
                <a:spcPct val="20000"/>
              </a:spcBef>
              <a:buFont typeface="Arial"/>
              <a:buNone/>
              <a:defRPr sz="2000" b="0" i="0" kern="1200" baseline="0">
                <a:solidFill>
                  <a:srgbClr val="464749"/>
                </a:solidFill>
                <a:latin typeface="+mn-lt"/>
                <a:ea typeface="+mn-ea"/>
                <a:cs typeface="+mn-cs"/>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buFont typeface="+mj-lt"/>
              <a:buAutoNum type="arabicPeriod"/>
            </a:pPr>
            <a:r>
              <a:rPr lang="en-US" dirty="0"/>
              <a:t>“</a:t>
            </a:r>
            <a:r>
              <a:rPr lang="en-US" b="1" dirty="0"/>
              <a:t>Fee-for-Service</a:t>
            </a:r>
            <a:r>
              <a:rPr lang="en-US" dirty="0"/>
              <a:t>” payment system incentivizes doctors and hospitals to order more tests and do more procedures</a:t>
            </a:r>
          </a:p>
          <a:p>
            <a:pPr marL="457200" indent="-457200">
              <a:buFont typeface="+mj-lt"/>
              <a:buAutoNum type="arabicPeriod"/>
            </a:pPr>
            <a:endParaRPr lang="en-US" dirty="0">
              <a:solidFill>
                <a:schemeClr val="tx1">
                  <a:lumMod val="85000"/>
                  <a:lumOff val="15000"/>
                </a:schemeClr>
              </a:solidFill>
            </a:endParaRPr>
          </a:p>
          <a:p>
            <a:pPr marL="457200" indent="-457200">
              <a:buFont typeface="+mj-lt"/>
              <a:buAutoNum type="arabicPeriod"/>
            </a:pPr>
            <a:r>
              <a:rPr lang="en-US" dirty="0">
                <a:solidFill>
                  <a:srgbClr val="0070C0"/>
                </a:solidFill>
              </a:rPr>
              <a:t>Cost management methods such as Relative Value Units (</a:t>
            </a:r>
            <a:r>
              <a:rPr lang="en-US" b="1" dirty="0">
                <a:solidFill>
                  <a:srgbClr val="0070C0"/>
                </a:solidFill>
              </a:rPr>
              <a:t>RVUs</a:t>
            </a:r>
            <a:r>
              <a:rPr lang="en-US" dirty="0">
                <a:solidFill>
                  <a:srgbClr val="0070C0"/>
                </a:solidFill>
              </a:rPr>
              <a:t>) or Ratio of Cost to Charges (</a:t>
            </a:r>
            <a:r>
              <a:rPr lang="en-US" b="1" dirty="0">
                <a:solidFill>
                  <a:srgbClr val="0070C0"/>
                </a:solidFill>
              </a:rPr>
              <a:t>RCC</a:t>
            </a:r>
            <a:r>
              <a:rPr lang="en-US" dirty="0">
                <a:solidFill>
                  <a:srgbClr val="0070C0"/>
                </a:solidFill>
              </a:rPr>
              <a:t>) were necessary in the 1980s, 1990s, and 2000s but fail to scale beyond the limitations of charge codes</a:t>
            </a:r>
          </a:p>
          <a:p>
            <a:pPr marL="457200" indent="-457200">
              <a:buFont typeface="+mj-lt"/>
              <a:buAutoNum type="arabicPeriod"/>
            </a:pPr>
            <a:endParaRPr lang="en-US" dirty="0">
              <a:solidFill>
                <a:srgbClr val="0070C0"/>
              </a:solidFill>
            </a:endParaRPr>
          </a:p>
          <a:p>
            <a:pPr marL="457200" indent="-457200">
              <a:buFont typeface="+mj-lt"/>
              <a:buAutoNum type="arabicPeriod"/>
            </a:pPr>
            <a:r>
              <a:rPr lang="en-US" dirty="0">
                <a:solidFill>
                  <a:srgbClr val="0070C0"/>
                </a:solidFill>
              </a:rPr>
              <a:t>Without a reliable understanding of what it costs to provide care to patients, hospitals and health systems struggle to agree on basic information about the services they provide – such as what services are most profitable? What should we stop doing? How can we trust the answers to those </a:t>
            </a:r>
            <a:r>
              <a:rPr lang="en-US">
                <a:solidFill>
                  <a:srgbClr val="0070C0"/>
                </a:solidFill>
              </a:rPr>
              <a:t>questions?</a:t>
            </a:r>
          </a:p>
          <a:p>
            <a:pPr marL="457200" indent="-457200">
              <a:buFont typeface="+mj-lt"/>
              <a:buAutoNum type="arabicPeriod"/>
            </a:pPr>
            <a:endParaRPr lang="en-US" dirty="0">
              <a:solidFill>
                <a:srgbClr val="0070C0"/>
              </a:solidFill>
            </a:endParaRPr>
          </a:p>
          <a:p>
            <a:pPr marL="457200" indent="-457200">
              <a:buFont typeface="+mj-lt"/>
              <a:buAutoNum type="arabicPeriod"/>
            </a:pPr>
            <a:r>
              <a:rPr lang="en-US" dirty="0">
                <a:solidFill>
                  <a:srgbClr val="0070C0"/>
                </a:solidFill>
              </a:rPr>
              <a:t>Healthcare costs in the USA are the highest/worst in the developed world</a:t>
            </a:r>
          </a:p>
        </p:txBody>
      </p:sp>
    </p:spTree>
    <p:extLst>
      <p:ext uri="{BB962C8B-B14F-4D97-AF65-F5344CB8AC3E}">
        <p14:creationId xmlns:p14="http://schemas.microsoft.com/office/powerpoint/2010/main" val="162798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F7383-D6F1-880E-63C3-075D1C2D17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8EFC8-8EF1-A01A-28CE-ACD1AB27BEC2}"/>
              </a:ext>
            </a:extLst>
          </p:cNvPr>
          <p:cNvSpPr>
            <a:spLocks noGrp="1"/>
          </p:cNvSpPr>
          <p:nvPr>
            <p:ph type="title"/>
          </p:nvPr>
        </p:nvSpPr>
        <p:spPr/>
        <p:txBody>
          <a:bodyPr/>
          <a:lstStyle/>
          <a:p>
            <a:r>
              <a:rPr lang="en-US" sz="2400" dirty="0"/>
              <a:t>The Fundamental Problem</a:t>
            </a:r>
          </a:p>
        </p:txBody>
      </p:sp>
      <p:sp>
        <p:nvSpPr>
          <p:cNvPr id="6" name="Content Placeholder 2">
            <a:extLst>
              <a:ext uri="{FF2B5EF4-FFF2-40B4-BE49-F238E27FC236}">
                <a16:creationId xmlns:a16="http://schemas.microsoft.com/office/drawing/2014/main" id="{AC6C5720-D976-47FA-347D-217247E56F3B}"/>
              </a:ext>
            </a:extLst>
          </p:cNvPr>
          <p:cNvSpPr txBox="1">
            <a:spLocks noGrp="1"/>
          </p:cNvSpPr>
          <p:nvPr>
            <p:ph idx="1"/>
          </p:nvPr>
        </p:nvSpPr>
        <p:spPr>
          <a:prstGeom prst="rect">
            <a:avLst/>
          </a:prstGeom>
          <a:noFill/>
          <a:ln w="635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l" defTabSz="457200" rtl="0" eaLnBrk="1" latinLnBrk="0" hangingPunct="1">
              <a:spcBef>
                <a:spcPct val="20000"/>
              </a:spcBef>
              <a:buFont typeface="Arial"/>
              <a:buNone/>
              <a:defRPr sz="2000" b="0" i="0" kern="1200" baseline="0">
                <a:solidFill>
                  <a:srgbClr val="464749"/>
                </a:solidFill>
                <a:latin typeface="+mn-lt"/>
                <a:ea typeface="+mn-ea"/>
                <a:cs typeface="+mn-cs"/>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bg1"/>
                </a:solidFill>
              </a:rPr>
              <a:t>Cost management methods such as Relative Value Units (</a:t>
            </a:r>
            <a:r>
              <a:rPr lang="en-US" b="1" dirty="0">
                <a:solidFill>
                  <a:schemeClr val="bg1"/>
                </a:solidFill>
              </a:rPr>
              <a:t>RVUs</a:t>
            </a:r>
            <a:r>
              <a:rPr lang="en-US" dirty="0">
                <a:solidFill>
                  <a:schemeClr val="bg1"/>
                </a:solidFill>
              </a:rPr>
              <a:t>) or Ratio of Cost to Charges (</a:t>
            </a:r>
            <a:r>
              <a:rPr lang="en-US" b="1" dirty="0">
                <a:solidFill>
                  <a:schemeClr val="bg1"/>
                </a:solidFill>
              </a:rPr>
              <a:t>RCC</a:t>
            </a:r>
            <a:r>
              <a:rPr lang="en-US" dirty="0">
                <a:solidFill>
                  <a:schemeClr val="bg1"/>
                </a:solidFill>
              </a:rPr>
              <a:t>) were necessary in the 1980s, 1990s, and 2000s but fail to scale beyond the limitations of charge codes (EXAMPLE)</a:t>
            </a:r>
          </a:p>
          <a:p>
            <a:pPr marL="457200" indent="-457200">
              <a:buFont typeface="+mj-lt"/>
              <a:buAutoNum type="arabicPeriod"/>
            </a:pPr>
            <a:endParaRPr lang="en-US" dirty="0">
              <a:solidFill>
                <a:schemeClr val="bg1"/>
              </a:solidFill>
            </a:endParaRPr>
          </a:p>
          <a:p>
            <a:pPr algn="ct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TextBox 2">
            <a:extLst>
              <a:ext uri="{FF2B5EF4-FFF2-40B4-BE49-F238E27FC236}">
                <a16:creationId xmlns:a16="http://schemas.microsoft.com/office/drawing/2014/main" id="{BA8CC4E2-F625-D42F-FBB5-AF3E874633E8}"/>
              </a:ext>
            </a:extLst>
          </p:cNvPr>
          <p:cNvSpPr txBox="1"/>
          <p:nvPr/>
        </p:nvSpPr>
        <p:spPr>
          <a:xfrm>
            <a:off x="838200" y="2376695"/>
            <a:ext cx="3603306" cy="2031325"/>
          </a:xfrm>
          <a:prstGeom prst="rect">
            <a:avLst/>
          </a:prstGeom>
          <a:noFill/>
        </p:spPr>
        <p:txBody>
          <a:bodyPr wrap="square" rtlCol="0">
            <a:spAutoFit/>
          </a:bodyPr>
          <a:lstStyle/>
          <a:p>
            <a:r>
              <a:rPr lang="en-US" b="1" dirty="0">
                <a:solidFill>
                  <a:srgbClr val="00B0F0"/>
                </a:solidFill>
                <a:latin typeface="Calibri" panose="020F0502020204030204"/>
              </a:rPr>
              <a:t>How to calculate a Ratio of Cost to Charges (RCC) for a Nursing Unit: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Step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Sum Total Costs ($263,000)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7B396E8-204A-C907-8F38-5763FEEAD5DD}"/>
              </a:ext>
            </a:extLst>
          </p:cNvPr>
          <p:cNvSpPr txBox="1"/>
          <p:nvPr/>
        </p:nvSpPr>
        <p:spPr>
          <a:xfrm>
            <a:off x="4161183" y="2350190"/>
            <a:ext cx="3594652"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Step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Sum Total Charges ($1,000,000)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A3F28B7-99FA-D1A6-7447-61287C531322}"/>
              </a:ext>
            </a:extLst>
          </p:cNvPr>
          <p:cNvSpPr txBox="1"/>
          <p:nvPr/>
        </p:nvSpPr>
        <p:spPr>
          <a:xfrm>
            <a:off x="7861852" y="2333625"/>
            <a:ext cx="359465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Step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Divide total Costs by total Charges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$263,000 / $1,000,000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0.263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5448DD3-83DD-0BB2-3F59-52DF79D33DA8}"/>
              </a:ext>
            </a:extLst>
          </p:cNvPr>
          <p:cNvSpPr txBox="1"/>
          <p:nvPr/>
        </p:nvSpPr>
        <p:spPr>
          <a:xfrm>
            <a:off x="838200" y="5613486"/>
            <a:ext cx="74576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panose="020F0502020204030204"/>
                <a:ea typeface="+mn-ea"/>
                <a:cs typeface="+mn-cs"/>
              </a:rPr>
              <a:t>Usually calculated quarterly or yearly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RCC COSTING </a:t>
            </a:r>
            <a:r>
              <a:rPr lang="en-US" sz="3600" dirty="0"/>
              <a:t>FLAWS</a:t>
            </a:r>
            <a:br>
              <a:rPr lang="en-US" sz="3600" dirty="0"/>
            </a:br>
            <a:r>
              <a:rPr lang="en-US" sz="2800" dirty="0"/>
              <a:t>EXAMPLE: NURSING UNIT</a:t>
            </a:r>
            <a:endParaRPr lang="en-US" sz="3600" dirty="0"/>
          </a:p>
        </p:txBody>
      </p:sp>
      <p:grpSp>
        <p:nvGrpSpPr>
          <p:cNvPr id="8" name="Group 7"/>
          <p:cNvGrpSpPr/>
          <p:nvPr/>
        </p:nvGrpSpPr>
        <p:grpSpPr>
          <a:xfrm>
            <a:off x="2079367" y="1353129"/>
            <a:ext cx="2386339" cy="2313005"/>
            <a:chOff x="533400" y="2448155"/>
            <a:chExt cx="2386339" cy="2313005"/>
          </a:xfrm>
        </p:grpSpPr>
        <p:pic>
          <p:nvPicPr>
            <p:cNvPr id="1028" name="Picture 4" descr="https://tse3.mm.bing.net/th?id=HN.608040809835136003&amp;w=157&amp;h=157&amp;c=7&amp;rs=1&amp;qlt=90&amp;o=4&amp;cb=1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09765"/>
              <a:ext cx="2195515" cy="20513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111" y="2448155"/>
              <a:ext cx="23026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Calibri" panose="020F0502020204030204"/>
                  <a:ea typeface="+mn-ea"/>
                  <a:cs typeface="+mn-cs"/>
                </a:rPr>
                <a:t>Patient A</a:t>
              </a:r>
            </a:p>
          </p:txBody>
        </p:sp>
      </p:grpSp>
      <p:grpSp>
        <p:nvGrpSpPr>
          <p:cNvPr id="20" name="Group 19"/>
          <p:cNvGrpSpPr/>
          <p:nvPr/>
        </p:nvGrpSpPr>
        <p:grpSpPr>
          <a:xfrm>
            <a:off x="4902830" y="1353129"/>
            <a:ext cx="2386339" cy="2313005"/>
            <a:chOff x="533400" y="2448155"/>
            <a:chExt cx="2386339" cy="2313005"/>
          </a:xfrm>
        </p:grpSpPr>
        <p:pic>
          <p:nvPicPr>
            <p:cNvPr id="21" name="Picture 4" descr="https://tse3.mm.bing.net/th?id=HN.608040809835136003&amp;w=157&amp;h=157&amp;c=7&amp;rs=1&amp;qlt=90&amp;o=4&amp;cb=1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09765"/>
              <a:ext cx="2195515" cy="205139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7111" y="2448155"/>
              <a:ext cx="23026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Calibri" panose="020F0502020204030204"/>
                  <a:ea typeface="+mn-ea"/>
                  <a:cs typeface="+mn-cs"/>
                </a:rPr>
                <a:t>Patient B</a:t>
              </a:r>
            </a:p>
          </p:txBody>
        </p:sp>
      </p:grpSp>
      <p:grpSp>
        <p:nvGrpSpPr>
          <p:cNvPr id="23" name="Group 22"/>
          <p:cNvGrpSpPr/>
          <p:nvPr/>
        </p:nvGrpSpPr>
        <p:grpSpPr>
          <a:xfrm>
            <a:off x="7927554" y="1353129"/>
            <a:ext cx="2386339" cy="2313005"/>
            <a:chOff x="533400" y="2448155"/>
            <a:chExt cx="2386339" cy="2313005"/>
          </a:xfrm>
        </p:grpSpPr>
        <p:pic>
          <p:nvPicPr>
            <p:cNvPr id="24" name="Picture 4" descr="https://tse3.mm.bing.net/th?id=HN.608040809835136003&amp;w=157&amp;h=157&amp;c=7&amp;rs=1&amp;qlt=90&amp;o=4&amp;cb=1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09765"/>
              <a:ext cx="2195515" cy="2051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7111" y="2448155"/>
              <a:ext cx="23026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Calibri" panose="020F0502020204030204"/>
                  <a:ea typeface="+mn-ea"/>
                  <a:cs typeface="+mn-cs"/>
                </a:rPr>
                <a:t>Patient C</a:t>
              </a:r>
            </a:p>
          </p:txBody>
        </p:sp>
      </p:grpSp>
      <p:graphicFrame>
        <p:nvGraphicFramePr>
          <p:cNvPr id="26" name="Table 25"/>
          <p:cNvGraphicFramePr>
            <a:graphicFrameLocks noGrp="1"/>
          </p:cNvGraphicFramePr>
          <p:nvPr>
            <p:extLst>
              <p:ext uri="{D42A27DB-BD31-4B8C-83A1-F6EECF244321}">
                <p14:modId xmlns:p14="http://schemas.microsoft.com/office/powerpoint/2010/main" val="4135055955"/>
              </p:ext>
            </p:extLst>
          </p:nvPr>
        </p:nvGraphicFramePr>
        <p:xfrm>
          <a:off x="1642241" y="3781941"/>
          <a:ext cx="2823464" cy="1483360"/>
        </p:xfrm>
        <a:graphic>
          <a:graphicData uri="http://schemas.openxmlformats.org/drawingml/2006/table">
            <a:tbl>
              <a:tblPr firstCol="1" bandRow="1">
                <a:tableStyleId>{073A0DAA-6AF3-43AB-8588-CEC1D06C72B9}</a:tableStyleId>
              </a:tblPr>
              <a:tblGrid>
                <a:gridCol w="1040857">
                  <a:extLst>
                    <a:ext uri="{9D8B030D-6E8A-4147-A177-3AD203B41FA5}">
                      <a16:colId xmlns:a16="http://schemas.microsoft.com/office/drawing/2014/main" val="20000"/>
                    </a:ext>
                  </a:extLst>
                </a:gridCol>
                <a:gridCol w="1782607">
                  <a:extLst>
                    <a:ext uri="{9D8B030D-6E8A-4147-A177-3AD203B41FA5}">
                      <a16:colId xmlns:a16="http://schemas.microsoft.com/office/drawing/2014/main" val="20001"/>
                    </a:ext>
                  </a:extLst>
                </a:gridCol>
              </a:tblGrid>
              <a:tr h="370840">
                <a:tc>
                  <a:txBody>
                    <a:bodyPr/>
                    <a:lstStyle/>
                    <a:p>
                      <a:r>
                        <a:rPr lang="en-US"/>
                        <a:t>RCC</a:t>
                      </a:r>
                      <a:endParaRPr lang="en-US" b="0"/>
                    </a:p>
                  </a:txBody>
                  <a:tcPr>
                    <a:solidFill>
                      <a:srgbClr val="660033"/>
                    </a:solidFill>
                  </a:tcPr>
                </a:tc>
                <a:tc>
                  <a:txBody>
                    <a:bodyPr/>
                    <a:lstStyle/>
                    <a:p>
                      <a:r>
                        <a:rPr lang="en-US"/>
                        <a:t>0.263</a:t>
                      </a:r>
                    </a:p>
                  </a:txBody>
                  <a:tcPr/>
                </a:tc>
                <a:extLst>
                  <a:ext uri="{0D108BD9-81ED-4DB2-BD59-A6C34878D82A}">
                    <a16:rowId xmlns:a16="http://schemas.microsoft.com/office/drawing/2014/main" val="10000"/>
                  </a:ext>
                </a:extLst>
              </a:tr>
              <a:tr h="370840">
                <a:tc>
                  <a:txBody>
                    <a:bodyPr/>
                    <a:lstStyle/>
                    <a:p>
                      <a:r>
                        <a:rPr lang="en-US"/>
                        <a:t>RCC Cost</a:t>
                      </a:r>
                      <a:endParaRPr lang="en-US" b="0"/>
                    </a:p>
                  </a:txBody>
                  <a:tcPr>
                    <a:solidFill>
                      <a:srgbClr val="660033"/>
                    </a:solidFill>
                  </a:tcPr>
                </a:tc>
                <a:tc>
                  <a:txBody>
                    <a:bodyPr/>
                    <a:lstStyle/>
                    <a:p>
                      <a:r>
                        <a:rPr lang="en-US"/>
                        <a:t>$816</a:t>
                      </a:r>
                    </a:p>
                  </a:txBody>
                  <a:tcPr/>
                </a:tc>
                <a:extLst>
                  <a:ext uri="{0D108BD9-81ED-4DB2-BD59-A6C34878D82A}">
                    <a16:rowId xmlns:a16="http://schemas.microsoft.com/office/drawing/2014/main" val="10001"/>
                  </a:ext>
                </a:extLst>
              </a:tr>
              <a:tr h="370840">
                <a:tc>
                  <a:txBody>
                    <a:bodyPr/>
                    <a:lstStyle/>
                    <a:p>
                      <a:r>
                        <a:rPr lang="en-US"/>
                        <a:t>Minutes</a:t>
                      </a:r>
                      <a:endParaRPr lang="en-US" b="0"/>
                    </a:p>
                  </a:txBody>
                  <a:tcPr>
                    <a:solidFill>
                      <a:srgbClr val="660033"/>
                    </a:solidFill>
                  </a:tcPr>
                </a:tc>
                <a:tc>
                  <a:txBody>
                    <a:bodyPr/>
                    <a:lstStyle/>
                    <a:p>
                      <a:r>
                        <a:rPr lang="en-US"/>
                        <a:t>1,467</a:t>
                      </a:r>
                    </a:p>
                  </a:txBody>
                  <a:tcPr/>
                </a:tc>
                <a:extLst>
                  <a:ext uri="{0D108BD9-81ED-4DB2-BD59-A6C34878D82A}">
                    <a16:rowId xmlns:a16="http://schemas.microsoft.com/office/drawing/2014/main" val="10002"/>
                  </a:ext>
                </a:extLst>
              </a:tr>
              <a:tr h="370840">
                <a:tc>
                  <a:txBody>
                    <a:bodyPr/>
                    <a:lstStyle/>
                    <a:p>
                      <a:r>
                        <a:rPr lang="en-US"/>
                        <a:t>ABC Cost</a:t>
                      </a:r>
                      <a:endParaRPr lang="en-US" b="0"/>
                    </a:p>
                  </a:txBody>
                  <a:tcPr>
                    <a:solidFill>
                      <a:srgbClr val="660033"/>
                    </a:solidFill>
                  </a:tcPr>
                </a:tc>
                <a:tc>
                  <a:txBody>
                    <a:bodyPr/>
                    <a:lstStyle/>
                    <a:p>
                      <a:r>
                        <a:rPr lang="en-US"/>
                        <a:t>$934</a:t>
                      </a:r>
                    </a:p>
                  </a:txBody>
                  <a:tcPr/>
                </a:tc>
                <a:extLst>
                  <a:ext uri="{0D108BD9-81ED-4DB2-BD59-A6C34878D82A}">
                    <a16:rowId xmlns:a16="http://schemas.microsoft.com/office/drawing/2014/main" val="10003"/>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3934097641"/>
              </p:ext>
            </p:extLst>
          </p:nvPr>
        </p:nvGraphicFramePr>
        <p:xfrm>
          <a:off x="7750846" y="3755250"/>
          <a:ext cx="2823464" cy="1483360"/>
        </p:xfrm>
        <a:graphic>
          <a:graphicData uri="http://schemas.openxmlformats.org/drawingml/2006/table">
            <a:tbl>
              <a:tblPr firstCol="1" bandRow="1">
                <a:tableStyleId>{073A0DAA-6AF3-43AB-8588-CEC1D06C72B9}</a:tableStyleId>
              </a:tblPr>
              <a:tblGrid>
                <a:gridCol w="1088353">
                  <a:extLst>
                    <a:ext uri="{9D8B030D-6E8A-4147-A177-3AD203B41FA5}">
                      <a16:colId xmlns:a16="http://schemas.microsoft.com/office/drawing/2014/main" val="20000"/>
                    </a:ext>
                  </a:extLst>
                </a:gridCol>
                <a:gridCol w="1735111">
                  <a:extLst>
                    <a:ext uri="{9D8B030D-6E8A-4147-A177-3AD203B41FA5}">
                      <a16:colId xmlns:a16="http://schemas.microsoft.com/office/drawing/2014/main" val="20001"/>
                    </a:ext>
                  </a:extLst>
                </a:gridCol>
              </a:tblGrid>
              <a:tr h="370840">
                <a:tc>
                  <a:txBody>
                    <a:bodyPr/>
                    <a:lstStyle/>
                    <a:p>
                      <a:r>
                        <a:rPr lang="en-US"/>
                        <a:t>RCC</a:t>
                      </a:r>
                      <a:endParaRPr lang="en-US" b="0"/>
                    </a:p>
                  </a:txBody>
                  <a:tcPr>
                    <a:solidFill>
                      <a:srgbClr val="660033"/>
                    </a:solidFill>
                  </a:tcPr>
                </a:tc>
                <a:tc>
                  <a:txBody>
                    <a:bodyPr/>
                    <a:lstStyle/>
                    <a:p>
                      <a:r>
                        <a:rPr lang="en-US"/>
                        <a:t>0.263</a:t>
                      </a:r>
                    </a:p>
                  </a:txBody>
                  <a:tcPr/>
                </a:tc>
                <a:extLst>
                  <a:ext uri="{0D108BD9-81ED-4DB2-BD59-A6C34878D82A}">
                    <a16:rowId xmlns:a16="http://schemas.microsoft.com/office/drawing/2014/main" val="10000"/>
                  </a:ext>
                </a:extLst>
              </a:tr>
              <a:tr h="370840">
                <a:tc>
                  <a:txBody>
                    <a:bodyPr/>
                    <a:lstStyle/>
                    <a:p>
                      <a:r>
                        <a:rPr lang="en-US"/>
                        <a:t>RCC Cost</a:t>
                      </a:r>
                      <a:endParaRPr lang="en-US" b="0"/>
                    </a:p>
                  </a:txBody>
                  <a:tcPr>
                    <a:solidFill>
                      <a:srgbClr val="660033"/>
                    </a:solidFill>
                  </a:tcPr>
                </a:tc>
                <a:tc>
                  <a:txBody>
                    <a:bodyPr/>
                    <a:lstStyle/>
                    <a:p>
                      <a:r>
                        <a:rPr lang="en-US"/>
                        <a:t>$816</a:t>
                      </a:r>
                    </a:p>
                  </a:txBody>
                  <a:tcPr/>
                </a:tc>
                <a:extLst>
                  <a:ext uri="{0D108BD9-81ED-4DB2-BD59-A6C34878D82A}">
                    <a16:rowId xmlns:a16="http://schemas.microsoft.com/office/drawing/2014/main" val="10001"/>
                  </a:ext>
                </a:extLst>
              </a:tr>
              <a:tr h="370840">
                <a:tc>
                  <a:txBody>
                    <a:bodyPr/>
                    <a:lstStyle/>
                    <a:p>
                      <a:r>
                        <a:rPr lang="en-US"/>
                        <a:t>Minutes</a:t>
                      </a:r>
                      <a:endParaRPr lang="en-US" b="0"/>
                    </a:p>
                  </a:txBody>
                  <a:tcPr>
                    <a:solidFill>
                      <a:srgbClr val="660033"/>
                    </a:solidFill>
                  </a:tcPr>
                </a:tc>
                <a:tc>
                  <a:txBody>
                    <a:bodyPr/>
                    <a:lstStyle/>
                    <a:p>
                      <a:r>
                        <a:rPr lang="en-US"/>
                        <a:t>1,232</a:t>
                      </a:r>
                    </a:p>
                  </a:txBody>
                  <a:tcPr/>
                </a:tc>
                <a:extLst>
                  <a:ext uri="{0D108BD9-81ED-4DB2-BD59-A6C34878D82A}">
                    <a16:rowId xmlns:a16="http://schemas.microsoft.com/office/drawing/2014/main" val="10002"/>
                  </a:ext>
                </a:extLst>
              </a:tr>
              <a:tr h="370840">
                <a:tc>
                  <a:txBody>
                    <a:bodyPr/>
                    <a:lstStyle/>
                    <a:p>
                      <a:r>
                        <a:rPr lang="en-US"/>
                        <a:t>ABC Cost</a:t>
                      </a:r>
                      <a:endParaRPr lang="en-US" b="0"/>
                    </a:p>
                  </a:txBody>
                  <a:tcPr>
                    <a:solidFill>
                      <a:srgbClr val="660033"/>
                    </a:solidFill>
                  </a:tcPr>
                </a:tc>
                <a:tc>
                  <a:txBody>
                    <a:bodyPr/>
                    <a:lstStyle/>
                    <a:p>
                      <a:r>
                        <a:rPr lang="en-US"/>
                        <a:t>$785</a:t>
                      </a:r>
                    </a:p>
                  </a:txBody>
                  <a:tcPr/>
                </a:tc>
                <a:extLst>
                  <a:ext uri="{0D108BD9-81ED-4DB2-BD59-A6C34878D82A}">
                    <a16:rowId xmlns:a16="http://schemas.microsoft.com/office/drawing/2014/main" val="10003"/>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2105990039"/>
              </p:ext>
            </p:extLst>
          </p:nvPr>
        </p:nvGraphicFramePr>
        <p:xfrm>
          <a:off x="4588854" y="3781941"/>
          <a:ext cx="2823464" cy="1467060"/>
        </p:xfrm>
        <a:graphic>
          <a:graphicData uri="http://schemas.openxmlformats.org/drawingml/2006/table">
            <a:tbl>
              <a:tblPr firstCol="1" bandRow="1">
                <a:tableStyleId>{073A0DAA-6AF3-43AB-8588-CEC1D06C72B9}</a:tableStyleId>
              </a:tblPr>
              <a:tblGrid>
                <a:gridCol w="1049945">
                  <a:extLst>
                    <a:ext uri="{9D8B030D-6E8A-4147-A177-3AD203B41FA5}">
                      <a16:colId xmlns:a16="http://schemas.microsoft.com/office/drawing/2014/main" val="20000"/>
                    </a:ext>
                  </a:extLst>
                </a:gridCol>
                <a:gridCol w="1773519">
                  <a:extLst>
                    <a:ext uri="{9D8B030D-6E8A-4147-A177-3AD203B41FA5}">
                      <a16:colId xmlns:a16="http://schemas.microsoft.com/office/drawing/2014/main" val="20001"/>
                    </a:ext>
                  </a:extLst>
                </a:gridCol>
              </a:tblGrid>
              <a:tr h="366765">
                <a:tc>
                  <a:txBody>
                    <a:bodyPr/>
                    <a:lstStyle/>
                    <a:p>
                      <a:r>
                        <a:rPr lang="en-US"/>
                        <a:t>RCC</a:t>
                      </a:r>
                      <a:endParaRPr lang="en-US" b="0"/>
                    </a:p>
                  </a:txBody>
                  <a:tcPr>
                    <a:solidFill>
                      <a:srgbClr val="660033"/>
                    </a:solidFill>
                  </a:tcPr>
                </a:tc>
                <a:tc>
                  <a:txBody>
                    <a:bodyPr/>
                    <a:lstStyle/>
                    <a:p>
                      <a:r>
                        <a:rPr lang="en-US"/>
                        <a:t>0.263</a:t>
                      </a:r>
                    </a:p>
                  </a:txBody>
                  <a:tcPr/>
                </a:tc>
                <a:extLst>
                  <a:ext uri="{0D108BD9-81ED-4DB2-BD59-A6C34878D82A}">
                    <a16:rowId xmlns:a16="http://schemas.microsoft.com/office/drawing/2014/main" val="10000"/>
                  </a:ext>
                </a:extLst>
              </a:tr>
              <a:tr h="366765">
                <a:tc>
                  <a:txBody>
                    <a:bodyPr/>
                    <a:lstStyle/>
                    <a:p>
                      <a:r>
                        <a:rPr lang="en-US"/>
                        <a:t>RCC Cost</a:t>
                      </a:r>
                      <a:endParaRPr lang="en-US" b="0"/>
                    </a:p>
                  </a:txBody>
                  <a:tcPr>
                    <a:solidFill>
                      <a:srgbClr val="660033"/>
                    </a:solidFill>
                  </a:tcPr>
                </a:tc>
                <a:tc>
                  <a:txBody>
                    <a:bodyPr/>
                    <a:lstStyle/>
                    <a:p>
                      <a:r>
                        <a:rPr lang="en-US"/>
                        <a:t>$816</a:t>
                      </a:r>
                    </a:p>
                  </a:txBody>
                  <a:tcPr/>
                </a:tc>
                <a:extLst>
                  <a:ext uri="{0D108BD9-81ED-4DB2-BD59-A6C34878D82A}">
                    <a16:rowId xmlns:a16="http://schemas.microsoft.com/office/drawing/2014/main" val="10001"/>
                  </a:ext>
                </a:extLst>
              </a:tr>
              <a:tr h="366765">
                <a:tc>
                  <a:txBody>
                    <a:bodyPr/>
                    <a:lstStyle/>
                    <a:p>
                      <a:r>
                        <a:rPr lang="en-US"/>
                        <a:t>Minutes</a:t>
                      </a:r>
                      <a:endParaRPr lang="en-US" b="0"/>
                    </a:p>
                  </a:txBody>
                  <a:tcPr>
                    <a:solidFill>
                      <a:srgbClr val="660033"/>
                    </a:solidFill>
                  </a:tcPr>
                </a:tc>
                <a:tc>
                  <a:txBody>
                    <a:bodyPr/>
                    <a:lstStyle/>
                    <a:p>
                      <a:r>
                        <a:rPr lang="en-US"/>
                        <a:t>1,308</a:t>
                      </a:r>
                    </a:p>
                  </a:txBody>
                  <a:tcPr/>
                </a:tc>
                <a:extLst>
                  <a:ext uri="{0D108BD9-81ED-4DB2-BD59-A6C34878D82A}">
                    <a16:rowId xmlns:a16="http://schemas.microsoft.com/office/drawing/2014/main" val="10002"/>
                  </a:ext>
                </a:extLst>
              </a:tr>
              <a:tr h="366765">
                <a:tc>
                  <a:txBody>
                    <a:bodyPr/>
                    <a:lstStyle/>
                    <a:p>
                      <a:r>
                        <a:rPr lang="en-US"/>
                        <a:t>ABC Cost</a:t>
                      </a:r>
                      <a:endParaRPr lang="en-US" b="0"/>
                    </a:p>
                  </a:txBody>
                  <a:tcPr>
                    <a:solidFill>
                      <a:srgbClr val="660033"/>
                    </a:solidFill>
                  </a:tcPr>
                </a:tc>
                <a:tc>
                  <a:txBody>
                    <a:bodyPr/>
                    <a:lstStyle/>
                    <a:p>
                      <a:r>
                        <a:rPr lang="en-US"/>
                        <a:t>$833</a:t>
                      </a:r>
                    </a:p>
                  </a:txBody>
                  <a:tcPr/>
                </a:tc>
                <a:extLst>
                  <a:ext uri="{0D108BD9-81ED-4DB2-BD59-A6C34878D82A}">
                    <a16:rowId xmlns:a16="http://schemas.microsoft.com/office/drawing/2014/main" val="10003"/>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1002936357"/>
              </p:ext>
            </p:extLst>
          </p:nvPr>
        </p:nvGraphicFramePr>
        <p:xfrm>
          <a:off x="7758661" y="3579080"/>
          <a:ext cx="2823463" cy="1854200"/>
        </p:xfrm>
        <a:graphic>
          <a:graphicData uri="http://schemas.openxmlformats.org/drawingml/2006/table">
            <a:tbl>
              <a:tblPr firstCol="1" bandRow="1">
                <a:tableStyleId>{5C22544A-7EE6-4342-B048-85BDC9FD1C3A}</a:tableStyleId>
              </a:tblPr>
              <a:tblGrid>
                <a:gridCol w="1221287">
                  <a:extLst>
                    <a:ext uri="{9D8B030D-6E8A-4147-A177-3AD203B41FA5}">
                      <a16:colId xmlns:a16="http://schemas.microsoft.com/office/drawing/2014/main" val="20000"/>
                    </a:ext>
                  </a:extLst>
                </a:gridCol>
                <a:gridCol w="1602176">
                  <a:extLst>
                    <a:ext uri="{9D8B030D-6E8A-4147-A177-3AD203B41FA5}">
                      <a16:colId xmlns:a16="http://schemas.microsoft.com/office/drawing/2014/main" val="20001"/>
                    </a:ext>
                  </a:extLst>
                </a:gridCol>
              </a:tblGrid>
              <a:tr h="370840">
                <a:tc>
                  <a:txBody>
                    <a:bodyPr/>
                    <a:lstStyle/>
                    <a:p>
                      <a:r>
                        <a:rPr lang="en-US" dirty="0">
                          <a:solidFill>
                            <a:schemeClr val="bg1"/>
                          </a:solidFill>
                        </a:rPr>
                        <a:t>RCC</a:t>
                      </a:r>
                      <a:endParaRPr lang="en-US" b="0" i="0" dirty="0">
                        <a:solidFill>
                          <a:schemeClr val="bg1"/>
                        </a:solidFill>
                      </a:endParaRPr>
                    </a:p>
                  </a:txBody>
                  <a:tcPr/>
                </a:tc>
                <a:tc>
                  <a:txBody>
                    <a:bodyPr/>
                    <a:lstStyle/>
                    <a:p>
                      <a:r>
                        <a:rPr lang="en-US" dirty="0">
                          <a:solidFill>
                            <a:schemeClr val="bg1"/>
                          </a:solidFill>
                        </a:rPr>
                        <a:t>0.263</a:t>
                      </a:r>
                    </a:p>
                  </a:txBody>
                  <a:tcPr/>
                </a:tc>
                <a:extLst>
                  <a:ext uri="{0D108BD9-81ED-4DB2-BD59-A6C34878D82A}">
                    <a16:rowId xmlns:a16="http://schemas.microsoft.com/office/drawing/2014/main" val="10000"/>
                  </a:ext>
                </a:extLst>
              </a:tr>
              <a:tr h="370840">
                <a:tc>
                  <a:txBody>
                    <a:bodyPr/>
                    <a:lstStyle/>
                    <a:p>
                      <a:r>
                        <a:rPr lang="en-US" dirty="0">
                          <a:solidFill>
                            <a:schemeClr val="bg1"/>
                          </a:solidFill>
                        </a:rPr>
                        <a:t>RCC Cost</a:t>
                      </a:r>
                      <a:endParaRPr lang="en-US" b="0" dirty="0">
                        <a:solidFill>
                          <a:schemeClr val="bg1"/>
                        </a:solidFill>
                      </a:endParaRPr>
                    </a:p>
                  </a:txBody>
                  <a:tcPr/>
                </a:tc>
                <a:tc>
                  <a:txBody>
                    <a:bodyPr/>
                    <a:lstStyle/>
                    <a:p>
                      <a:r>
                        <a:rPr lang="en-US" dirty="0">
                          <a:solidFill>
                            <a:schemeClr val="bg1"/>
                          </a:solidFill>
                        </a:rPr>
                        <a:t>$816</a:t>
                      </a:r>
                    </a:p>
                  </a:txBody>
                  <a:tcPr/>
                </a:tc>
                <a:extLst>
                  <a:ext uri="{0D108BD9-81ED-4DB2-BD59-A6C34878D82A}">
                    <a16:rowId xmlns:a16="http://schemas.microsoft.com/office/drawing/2014/main" val="10001"/>
                  </a:ext>
                </a:extLst>
              </a:tr>
              <a:tr h="370840">
                <a:tc>
                  <a:txBody>
                    <a:bodyPr/>
                    <a:lstStyle/>
                    <a:p>
                      <a:r>
                        <a:rPr lang="en-US" dirty="0">
                          <a:solidFill>
                            <a:schemeClr val="bg1"/>
                          </a:solidFill>
                        </a:rPr>
                        <a:t>Minutes</a:t>
                      </a:r>
                      <a:endParaRPr lang="en-US" b="0" dirty="0">
                        <a:solidFill>
                          <a:schemeClr val="bg1"/>
                        </a:solidFill>
                      </a:endParaRPr>
                    </a:p>
                  </a:txBody>
                  <a:tcPr/>
                </a:tc>
                <a:tc>
                  <a:txBody>
                    <a:bodyPr/>
                    <a:lstStyle/>
                    <a:p>
                      <a:r>
                        <a:rPr lang="en-US" dirty="0">
                          <a:solidFill>
                            <a:schemeClr val="bg1"/>
                          </a:solidFill>
                        </a:rPr>
                        <a:t>1,232</a:t>
                      </a:r>
                      <a:endParaRPr lang="en-US" b="0" dirty="0">
                        <a:solidFill>
                          <a:schemeClr val="bg1"/>
                        </a:solidFill>
                      </a:endParaRPr>
                    </a:p>
                  </a:txBody>
                  <a:tcPr/>
                </a:tc>
                <a:extLst>
                  <a:ext uri="{0D108BD9-81ED-4DB2-BD59-A6C34878D82A}">
                    <a16:rowId xmlns:a16="http://schemas.microsoft.com/office/drawing/2014/main" val="10002"/>
                  </a:ext>
                </a:extLst>
              </a:tr>
              <a:tr h="370840">
                <a:tc>
                  <a:txBody>
                    <a:bodyPr/>
                    <a:lstStyle/>
                    <a:p>
                      <a:r>
                        <a:rPr lang="en-US" dirty="0">
                          <a:solidFill>
                            <a:schemeClr val="bg1"/>
                          </a:solidFill>
                        </a:rPr>
                        <a:t>ABC Cost</a:t>
                      </a:r>
                      <a:endParaRPr lang="en-US" b="0" dirty="0">
                        <a:solidFill>
                          <a:schemeClr val="bg1"/>
                        </a:solidFill>
                      </a:endParaRPr>
                    </a:p>
                  </a:txBody>
                  <a:tcPr/>
                </a:tc>
                <a:tc>
                  <a:txBody>
                    <a:bodyPr/>
                    <a:lstStyle/>
                    <a:p>
                      <a:r>
                        <a:rPr lang="en-US" dirty="0">
                          <a:solidFill>
                            <a:schemeClr val="bg1"/>
                          </a:solidFill>
                        </a:rPr>
                        <a:t>$785</a:t>
                      </a:r>
                      <a:endParaRPr lang="en-US" b="0" dirty="0">
                        <a:solidFill>
                          <a:schemeClr val="bg1"/>
                        </a:solidFill>
                      </a:endParaRPr>
                    </a:p>
                  </a:txBody>
                  <a:tcPr/>
                </a:tc>
                <a:extLst>
                  <a:ext uri="{0D108BD9-81ED-4DB2-BD59-A6C34878D82A}">
                    <a16:rowId xmlns:a16="http://schemas.microsoft.com/office/drawing/2014/main" val="10003"/>
                  </a:ext>
                </a:extLst>
              </a:tr>
              <a:tr h="370840">
                <a:tc>
                  <a:txBody>
                    <a:bodyPr/>
                    <a:lstStyle/>
                    <a:p>
                      <a:r>
                        <a:rPr lang="en-US" dirty="0">
                          <a:solidFill>
                            <a:schemeClr val="bg1"/>
                          </a:solidFill>
                        </a:rPr>
                        <a:t>Difference</a:t>
                      </a:r>
                      <a:endParaRPr lang="en-US" b="1" dirty="0">
                        <a:solidFill>
                          <a:schemeClr val="bg1"/>
                        </a:solidFill>
                      </a:endParaRPr>
                    </a:p>
                  </a:txBody>
                  <a:tcPr/>
                </a:tc>
                <a:tc>
                  <a:txBody>
                    <a:bodyPr/>
                    <a:lstStyle/>
                    <a:p>
                      <a:r>
                        <a:rPr lang="en-US" dirty="0">
                          <a:solidFill>
                            <a:srgbClr val="FF0000"/>
                          </a:solidFill>
                          <a:highlight>
                            <a:srgbClr val="FFFF00"/>
                          </a:highlight>
                        </a:rPr>
                        <a:t>($32)</a:t>
                      </a:r>
                      <a:endParaRPr lang="en-US" b="1" dirty="0">
                        <a:solidFill>
                          <a:srgbClr val="FF0000"/>
                        </a:solidFill>
                        <a:highlight>
                          <a:srgbClr val="FFFF00"/>
                        </a:highlight>
                      </a:endParaRPr>
                    </a:p>
                  </a:txBody>
                  <a:tcPr/>
                </a:tc>
                <a:extLst>
                  <a:ext uri="{0D108BD9-81ED-4DB2-BD59-A6C34878D82A}">
                    <a16:rowId xmlns:a16="http://schemas.microsoft.com/office/drawing/2014/main" val="10004"/>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55289577"/>
              </p:ext>
            </p:extLst>
          </p:nvPr>
        </p:nvGraphicFramePr>
        <p:xfrm>
          <a:off x="1634426" y="3593212"/>
          <a:ext cx="2823464" cy="1854200"/>
        </p:xfrm>
        <a:graphic>
          <a:graphicData uri="http://schemas.openxmlformats.org/drawingml/2006/table">
            <a:tbl>
              <a:tblPr firstCol="1" bandRow="1">
                <a:tableStyleId>{5C22544A-7EE6-4342-B048-85BDC9FD1C3A}</a:tableStyleId>
              </a:tblPr>
              <a:tblGrid>
                <a:gridCol w="1177158">
                  <a:extLst>
                    <a:ext uri="{9D8B030D-6E8A-4147-A177-3AD203B41FA5}">
                      <a16:colId xmlns:a16="http://schemas.microsoft.com/office/drawing/2014/main" val="20000"/>
                    </a:ext>
                  </a:extLst>
                </a:gridCol>
                <a:gridCol w="1646306">
                  <a:extLst>
                    <a:ext uri="{9D8B030D-6E8A-4147-A177-3AD203B41FA5}">
                      <a16:colId xmlns:a16="http://schemas.microsoft.com/office/drawing/2014/main" val="20001"/>
                    </a:ext>
                  </a:extLst>
                </a:gridCol>
              </a:tblGrid>
              <a:tr h="370840">
                <a:tc>
                  <a:txBody>
                    <a:bodyPr/>
                    <a:lstStyle/>
                    <a:p>
                      <a:r>
                        <a:rPr lang="en-US">
                          <a:solidFill>
                            <a:schemeClr val="bg1"/>
                          </a:solidFill>
                        </a:rPr>
                        <a:t>RCC</a:t>
                      </a:r>
                      <a:endParaRPr lang="en-US" b="0">
                        <a:solidFill>
                          <a:schemeClr val="bg1"/>
                        </a:solidFill>
                      </a:endParaRPr>
                    </a:p>
                  </a:txBody>
                  <a:tcPr/>
                </a:tc>
                <a:tc>
                  <a:txBody>
                    <a:bodyPr/>
                    <a:lstStyle/>
                    <a:p>
                      <a:r>
                        <a:rPr lang="en-US">
                          <a:solidFill>
                            <a:schemeClr val="bg1"/>
                          </a:solidFill>
                        </a:rPr>
                        <a:t>0.263</a:t>
                      </a:r>
                      <a:endParaRPr lang="en-US" b="0">
                        <a:solidFill>
                          <a:schemeClr val="bg1"/>
                        </a:solidFill>
                      </a:endParaRPr>
                    </a:p>
                  </a:txBody>
                  <a:tcPr/>
                </a:tc>
                <a:extLst>
                  <a:ext uri="{0D108BD9-81ED-4DB2-BD59-A6C34878D82A}">
                    <a16:rowId xmlns:a16="http://schemas.microsoft.com/office/drawing/2014/main" val="10000"/>
                  </a:ext>
                </a:extLst>
              </a:tr>
              <a:tr h="370840">
                <a:tc>
                  <a:txBody>
                    <a:bodyPr/>
                    <a:lstStyle/>
                    <a:p>
                      <a:r>
                        <a:rPr lang="en-US">
                          <a:solidFill>
                            <a:schemeClr val="bg1"/>
                          </a:solidFill>
                        </a:rPr>
                        <a:t>RCC Cost</a:t>
                      </a:r>
                      <a:endParaRPr lang="en-US" b="0">
                        <a:solidFill>
                          <a:schemeClr val="bg1"/>
                        </a:solidFill>
                      </a:endParaRPr>
                    </a:p>
                  </a:txBody>
                  <a:tcPr/>
                </a:tc>
                <a:tc>
                  <a:txBody>
                    <a:bodyPr/>
                    <a:lstStyle/>
                    <a:p>
                      <a:r>
                        <a:rPr lang="en-US">
                          <a:solidFill>
                            <a:schemeClr val="bg1"/>
                          </a:solidFill>
                        </a:rPr>
                        <a:t>$816</a:t>
                      </a:r>
                      <a:endParaRPr lang="en-US" b="0">
                        <a:solidFill>
                          <a:schemeClr val="bg1"/>
                        </a:solidFill>
                      </a:endParaRPr>
                    </a:p>
                  </a:txBody>
                  <a:tcPr/>
                </a:tc>
                <a:extLst>
                  <a:ext uri="{0D108BD9-81ED-4DB2-BD59-A6C34878D82A}">
                    <a16:rowId xmlns:a16="http://schemas.microsoft.com/office/drawing/2014/main" val="10001"/>
                  </a:ext>
                </a:extLst>
              </a:tr>
              <a:tr h="370840">
                <a:tc>
                  <a:txBody>
                    <a:bodyPr/>
                    <a:lstStyle/>
                    <a:p>
                      <a:r>
                        <a:rPr lang="en-US">
                          <a:solidFill>
                            <a:schemeClr val="bg1"/>
                          </a:solidFill>
                        </a:rPr>
                        <a:t>Minutes</a:t>
                      </a:r>
                      <a:endParaRPr lang="en-US" b="0">
                        <a:solidFill>
                          <a:schemeClr val="bg1"/>
                        </a:solidFill>
                      </a:endParaRPr>
                    </a:p>
                  </a:txBody>
                  <a:tcPr/>
                </a:tc>
                <a:tc>
                  <a:txBody>
                    <a:bodyPr/>
                    <a:lstStyle/>
                    <a:p>
                      <a:r>
                        <a:rPr lang="en-US">
                          <a:solidFill>
                            <a:schemeClr val="bg1"/>
                          </a:solidFill>
                        </a:rPr>
                        <a:t>1,467</a:t>
                      </a:r>
                      <a:endParaRPr lang="en-US" b="0">
                        <a:solidFill>
                          <a:schemeClr val="bg1"/>
                        </a:solidFill>
                      </a:endParaRPr>
                    </a:p>
                  </a:txBody>
                  <a:tcPr/>
                </a:tc>
                <a:extLst>
                  <a:ext uri="{0D108BD9-81ED-4DB2-BD59-A6C34878D82A}">
                    <a16:rowId xmlns:a16="http://schemas.microsoft.com/office/drawing/2014/main" val="10002"/>
                  </a:ext>
                </a:extLst>
              </a:tr>
              <a:tr h="370840">
                <a:tc>
                  <a:txBody>
                    <a:bodyPr/>
                    <a:lstStyle/>
                    <a:p>
                      <a:r>
                        <a:rPr lang="en-US">
                          <a:solidFill>
                            <a:schemeClr val="bg1"/>
                          </a:solidFill>
                        </a:rPr>
                        <a:t>ABC Cost</a:t>
                      </a:r>
                      <a:endParaRPr lang="en-US" b="0">
                        <a:solidFill>
                          <a:schemeClr val="bg1"/>
                        </a:solidFill>
                      </a:endParaRPr>
                    </a:p>
                  </a:txBody>
                  <a:tcPr/>
                </a:tc>
                <a:tc>
                  <a:txBody>
                    <a:bodyPr/>
                    <a:lstStyle/>
                    <a:p>
                      <a:r>
                        <a:rPr lang="en-US">
                          <a:solidFill>
                            <a:schemeClr val="bg1"/>
                          </a:solidFill>
                        </a:rPr>
                        <a:t>$934</a:t>
                      </a:r>
                      <a:endParaRPr lang="en-US" b="0">
                        <a:solidFill>
                          <a:schemeClr val="bg1"/>
                        </a:solidFill>
                      </a:endParaRPr>
                    </a:p>
                  </a:txBody>
                  <a:tcPr/>
                </a:tc>
                <a:extLst>
                  <a:ext uri="{0D108BD9-81ED-4DB2-BD59-A6C34878D82A}">
                    <a16:rowId xmlns:a16="http://schemas.microsoft.com/office/drawing/2014/main" val="10003"/>
                  </a:ext>
                </a:extLst>
              </a:tr>
              <a:tr h="370840">
                <a:tc>
                  <a:txBody>
                    <a:bodyPr/>
                    <a:lstStyle/>
                    <a:p>
                      <a:r>
                        <a:rPr lang="en-US">
                          <a:solidFill>
                            <a:schemeClr val="bg1"/>
                          </a:solidFill>
                        </a:rPr>
                        <a:t>Difference</a:t>
                      </a:r>
                      <a:endParaRPr lang="en-US" b="1">
                        <a:solidFill>
                          <a:schemeClr val="bg1"/>
                        </a:solidFill>
                      </a:endParaRPr>
                    </a:p>
                  </a:txBody>
                  <a:tcPr/>
                </a:tc>
                <a:tc>
                  <a:txBody>
                    <a:bodyPr/>
                    <a:lstStyle/>
                    <a:p>
                      <a:r>
                        <a:rPr lang="en-US" dirty="0">
                          <a:solidFill>
                            <a:schemeClr val="bg1"/>
                          </a:solidFill>
                          <a:highlight>
                            <a:srgbClr val="FFFF00"/>
                          </a:highlight>
                        </a:rPr>
                        <a:t>$118</a:t>
                      </a:r>
                      <a:endParaRPr lang="en-US" b="1" dirty="0">
                        <a:solidFill>
                          <a:schemeClr val="bg1"/>
                        </a:solidFill>
                        <a:highlight>
                          <a:srgbClr val="FFFF00"/>
                        </a:highlight>
                      </a:endParaRPr>
                    </a:p>
                  </a:txBody>
                  <a:tcPr/>
                </a:tc>
                <a:extLst>
                  <a:ext uri="{0D108BD9-81ED-4DB2-BD59-A6C34878D82A}">
                    <a16:rowId xmlns:a16="http://schemas.microsoft.com/office/drawing/2014/main" val="10004"/>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2107600729"/>
              </p:ext>
            </p:extLst>
          </p:nvPr>
        </p:nvGraphicFramePr>
        <p:xfrm>
          <a:off x="4588854" y="3566800"/>
          <a:ext cx="2823464" cy="1833825"/>
        </p:xfrm>
        <a:graphic>
          <a:graphicData uri="http://schemas.openxmlformats.org/drawingml/2006/table">
            <a:tbl>
              <a:tblPr firstCol="1" bandRow="1">
                <a:tableStyleId>{5C22544A-7EE6-4342-B048-85BDC9FD1C3A}</a:tableStyleId>
              </a:tblPr>
              <a:tblGrid>
                <a:gridCol w="1202345">
                  <a:extLst>
                    <a:ext uri="{9D8B030D-6E8A-4147-A177-3AD203B41FA5}">
                      <a16:colId xmlns:a16="http://schemas.microsoft.com/office/drawing/2014/main" val="20000"/>
                    </a:ext>
                  </a:extLst>
                </a:gridCol>
                <a:gridCol w="1621119">
                  <a:extLst>
                    <a:ext uri="{9D8B030D-6E8A-4147-A177-3AD203B41FA5}">
                      <a16:colId xmlns:a16="http://schemas.microsoft.com/office/drawing/2014/main" val="20001"/>
                    </a:ext>
                  </a:extLst>
                </a:gridCol>
              </a:tblGrid>
              <a:tr h="366765">
                <a:tc>
                  <a:txBody>
                    <a:bodyPr/>
                    <a:lstStyle/>
                    <a:p>
                      <a:r>
                        <a:rPr lang="en-US" dirty="0"/>
                        <a:t>RCC</a:t>
                      </a:r>
                      <a:endParaRPr lang="en-US" b="0" dirty="0"/>
                    </a:p>
                  </a:txBody>
                  <a:tcPr/>
                </a:tc>
                <a:tc>
                  <a:txBody>
                    <a:bodyPr/>
                    <a:lstStyle/>
                    <a:p>
                      <a:r>
                        <a:rPr lang="en-US" dirty="0">
                          <a:solidFill>
                            <a:schemeClr val="bg1"/>
                          </a:solidFill>
                        </a:rPr>
                        <a:t>0.263</a:t>
                      </a:r>
                      <a:endParaRPr lang="en-US" b="0" dirty="0">
                        <a:solidFill>
                          <a:schemeClr val="bg1"/>
                        </a:solidFill>
                      </a:endParaRPr>
                    </a:p>
                  </a:txBody>
                  <a:tcPr/>
                </a:tc>
                <a:extLst>
                  <a:ext uri="{0D108BD9-81ED-4DB2-BD59-A6C34878D82A}">
                    <a16:rowId xmlns:a16="http://schemas.microsoft.com/office/drawing/2014/main" val="10000"/>
                  </a:ext>
                </a:extLst>
              </a:tr>
              <a:tr h="366765">
                <a:tc>
                  <a:txBody>
                    <a:bodyPr/>
                    <a:lstStyle/>
                    <a:p>
                      <a:r>
                        <a:rPr lang="en-US"/>
                        <a:t>RCC Cost</a:t>
                      </a:r>
                      <a:endParaRPr lang="en-US" b="0"/>
                    </a:p>
                  </a:txBody>
                  <a:tcPr/>
                </a:tc>
                <a:tc>
                  <a:txBody>
                    <a:bodyPr/>
                    <a:lstStyle/>
                    <a:p>
                      <a:r>
                        <a:rPr lang="en-US" dirty="0">
                          <a:solidFill>
                            <a:schemeClr val="bg1"/>
                          </a:solidFill>
                        </a:rPr>
                        <a:t>$816</a:t>
                      </a:r>
                      <a:endParaRPr lang="en-US" b="0" dirty="0">
                        <a:solidFill>
                          <a:schemeClr val="bg1"/>
                        </a:solidFill>
                      </a:endParaRPr>
                    </a:p>
                  </a:txBody>
                  <a:tcPr/>
                </a:tc>
                <a:extLst>
                  <a:ext uri="{0D108BD9-81ED-4DB2-BD59-A6C34878D82A}">
                    <a16:rowId xmlns:a16="http://schemas.microsoft.com/office/drawing/2014/main" val="10001"/>
                  </a:ext>
                </a:extLst>
              </a:tr>
              <a:tr h="366765">
                <a:tc>
                  <a:txBody>
                    <a:bodyPr/>
                    <a:lstStyle/>
                    <a:p>
                      <a:r>
                        <a:rPr lang="en-US"/>
                        <a:t>Minutes</a:t>
                      </a:r>
                      <a:endParaRPr lang="en-US" b="0"/>
                    </a:p>
                  </a:txBody>
                  <a:tcPr/>
                </a:tc>
                <a:tc>
                  <a:txBody>
                    <a:bodyPr/>
                    <a:lstStyle/>
                    <a:p>
                      <a:r>
                        <a:rPr lang="en-US" dirty="0">
                          <a:solidFill>
                            <a:schemeClr val="bg1"/>
                          </a:solidFill>
                        </a:rPr>
                        <a:t>1,308</a:t>
                      </a:r>
                      <a:endParaRPr lang="en-US" b="0" dirty="0">
                        <a:solidFill>
                          <a:schemeClr val="bg1"/>
                        </a:solidFill>
                      </a:endParaRPr>
                    </a:p>
                  </a:txBody>
                  <a:tcPr/>
                </a:tc>
                <a:extLst>
                  <a:ext uri="{0D108BD9-81ED-4DB2-BD59-A6C34878D82A}">
                    <a16:rowId xmlns:a16="http://schemas.microsoft.com/office/drawing/2014/main" val="10002"/>
                  </a:ext>
                </a:extLst>
              </a:tr>
              <a:tr h="366765">
                <a:tc>
                  <a:txBody>
                    <a:bodyPr/>
                    <a:lstStyle/>
                    <a:p>
                      <a:r>
                        <a:rPr lang="en-US"/>
                        <a:t>ABC Cost</a:t>
                      </a:r>
                      <a:endParaRPr lang="en-US" b="0"/>
                    </a:p>
                  </a:txBody>
                  <a:tcPr/>
                </a:tc>
                <a:tc>
                  <a:txBody>
                    <a:bodyPr/>
                    <a:lstStyle/>
                    <a:p>
                      <a:r>
                        <a:rPr lang="en-US" dirty="0">
                          <a:solidFill>
                            <a:schemeClr val="bg1"/>
                          </a:solidFill>
                        </a:rPr>
                        <a:t>$833</a:t>
                      </a:r>
                      <a:endParaRPr lang="en-US" b="0" dirty="0">
                        <a:solidFill>
                          <a:schemeClr val="bg1"/>
                        </a:solidFill>
                      </a:endParaRPr>
                    </a:p>
                  </a:txBody>
                  <a:tcPr/>
                </a:tc>
                <a:extLst>
                  <a:ext uri="{0D108BD9-81ED-4DB2-BD59-A6C34878D82A}">
                    <a16:rowId xmlns:a16="http://schemas.microsoft.com/office/drawing/2014/main" val="10003"/>
                  </a:ext>
                </a:extLst>
              </a:tr>
              <a:tr h="366765">
                <a:tc>
                  <a:txBody>
                    <a:bodyPr/>
                    <a:lstStyle/>
                    <a:p>
                      <a:r>
                        <a:rPr lang="en-US"/>
                        <a:t>Difference</a:t>
                      </a:r>
                      <a:endParaRPr lang="en-US" b="1"/>
                    </a:p>
                  </a:txBody>
                  <a:tcPr/>
                </a:tc>
                <a:tc>
                  <a:txBody>
                    <a:bodyPr/>
                    <a:lstStyle/>
                    <a:p>
                      <a:r>
                        <a:rPr lang="en-US" dirty="0">
                          <a:solidFill>
                            <a:schemeClr val="bg1"/>
                          </a:solidFill>
                          <a:highlight>
                            <a:srgbClr val="FFFF00"/>
                          </a:highlight>
                        </a:rPr>
                        <a:t>$17</a:t>
                      </a:r>
                      <a:endParaRPr lang="en-US" b="1" dirty="0">
                        <a:solidFill>
                          <a:schemeClr val="bg1"/>
                        </a:solidFill>
                        <a:highlight>
                          <a:srgbClr val="FFFF00"/>
                        </a:highligh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8487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F30F-371A-2B30-B026-9AC1CB8693BB}"/>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7211E6BB-4C6D-F598-6F1A-63F31AA1050F}"/>
              </a:ext>
            </a:extLst>
          </p:cNvPr>
          <p:cNvSpPr>
            <a:spLocks noGrp="1"/>
          </p:cNvSpPr>
          <p:nvPr>
            <p:ph idx="1"/>
          </p:nvPr>
        </p:nvSpPr>
        <p:spPr/>
        <p:txBody>
          <a:bodyPr/>
          <a:lstStyle/>
          <a:p>
            <a:pPr marL="0" marR="0" algn="l" fontAlgn="base">
              <a:spcBef>
                <a:spcPts val="0"/>
              </a:spcBef>
              <a:spcAft>
                <a:spcPts val="0"/>
              </a:spcAft>
            </a:pPr>
            <a:r>
              <a:rPr lang="en-GB" sz="2000" b="0" i="0" u="none" strike="noStrike">
                <a:solidFill>
                  <a:srgbClr val="333333"/>
                </a:solidFill>
                <a:effectLst/>
                <a:latin typeface="Calibri" panose="020F0502020204030204" pitchFamily="34" charset="0"/>
              </a:rPr>
              <a:t>In this webinar, we will look at 2024 margin pressures likely to impact your organization’s financial resiliency. This presentation will also share how organizations can move from</a:t>
            </a:r>
            <a:r>
              <a:rPr lang="en-GB" sz="2000" b="0" i="0" u="none" strike="noStrike">
                <a:solidFill>
                  <a:srgbClr val="212121"/>
                </a:solidFill>
                <a:effectLst/>
                <a:latin typeface="Calibri" panose="020F0502020204030204" pitchFamily="34" charset="0"/>
              </a:rPr>
              <a:t> Fee-for-Service to Value; bringing Cost to the forefront. </a:t>
            </a:r>
            <a:endParaRPr lang="en-GB" sz="2000" b="0" i="0" u="none" strike="noStrike">
              <a:solidFill>
                <a:srgbClr val="212121"/>
              </a:solidFill>
              <a:effectLst/>
              <a:latin typeface="Aptos" panose="020B0004020202020204" pitchFamily="34" charset="0"/>
            </a:endParaRPr>
          </a:p>
          <a:p>
            <a:pPr marL="0" marR="0" algn="l" fontAlgn="base">
              <a:spcBef>
                <a:spcPts val="0"/>
              </a:spcBef>
              <a:spcAft>
                <a:spcPts val="0"/>
              </a:spcAft>
            </a:pPr>
            <a:r>
              <a:rPr lang="en-GB" sz="2000" b="0" i="0" u="none" strike="noStrike">
                <a:solidFill>
                  <a:srgbClr val="333333"/>
                </a:solidFill>
                <a:effectLst/>
                <a:latin typeface="Calibri" panose="020F0502020204030204" pitchFamily="34" charset="0"/>
              </a:rPr>
              <a:t> </a:t>
            </a:r>
            <a:endParaRPr lang="en-GB" sz="2000" b="0" i="0" u="none" strike="noStrike">
              <a:solidFill>
                <a:srgbClr val="212121"/>
              </a:solidFill>
              <a:effectLst/>
              <a:latin typeface="Aptos" panose="020B0004020202020204" pitchFamily="34" charset="0"/>
            </a:endParaRPr>
          </a:p>
          <a:p>
            <a:pPr marL="0" marR="0" algn="l" fontAlgn="base">
              <a:spcBef>
                <a:spcPts val="0"/>
              </a:spcBef>
              <a:spcAft>
                <a:spcPts val="0"/>
              </a:spcAft>
            </a:pPr>
            <a:r>
              <a:rPr lang="en-GB" sz="2000" b="0" i="0" u="none" strike="noStrike">
                <a:solidFill>
                  <a:srgbClr val="333333"/>
                </a:solidFill>
                <a:effectLst/>
                <a:latin typeface="Calibri" panose="020F0502020204030204" pitchFamily="34" charset="0"/>
              </a:rPr>
              <a:t>Learning Objectives: </a:t>
            </a:r>
            <a:endParaRPr lang="en-GB" sz="2000" b="0" i="0" u="none" strike="noStrike">
              <a:solidFill>
                <a:srgbClr val="212121"/>
              </a:solidFill>
              <a:effectLst/>
              <a:latin typeface="Aptos" panose="020B0004020202020204" pitchFamily="34" charset="0"/>
            </a:endParaRPr>
          </a:p>
          <a:p>
            <a:pPr marL="685800" marR="0" indent="0" algn="l" fontAlgn="base">
              <a:spcAft>
                <a:spcPts val="0"/>
              </a:spcAft>
            </a:pPr>
            <a:r>
              <a:rPr lang="en-GB" sz="1800" b="0" i="0" u="none" strike="noStrike">
                <a:solidFill>
                  <a:srgbClr val="212121"/>
                </a:solidFill>
                <a:effectLst/>
                <a:latin typeface="Symbol" pitchFamily="2" charset="2"/>
              </a:rPr>
              <a:t>·</a:t>
            </a:r>
            <a:r>
              <a:rPr lang="en-GB" sz="1800" b="0" i="0" u="none" strike="noStrike">
                <a:solidFill>
                  <a:srgbClr val="212121"/>
                </a:solidFill>
                <a:effectLst/>
                <a:latin typeface="Times New Roman" panose="02020603050405020304" pitchFamily="18" charset="0"/>
              </a:rPr>
              <a:t>        </a:t>
            </a:r>
            <a:r>
              <a:rPr lang="en-GB" sz="2000" b="0" i="0" u="none" strike="noStrike">
                <a:solidFill>
                  <a:srgbClr val="212121"/>
                </a:solidFill>
                <a:effectLst/>
                <a:latin typeface="Calibri" panose="020F0502020204030204" pitchFamily="34" charset="0"/>
              </a:rPr>
              <a:t>Participant will be able to identify the three components of margin management. </a:t>
            </a:r>
            <a:endParaRPr lang="en-GB" sz="2000" b="0" i="0" u="none" strike="noStrike">
              <a:solidFill>
                <a:srgbClr val="212121"/>
              </a:solidFill>
              <a:effectLst/>
              <a:latin typeface="Aptos" panose="020B0004020202020204" pitchFamily="34" charset="0"/>
            </a:endParaRPr>
          </a:p>
          <a:p>
            <a:pPr marL="685800" marR="0" indent="0" algn="l" fontAlgn="base">
              <a:spcAft>
                <a:spcPts val="0"/>
              </a:spcAft>
            </a:pPr>
            <a:r>
              <a:rPr lang="en-GB" sz="1800" b="0" i="0" u="none" strike="noStrike">
                <a:solidFill>
                  <a:srgbClr val="212121"/>
                </a:solidFill>
                <a:effectLst/>
                <a:latin typeface="Symbol" pitchFamily="2" charset="2"/>
              </a:rPr>
              <a:t>·</a:t>
            </a:r>
            <a:r>
              <a:rPr lang="en-GB" sz="1800" b="0" i="0" u="none" strike="noStrike">
                <a:solidFill>
                  <a:srgbClr val="212121"/>
                </a:solidFill>
                <a:effectLst/>
                <a:latin typeface="Times New Roman" panose="02020603050405020304" pitchFamily="18" charset="0"/>
              </a:rPr>
              <a:t>        </a:t>
            </a:r>
            <a:r>
              <a:rPr lang="en-GB" sz="2000" b="0" i="0" u="none" strike="noStrike">
                <a:solidFill>
                  <a:srgbClr val="212121"/>
                </a:solidFill>
                <a:effectLst/>
                <a:latin typeface="Calibri" panose="020F0502020204030204" pitchFamily="34" charset="0"/>
              </a:rPr>
              <a:t>Be able to state the importance of patient activity cost management. </a:t>
            </a:r>
            <a:endParaRPr lang="en-GB" sz="2000" b="0" i="0" u="none" strike="noStrike">
              <a:solidFill>
                <a:srgbClr val="212121"/>
              </a:solidFill>
              <a:effectLst/>
              <a:latin typeface="Aptos" panose="020B0004020202020204" pitchFamily="34" charset="0"/>
            </a:endParaRPr>
          </a:p>
          <a:p>
            <a:pPr marL="685800" marR="0" indent="0" algn="l" fontAlgn="base">
              <a:spcAft>
                <a:spcPts val="0"/>
              </a:spcAft>
            </a:pPr>
            <a:r>
              <a:rPr lang="en-GB" sz="1800" b="0" i="0" u="none" strike="noStrike">
                <a:solidFill>
                  <a:srgbClr val="212121"/>
                </a:solidFill>
                <a:effectLst/>
                <a:latin typeface="Symbol" pitchFamily="2" charset="2"/>
              </a:rPr>
              <a:t>·</a:t>
            </a:r>
            <a:r>
              <a:rPr lang="en-GB" sz="1800" b="0" i="0" u="none" strike="noStrike">
                <a:solidFill>
                  <a:srgbClr val="212121"/>
                </a:solidFill>
                <a:effectLst/>
                <a:latin typeface="Times New Roman" panose="02020603050405020304" pitchFamily="18" charset="0"/>
              </a:rPr>
              <a:t>        </a:t>
            </a:r>
            <a:r>
              <a:rPr lang="en-GB" sz="2000" b="0" i="0" u="none" strike="noStrike">
                <a:solidFill>
                  <a:srgbClr val="212121"/>
                </a:solidFill>
                <a:effectLst/>
                <a:latin typeface="Calibri" panose="020F0502020204030204" pitchFamily="34" charset="0"/>
              </a:rPr>
              <a:t>Be able to state how historical charge capture practices alone are insufficient. </a:t>
            </a:r>
            <a:endParaRPr lang="en-GB" sz="2000" b="0" i="0" u="none" strike="noStrike">
              <a:solidFill>
                <a:srgbClr val="212121"/>
              </a:solidFill>
              <a:effectLst/>
              <a:latin typeface="Aptos" panose="020B0004020202020204" pitchFamily="34" charset="0"/>
            </a:endParaRPr>
          </a:p>
          <a:p>
            <a:pPr marL="685800" marR="0" indent="0" algn="l" fontAlgn="base">
              <a:spcAft>
                <a:spcPts val="0"/>
              </a:spcAft>
            </a:pPr>
            <a:r>
              <a:rPr lang="en-GB" sz="1800" b="0" i="0" u="none" strike="noStrike">
                <a:solidFill>
                  <a:srgbClr val="212121"/>
                </a:solidFill>
                <a:effectLst/>
                <a:latin typeface="Symbol" pitchFamily="2" charset="2"/>
              </a:rPr>
              <a:t>·</a:t>
            </a:r>
            <a:r>
              <a:rPr lang="en-GB" sz="1800" b="0" i="0" u="none" strike="noStrike">
                <a:solidFill>
                  <a:srgbClr val="212121"/>
                </a:solidFill>
                <a:effectLst/>
                <a:latin typeface="Times New Roman" panose="02020603050405020304" pitchFamily="18" charset="0"/>
              </a:rPr>
              <a:t>        </a:t>
            </a:r>
            <a:r>
              <a:rPr lang="en-GB" sz="2000" b="0" i="0" u="none" strike="noStrike">
                <a:solidFill>
                  <a:srgbClr val="212121"/>
                </a:solidFill>
                <a:effectLst/>
                <a:latin typeface="Calibri" panose="020F0502020204030204" pitchFamily="34" charset="0"/>
              </a:rPr>
              <a:t>Be able to describe two actions that participant can take back to their organization. </a:t>
            </a:r>
            <a:endParaRPr lang="en-GB" sz="2000" b="0" i="0" u="none" strike="noStrike">
              <a:solidFill>
                <a:srgbClr val="212121"/>
              </a:solidFill>
              <a:effectLst/>
              <a:latin typeface="Aptos" panose="020B0004020202020204" pitchFamily="34" charset="0"/>
            </a:endParaRPr>
          </a:p>
        </p:txBody>
      </p:sp>
    </p:spTree>
    <p:extLst>
      <p:ext uri="{BB962C8B-B14F-4D97-AF65-F5344CB8AC3E}">
        <p14:creationId xmlns:p14="http://schemas.microsoft.com/office/powerpoint/2010/main" val="1346236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827A-A960-CF45-7AAF-1BDE6CF12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F9C5F-0C8A-560D-DF97-5109E74C5FEE}"/>
              </a:ext>
            </a:extLst>
          </p:cNvPr>
          <p:cNvSpPr>
            <a:spLocks noGrp="1"/>
          </p:cNvSpPr>
          <p:nvPr>
            <p:ph type="title"/>
          </p:nvPr>
        </p:nvSpPr>
        <p:spPr/>
        <p:txBody>
          <a:bodyPr/>
          <a:lstStyle/>
          <a:p>
            <a:r>
              <a:rPr lang="en-US" sz="2400"/>
              <a:t>The Fundamental Problem</a:t>
            </a:r>
          </a:p>
        </p:txBody>
      </p:sp>
      <p:sp>
        <p:nvSpPr>
          <p:cNvPr id="6" name="Content Placeholder 2">
            <a:extLst>
              <a:ext uri="{FF2B5EF4-FFF2-40B4-BE49-F238E27FC236}">
                <a16:creationId xmlns:a16="http://schemas.microsoft.com/office/drawing/2014/main" id="{9D836CC3-43AB-3B51-374C-264A3DEC4595}"/>
              </a:ext>
            </a:extLst>
          </p:cNvPr>
          <p:cNvSpPr txBox="1">
            <a:spLocks noGrp="1"/>
          </p:cNvSpPr>
          <p:nvPr>
            <p:ph idx="1"/>
          </p:nvPr>
        </p:nvSpPr>
        <p:spPr>
          <a:xfrm>
            <a:off x="838200" y="982808"/>
            <a:ext cx="10515600" cy="4638673"/>
          </a:xfrm>
          <a:prstGeom prst="rect">
            <a:avLst/>
          </a:prstGeom>
          <a:noFill/>
          <a:ln w="635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l" defTabSz="457200" rtl="0" eaLnBrk="1" latinLnBrk="0" hangingPunct="1">
              <a:spcBef>
                <a:spcPct val="20000"/>
              </a:spcBef>
              <a:buFont typeface="Arial"/>
              <a:buNone/>
              <a:defRPr sz="2000" b="0" i="0" kern="1200" baseline="0">
                <a:solidFill>
                  <a:srgbClr val="464749"/>
                </a:solidFill>
                <a:latin typeface="+mn-lt"/>
                <a:ea typeface="+mn-ea"/>
                <a:cs typeface="+mn-cs"/>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bg1"/>
                </a:solidFill>
              </a:rPr>
              <a:t>Cost management methods such as Relative Value Units (</a:t>
            </a:r>
            <a:r>
              <a:rPr lang="en-US" b="1" dirty="0">
                <a:solidFill>
                  <a:schemeClr val="bg1"/>
                </a:solidFill>
              </a:rPr>
              <a:t>RVUs</a:t>
            </a:r>
            <a:r>
              <a:rPr lang="en-US" dirty="0">
                <a:solidFill>
                  <a:schemeClr val="bg1"/>
                </a:solidFill>
              </a:rPr>
              <a:t>) or Ratio of Cost to Charges (</a:t>
            </a:r>
            <a:r>
              <a:rPr lang="en-US" b="1" dirty="0">
                <a:solidFill>
                  <a:schemeClr val="bg1"/>
                </a:solidFill>
              </a:rPr>
              <a:t>RCC</a:t>
            </a:r>
            <a:r>
              <a:rPr lang="en-US" dirty="0">
                <a:solidFill>
                  <a:schemeClr val="bg1"/>
                </a:solidFill>
              </a:rPr>
              <a:t>) were necessary in the 1980s, 1990s, and 2000s but fail to scale beyond the limitations of charge codes (EXAMPLE)</a:t>
            </a:r>
          </a:p>
          <a:p>
            <a:pPr marL="457200" indent="-457200">
              <a:buFont typeface="+mj-lt"/>
              <a:buAutoNum type="arabicPeriod"/>
            </a:pPr>
            <a:endParaRPr lang="en-US" dirty="0">
              <a:solidFill>
                <a:schemeClr val="bg1"/>
              </a:solidFill>
            </a:endParaRPr>
          </a:p>
          <a:p>
            <a:pPr algn="ct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TextBox 2">
            <a:extLst>
              <a:ext uri="{FF2B5EF4-FFF2-40B4-BE49-F238E27FC236}">
                <a16:creationId xmlns:a16="http://schemas.microsoft.com/office/drawing/2014/main" id="{9FD7DB00-1ABF-D0DF-4C47-28D407CB599B}"/>
              </a:ext>
            </a:extLst>
          </p:cNvPr>
          <p:cNvSpPr txBox="1"/>
          <p:nvPr/>
        </p:nvSpPr>
        <p:spPr>
          <a:xfrm>
            <a:off x="838200" y="2115840"/>
            <a:ext cx="314796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Calibri" panose="020F0502020204030204"/>
                <a:ea typeface="+mn-ea"/>
                <a:cs typeface="+mn-cs"/>
              </a:rPr>
              <a:t>How to apply RVUs in an Imaging Unit performing MRIs: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333333"/>
                </a:solidFill>
                <a:effectLst/>
                <a:uLnTx/>
                <a:uFillTx/>
                <a:latin typeface="Calibri" panose="020F0502020204030204"/>
                <a:ea typeface="+mn-ea"/>
                <a:cs typeface="+mn-cs"/>
              </a:rPr>
              <a:t>Step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Assign RVUs to modality: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 Upper Extremity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 Pelvis 1.46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 Brain 2.36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22F877A-4681-2CD2-7FF2-A5916B4F9A85}"/>
              </a:ext>
            </a:extLst>
          </p:cNvPr>
          <p:cNvSpPr txBox="1"/>
          <p:nvPr/>
        </p:nvSpPr>
        <p:spPr>
          <a:xfrm>
            <a:off x="4164496" y="2072770"/>
            <a:ext cx="3594652"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Calibri" panose="020F0502020204030204"/>
                <a:ea typeface="+mn-ea"/>
                <a:cs typeface="+mn-cs"/>
              </a:rPr>
              <a:t>Step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Calculate Cost per RVU: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	$400,000 / 11,765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33333"/>
                </a:solidFill>
                <a:effectLst/>
                <a:uLnTx/>
                <a:uFillTx/>
                <a:latin typeface="Calibri" panose="020F0502020204030204"/>
                <a:ea typeface="+mn-ea"/>
                <a:cs typeface="+mn-cs"/>
              </a:rPr>
              <a:t>$34 / RVU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E468D9-CB22-AE5F-0B7E-5D3F5C19510F}"/>
              </a:ext>
            </a:extLst>
          </p:cNvPr>
          <p:cNvSpPr txBox="1"/>
          <p:nvPr/>
        </p:nvSpPr>
        <p:spPr>
          <a:xfrm>
            <a:off x="7861853" y="2072770"/>
            <a:ext cx="3594652"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333333"/>
                </a:solidFill>
                <a:effectLst/>
                <a:uLnTx/>
                <a:uFillTx/>
                <a:latin typeface="Calibri" panose="020F0502020204030204"/>
                <a:ea typeface="+mn-ea"/>
                <a:cs typeface="+mn-cs"/>
              </a:rPr>
              <a:t>Step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Multiply Cost per RVU by modality RVU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 Upper Extremity: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	$34 * 1.62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	</a:t>
            </a:r>
            <a:r>
              <a:rPr kumimoji="0" lang="en-US" sz="1800" b="1" i="0" u="sng" strike="noStrike" kern="1200" cap="none" spc="0" normalizeH="0" baseline="0" noProof="0">
                <a:ln>
                  <a:noFill/>
                </a:ln>
                <a:solidFill>
                  <a:srgbClr val="FF0000"/>
                </a:solidFill>
                <a:effectLst/>
                <a:uLnTx/>
                <a:uFillTx/>
                <a:latin typeface="Calibri" panose="020F0502020204030204"/>
                <a:ea typeface="+mn-ea"/>
                <a:cs typeface="+mn-cs"/>
              </a:rPr>
              <a:t>$55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10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RVU COSTING </a:t>
            </a:r>
            <a:r>
              <a:rPr lang="en-US" sz="3600" dirty="0"/>
              <a:t>FLAWS</a:t>
            </a:r>
            <a:br>
              <a:rPr lang="en-US" sz="3600" dirty="0"/>
            </a:br>
            <a:r>
              <a:rPr lang="en-US" sz="2800" dirty="0"/>
              <a:t>EXAMPLE: MRI SERVICES</a:t>
            </a:r>
            <a:endParaRPr lang="en-US" sz="3600" dirty="0"/>
          </a:p>
        </p:txBody>
      </p:sp>
      <p:grpSp>
        <p:nvGrpSpPr>
          <p:cNvPr id="10" name="Group 9"/>
          <p:cNvGrpSpPr/>
          <p:nvPr/>
        </p:nvGrpSpPr>
        <p:grpSpPr>
          <a:xfrm>
            <a:off x="1627854" y="1016255"/>
            <a:ext cx="3084068" cy="2410691"/>
            <a:chOff x="457200" y="1771301"/>
            <a:chExt cx="2590800" cy="2201710"/>
          </a:xfrm>
        </p:grpSpPr>
        <p:pic>
          <p:nvPicPr>
            <p:cNvPr id="2050" name="Picture 2" descr="http://medical-treatment.org/highresolution/l_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35799"/>
              <a:ext cx="2590800" cy="19372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1" y="1771301"/>
              <a:ext cx="2362200" cy="33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MRI Upper Extremity</a:t>
              </a:r>
            </a:p>
          </p:txBody>
        </p:sp>
      </p:grpSp>
      <p:grpSp>
        <p:nvGrpSpPr>
          <p:cNvPr id="12" name="Group 11"/>
          <p:cNvGrpSpPr/>
          <p:nvPr/>
        </p:nvGrpSpPr>
        <p:grpSpPr>
          <a:xfrm>
            <a:off x="4675854" y="1060231"/>
            <a:ext cx="2743200" cy="2366715"/>
            <a:chOff x="457200" y="1811465"/>
            <a:chExt cx="2590800" cy="2161546"/>
          </a:xfrm>
        </p:grpSpPr>
        <p:pic>
          <p:nvPicPr>
            <p:cNvPr id="13" name="Picture 2" descr="http://medical-treatment.org/highresolution/l_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35799"/>
              <a:ext cx="2590800" cy="19372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1499" y="1811465"/>
              <a:ext cx="2362200" cy="33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MRI Pelvis</a:t>
              </a:r>
            </a:p>
          </p:txBody>
        </p:sp>
      </p:grpSp>
      <p:grpSp>
        <p:nvGrpSpPr>
          <p:cNvPr id="15" name="Group 14"/>
          <p:cNvGrpSpPr/>
          <p:nvPr/>
        </p:nvGrpSpPr>
        <p:grpSpPr>
          <a:xfrm>
            <a:off x="7419054" y="1016255"/>
            <a:ext cx="2819400" cy="2410691"/>
            <a:chOff x="457200" y="1771301"/>
            <a:chExt cx="2590800" cy="2201710"/>
          </a:xfrm>
        </p:grpSpPr>
        <p:pic>
          <p:nvPicPr>
            <p:cNvPr id="16" name="Picture 2" descr="http://medical-treatment.org/highresolution/l_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35799"/>
              <a:ext cx="2590800" cy="19372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85800" y="1771301"/>
              <a:ext cx="2362200" cy="33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MRI Brain</a:t>
              </a:r>
            </a:p>
          </p:txBody>
        </p:sp>
      </p:grpSp>
      <p:graphicFrame>
        <p:nvGraphicFramePr>
          <p:cNvPr id="18" name="Table 17"/>
          <p:cNvGraphicFramePr>
            <a:graphicFrameLocks noGrp="1"/>
          </p:cNvGraphicFramePr>
          <p:nvPr>
            <p:extLst>
              <p:ext uri="{D42A27DB-BD31-4B8C-83A1-F6EECF244321}">
                <p14:modId xmlns:p14="http://schemas.microsoft.com/office/powerpoint/2010/main" val="238108421"/>
              </p:ext>
            </p:extLst>
          </p:nvPr>
        </p:nvGraphicFramePr>
        <p:xfrm>
          <a:off x="1711796" y="3279371"/>
          <a:ext cx="2823464" cy="2560320"/>
        </p:xfrm>
        <a:graphic>
          <a:graphicData uri="http://schemas.openxmlformats.org/drawingml/2006/table">
            <a:tbl>
              <a:tblPr firstCol="1" bandRow="1">
                <a:tableStyleId>{5C22544A-7EE6-4342-B048-85BDC9FD1C3A}</a:tableStyleId>
              </a:tblPr>
              <a:tblGrid>
                <a:gridCol w="1411732">
                  <a:extLst>
                    <a:ext uri="{9D8B030D-6E8A-4147-A177-3AD203B41FA5}">
                      <a16:colId xmlns:a16="http://schemas.microsoft.com/office/drawing/2014/main" val="20000"/>
                    </a:ext>
                  </a:extLst>
                </a:gridCol>
                <a:gridCol w="1411732">
                  <a:extLst>
                    <a:ext uri="{9D8B030D-6E8A-4147-A177-3AD203B41FA5}">
                      <a16:colId xmlns:a16="http://schemas.microsoft.com/office/drawing/2014/main" val="20001"/>
                    </a:ext>
                  </a:extLst>
                </a:gridCol>
              </a:tblGrid>
              <a:tr h="322487">
                <a:tc>
                  <a:txBody>
                    <a:bodyPr/>
                    <a:lstStyle/>
                    <a:p>
                      <a:r>
                        <a:rPr lang="en-US" dirty="0">
                          <a:solidFill>
                            <a:schemeClr val="bg1"/>
                          </a:solidFill>
                        </a:rPr>
                        <a:t>RVU</a:t>
                      </a:r>
                      <a:endParaRPr lang="en-US" b="0" dirty="0">
                        <a:solidFill>
                          <a:schemeClr val="bg1"/>
                        </a:solidFill>
                      </a:endParaRPr>
                    </a:p>
                  </a:txBody>
                  <a:tcPr/>
                </a:tc>
                <a:tc>
                  <a:txBody>
                    <a:bodyPr/>
                    <a:lstStyle/>
                    <a:p>
                      <a:r>
                        <a:rPr lang="en-US">
                          <a:solidFill>
                            <a:schemeClr val="bg1"/>
                          </a:solidFill>
                        </a:rPr>
                        <a:t>1.62</a:t>
                      </a:r>
                      <a:endParaRPr lang="en-US" b="0">
                        <a:solidFill>
                          <a:schemeClr val="bg1"/>
                        </a:solidFill>
                      </a:endParaRPr>
                    </a:p>
                  </a:txBody>
                  <a:tcPr/>
                </a:tc>
                <a:extLst>
                  <a:ext uri="{0D108BD9-81ED-4DB2-BD59-A6C34878D82A}">
                    <a16:rowId xmlns:a16="http://schemas.microsoft.com/office/drawing/2014/main" val="10000"/>
                  </a:ext>
                </a:extLst>
              </a:tr>
              <a:tr h="322487">
                <a:tc>
                  <a:txBody>
                    <a:bodyPr/>
                    <a:lstStyle/>
                    <a:p>
                      <a:r>
                        <a:rPr lang="en-US">
                          <a:solidFill>
                            <a:schemeClr val="bg1"/>
                          </a:solidFill>
                        </a:rPr>
                        <a:t>Cost</a:t>
                      </a:r>
                      <a:r>
                        <a:rPr lang="en-US" baseline="0">
                          <a:solidFill>
                            <a:schemeClr val="bg1"/>
                          </a:solidFill>
                        </a:rPr>
                        <a:t> / RVU</a:t>
                      </a:r>
                      <a:endParaRPr lang="en-US" b="0">
                        <a:solidFill>
                          <a:schemeClr val="bg1"/>
                        </a:solidFill>
                      </a:endParaRPr>
                    </a:p>
                  </a:txBody>
                  <a:tcPr/>
                </a:tc>
                <a:tc>
                  <a:txBody>
                    <a:bodyPr/>
                    <a:lstStyle/>
                    <a:p>
                      <a:r>
                        <a:rPr lang="en-US" dirty="0">
                          <a:solidFill>
                            <a:schemeClr val="bg1"/>
                          </a:solidFill>
                        </a:rPr>
                        <a:t>$34</a:t>
                      </a:r>
                      <a:endParaRPr lang="en-US" b="0" dirty="0">
                        <a:solidFill>
                          <a:schemeClr val="bg1"/>
                        </a:solidFill>
                      </a:endParaRPr>
                    </a:p>
                  </a:txBody>
                  <a:tcPr/>
                </a:tc>
                <a:extLst>
                  <a:ext uri="{0D108BD9-81ED-4DB2-BD59-A6C34878D82A}">
                    <a16:rowId xmlns:a16="http://schemas.microsoft.com/office/drawing/2014/main" val="10001"/>
                  </a:ext>
                </a:extLst>
              </a:tr>
              <a:tr h="323244">
                <a:tc>
                  <a:txBody>
                    <a:bodyPr/>
                    <a:lstStyle/>
                    <a:p>
                      <a:r>
                        <a:rPr lang="en-US">
                          <a:solidFill>
                            <a:schemeClr val="bg1"/>
                          </a:solidFill>
                        </a:rPr>
                        <a:t>RVU Cost</a:t>
                      </a:r>
                      <a:endParaRPr lang="en-US" b="1">
                        <a:solidFill>
                          <a:schemeClr val="bg1"/>
                        </a:solidFill>
                      </a:endParaRPr>
                    </a:p>
                  </a:txBody>
                  <a:tcPr/>
                </a:tc>
                <a:tc>
                  <a:txBody>
                    <a:bodyPr/>
                    <a:lstStyle/>
                    <a:p>
                      <a:r>
                        <a:rPr lang="en-US" dirty="0">
                          <a:solidFill>
                            <a:schemeClr val="bg1"/>
                          </a:solidFill>
                        </a:rPr>
                        <a:t>$55</a:t>
                      </a:r>
                    </a:p>
                  </a:txBody>
                  <a:tcPr/>
                </a:tc>
                <a:extLst>
                  <a:ext uri="{0D108BD9-81ED-4DB2-BD59-A6C34878D82A}">
                    <a16:rowId xmlns:a16="http://schemas.microsoft.com/office/drawing/2014/main" val="10002"/>
                  </a:ext>
                </a:extLst>
              </a:tr>
              <a:tr h="318069">
                <a:tc>
                  <a:txBody>
                    <a:bodyPr/>
                    <a:lstStyle/>
                    <a:p>
                      <a:endParaRPr lang="en-US" sz="1600" b="1">
                        <a:solidFill>
                          <a:schemeClr val="bg1"/>
                        </a:solidFill>
                      </a:endParaRPr>
                    </a:p>
                  </a:txBody>
                  <a:tcPr/>
                </a:tc>
                <a:tc>
                  <a:txBody>
                    <a:bodyPr/>
                    <a:lstStyle/>
                    <a:p>
                      <a:endParaRPr lang="en-US" b="0" dirty="0">
                        <a:solidFill>
                          <a:schemeClr val="bg1"/>
                        </a:solidFill>
                      </a:endParaRPr>
                    </a:p>
                  </a:txBody>
                  <a:tcPr/>
                </a:tc>
                <a:extLst>
                  <a:ext uri="{0D108BD9-81ED-4DB2-BD59-A6C34878D82A}">
                    <a16:rowId xmlns:a16="http://schemas.microsoft.com/office/drawing/2014/main" val="10003"/>
                  </a:ext>
                </a:extLst>
              </a:tr>
              <a:tr h="322487">
                <a:tc>
                  <a:txBody>
                    <a:bodyPr/>
                    <a:lstStyle/>
                    <a:p>
                      <a:r>
                        <a:rPr lang="en-US" b="1">
                          <a:solidFill>
                            <a:schemeClr val="bg1"/>
                          </a:solidFill>
                        </a:rPr>
                        <a:t>Minutes</a:t>
                      </a:r>
                    </a:p>
                  </a:txBody>
                  <a:tcPr/>
                </a:tc>
                <a:tc>
                  <a:txBody>
                    <a:bodyPr/>
                    <a:lstStyle/>
                    <a:p>
                      <a:r>
                        <a:rPr lang="en-US" b="0" dirty="0">
                          <a:solidFill>
                            <a:schemeClr val="bg1"/>
                          </a:solidFill>
                        </a:rPr>
                        <a:t>40</a:t>
                      </a:r>
                    </a:p>
                  </a:txBody>
                  <a:tcPr/>
                </a:tc>
                <a:extLst>
                  <a:ext uri="{0D108BD9-81ED-4DB2-BD59-A6C34878D82A}">
                    <a16:rowId xmlns:a16="http://schemas.microsoft.com/office/drawing/2014/main" val="10004"/>
                  </a:ext>
                </a:extLst>
              </a:tr>
              <a:tr h="322487">
                <a:tc>
                  <a:txBody>
                    <a:bodyPr/>
                    <a:lstStyle/>
                    <a:p>
                      <a:r>
                        <a:rPr lang="en-US">
                          <a:solidFill>
                            <a:schemeClr val="bg1"/>
                          </a:solidFill>
                        </a:rPr>
                        <a:t>ABC Cost</a:t>
                      </a:r>
                      <a:endParaRPr lang="en-US" b="1">
                        <a:solidFill>
                          <a:schemeClr val="bg1"/>
                        </a:solidFill>
                      </a:endParaRPr>
                    </a:p>
                  </a:txBody>
                  <a:tcPr/>
                </a:tc>
                <a:tc>
                  <a:txBody>
                    <a:bodyPr/>
                    <a:lstStyle/>
                    <a:p>
                      <a:r>
                        <a:rPr lang="en-US" dirty="0">
                          <a:solidFill>
                            <a:schemeClr val="bg1"/>
                          </a:solidFill>
                        </a:rPr>
                        <a:t>$116</a:t>
                      </a:r>
                      <a:endParaRPr lang="en-US" b="1" dirty="0">
                        <a:solidFill>
                          <a:schemeClr val="bg1"/>
                        </a:solidFill>
                      </a:endParaRPr>
                    </a:p>
                  </a:txBody>
                  <a:tcPr/>
                </a:tc>
                <a:extLst>
                  <a:ext uri="{0D108BD9-81ED-4DB2-BD59-A6C34878D82A}">
                    <a16:rowId xmlns:a16="http://schemas.microsoft.com/office/drawing/2014/main" val="10005"/>
                  </a:ext>
                </a:extLst>
              </a:tr>
              <a:tr h="322487">
                <a:tc>
                  <a:txBody>
                    <a:bodyPr/>
                    <a:lstStyle/>
                    <a:p>
                      <a:r>
                        <a:rPr lang="en-US">
                          <a:solidFill>
                            <a:schemeClr val="bg1"/>
                          </a:solidFill>
                        </a:rPr>
                        <a:t>Difference</a:t>
                      </a:r>
                      <a:endParaRPr lang="en-US" b="1">
                        <a:solidFill>
                          <a:schemeClr val="bg1"/>
                        </a:solidFill>
                      </a:endParaRPr>
                    </a:p>
                  </a:txBody>
                  <a:tcPr/>
                </a:tc>
                <a:tc>
                  <a:txBody>
                    <a:bodyPr/>
                    <a:lstStyle/>
                    <a:p>
                      <a:r>
                        <a:rPr lang="en-US" dirty="0">
                          <a:solidFill>
                            <a:schemeClr val="bg1"/>
                          </a:solidFill>
                          <a:highlight>
                            <a:srgbClr val="FFFF00"/>
                          </a:highlight>
                        </a:rPr>
                        <a:t>$61</a:t>
                      </a:r>
                      <a:endParaRPr lang="en-US" b="1" dirty="0">
                        <a:solidFill>
                          <a:schemeClr val="bg1"/>
                        </a:solidFill>
                        <a:highlight>
                          <a:srgbClr val="FFFF00"/>
                        </a:highlight>
                      </a:endParaRPr>
                    </a:p>
                  </a:txBody>
                  <a:tcPr/>
                </a:tc>
                <a:extLst>
                  <a:ext uri="{0D108BD9-81ED-4DB2-BD59-A6C34878D82A}">
                    <a16:rowId xmlns:a16="http://schemas.microsoft.com/office/drawing/2014/main" val="10006"/>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951475476"/>
              </p:ext>
            </p:extLst>
          </p:nvPr>
        </p:nvGraphicFramePr>
        <p:xfrm>
          <a:off x="4683596" y="3279371"/>
          <a:ext cx="2823464" cy="2560320"/>
        </p:xfrm>
        <a:graphic>
          <a:graphicData uri="http://schemas.openxmlformats.org/drawingml/2006/table">
            <a:tbl>
              <a:tblPr firstCol="1" bandRow="1">
                <a:tableStyleId>{5C22544A-7EE6-4342-B048-85BDC9FD1C3A}</a:tableStyleId>
              </a:tblPr>
              <a:tblGrid>
                <a:gridCol w="1411732">
                  <a:extLst>
                    <a:ext uri="{9D8B030D-6E8A-4147-A177-3AD203B41FA5}">
                      <a16:colId xmlns:a16="http://schemas.microsoft.com/office/drawing/2014/main" val="20000"/>
                    </a:ext>
                  </a:extLst>
                </a:gridCol>
                <a:gridCol w="1411732">
                  <a:extLst>
                    <a:ext uri="{9D8B030D-6E8A-4147-A177-3AD203B41FA5}">
                      <a16:colId xmlns:a16="http://schemas.microsoft.com/office/drawing/2014/main" val="20001"/>
                    </a:ext>
                  </a:extLst>
                </a:gridCol>
              </a:tblGrid>
              <a:tr h="352997">
                <a:tc>
                  <a:txBody>
                    <a:bodyPr/>
                    <a:lstStyle/>
                    <a:p>
                      <a:r>
                        <a:rPr lang="en-US" dirty="0">
                          <a:solidFill>
                            <a:schemeClr val="bg1"/>
                          </a:solidFill>
                        </a:rPr>
                        <a:t>RVU</a:t>
                      </a:r>
                      <a:endParaRPr lang="en-US" b="0" dirty="0">
                        <a:solidFill>
                          <a:schemeClr val="bg1"/>
                        </a:solidFill>
                      </a:endParaRPr>
                    </a:p>
                  </a:txBody>
                  <a:tcPr/>
                </a:tc>
                <a:tc>
                  <a:txBody>
                    <a:bodyPr/>
                    <a:lstStyle/>
                    <a:p>
                      <a:r>
                        <a:rPr lang="en-US" dirty="0">
                          <a:solidFill>
                            <a:schemeClr val="bg1"/>
                          </a:solidFill>
                        </a:rPr>
                        <a:t>1.46</a:t>
                      </a:r>
                      <a:endParaRPr lang="en-US" b="0" dirty="0">
                        <a:solidFill>
                          <a:schemeClr val="bg1"/>
                        </a:solidFill>
                      </a:endParaRPr>
                    </a:p>
                  </a:txBody>
                  <a:tcPr/>
                </a:tc>
                <a:extLst>
                  <a:ext uri="{0D108BD9-81ED-4DB2-BD59-A6C34878D82A}">
                    <a16:rowId xmlns:a16="http://schemas.microsoft.com/office/drawing/2014/main" val="10000"/>
                  </a:ext>
                </a:extLst>
              </a:tr>
              <a:tr h="352997">
                <a:tc>
                  <a:txBody>
                    <a:bodyPr/>
                    <a:lstStyle/>
                    <a:p>
                      <a:r>
                        <a:rPr lang="en-US" dirty="0">
                          <a:solidFill>
                            <a:schemeClr val="bg1"/>
                          </a:solidFill>
                        </a:rPr>
                        <a:t>Cost</a:t>
                      </a:r>
                      <a:r>
                        <a:rPr lang="en-US" baseline="0" dirty="0">
                          <a:solidFill>
                            <a:schemeClr val="bg1"/>
                          </a:solidFill>
                        </a:rPr>
                        <a:t> / RVU</a:t>
                      </a:r>
                      <a:endParaRPr lang="en-US" b="0" dirty="0">
                        <a:solidFill>
                          <a:schemeClr val="bg1"/>
                        </a:solidFill>
                      </a:endParaRPr>
                    </a:p>
                  </a:txBody>
                  <a:tcPr/>
                </a:tc>
                <a:tc>
                  <a:txBody>
                    <a:bodyPr/>
                    <a:lstStyle/>
                    <a:p>
                      <a:r>
                        <a:rPr lang="en-US">
                          <a:solidFill>
                            <a:schemeClr val="bg1"/>
                          </a:solidFill>
                        </a:rPr>
                        <a:t>$34</a:t>
                      </a:r>
                      <a:endParaRPr lang="en-US" b="0">
                        <a:solidFill>
                          <a:schemeClr val="bg1"/>
                        </a:solidFill>
                      </a:endParaRPr>
                    </a:p>
                  </a:txBody>
                  <a:tcPr/>
                </a:tc>
                <a:extLst>
                  <a:ext uri="{0D108BD9-81ED-4DB2-BD59-A6C34878D82A}">
                    <a16:rowId xmlns:a16="http://schemas.microsoft.com/office/drawing/2014/main" val="10001"/>
                  </a:ext>
                </a:extLst>
              </a:tr>
              <a:tr h="352997">
                <a:tc>
                  <a:txBody>
                    <a:bodyPr/>
                    <a:lstStyle/>
                    <a:p>
                      <a:r>
                        <a:rPr lang="en-US" dirty="0">
                          <a:solidFill>
                            <a:schemeClr val="bg1"/>
                          </a:solidFill>
                        </a:rPr>
                        <a:t>RVU Cost</a:t>
                      </a:r>
                      <a:endParaRPr lang="en-US" b="1" dirty="0">
                        <a:solidFill>
                          <a:schemeClr val="bg1"/>
                        </a:solidFill>
                      </a:endParaRPr>
                    </a:p>
                  </a:txBody>
                  <a:tcPr/>
                </a:tc>
                <a:tc>
                  <a:txBody>
                    <a:bodyPr/>
                    <a:lstStyle/>
                    <a:p>
                      <a:r>
                        <a:rPr lang="en-US">
                          <a:solidFill>
                            <a:schemeClr val="bg1"/>
                          </a:solidFill>
                        </a:rPr>
                        <a:t>$50</a:t>
                      </a:r>
                      <a:endParaRPr lang="en-US" b="1">
                        <a:solidFill>
                          <a:schemeClr val="bg1"/>
                        </a:solidFill>
                      </a:endParaRPr>
                    </a:p>
                  </a:txBody>
                  <a:tcPr/>
                </a:tc>
                <a:extLst>
                  <a:ext uri="{0D108BD9-81ED-4DB2-BD59-A6C34878D82A}">
                    <a16:rowId xmlns:a16="http://schemas.microsoft.com/office/drawing/2014/main" val="10002"/>
                  </a:ext>
                </a:extLst>
              </a:tr>
              <a:tr h="352997">
                <a:tc>
                  <a:txBody>
                    <a:bodyPr/>
                    <a:lstStyle/>
                    <a:p>
                      <a:endParaRPr lang="en-US" b="1">
                        <a:solidFill>
                          <a:schemeClr val="bg1"/>
                        </a:solidFill>
                      </a:endParaRPr>
                    </a:p>
                  </a:txBody>
                  <a:tcPr/>
                </a:tc>
                <a:tc>
                  <a:txBody>
                    <a:bodyPr/>
                    <a:lstStyle/>
                    <a:p>
                      <a:endParaRPr lang="en-US" b="0" dirty="0">
                        <a:solidFill>
                          <a:schemeClr val="bg1"/>
                        </a:solidFill>
                      </a:endParaRPr>
                    </a:p>
                  </a:txBody>
                  <a:tcPr/>
                </a:tc>
                <a:extLst>
                  <a:ext uri="{0D108BD9-81ED-4DB2-BD59-A6C34878D82A}">
                    <a16:rowId xmlns:a16="http://schemas.microsoft.com/office/drawing/2014/main" val="10003"/>
                  </a:ext>
                </a:extLst>
              </a:tr>
              <a:tr h="352997">
                <a:tc>
                  <a:txBody>
                    <a:bodyPr/>
                    <a:lstStyle/>
                    <a:p>
                      <a:r>
                        <a:rPr lang="en-US" b="1">
                          <a:solidFill>
                            <a:schemeClr val="bg1"/>
                          </a:solidFill>
                        </a:rPr>
                        <a:t>Minutes</a:t>
                      </a:r>
                    </a:p>
                  </a:txBody>
                  <a:tcPr/>
                </a:tc>
                <a:tc>
                  <a:txBody>
                    <a:bodyPr/>
                    <a:lstStyle/>
                    <a:p>
                      <a:r>
                        <a:rPr lang="en-US" b="0" dirty="0">
                          <a:solidFill>
                            <a:schemeClr val="bg1"/>
                          </a:solidFill>
                        </a:rPr>
                        <a:t>87</a:t>
                      </a:r>
                    </a:p>
                  </a:txBody>
                  <a:tcPr/>
                </a:tc>
                <a:extLst>
                  <a:ext uri="{0D108BD9-81ED-4DB2-BD59-A6C34878D82A}">
                    <a16:rowId xmlns:a16="http://schemas.microsoft.com/office/drawing/2014/main" val="10004"/>
                  </a:ext>
                </a:extLst>
              </a:tr>
              <a:tr h="352997">
                <a:tc>
                  <a:txBody>
                    <a:bodyPr/>
                    <a:lstStyle/>
                    <a:p>
                      <a:r>
                        <a:rPr lang="en-US">
                          <a:solidFill>
                            <a:schemeClr val="bg1"/>
                          </a:solidFill>
                        </a:rPr>
                        <a:t>ABC Cost</a:t>
                      </a:r>
                      <a:endParaRPr lang="en-US" b="1">
                        <a:solidFill>
                          <a:schemeClr val="bg1"/>
                        </a:solidFill>
                      </a:endParaRPr>
                    </a:p>
                  </a:txBody>
                  <a:tcPr/>
                </a:tc>
                <a:tc>
                  <a:txBody>
                    <a:bodyPr/>
                    <a:lstStyle/>
                    <a:p>
                      <a:r>
                        <a:rPr lang="en-US" dirty="0">
                          <a:solidFill>
                            <a:schemeClr val="bg1"/>
                          </a:solidFill>
                        </a:rPr>
                        <a:t>$250</a:t>
                      </a:r>
                      <a:endParaRPr lang="en-US" b="1" dirty="0">
                        <a:solidFill>
                          <a:schemeClr val="bg1"/>
                        </a:solidFill>
                      </a:endParaRPr>
                    </a:p>
                  </a:txBody>
                  <a:tcPr/>
                </a:tc>
                <a:extLst>
                  <a:ext uri="{0D108BD9-81ED-4DB2-BD59-A6C34878D82A}">
                    <a16:rowId xmlns:a16="http://schemas.microsoft.com/office/drawing/2014/main" val="10005"/>
                  </a:ext>
                </a:extLst>
              </a:tr>
              <a:tr h="352997">
                <a:tc>
                  <a:txBody>
                    <a:bodyPr/>
                    <a:lstStyle/>
                    <a:p>
                      <a:r>
                        <a:rPr lang="en-US">
                          <a:solidFill>
                            <a:schemeClr val="bg1"/>
                          </a:solidFill>
                        </a:rPr>
                        <a:t>Difference</a:t>
                      </a:r>
                      <a:endParaRPr lang="en-US" b="1">
                        <a:solidFill>
                          <a:schemeClr val="bg1"/>
                        </a:solidFill>
                      </a:endParaRPr>
                    </a:p>
                  </a:txBody>
                  <a:tcPr/>
                </a:tc>
                <a:tc>
                  <a:txBody>
                    <a:bodyPr/>
                    <a:lstStyle/>
                    <a:p>
                      <a:r>
                        <a:rPr lang="en-US" dirty="0">
                          <a:solidFill>
                            <a:schemeClr val="bg1"/>
                          </a:solidFill>
                          <a:highlight>
                            <a:srgbClr val="FFFF00"/>
                          </a:highlight>
                        </a:rPr>
                        <a:t>$200</a:t>
                      </a:r>
                      <a:endParaRPr lang="en-US" b="1" dirty="0">
                        <a:solidFill>
                          <a:schemeClr val="bg1"/>
                        </a:solidFill>
                        <a:highlight>
                          <a:srgbClr val="FFFF00"/>
                        </a:highlight>
                      </a:endParaRPr>
                    </a:p>
                  </a:txBody>
                  <a:tcPr/>
                </a:tc>
                <a:extLst>
                  <a:ext uri="{0D108BD9-81ED-4DB2-BD59-A6C34878D82A}">
                    <a16:rowId xmlns:a16="http://schemas.microsoft.com/office/drawing/2014/main" val="10006"/>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983167627"/>
              </p:ext>
            </p:extLst>
          </p:nvPr>
        </p:nvGraphicFramePr>
        <p:xfrm>
          <a:off x="7595717" y="3281425"/>
          <a:ext cx="2823464" cy="2560320"/>
        </p:xfrm>
        <a:graphic>
          <a:graphicData uri="http://schemas.openxmlformats.org/drawingml/2006/table">
            <a:tbl>
              <a:tblPr firstCol="1" bandRow="1">
                <a:tableStyleId>{5C22544A-7EE6-4342-B048-85BDC9FD1C3A}</a:tableStyleId>
              </a:tblPr>
              <a:tblGrid>
                <a:gridCol w="1411732">
                  <a:extLst>
                    <a:ext uri="{9D8B030D-6E8A-4147-A177-3AD203B41FA5}">
                      <a16:colId xmlns:a16="http://schemas.microsoft.com/office/drawing/2014/main" val="20000"/>
                    </a:ext>
                  </a:extLst>
                </a:gridCol>
                <a:gridCol w="1411732">
                  <a:extLst>
                    <a:ext uri="{9D8B030D-6E8A-4147-A177-3AD203B41FA5}">
                      <a16:colId xmlns:a16="http://schemas.microsoft.com/office/drawing/2014/main" val="20001"/>
                    </a:ext>
                  </a:extLst>
                </a:gridCol>
              </a:tblGrid>
              <a:tr h="357691">
                <a:tc>
                  <a:txBody>
                    <a:bodyPr/>
                    <a:lstStyle/>
                    <a:p>
                      <a:r>
                        <a:rPr lang="en-US" dirty="0">
                          <a:solidFill>
                            <a:schemeClr val="bg1"/>
                          </a:solidFill>
                        </a:rPr>
                        <a:t>RVU</a:t>
                      </a:r>
                      <a:endParaRPr lang="en-US" b="0" dirty="0">
                        <a:solidFill>
                          <a:schemeClr val="bg1"/>
                        </a:solidFill>
                      </a:endParaRPr>
                    </a:p>
                  </a:txBody>
                  <a:tcPr/>
                </a:tc>
                <a:tc>
                  <a:txBody>
                    <a:bodyPr/>
                    <a:lstStyle/>
                    <a:p>
                      <a:r>
                        <a:rPr lang="en-US">
                          <a:solidFill>
                            <a:schemeClr val="bg1"/>
                          </a:solidFill>
                        </a:rPr>
                        <a:t>2.36</a:t>
                      </a:r>
                      <a:endParaRPr lang="en-US" b="0">
                        <a:solidFill>
                          <a:schemeClr val="bg1"/>
                        </a:solidFill>
                      </a:endParaRPr>
                    </a:p>
                  </a:txBody>
                  <a:tcPr/>
                </a:tc>
                <a:extLst>
                  <a:ext uri="{0D108BD9-81ED-4DB2-BD59-A6C34878D82A}">
                    <a16:rowId xmlns:a16="http://schemas.microsoft.com/office/drawing/2014/main" val="10000"/>
                  </a:ext>
                </a:extLst>
              </a:tr>
              <a:tr h="357691">
                <a:tc>
                  <a:txBody>
                    <a:bodyPr/>
                    <a:lstStyle/>
                    <a:p>
                      <a:r>
                        <a:rPr lang="en-US" dirty="0">
                          <a:solidFill>
                            <a:schemeClr val="bg1"/>
                          </a:solidFill>
                        </a:rPr>
                        <a:t>Cost</a:t>
                      </a:r>
                      <a:r>
                        <a:rPr lang="en-US" baseline="0" dirty="0">
                          <a:solidFill>
                            <a:schemeClr val="bg1"/>
                          </a:solidFill>
                        </a:rPr>
                        <a:t> / RVU</a:t>
                      </a:r>
                      <a:endParaRPr lang="en-US" b="0" dirty="0">
                        <a:solidFill>
                          <a:schemeClr val="bg1"/>
                        </a:solidFill>
                      </a:endParaRPr>
                    </a:p>
                  </a:txBody>
                  <a:tcPr/>
                </a:tc>
                <a:tc>
                  <a:txBody>
                    <a:bodyPr/>
                    <a:lstStyle/>
                    <a:p>
                      <a:r>
                        <a:rPr lang="en-US">
                          <a:solidFill>
                            <a:schemeClr val="bg1"/>
                          </a:solidFill>
                        </a:rPr>
                        <a:t>$34</a:t>
                      </a:r>
                      <a:endParaRPr lang="en-US" b="0">
                        <a:solidFill>
                          <a:schemeClr val="bg1"/>
                        </a:solidFill>
                      </a:endParaRPr>
                    </a:p>
                  </a:txBody>
                  <a:tcPr/>
                </a:tc>
                <a:extLst>
                  <a:ext uri="{0D108BD9-81ED-4DB2-BD59-A6C34878D82A}">
                    <a16:rowId xmlns:a16="http://schemas.microsoft.com/office/drawing/2014/main" val="10001"/>
                  </a:ext>
                </a:extLst>
              </a:tr>
              <a:tr h="357691">
                <a:tc>
                  <a:txBody>
                    <a:bodyPr/>
                    <a:lstStyle/>
                    <a:p>
                      <a:r>
                        <a:rPr lang="en-US">
                          <a:solidFill>
                            <a:schemeClr val="bg1"/>
                          </a:solidFill>
                        </a:rPr>
                        <a:t>RVU Cost</a:t>
                      </a:r>
                      <a:endParaRPr lang="en-US" b="1">
                        <a:solidFill>
                          <a:schemeClr val="bg1"/>
                        </a:solidFill>
                      </a:endParaRPr>
                    </a:p>
                  </a:txBody>
                  <a:tcPr/>
                </a:tc>
                <a:tc>
                  <a:txBody>
                    <a:bodyPr/>
                    <a:lstStyle/>
                    <a:p>
                      <a:r>
                        <a:rPr lang="en-US" dirty="0">
                          <a:solidFill>
                            <a:schemeClr val="bg1"/>
                          </a:solidFill>
                        </a:rPr>
                        <a:t>$80</a:t>
                      </a:r>
                      <a:endParaRPr lang="en-US" b="1" dirty="0">
                        <a:solidFill>
                          <a:schemeClr val="bg1"/>
                        </a:solidFill>
                      </a:endParaRPr>
                    </a:p>
                  </a:txBody>
                  <a:tcPr/>
                </a:tc>
                <a:extLst>
                  <a:ext uri="{0D108BD9-81ED-4DB2-BD59-A6C34878D82A}">
                    <a16:rowId xmlns:a16="http://schemas.microsoft.com/office/drawing/2014/main" val="10002"/>
                  </a:ext>
                </a:extLst>
              </a:tr>
              <a:tr h="357691">
                <a:tc>
                  <a:txBody>
                    <a:bodyPr/>
                    <a:lstStyle/>
                    <a:p>
                      <a:endParaRPr lang="en-US" b="1">
                        <a:solidFill>
                          <a:schemeClr val="bg1"/>
                        </a:solidFill>
                      </a:endParaRPr>
                    </a:p>
                  </a:txBody>
                  <a:tcPr/>
                </a:tc>
                <a:tc>
                  <a:txBody>
                    <a:bodyPr/>
                    <a:lstStyle/>
                    <a:p>
                      <a:endParaRPr lang="en-US" b="0" dirty="0">
                        <a:solidFill>
                          <a:schemeClr val="bg1"/>
                        </a:solidFill>
                      </a:endParaRPr>
                    </a:p>
                  </a:txBody>
                  <a:tcPr/>
                </a:tc>
                <a:extLst>
                  <a:ext uri="{0D108BD9-81ED-4DB2-BD59-A6C34878D82A}">
                    <a16:rowId xmlns:a16="http://schemas.microsoft.com/office/drawing/2014/main" val="10003"/>
                  </a:ext>
                </a:extLst>
              </a:tr>
              <a:tr h="357691">
                <a:tc>
                  <a:txBody>
                    <a:bodyPr/>
                    <a:lstStyle/>
                    <a:p>
                      <a:r>
                        <a:rPr lang="en-US" b="1">
                          <a:solidFill>
                            <a:schemeClr val="bg1"/>
                          </a:solidFill>
                        </a:rPr>
                        <a:t>Minutes</a:t>
                      </a:r>
                    </a:p>
                  </a:txBody>
                  <a:tcPr/>
                </a:tc>
                <a:tc>
                  <a:txBody>
                    <a:bodyPr/>
                    <a:lstStyle/>
                    <a:p>
                      <a:r>
                        <a:rPr lang="en-US" b="0" dirty="0">
                          <a:solidFill>
                            <a:schemeClr val="bg1"/>
                          </a:solidFill>
                        </a:rPr>
                        <a:t>39</a:t>
                      </a:r>
                    </a:p>
                  </a:txBody>
                  <a:tcPr/>
                </a:tc>
                <a:extLst>
                  <a:ext uri="{0D108BD9-81ED-4DB2-BD59-A6C34878D82A}">
                    <a16:rowId xmlns:a16="http://schemas.microsoft.com/office/drawing/2014/main" val="10004"/>
                  </a:ext>
                </a:extLst>
              </a:tr>
              <a:tr h="357691">
                <a:tc>
                  <a:txBody>
                    <a:bodyPr/>
                    <a:lstStyle/>
                    <a:p>
                      <a:r>
                        <a:rPr lang="en-US">
                          <a:solidFill>
                            <a:schemeClr val="bg1"/>
                          </a:solidFill>
                        </a:rPr>
                        <a:t>ABC Cost</a:t>
                      </a:r>
                      <a:endParaRPr lang="en-US" b="1">
                        <a:solidFill>
                          <a:schemeClr val="bg1"/>
                        </a:solidFill>
                      </a:endParaRPr>
                    </a:p>
                  </a:txBody>
                  <a:tcPr/>
                </a:tc>
                <a:tc>
                  <a:txBody>
                    <a:bodyPr/>
                    <a:lstStyle/>
                    <a:p>
                      <a:r>
                        <a:rPr lang="en-US" dirty="0">
                          <a:solidFill>
                            <a:schemeClr val="bg1"/>
                          </a:solidFill>
                        </a:rPr>
                        <a:t>$112</a:t>
                      </a:r>
                      <a:endParaRPr lang="en-US" b="1" dirty="0">
                        <a:solidFill>
                          <a:schemeClr val="bg1"/>
                        </a:solidFill>
                      </a:endParaRPr>
                    </a:p>
                  </a:txBody>
                  <a:tcPr/>
                </a:tc>
                <a:extLst>
                  <a:ext uri="{0D108BD9-81ED-4DB2-BD59-A6C34878D82A}">
                    <a16:rowId xmlns:a16="http://schemas.microsoft.com/office/drawing/2014/main" val="10005"/>
                  </a:ext>
                </a:extLst>
              </a:tr>
              <a:tr h="357691">
                <a:tc>
                  <a:txBody>
                    <a:bodyPr/>
                    <a:lstStyle/>
                    <a:p>
                      <a:r>
                        <a:rPr lang="en-US">
                          <a:solidFill>
                            <a:schemeClr val="bg1"/>
                          </a:solidFill>
                        </a:rPr>
                        <a:t>Difference</a:t>
                      </a:r>
                      <a:endParaRPr lang="en-US" b="1">
                        <a:solidFill>
                          <a:schemeClr val="bg1"/>
                        </a:solidFill>
                      </a:endParaRPr>
                    </a:p>
                  </a:txBody>
                  <a:tcPr/>
                </a:tc>
                <a:tc>
                  <a:txBody>
                    <a:bodyPr/>
                    <a:lstStyle/>
                    <a:p>
                      <a:r>
                        <a:rPr lang="en-US" dirty="0">
                          <a:solidFill>
                            <a:schemeClr val="bg1"/>
                          </a:solidFill>
                          <a:highlight>
                            <a:srgbClr val="FFFF00"/>
                          </a:highlight>
                        </a:rPr>
                        <a:t>$32</a:t>
                      </a:r>
                      <a:endParaRPr lang="en-US" b="1" dirty="0">
                        <a:solidFill>
                          <a:schemeClr val="bg1"/>
                        </a:solidFill>
                        <a:highlight>
                          <a:srgbClr val="FFFF00"/>
                        </a:highlight>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8721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A7DAF-314C-4946-C4F2-F8383D4C4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18996-2B90-F153-73F7-F14452A57495}"/>
              </a:ext>
            </a:extLst>
          </p:cNvPr>
          <p:cNvSpPr>
            <a:spLocks noGrp="1"/>
          </p:cNvSpPr>
          <p:nvPr>
            <p:ph type="title"/>
          </p:nvPr>
        </p:nvSpPr>
        <p:spPr/>
        <p:txBody>
          <a:bodyPr/>
          <a:lstStyle/>
          <a:p>
            <a:r>
              <a:rPr lang="en-US" sz="2400"/>
              <a:t>The Fundamental Problem</a:t>
            </a:r>
          </a:p>
        </p:txBody>
      </p:sp>
      <p:sp>
        <p:nvSpPr>
          <p:cNvPr id="3" name="Text Placeholder 2">
            <a:extLst>
              <a:ext uri="{FF2B5EF4-FFF2-40B4-BE49-F238E27FC236}">
                <a16:creationId xmlns:a16="http://schemas.microsoft.com/office/drawing/2014/main" id="{F3112545-B531-9C62-1E6A-97F064DF83A9}"/>
              </a:ext>
            </a:extLst>
          </p:cNvPr>
          <p:cNvSpPr>
            <a:spLocks noGrp="1"/>
          </p:cNvSpPr>
          <p:nvPr>
            <p:ph idx="1"/>
          </p:nvPr>
        </p:nvSpPr>
        <p:spPr/>
        <p:txBody>
          <a:bodyPr/>
          <a:lstStyle/>
          <a:p>
            <a:r>
              <a:rPr lang="en-US"/>
              <a:t>Broad and standard use of EMRs is still a relatively new reality</a:t>
            </a:r>
          </a:p>
          <a:p>
            <a:endParaRPr lang="en-US"/>
          </a:p>
        </p:txBody>
      </p:sp>
      <p:pic>
        <p:nvPicPr>
          <p:cNvPr id="8" name="Picture 7">
            <a:extLst>
              <a:ext uri="{FF2B5EF4-FFF2-40B4-BE49-F238E27FC236}">
                <a16:creationId xmlns:a16="http://schemas.microsoft.com/office/drawing/2014/main" id="{56A5D153-F6F1-5A95-760D-A23F832138B1}"/>
              </a:ext>
            </a:extLst>
          </p:cNvPr>
          <p:cNvPicPr>
            <a:picLocks noChangeAspect="1"/>
          </p:cNvPicPr>
          <p:nvPr/>
        </p:nvPicPr>
        <p:blipFill>
          <a:blip r:embed="rId2"/>
          <a:stretch>
            <a:fillRect/>
          </a:stretch>
        </p:blipFill>
        <p:spPr>
          <a:xfrm>
            <a:off x="2429761" y="1440570"/>
            <a:ext cx="7077395" cy="4878593"/>
          </a:xfrm>
          <a:prstGeom prst="rect">
            <a:avLst/>
          </a:prstGeom>
        </p:spPr>
      </p:pic>
    </p:spTree>
    <p:extLst>
      <p:ext uri="{BB962C8B-B14F-4D97-AF65-F5344CB8AC3E}">
        <p14:creationId xmlns:p14="http://schemas.microsoft.com/office/powerpoint/2010/main" val="2830941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3429F23-7F49-4C0E-8453-C335CB783C77}"/>
              </a:ext>
            </a:extLst>
          </p:cNvPr>
          <p:cNvGrpSpPr/>
          <p:nvPr/>
        </p:nvGrpSpPr>
        <p:grpSpPr>
          <a:xfrm>
            <a:off x="7634716" y="550086"/>
            <a:ext cx="2273157" cy="1794974"/>
            <a:chOff x="9420584" y="2661329"/>
            <a:chExt cx="2273157" cy="1794974"/>
          </a:xfrm>
        </p:grpSpPr>
        <p:pic>
          <p:nvPicPr>
            <p:cNvPr id="20" name="Picture 19">
              <a:extLst>
                <a:ext uri="{FF2B5EF4-FFF2-40B4-BE49-F238E27FC236}">
                  <a16:creationId xmlns:a16="http://schemas.microsoft.com/office/drawing/2014/main" id="{30A154DD-FF17-4E63-BA78-141B13AA7F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57612" y="2661329"/>
              <a:ext cx="416288" cy="1555606"/>
            </a:xfrm>
            <a:prstGeom prst="rect">
              <a:avLst/>
            </a:prstGeom>
          </p:spPr>
        </p:pic>
        <p:pic>
          <p:nvPicPr>
            <p:cNvPr id="21" name="Picture 20">
              <a:extLst>
                <a:ext uri="{FF2B5EF4-FFF2-40B4-BE49-F238E27FC236}">
                  <a16:creationId xmlns:a16="http://schemas.microsoft.com/office/drawing/2014/main" id="{2BC3F9B7-4E16-42E8-BB94-539EC74640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06" b="96436" l="0" r="90050">
                          <a14:foregroundMark x1="11940" y1="19078" x2="18905" y2="53249"/>
                          <a14:foregroundMark x1="0" y1="23690" x2="18408" y2="53040"/>
                          <a14:foregroundMark x1="0" y1="24948" x2="5970" y2="37945"/>
                          <a14:foregroundMark x1="25373" y1="93082" x2="99502" y2="88679"/>
                          <a14:foregroundMark x1="24876" y1="96017" x2="99502" y2="88889"/>
                          <a14:foregroundMark x1="24876" y1="96226" x2="37811" y2="96436"/>
                          <a14:foregroundMark x1="42289" y1="2516" x2="43284" y2="6289"/>
                          <a14:foregroundMark x1="43284" y1="96017" x2="55721" y2="95597"/>
                          <a14:backgroundMark x1="90050" y1="14256" x2="89055" y2="9644"/>
                        </a14:backgroundRemoval>
                      </a14:imgEffect>
                    </a14:imgLayer>
                  </a14:imgProps>
                </a:ext>
                <a:ext uri="{28A0092B-C50C-407E-A947-70E740481C1C}">
                  <a14:useLocalDpi xmlns:a14="http://schemas.microsoft.com/office/drawing/2010/main"/>
                </a:ext>
              </a:extLst>
            </a:blip>
            <a:srcRect/>
            <a:stretch/>
          </p:blipFill>
          <p:spPr>
            <a:xfrm>
              <a:off x="10249593" y="2712388"/>
              <a:ext cx="614150" cy="1453487"/>
            </a:xfrm>
            <a:custGeom>
              <a:avLst/>
              <a:gdLst>
                <a:gd name="connsiteX0" fmla="*/ 0 w 614150"/>
                <a:gd name="connsiteY0" fmla="*/ 0 h 1453487"/>
                <a:gd name="connsiteX1" fmla="*/ 570047 w 614150"/>
                <a:gd name="connsiteY1" fmla="*/ 0 h 1453487"/>
                <a:gd name="connsiteX2" fmla="*/ 570047 w 614150"/>
                <a:gd name="connsiteY2" fmla="*/ 98946 h 1453487"/>
                <a:gd name="connsiteX3" fmla="*/ 614150 w 614150"/>
                <a:gd name="connsiteY3" fmla="*/ 98946 h 1453487"/>
                <a:gd name="connsiteX4" fmla="*/ 614150 w 614150"/>
                <a:gd name="connsiteY4" fmla="*/ 310487 h 1453487"/>
                <a:gd name="connsiteX5" fmla="*/ 570047 w 614150"/>
                <a:gd name="connsiteY5" fmla="*/ 310487 h 1453487"/>
                <a:gd name="connsiteX6" fmla="*/ 570047 w 614150"/>
                <a:gd name="connsiteY6" fmla="*/ 1453487 h 1453487"/>
                <a:gd name="connsiteX7" fmla="*/ 0 w 614150"/>
                <a:gd name="connsiteY7" fmla="*/ 1453487 h 14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150" h="1453487">
                  <a:moveTo>
                    <a:pt x="0" y="0"/>
                  </a:moveTo>
                  <a:lnTo>
                    <a:pt x="570047" y="0"/>
                  </a:lnTo>
                  <a:lnTo>
                    <a:pt x="570047" y="98946"/>
                  </a:lnTo>
                  <a:lnTo>
                    <a:pt x="614150" y="98946"/>
                  </a:lnTo>
                  <a:lnTo>
                    <a:pt x="614150" y="310487"/>
                  </a:lnTo>
                  <a:lnTo>
                    <a:pt x="570047" y="310487"/>
                  </a:lnTo>
                  <a:lnTo>
                    <a:pt x="570047" y="1453487"/>
                  </a:lnTo>
                  <a:lnTo>
                    <a:pt x="0" y="1453487"/>
                  </a:lnTo>
                  <a:close/>
                </a:path>
              </a:pathLst>
            </a:custGeom>
          </p:spPr>
        </p:pic>
        <p:pic>
          <p:nvPicPr>
            <p:cNvPr id="22" name="Picture 21">
              <a:extLst>
                <a:ext uri="{FF2B5EF4-FFF2-40B4-BE49-F238E27FC236}">
                  <a16:creationId xmlns:a16="http://schemas.microsoft.com/office/drawing/2014/main" id="{6A12EDE2-F0CD-4577-8E4E-5D956ED2720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86" b="96514" l="6667" r="94545">
                          <a14:foregroundMark x1="64848" y1="7625" x2="71515" y2="22658"/>
                          <a14:foregroundMark x1="90303" y1="27669" x2="78182" y2="63181"/>
                          <a14:foregroundMark x1="78182" y1="63181" x2="86667" y2="27233"/>
                          <a14:foregroundMark x1="86667" y1="27233" x2="94545" y2="62963"/>
                          <a14:foregroundMark x1="94545" y1="62963" x2="86667" y2="29194"/>
                          <a14:foregroundMark x1="22424" y1="84749" x2="63636" y2="92593"/>
                          <a14:foregroundMark x1="63636" y1="92593" x2="63636" y2="96514"/>
                          <a14:foregroundMark x1="21212" y1="88235" x2="6667" y2="96950"/>
                          <a14:foregroundMark x1="61818" y1="3704" x2="60606" y2="10458"/>
                        </a14:backgroundRemoval>
                      </a14:imgEffect>
                    </a14:imgLayer>
                  </a14:imgProps>
                </a:ext>
                <a:ext uri="{28A0092B-C50C-407E-A947-70E740481C1C}">
                  <a14:useLocalDpi xmlns:a14="http://schemas.microsoft.com/office/drawing/2010/main"/>
                </a:ext>
              </a:extLst>
            </a:blip>
            <a:srcRect/>
            <a:stretch/>
          </p:blipFill>
          <p:spPr>
            <a:xfrm>
              <a:off x="11044310" y="2763728"/>
              <a:ext cx="503995" cy="1395036"/>
            </a:xfrm>
            <a:prstGeom prst="rect">
              <a:avLst/>
            </a:prstGeom>
          </p:spPr>
        </p:pic>
        <p:sp>
          <p:nvSpPr>
            <p:cNvPr id="23" name="TextBox 22">
              <a:extLst>
                <a:ext uri="{FF2B5EF4-FFF2-40B4-BE49-F238E27FC236}">
                  <a16:creationId xmlns:a16="http://schemas.microsoft.com/office/drawing/2014/main" id="{281B8DB0-9C54-42FC-AD7C-9ACD4DACF8BF}"/>
                </a:ext>
              </a:extLst>
            </p:cNvPr>
            <p:cNvSpPr txBox="1"/>
            <p:nvPr/>
          </p:nvSpPr>
          <p:spPr>
            <a:xfrm>
              <a:off x="9420584" y="4179304"/>
              <a:ext cx="7876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Patient 1</a:t>
              </a:r>
            </a:p>
          </p:txBody>
        </p:sp>
        <p:sp>
          <p:nvSpPr>
            <p:cNvPr id="25" name="TextBox 24">
              <a:extLst>
                <a:ext uri="{FF2B5EF4-FFF2-40B4-BE49-F238E27FC236}">
                  <a16:creationId xmlns:a16="http://schemas.microsoft.com/office/drawing/2014/main" id="{4A884C87-0F95-48E7-98A4-09D8E5F8EAE5}"/>
                </a:ext>
              </a:extLst>
            </p:cNvPr>
            <p:cNvSpPr txBox="1"/>
            <p:nvPr/>
          </p:nvSpPr>
          <p:spPr>
            <a:xfrm>
              <a:off x="10171726" y="4172237"/>
              <a:ext cx="7876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Patient 2</a:t>
              </a:r>
            </a:p>
          </p:txBody>
        </p:sp>
        <p:sp>
          <p:nvSpPr>
            <p:cNvPr id="27" name="TextBox 26">
              <a:extLst>
                <a:ext uri="{FF2B5EF4-FFF2-40B4-BE49-F238E27FC236}">
                  <a16:creationId xmlns:a16="http://schemas.microsoft.com/office/drawing/2014/main" id="{307EB55E-2CEB-4B59-BDD1-2E137A902A0F}"/>
                </a:ext>
              </a:extLst>
            </p:cNvPr>
            <p:cNvSpPr txBox="1"/>
            <p:nvPr/>
          </p:nvSpPr>
          <p:spPr>
            <a:xfrm>
              <a:off x="10906089" y="4173583"/>
              <a:ext cx="7876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Patient 3</a:t>
              </a:r>
            </a:p>
          </p:txBody>
        </p:sp>
      </p:grpSp>
      <p:cxnSp>
        <p:nvCxnSpPr>
          <p:cNvPr id="32" name="Straight Connector 31">
            <a:extLst>
              <a:ext uri="{FF2B5EF4-FFF2-40B4-BE49-F238E27FC236}">
                <a16:creationId xmlns:a16="http://schemas.microsoft.com/office/drawing/2014/main" id="{BFB956E2-0021-4247-8A97-85346B9D6E5F}"/>
              </a:ext>
            </a:extLst>
          </p:cNvPr>
          <p:cNvCxnSpPr>
            <a:cxnSpLocks/>
          </p:cNvCxnSpPr>
          <p:nvPr/>
        </p:nvCxnSpPr>
        <p:spPr>
          <a:xfrm>
            <a:off x="5373696" y="4053628"/>
            <a:ext cx="2687340" cy="0"/>
          </a:xfrm>
          <a:prstGeom prst="line">
            <a:avLst/>
          </a:prstGeom>
          <a:ln w="76200">
            <a:solidFill>
              <a:srgbClr val="0EACE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69997E-C9D8-46F8-B268-1DF716559E6C}"/>
              </a:ext>
            </a:extLst>
          </p:cNvPr>
          <p:cNvCxnSpPr>
            <a:cxnSpLocks/>
          </p:cNvCxnSpPr>
          <p:nvPr/>
        </p:nvCxnSpPr>
        <p:spPr>
          <a:xfrm flipV="1">
            <a:off x="8023380" y="2395946"/>
            <a:ext cx="0" cy="1657682"/>
          </a:xfrm>
          <a:prstGeom prst="line">
            <a:avLst/>
          </a:prstGeom>
          <a:ln w="76200">
            <a:solidFill>
              <a:srgbClr val="0EACE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8625F9B-FAC3-4207-8CC3-BDE09B72C5C7}"/>
              </a:ext>
            </a:extLst>
          </p:cNvPr>
          <p:cNvCxnSpPr>
            <a:cxnSpLocks/>
          </p:cNvCxnSpPr>
          <p:nvPr/>
        </p:nvCxnSpPr>
        <p:spPr>
          <a:xfrm>
            <a:off x="4835247" y="5599779"/>
            <a:ext cx="4714106" cy="0"/>
          </a:xfrm>
          <a:prstGeom prst="line">
            <a:avLst/>
          </a:prstGeom>
          <a:ln w="76200">
            <a:solidFill>
              <a:srgbClr val="4C4B9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935676E-E6BF-4118-A77D-10E8BF4928A0}"/>
              </a:ext>
            </a:extLst>
          </p:cNvPr>
          <p:cNvCxnSpPr>
            <a:cxnSpLocks/>
          </p:cNvCxnSpPr>
          <p:nvPr/>
        </p:nvCxnSpPr>
        <p:spPr>
          <a:xfrm flipV="1">
            <a:off x="9512963" y="2424225"/>
            <a:ext cx="0" cy="3175555"/>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44788B4-A2EF-44CB-8F14-31D3F6CDCABF}"/>
              </a:ext>
            </a:extLst>
          </p:cNvPr>
          <p:cNvGrpSpPr/>
          <p:nvPr/>
        </p:nvGrpSpPr>
        <p:grpSpPr>
          <a:xfrm>
            <a:off x="1230045" y="2040275"/>
            <a:ext cx="4276548" cy="3755347"/>
            <a:chOff x="720997" y="1851522"/>
            <a:chExt cx="4276548" cy="3755347"/>
          </a:xfrm>
        </p:grpSpPr>
        <p:pic>
          <p:nvPicPr>
            <p:cNvPr id="39" name="Picture 38" descr="Icon&#10;&#10;Description automatically generated">
              <a:extLst>
                <a:ext uri="{FF2B5EF4-FFF2-40B4-BE49-F238E27FC236}">
                  <a16:creationId xmlns:a16="http://schemas.microsoft.com/office/drawing/2014/main" id="{91D57CF5-16C3-4C2F-BA58-21BC8FE3A66B}"/>
                </a:ext>
              </a:extLst>
            </p:cNvPr>
            <p:cNvPicPr>
              <a:picLocks noChangeAspect="1"/>
            </p:cNvPicPr>
            <p:nvPr/>
          </p:nvPicPr>
          <p:blipFill>
            <a:blip r:embed="rId8"/>
            <a:stretch>
              <a:fillRect/>
            </a:stretch>
          </p:blipFill>
          <p:spPr>
            <a:xfrm>
              <a:off x="922282" y="1851522"/>
              <a:ext cx="3961218" cy="3616295"/>
            </a:xfrm>
            <a:prstGeom prst="rect">
              <a:avLst/>
            </a:prstGeom>
          </p:spPr>
        </p:pic>
        <p:sp>
          <p:nvSpPr>
            <p:cNvPr id="40" name="Oval 39">
              <a:extLst>
                <a:ext uri="{FF2B5EF4-FFF2-40B4-BE49-F238E27FC236}">
                  <a16:creationId xmlns:a16="http://schemas.microsoft.com/office/drawing/2014/main" id="{204DC4D8-633C-4B74-8722-A11AD561080C}"/>
                </a:ext>
              </a:extLst>
            </p:cNvPr>
            <p:cNvSpPr/>
            <p:nvPr/>
          </p:nvSpPr>
          <p:spPr>
            <a:xfrm>
              <a:off x="1586296" y="3956552"/>
              <a:ext cx="391685" cy="3916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2</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B9FCCA5B-5956-43A3-8CC1-644033F23C1F}"/>
                </a:ext>
              </a:extLst>
            </p:cNvPr>
            <p:cNvSpPr/>
            <p:nvPr/>
          </p:nvSpPr>
          <p:spPr>
            <a:xfrm>
              <a:off x="720997" y="3525277"/>
              <a:ext cx="391685" cy="3916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1</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32F04CB2-0902-4D25-83E9-165C97693F11}"/>
                </a:ext>
              </a:extLst>
            </p:cNvPr>
            <p:cNvSpPr/>
            <p:nvPr/>
          </p:nvSpPr>
          <p:spPr>
            <a:xfrm>
              <a:off x="1537987" y="4409512"/>
              <a:ext cx="391685" cy="3916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3</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FE98044-D413-4B88-A01C-18DA5367547A}"/>
                </a:ext>
              </a:extLst>
            </p:cNvPr>
            <p:cNvSpPr/>
            <p:nvPr/>
          </p:nvSpPr>
          <p:spPr>
            <a:xfrm>
              <a:off x="4130357" y="5215184"/>
              <a:ext cx="391685" cy="3916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A34DB603-4BAC-47C0-97E9-E55195B30050}"/>
                </a:ext>
              </a:extLst>
            </p:cNvPr>
            <p:cNvSpPr/>
            <p:nvPr/>
          </p:nvSpPr>
          <p:spPr>
            <a:xfrm>
              <a:off x="4410018" y="4743717"/>
              <a:ext cx="391685" cy="3916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D7A12164-1DED-4AF2-81F0-C428D9B9D384}"/>
                </a:ext>
              </a:extLst>
            </p:cNvPr>
            <p:cNvSpPr/>
            <p:nvPr/>
          </p:nvSpPr>
          <p:spPr>
            <a:xfrm>
              <a:off x="4605860" y="3669033"/>
              <a:ext cx="391685" cy="3916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46" name="Straight Connector 45">
            <a:extLst>
              <a:ext uri="{FF2B5EF4-FFF2-40B4-BE49-F238E27FC236}">
                <a16:creationId xmlns:a16="http://schemas.microsoft.com/office/drawing/2014/main" id="{844D3FE5-7D43-42B9-8C9E-963658F046AB}"/>
              </a:ext>
            </a:extLst>
          </p:cNvPr>
          <p:cNvCxnSpPr>
            <a:cxnSpLocks/>
          </p:cNvCxnSpPr>
          <p:nvPr/>
        </p:nvCxnSpPr>
        <p:spPr>
          <a:xfrm>
            <a:off x="5304566" y="5128312"/>
            <a:ext cx="351939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D4115F-7538-4044-961C-19B2CA08033A}"/>
              </a:ext>
            </a:extLst>
          </p:cNvPr>
          <p:cNvCxnSpPr>
            <a:cxnSpLocks/>
          </p:cNvCxnSpPr>
          <p:nvPr/>
        </p:nvCxnSpPr>
        <p:spPr>
          <a:xfrm flipV="1">
            <a:off x="8784939" y="2424225"/>
            <a:ext cx="0" cy="2704087"/>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CBBED3A-DDCB-4279-8AEF-233AB3B2B6FB}"/>
              </a:ext>
            </a:extLst>
          </p:cNvPr>
          <p:cNvSpPr>
            <a:spLocks noGrp="1"/>
          </p:cNvSpPr>
          <p:nvPr>
            <p:ph type="title"/>
          </p:nvPr>
        </p:nvSpPr>
        <p:spPr/>
        <p:txBody>
          <a:bodyPr>
            <a:normAutofit fontScale="90000"/>
          </a:bodyPr>
          <a:lstStyle/>
          <a:p>
            <a:r>
              <a:rPr lang="en-US"/>
              <a:t>Managing Costs by Patient Pathway</a:t>
            </a:r>
            <a:endParaRPr lang="en-NL"/>
          </a:p>
        </p:txBody>
      </p:sp>
      <p:sp>
        <p:nvSpPr>
          <p:cNvPr id="3" name="Text Placeholder 2">
            <a:extLst>
              <a:ext uri="{FF2B5EF4-FFF2-40B4-BE49-F238E27FC236}">
                <a16:creationId xmlns:a16="http://schemas.microsoft.com/office/drawing/2014/main" id="{D66D1A9E-A5E8-465F-A405-1CE06780BDEA}"/>
              </a:ext>
            </a:extLst>
          </p:cNvPr>
          <p:cNvSpPr>
            <a:spLocks noGrp="1"/>
          </p:cNvSpPr>
          <p:nvPr>
            <p:ph idx="1"/>
          </p:nvPr>
        </p:nvSpPr>
        <p:spPr/>
        <p:txBody>
          <a:bodyPr/>
          <a:lstStyle/>
          <a:p>
            <a:r>
              <a:rPr lang="en-US"/>
              <a:t>3 patients having the same procedure</a:t>
            </a:r>
          </a:p>
        </p:txBody>
      </p:sp>
    </p:spTree>
    <p:extLst>
      <p:ext uri="{BB962C8B-B14F-4D97-AF65-F5344CB8AC3E}">
        <p14:creationId xmlns:p14="http://schemas.microsoft.com/office/powerpoint/2010/main" val="1482550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B7A7B8-9388-40A5-9534-15640CEB8C5D}"/>
              </a:ext>
            </a:extLst>
          </p:cNvPr>
          <p:cNvPicPr>
            <a:picLocks noChangeAspect="1"/>
          </p:cNvPicPr>
          <p:nvPr/>
        </p:nvPicPr>
        <p:blipFill>
          <a:blip r:embed="rId2"/>
          <a:stretch>
            <a:fillRect/>
          </a:stretch>
        </p:blipFill>
        <p:spPr>
          <a:xfrm>
            <a:off x="830531" y="1139366"/>
            <a:ext cx="9982244" cy="5083972"/>
          </a:xfrm>
          <a:prstGeom prst="rect">
            <a:avLst/>
          </a:prstGeom>
        </p:spPr>
      </p:pic>
      <p:sp>
        <p:nvSpPr>
          <p:cNvPr id="3" name="Title 2">
            <a:extLst>
              <a:ext uri="{FF2B5EF4-FFF2-40B4-BE49-F238E27FC236}">
                <a16:creationId xmlns:a16="http://schemas.microsoft.com/office/drawing/2014/main" id="{9D3C8A79-808A-4439-BDF2-9D312DE698E2}"/>
              </a:ext>
            </a:extLst>
          </p:cNvPr>
          <p:cNvSpPr>
            <a:spLocks noGrp="1"/>
          </p:cNvSpPr>
          <p:nvPr>
            <p:ph type="title"/>
          </p:nvPr>
        </p:nvSpPr>
        <p:spPr/>
        <p:txBody>
          <a:bodyPr/>
          <a:lstStyle/>
          <a:p>
            <a:r>
              <a:rPr lang="en-US"/>
              <a:t>Activity-Based Costing</a:t>
            </a:r>
          </a:p>
        </p:txBody>
      </p:sp>
      <p:sp>
        <p:nvSpPr>
          <p:cNvPr id="2" name="Text Placeholder 1">
            <a:extLst>
              <a:ext uri="{FF2B5EF4-FFF2-40B4-BE49-F238E27FC236}">
                <a16:creationId xmlns:a16="http://schemas.microsoft.com/office/drawing/2014/main" id="{1B535B84-30C3-7A46-E2DC-FC91EF141A7A}"/>
              </a:ext>
            </a:extLst>
          </p:cNvPr>
          <p:cNvSpPr>
            <a:spLocks noGrp="1"/>
          </p:cNvSpPr>
          <p:nvPr>
            <p:ph idx="1"/>
          </p:nvPr>
        </p:nvSpPr>
        <p:spPr>
          <a:xfrm>
            <a:off x="845869" y="806065"/>
            <a:ext cx="10515600" cy="4638673"/>
          </a:xfrm>
        </p:spPr>
        <p:txBody>
          <a:bodyPr/>
          <a:lstStyle/>
          <a:p>
            <a:r>
              <a:rPr lang="en-US" sz="2000"/>
              <a:t>A paradigm shift affording greater visibility into the true costs of service delivery</a:t>
            </a:r>
          </a:p>
        </p:txBody>
      </p:sp>
      <p:sp>
        <p:nvSpPr>
          <p:cNvPr id="6" name="Slide Number Placeholder 3">
            <a:extLst>
              <a:ext uri="{FF2B5EF4-FFF2-40B4-BE49-F238E27FC236}">
                <a16:creationId xmlns:a16="http://schemas.microsoft.com/office/drawing/2014/main" id="{A8E42C1F-4B5A-4B46-BD28-060A9B3AF129}"/>
              </a:ext>
            </a:extLst>
          </p:cNvPr>
          <p:cNvSpPr txBox="1">
            <a:spLocks/>
          </p:cNvSpPr>
          <p:nvPr/>
        </p:nvSpPr>
        <p:spPr>
          <a:xfrm>
            <a:off x="2318" y="6485116"/>
            <a:ext cx="685800" cy="3728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9AAA9D0-25F1-44A0-B71A-2301059DA742}" type="slidenum">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77D188A-3BC0-4404-AC2A-274B790E3C66}"/>
              </a:ext>
            </a:extLst>
          </p:cNvPr>
          <p:cNvPicPr>
            <a:picLocks noChangeAspect="1"/>
          </p:cNvPicPr>
          <p:nvPr/>
        </p:nvPicPr>
        <p:blipFill>
          <a:blip r:embed="rId3"/>
          <a:stretch>
            <a:fillRect/>
          </a:stretch>
        </p:blipFill>
        <p:spPr>
          <a:xfrm>
            <a:off x="7149069" y="4562749"/>
            <a:ext cx="4840860" cy="1763977"/>
          </a:xfrm>
          <a:prstGeom prst="rect">
            <a:avLst/>
          </a:prstGeom>
        </p:spPr>
      </p:pic>
      <p:grpSp>
        <p:nvGrpSpPr>
          <p:cNvPr id="11" name="Group 10">
            <a:extLst>
              <a:ext uri="{FF2B5EF4-FFF2-40B4-BE49-F238E27FC236}">
                <a16:creationId xmlns:a16="http://schemas.microsoft.com/office/drawing/2014/main" id="{BE8C013F-28CC-4174-86E3-D2400CC50F6D}"/>
              </a:ext>
            </a:extLst>
          </p:cNvPr>
          <p:cNvGrpSpPr/>
          <p:nvPr/>
        </p:nvGrpSpPr>
        <p:grpSpPr>
          <a:xfrm rot="19066475">
            <a:off x="6113593" y="4645360"/>
            <a:ext cx="1281028" cy="1313928"/>
            <a:chOff x="1850658" y="2349828"/>
            <a:chExt cx="1281021" cy="2322627"/>
          </a:xfrm>
        </p:grpSpPr>
        <p:cxnSp>
          <p:nvCxnSpPr>
            <p:cNvPr id="12" name="Straight Connector 11">
              <a:extLst>
                <a:ext uri="{FF2B5EF4-FFF2-40B4-BE49-F238E27FC236}">
                  <a16:creationId xmlns:a16="http://schemas.microsoft.com/office/drawing/2014/main" id="{2D363437-02AF-4129-AFAF-807EE14E3E5B}"/>
                </a:ext>
              </a:extLst>
            </p:cNvPr>
            <p:cNvCxnSpPr>
              <a:cxnSpLocks/>
              <a:stCxn id="14" idx="5"/>
              <a:endCxn id="15" idx="3"/>
            </p:cNvCxnSpPr>
            <p:nvPr/>
          </p:nvCxnSpPr>
          <p:spPr>
            <a:xfrm rot="2533525">
              <a:off x="1850658" y="3311086"/>
              <a:ext cx="1142354" cy="675819"/>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9BBC246-6000-4A1A-9836-623F9B3B1066}"/>
                </a:ext>
              </a:extLst>
            </p:cNvPr>
            <p:cNvCxnSpPr>
              <a:cxnSpLocks/>
              <a:endCxn id="15" idx="7"/>
            </p:cNvCxnSpPr>
            <p:nvPr/>
          </p:nvCxnSpPr>
          <p:spPr>
            <a:xfrm rot="2533525">
              <a:off x="1985292" y="3403111"/>
              <a:ext cx="1146387" cy="4197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AABD6EE5-7835-44E8-9A4B-FF8077F86016}"/>
                </a:ext>
              </a:extLst>
            </p:cNvPr>
            <p:cNvSpPr/>
            <p:nvPr/>
          </p:nvSpPr>
          <p:spPr>
            <a:xfrm>
              <a:off x="1920756" y="2349828"/>
              <a:ext cx="242029" cy="433941"/>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5CAD21B1-EA20-4B54-815B-867CD3918C11}"/>
                </a:ext>
              </a:extLst>
            </p:cNvPr>
            <p:cNvSpPr/>
            <p:nvPr/>
          </p:nvSpPr>
          <p:spPr>
            <a:xfrm>
              <a:off x="2662765" y="4025900"/>
              <a:ext cx="365760" cy="646555"/>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465721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232C-EB38-4AE7-B633-DCE3CCE021CD}"/>
              </a:ext>
            </a:extLst>
          </p:cNvPr>
          <p:cNvSpPr>
            <a:spLocks noGrp="1"/>
          </p:cNvSpPr>
          <p:nvPr>
            <p:ph type="title"/>
          </p:nvPr>
        </p:nvSpPr>
        <p:spPr/>
        <p:txBody>
          <a:bodyPr>
            <a:normAutofit fontScale="90000"/>
          </a:bodyPr>
          <a:lstStyle/>
          <a:p>
            <a:r>
              <a:rPr lang="en-US"/>
              <a:t> Example: Strengthen Strategic Decision Support</a:t>
            </a:r>
            <a:endParaRPr lang="en-NL"/>
          </a:p>
        </p:txBody>
      </p:sp>
      <p:sp>
        <p:nvSpPr>
          <p:cNvPr id="6" name="Text Placeholder 5">
            <a:extLst>
              <a:ext uri="{FF2B5EF4-FFF2-40B4-BE49-F238E27FC236}">
                <a16:creationId xmlns:a16="http://schemas.microsoft.com/office/drawing/2014/main" id="{AD40821A-C9A8-45CA-9DFB-67172F5EAC7D}"/>
              </a:ext>
            </a:extLst>
          </p:cNvPr>
          <p:cNvSpPr>
            <a:spLocks noGrp="1"/>
          </p:cNvSpPr>
          <p:nvPr>
            <p:ph idx="1"/>
          </p:nvPr>
        </p:nvSpPr>
        <p:spPr>
          <a:xfrm>
            <a:off x="977057" y="909206"/>
            <a:ext cx="10515600" cy="4638673"/>
          </a:xfrm>
        </p:spPr>
        <p:txBody>
          <a:bodyPr/>
          <a:lstStyle/>
          <a:p>
            <a:r>
              <a:rPr lang="en-US" sz="2000" dirty="0"/>
              <a:t>Data showing that more expensive procedures to not always yield better outcomes</a:t>
            </a:r>
          </a:p>
        </p:txBody>
      </p:sp>
      <p:sp>
        <p:nvSpPr>
          <p:cNvPr id="9" name="TextBox 8"/>
          <p:cNvSpPr txBox="1"/>
          <p:nvPr/>
        </p:nvSpPr>
        <p:spPr>
          <a:xfrm>
            <a:off x="4565495" y="6033142"/>
            <a:ext cx="260538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333333"/>
                </a:solidFill>
                <a:effectLst/>
                <a:uLnTx/>
                <a:uFillTx/>
                <a:latin typeface="Calibri Light" panose="020F0302020204030204"/>
                <a:ea typeface="+mn-ea"/>
                <a:cs typeface="Arial" panose="020B0604020202020204" pitchFamily="34" charset="0"/>
              </a:rPr>
              <a:t>*Sample data for illustrative purposes.</a:t>
            </a:r>
          </a:p>
        </p:txBody>
      </p:sp>
      <p:graphicFrame>
        <p:nvGraphicFramePr>
          <p:cNvPr id="3" name="Table 2"/>
          <p:cNvGraphicFramePr>
            <a:graphicFrameLocks noGrp="1"/>
          </p:cNvGraphicFramePr>
          <p:nvPr>
            <p:extLst>
              <p:ext uri="{D42A27DB-BD31-4B8C-83A1-F6EECF244321}">
                <p14:modId xmlns:p14="http://schemas.microsoft.com/office/powerpoint/2010/main" val="2686894421"/>
              </p:ext>
            </p:extLst>
          </p:nvPr>
        </p:nvGraphicFramePr>
        <p:xfrm>
          <a:off x="1038150" y="1351429"/>
          <a:ext cx="9660078" cy="2170809"/>
        </p:xfrm>
        <a:graphic>
          <a:graphicData uri="http://schemas.openxmlformats.org/drawingml/2006/table">
            <a:tbl>
              <a:tblPr firstRow="1" bandRow="1">
                <a:tableStyleId>{5C22544A-7EE6-4342-B048-85BDC9FD1C3A}</a:tableStyleId>
              </a:tblPr>
              <a:tblGrid>
                <a:gridCol w="365080">
                  <a:extLst>
                    <a:ext uri="{9D8B030D-6E8A-4147-A177-3AD203B41FA5}">
                      <a16:colId xmlns:a16="http://schemas.microsoft.com/office/drawing/2014/main" val="20000"/>
                    </a:ext>
                  </a:extLst>
                </a:gridCol>
                <a:gridCol w="2394943">
                  <a:extLst>
                    <a:ext uri="{9D8B030D-6E8A-4147-A177-3AD203B41FA5}">
                      <a16:colId xmlns:a16="http://schemas.microsoft.com/office/drawing/2014/main" val="20001"/>
                    </a:ext>
                  </a:extLst>
                </a:gridCol>
                <a:gridCol w="1380011">
                  <a:extLst>
                    <a:ext uri="{9D8B030D-6E8A-4147-A177-3AD203B41FA5}">
                      <a16:colId xmlns:a16="http://schemas.microsoft.com/office/drawing/2014/main" val="20002"/>
                    </a:ext>
                  </a:extLst>
                </a:gridCol>
                <a:gridCol w="1380011">
                  <a:extLst>
                    <a:ext uri="{9D8B030D-6E8A-4147-A177-3AD203B41FA5}">
                      <a16:colId xmlns:a16="http://schemas.microsoft.com/office/drawing/2014/main" val="20003"/>
                    </a:ext>
                  </a:extLst>
                </a:gridCol>
                <a:gridCol w="1380011">
                  <a:extLst>
                    <a:ext uri="{9D8B030D-6E8A-4147-A177-3AD203B41FA5}">
                      <a16:colId xmlns:a16="http://schemas.microsoft.com/office/drawing/2014/main" val="20004"/>
                    </a:ext>
                  </a:extLst>
                </a:gridCol>
                <a:gridCol w="1380011">
                  <a:extLst>
                    <a:ext uri="{9D8B030D-6E8A-4147-A177-3AD203B41FA5}">
                      <a16:colId xmlns:a16="http://schemas.microsoft.com/office/drawing/2014/main" val="20005"/>
                    </a:ext>
                  </a:extLst>
                </a:gridCol>
                <a:gridCol w="1380011">
                  <a:extLst>
                    <a:ext uri="{9D8B030D-6E8A-4147-A177-3AD203B41FA5}">
                      <a16:colId xmlns:a16="http://schemas.microsoft.com/office/drawing/2014/main" val="20006"/>
                    </a:ext>
                  </a:extLst>
                </a:gridCol>
              </a:tblGrid>
              <a:tr h="472687">
                <a:tc>
                  <a:txBody>
                    <a:bodyPr/>
                    <a:lstStyle/>
                    <a:p>
                      <a:pPr algn="ctr"/>
                      <a:endParaRPr lang="en-US" sz="1100" dirty="0">
                        <a:solidFill>
                          <a:schemeClr val="bg1"/>
                        </a:solidFill>
                        <a:latin typeface="+mn-lt"/>
                        <a:ea typeface="Arial Narrow" charset="0"/>
                        <a:cs typeface="Arial Narrow" charset="0"/>
                      </a:endParaRPr>
                    </a:p>
                  </a:txBody>
                  <a:tcPr marL="80257" marR="80257" marT="40129" marB="40129" anchor="ctr"/>
                </a:tc>
                <a:tc>
                  <a:txBody>
                    <a:bodyPr/>
                    <a:lstStyle/>
                    <a:p>
                      <a:pPr algn="l"/>
                      <a:endParaRPr lang="en-US" sz="1100" dirty="0">
                        <a:solidFill>
                          <a:schemeClr val="bg1"/>
                        </a:solidFill>
                        <a:latin typeface="+mn-lt"/>
                        <a:ea typeface="Arial Narrow" charset="0"/>
                        <a:cs typeface="Arial Narrow" charset="0"/>
                      </a:endParaRPr>
                    </a:p>
                  </a:txBody>
                  <a:tcPr marL="80257" marR="80257" marT="40129" marB="40129" anchor="ctr"/>
                </a:tc>
                <a:tc>
                  <a:txBody>
                    <a:bodyPr/>
                    <a:lstStyle/>
                    <a:p>
                      <a:pPr algn="ctr"/>
                      <a:r>
                        <a:rPr lang="en-US" sz="1400">
                          <a:solidFill>
                            <a:schemeClr val="bg1"/>
                          </a:solidFill>
                          <a:latin typeface="+mn-lt"/>
                          <a:ea typeface="Arial Narrow" charset="0"/>
                          <a:cs typeface="Arial Narrow" charset="0"/>
                        </a:rPr>
                        <a:t>Laparoscopic</a:t>
                      </a:r>
                    </a:p>
                  </a:txBody>
                  <a:tcPr marL="80257" marR="80257" marT="40129" marB="40129" anchor="ctr"/>
                </a:tc>
                <a:tc>
                  <a:txBody>
                    <a:bodyPr/>
                    <a:lstStyle/>
                    <a:p>
                      <a:pPr algn="ctr"/>
                      <a:r>
                        <a:rPr lang="en-US" sz="1400">
                          <a:solidFill>
                            <a:schemeClr val="bg1"/>
                          </a:solidFill>
                          <a:latin typeface="+mn-lt"/>
                          <a:ea typeface="Arial Narrow" charset="0"/>
                          <a:cs typeface="Arial Narrow" charset="0"/>
                        </a:rPr>
                        <a:t>Vaginal</a:t>
                      </a:r>
                    </a:p>
                  </a:txBody>
                  <a:tcPr marL="80257" marR="80257" marT="40129" marB="40129" anchor="ctr"/>
                </a:tc>
                <a:tc>
                  <a:txBody>
                    <a:bodyPr/>
                    <a:lstStyle/>
                    <a:p>
                      <a:pPr algn="ctr"/>
                      <a:r>
                        <a:rPr lang="en-US" sz="1400">
                          <a:solidFill>
                            <a:schemeClr val="bg1"/>
                          </a:solidFill>
                          <a:latin typeface="+mn-lt"/>
                          <a:ea typeface="Arial Narrow" charset="0"/>
                          <a:cs typeface="Arial Narrow" charset="0"/>
                        </a:rPr>
                        <a:t>Robotic</a:t>
                      </a:r>
                    </a:p>
                  </a:txBody>
                  <a:tcPr marL="80257" marR="80257" marT="40129" marB="40129" anchor="ctr"/>
                </a:tc>
                <a:tc>
                  <a:txBody>
                    <a:bodyPr/>
                    <a:lstStyle/>
                    <a:p>
                      <a:pPr algn="ctr"/>
                      <a:r>
                        <a:rPr lang="en-US" sz="1400">
                          <a:solidFill>
                            <a:schemeClr val="bg1"/>
                          </a:solidFill>
                          <a:latin typeface="+mn-lt"/>
                          <a:ea typeface="Arial Narrow" charset="0"/>
                          <a:cs typeface="Arial Narrow" charset="0"/>
                        </a:rPr>
                        <a:t>Open</a:t>
                      </a:r>
                    </a:p>
                  </a:txBody>
                  <a:tcPr marL="80257" marR="80257" marT="40129" marB="40129" anchor="ctr"/>
                </a:tc>
                <a:tc>
                  <a:txBody>
                    <a:bodyPr/>
                    <a:lstStyle/>
                    <a:p>
                      <a:pPr algn="ctr"/>
                      <a:r>
                        <a:rPr lang="en-US" sz="1400">
                          <a:solidFill>
                            <a:schemeClr val="bg1"/>
                          </a:solidFill>
                          <a:latin typeface="+mn-lt"/>
                          <a:ea typeface="Arial Narrow" charset="0"/>
                          <a:cs typeface="Arial Narrow" charset="0"/>
                        </a:rPr>
                        <a:t>Total Hysterectomies</a:t>
                      </a:r>
                    </a:p>
                  </a:txBody>
                  <a:tcPr marL="80257" marR="80257" marT="40129" marB="40129" anchor="ctr"/>
                </a:tc>
                <a:extLst>
                  <a:ext uri="{0D108BD9-81ED-4DB2-BD59-A6C34878D82A}">
                    <a16:rowId xmlns:a16="http://schemas.microsoft.com/office/drawing/2014/main" val="10000"/>
                  </a:ext>
                </a:extLst>
              </a:tr>
              <a:tr h="287967">
                <a:tc>
                  <a:txBody>
                    <a:bodyPr/>
                    <a:lstStyle/>
                    <a:p>
                      <a:pPr algn="ctr"/>
                      <a:endParaRPr lang="en-US" sz="1500">
                        <a:solidFill>
                          <a:schemeClr val="bg1"/>
                        </a:solidFill>
                        <a:latin typeface="+mn-lt"/>
                        <a:ea typeface="Arial Narrow" charset="0"/>
                        <a:cs typeface="Arial Narrow" charset="0"/>
                      </a:endParaRPr>
                    </a:p>
                  </a:txBody>
                  <a:tcPr marL="80257" marR="80257" marT="40129" marB="40129" vert="vert270" anchor="ctr"/>
                </a:tc>
                <a:tc>
                  <a:txBody>
                    <a:bodyPr/>
                    <a:lstStyle/>
                    <a:p>
                      <a:pPr algn="l"/>
                      <a:r>
                        <a:rPr lang="en-US" sz="1500" dirty="0">
                          <a:solidFill>
                            <a:schemeClr val="bg1"/>
                          </a:solidFill>
                          <a:latin typeface="+mn-lt"/>
                          <a:ea typeface="Arial Narrow" charset="0"/>
                          <a:cs typeface="Arial Narrow" charset="0"/>
                        </a:rPr>
                        <a:t>Cases</a:t>
                      </a:r>
                    </a:p>
                  </a:txBody>
                  <a:tcPr marL="80257" marR="80257" marT="40129" marB="40129" anchor="ctr"/>
                </a:tc>
                <a:tc>
                  <a:txBody>
                    <a:bodyPr/>
                    <a:lstStyle/>
                    <a:p>
                      <a:pPr algn="ctr"/>
                      <a:r>
                        <a:rPr lang="en-US" sz="1500" dirty="0">
                          <a:solidFill>
                            <a:schemeClr val="bg1"/>
                          </a:solidFill>
                          <a:latin typeface="+mn-lt"/>
                          <a:ea typeface="Arial Narrow" charset="0"/>
                          <a:cs typeface="Arial Narrow" charset="0"/>
                        </a:rPr>
                        <a:t>870</a:t>
                      </a:r>
                    </a:p>
                  </a:txBody>
                  <a:tcPr marL="80257" marR="80257" marT="40129" marB="40129" anchor="ctr"/>
                </a:tc>
                <a:tc>
                  <a:txBody>
                    <a:bodyPr/>
                    <a:lstStyle/>
                    <a:p>
                      <a:pPr algn="ctr"/>
                      <a:r>
                        <a:rPr lang="en-US" sz="1500">
                          <a:solidFill>
                            <a:schemeClr val="bg1"/>
                          </a:solidFill>
                          <a:latin typeface="+mn-lt"/>
                          <a:ea typeface="Arial Narrow" charset="0"/>
                          <a:cs typeface="Arial Narrow" charset="0"/>
                        </a:rPr>
                        <a:t>250</a:t>
                      </a:r>
                    </a:p>
                  </a:txBody>
                  <a:tcPr marL="80257" marR="80257" marT="40129" marB="40129" anchor="ctr"/>
                </a:tc>
                <a:tc>
                  <a:txBody>
                    <a:bodyPr/>
                    <a:lstStyle/>
                    <a:p>
                      <a:pPr algn="ctr"/>
                      <a:r>
                        <a:rPr lang="en-US" sz="1500">
                          <a:solidFill>
                            <a:schemeClr val="bg1"/>
                          </a:solidFill>
                          <a:latin typeface="+mn-lt"/>
                          <a:ea typeface="Arial Narrow" charset="0"/>
                          <a:cs typeface="Arial Narrow" charset="0"/>
                        </a:rPr>
                        <a:t>330</a:t>
                      </a:r>
                    </a:p>
                  </a:txBody>
                  <a:tcPr marL="80257" marR="80257" marT="40129" marB="40129" anchor="ctr"/>
                </a:tc>
                <a:tc>
                  <a:txBody>
                    <a:bodyPr/>
                    <a:lstStyle/>
                    <a:p>
                      <a:pPr algn="ctr"/>
                      <a:r>
                        <a:rPr lang="en-US" sz="1500">
                          <a:solidFill>
                            <a:schemeClr val="bg1"/>
                          </a:solidFill>
                          <a:latin typeface="+mn-lt"/>
                          <a:ea typeface="Arial Narrow" charset="0"/>
                          <a:cs typeface="Arial Narrow" charset="0"/>
                        </a:rPr>
                        <a:t>280</a:t>
                      </a:r>
                    </a:p>
                  </a:txBody>
                  <a:tcPr marL="80257" marR="80257" marT="40129" marB="40129" anchor="ctr"/>
                </a:tc>
                <a:tc>
                  <a:txBody>
                    <a:bodyPr/>
                    <a:lstStyle/>
                    <a:p>
                      <a:pPr algn="ctr"/>
                      <a:r>
                        <a:rPr lang="en-US" sz="1500">
                          <a:solidFill>
                            <a:schemeClr val="bg1"/>
                          </a:solidFill>
                          <a:latin typeface="+mn-lt"/>
                          <a:ea typeface="Arial Narrow" charset="0"/>
                          <a:cs typeface="Arial Narrow" charset="0"/>
                        </a:rPr>
                        <a:t>1,730</a:t>
                      </a:r>
                    </a:p>
                  </a:txBody>
                  <a:tcPr marL="80257" marR="80257" marT="40129" marB="40129" anchor="ctr"/>
                </a:tc>
                <a:extLst>
                  <a:ext uri="{0D108BD9-81ED-4DB2-BD59-A6C34878D82A}">
                    <a16:rowId xmlns:a16="http://schemas.microsoft.com/office/drawing/2014/main" val="10001"/>
                  </a:ext>
                </a:extLst>
              </a:tr>
              <a:tr h="287967">
                <a:tc rowSpan="3">
                  <a:txBody>
                    <a:bodyPr/>
                    <a:lstStyle/>
                    <a:p>
                      <a:pPr algn="ctr"/>
                      <a:r>
                        <a:rPr lang="en-US" sz="1500">
                          <a:solidFill>
                            <a:schemeClr val="bg1"/>
                          </a:solidFill>
                          <a:latin typeface="+mn-lt"/>
                          <a:ea typeface="Arial Narrow" charset="0"/>
                          <a:cs typeface="Arial Narrow" charset="0"/>
                        </a:rPr>
                        <a:t>Per Case</a:t>
                      </a:r>
                    </a:p>
                  </a:txBody>
                  <a:tcPr marL="88565" marR="88565" marT="44282" marB="44282" vert="vert270" anchor="ctr"/>
                </a:tc>
                <a:tc>
                  <a:txBody>
                    <a:bodyPr/>
                    <a:lstStyle/>
                    <a:p>
                      <a:pPr algn="l"/>
                      <a:r>
                        <a:rPr lang="en-US" sz="1500">
                          <a:solidFill>
                            <a:schemeClr val="bg1"/>
                          </a:solidFill>
                          <a:latin typeface="+mn-lt"/>
                          <a:ea typeface="Arial Narrow" charset="0"/>
                          <a:cs typeface="Arial Narrow" charset="0"/>
                        </a:rPr>
                        <a:t>Revenue</a:t>
                      </a:r>
                    </a:p>
                  </a:txBody>
                  <a:tcPr marL="80257" marR="80257" marT="40129" marB="40129" anchor="ctr"/>
                </a:tc>
                <a:tc>
                  <a:txBody>
                    <a:bodyPr/>
                    <a:lstStyle/>
                    <a:p>
                      <a:pPr algn="ctr"/>
                      <a:r>
                        <a:rPr lang="en-US" sz="1500">
                          <a:solidFill>
                            <a:schemeClr val="bg1"/>
                          </a:solidFill>
                          <a:latin typeface="+mn-lt"/>
                          <a:ea typeface="Arial Narrow" charset="0"/>
                          <a:cs typeface="Arial Narrow" charset="0"/>
                        </a:rPr>
                        <a:t>$ 6,207</a:t>
                      </a:r>
                    </a:p>
                  </a:txBody>
                  <a:tcPr marL="80257" marR="80257" marT="40129" marB="40129" anchor="ctr"/>
                </a:tc>
                <a:tc>
                  <a:txBody>
                    <a:bodyPr/>
                    <a:lstStyle/>
                    <a:p>
                      <a:pPr algn="ctr"/>
                      <a:r>
                        <a:rPr lang="en-US" sz="1500">
                          <a:solidFill>
                            <a:schemeClr val="bg1"/>
                          </a:solidFill>
                          <a:latin typeface="+mn-lt"/>
                          <a:ea typeface="Arial Narrow" charset="0"/>
                          <a:cs typeface="Arial Narrow" charset="0"/>
                        </a:rPr>
                        <a:t>$ 10,480</a:t>
                      </a:r>
                    </a:p>
                  </a:txBody>
                  <a:tcPr marL="80257" marR="80257" marT="40129" marB="40129" anchor="ctr"/>
                </a:tc>
                <a:tc>
                  <a:txBody>
                    <a:bodyPr/>
                    <a:lstStyle/>
                    <a:p>
                      <a:pPr algn="ctr"/>
                      <a:r>
                        <a:rPr lang="en-US" sz="1500">
                          <a:solidFill>
                            <a:schemeClr val="bg1"/>
                          </a:solidFill>
                          <a:latin typeface="+mn-lt"/>
                          <a:ea typeface="Arial Narrow" charset="0"/>
                          <a:cs typeface="Arial Narrow" charset="0"/>
                        </a:rPr>
                        <a:t>$ 5,152</a:t>
                      </a:r>
                    </a:p>
                  </a:txBody>
                  <a:tcPr marL="80257" marR="80257" marT="40129" marB="40129" anchor="ctr"/>
                </a:tc>
                <a:tc>
                  <a:txBody>
                    <a:bodyPr/>
                    <a:lstStyle/>
                    <a:p>
                      <a:pPr algn="ctr"/>
                      <a:r>
                        <a:rPr lang="en-US" sz="1500" b="1">
                          <a:solidFill>
                            <a:schemeClr val="bg1"/>
                          </a:solidFill>
                          <a:latin typeface="+mn-lt"/>
                          <a:ea typeface="Arial Narrow" charset="0"/>
                          <a:cs typeface="Arial Narrow" charset="0"/>
                        </a:rPr>
                        <a:t>$ 7,036</a:t>
                      </a:r>
                    </a:p>
                  </a:txBody>
                  <a:tcPr marL="80257" marR="80257" marT="40129" marB="40129" anchor="ctr"/>
                </a:tc>
                <a:tc>
                  <a:txBody>
                    <a:bodyPr/>
                    <a:lstStyle/>
                    <a:p>
                      <a:pPr algn="ctr"/>
                      <a:r>
                        <a:rPr lang="en-US" sz="1500">
                          <a:solidFill>
                            <a:schemeClr val="bg1"/>
                          </a:solidFill>
                          <a:latin typeface="+mn-lt"/>
                          <a:ea typeface="Arial Narrow" charset="0"/>
                          <a:cs typeface="Arial Narrow" charset="0"/>
                        </a:rPr>
                        <a:t>$ 6,757</a:t>
                      </a:r>
                    </a:p>
                  </a:txBody>
                  <a:tcPr marL="80257" marR="80257" marT="40129" marB="40129" anchor="ctr"/>
                </a:tc>
                <a:extLst>
                  <a:ext uri="{0D108BD9-81ED-4DB2-BD59-A6C34878D82A}">
                    <a16:rowId xmlns:a16="http://schemas.microsoft.com/office/drawing/2014/main" val="10002"/>
                  </a:ext>
                </a:extLst>
              </a:tr>
              <a:tr h="618158">
                <a:tc vMerge="1">
                  <a:txBody>
                    <a:bodyPr/>
                    <a:lstStyle/>
                    <a:p>
                      <a:pPr algn="ctr"/>
                      <a:endParaRPr lang="en-US">
                        <a:latin typeface="Arial Narrow" charset="0"/>
                        <a:ea typeface="Arial Narrow" charset="0"/>
                        <a:cs typeface="Arial Narrow" charset="0"/>
                      </a:endParaRPr>
                    </a:p>
                  </a:txBody>
                  <a:tcPr vert="vert270" anchor="ctr"/>
                </a:tc>
                <a:tc>
                  <a:txBody>
                    <a:bodyPr/>
                    <a:lstStyle/>
                    <a:p>
                      <a:pPr algn="l"/>
                      <a:r>
                        <a:rPr lang="en-US" sz="1500">
                          <a:solidFill>
                            <a:schemeClr val="bg1"/>
                          </a:solidFill>
                          <a:latin typeface="+mn-lt"/>
                          <a:ea typeface="Arial Narrow" charset="0"/>
                          <a:cs typeface="Arial Narrow" charset="0"/>
                        </a:rPr>
                        <a:t>Direct &amp; Indirect Expense</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ea typeface="Arial Narrow" charset="0"/>
                          <a:cs typeface="Arial Narrow" charset="0"/>
                        </a:rPr>
                        <a:t>$ 5,397</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mn-lt"/>
                          <a:ea typeface="Arial Narrow" charset="0"/>
                          <a:cs typeface="Arial Narrow" charset="0"/>
                        </a:rPr>
                        <a:t>$ 4,400</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ea typeface="Arial Narrow" charset="0"/>
                          <a:cs typeface="Arial Narrow" charset="0"/>
                        </a:rPr>
                        <a:t>$ 6,803</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b="1" dirty="0">
                          <a:solidFill>
                            <a:schemeClr val="bg1"/>
                          </a:solidFill>
                          <a:latin typeface="+mn-lt"/>
                          <a:ea typeface="Arial Narrow" charset="0"/>
                          <a:cs typeface="Arial Narrow" charset="0"/>
                        </a:rPr>
                        <a:t>$ 7,893</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ea typeface="Arial Narrow" charset="0"/>
                          <a:cs typeface="Arial Narrow" charset="0"/>
                        </a:rPr>
                        <a:t>$ 5,925</a:t>
                      </a:r>
                    </a:p>
                  </a:txBody>
                  <a:tcPr marL="80257" marR="80257" marT="40129" marB="40129" anchor="ctr"/>
                </a:tc>
                <a:extLst>
                  <a:ext uri="{0D108BD9-81ED-4DB2-BD59-A6C34878D82A}">
                    <a16:rowId xmlns:a16="http://schemas.microsoft.com/office/drawing/2014/main" val="10003"/>
                  </a:ext>
                </a:extLst>
              </a:tr>
              <a:tr h="427957">
                <a:tc vMerge="1">
                  <a:txBody>
                    <a:bodyPr/>
                    <a:lstStyle/>
                    <a:p>
                      <a:pPr algn="ctr"/>
                      <a:endParaRPr lang="en-US">
                        <a:latin typeface="Arial Narrow" charset="0"/>
                        <a:ea typeface="Arial Narrow" charset="0"/>
                        <a:cs typeface="Arial Narrow" charset="0"/>
                      </a:endParaRPr>
                    </a:p>
                  </a:txBody>
                  <a:tcPr vert="vert270" anchor="ctr"/>
                </a:tc>
                <a:tc>
                  <a:txBody>
                    <a:bodyPr/>
                    <a:lstStyle/>
                    <a:p>
                      <a:pPr algn="l"/>
                      <a:r>
                        <a:rPr lang="en-US" sz="1500">
                          <a:solidFill>
                            <a:schemeClr val="bg1"/>
                          </a:solidFill>
                          <a:latin typeface="+mn-lt"/>
                          <a:ea typeface="Arial Narrow" charset="0"/>
                          <a:cs typeface="Arial Narrow" charset="0"/>
                        </a:rPr>
                        <a:t>Margin</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ea typeface="Arial Narrow" charset="0"/>
                          <a:cs typeface="Arial Narrow" charset="0"/>
                        </a:rPr>
                        <a:t>$ 810</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ea typeface="Arial Narrow" charset="0"/>
                          <a:cs typeface="Arial Narrow" charset="0"/>
                        </a:rPr>
                        <a:t>$ 6,080</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ea typeface="Arial Narrow" charset="0"/>
                          <a:cs typeface="Arial Narrow" charset="0"/>
                        </a:rPr>
                        <a:t>$ (1,651)</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ea typeface="Arial Narrow" charset="0"/>
                          <a:cs typeface="Arial Narrow" charset="0"/>
                        </a:rPr>
                        <a:t>$ (857)</a:t>
                      </a:r>
                    </a:p>
                  </a:txBody>
                  <a:tcPr marL="80257" marR="80257" marT="40129" marB="40129"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mn-lt"/>
                          <a:ea typeface="Arial Narrow" charset="0"/>
                          <a:cs typeface="Arial Narrow" charset="0"/>
                        </a:rPr>
                        <a:t>$ 832</a:t>
                      </a:r>
                    </a:p>
                  </a:txBody>
                  <a:tcPr marL="80257" marR="80257" marT="40129" marB="40129" anchor="ctr"/>
                </a:tc>
                <a:extLst>
                  <a:ext uri="{0D108BD9-81ED-4DB2-BD59-A6C34878D82A}">
                    <a16:rowId xmlns:a16="http://schemas.microsoft.com/office/drawing/2014/main" val="10004"/>
                  </a:ext>
                </a:extLst>
              </a:tr>
            </a:tbl>
          </a:graphicData>
        </a:graphic>
      </p:graphicFrame>
      <p:graphicFrame>
        <p:nvGraphicFramePr>
          <p:cNvPr id="5" name="Chart 4"/>
          <p:cNvGraphicFramePr/>
          <p:nvPr>
            <p:extLst>
              <p:ext uri="{D42A27DB-BD31-4B8C-83A1-F6EECF244321}">
                <p14:modId xmlns:p14="http://schemas.microsoft.com/office/powerpoint/2010/main" val="1166294096"/>
              </p:ext>
            </p:extLst>
          </p:nvPr>
        </p:nvGraphicFramePr>
        <p:xfrm>
          <a:off x="1038151" y="3666147"/>
          <a:ext cx="4300468" cy="21708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586247001"/>
              </p:ext>
            </p:extLst>
          </p:nvPr>
        </p:nvGraphicFramePr>
        <p:xfrm>
          <a:off x="6234857" y="3697032"/>
          <a:ext cx="4515961" cy="2170808"/>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B61BC6F8-512C-412B-9A5B-7E7EAD40E65B}"/>
              </a:ext>
            </a:extLst>
          </p:cNvPr>
          <p:cNvSpPr/>
          <p:nvPr/>
        </p:nvSpPr>
        <p:spPr>
          <a:xfrm>
            <a:off x="7650763" y="5544156"/>
            <a:ext cx="558351" cy="35223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5A8BCDD-BD6B-2B9D-5105-BA25C5AEC3D1}"/>
              </a:ext>
            </a:extLst>
          </p:cNvPr>
          <p:cNvSpPr/>
          <p:nvPr/>
        </p:nvSpPr>
        <p:spPr>
          <a:xfrm>
            <a:off x="2179782" y="5357092"/>
            <a:ext cx="803563" cy="51074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DD925A1-A513-57AB-1349-BC647D1226C6}"/>
              </a:ext>
            </a:extLst>
          </p:cNvPr>
          <p:cNvSpPr/>
          <p:nvPr/>
        </p:nvSpPr>
        <p:spPr>
          <a:xfrm>
            <a:off x="8082594" y="1439033"/>
            <a:ext cx="1085682" cy="208909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23295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A2E571-0AA9-4D70-AF0A-2606984FDDBA}"/>
              </a:ext>
            </a:extLst>
          </p:cNvPr>
          <p:cNvGrpSpPr/>
          <p:nvPr/>
        </p:nvGrpSpPr>
        <p:grpSpPr>
          <a:xfrm>
            <a:off x="8105293" y="1262146"/>
            <a:ext cx="2959044" cy="4384222"/>
            <a:chOff x="7567978" y="1436566"/>
            <a:chExt cx="2959044" cy="4384222"/>
          </a:xfrm>
        </p:grpSpPr>
        <p:sp>
          <p:nvSpPr>
            <p:cNvPr id="162" name="Rectangle 161">
              <a:extLst>
                <a:ext uri="{FF2B5EF4-FFF2-40B4-BE49-F238E27FC236}">
                  <a16:creationId xmlns:a16="http://schemas.microsoft.com/office/drawing/2014/main" id="{2A3A938B-A8DE-44B0-A441-3D89E2712B4C}"/>
                </a:ext>
              </a:extLst>
            </p:cNvPr>
            <p:cNvSpPr/>
            <p:nvPr/>
          </p:nvSpPr>
          <p:spPr>
            <a:xfrm>
              <a:off x="7567978" y="5087393"/>
              <a:ext cx="2959044" cy="733395"/>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40D0498D-63DE-4072-A3AF-80C4A554CB46}"/>
                </a:ext>
              </a:extLst>
            </p:cNvPr>
            <p:cNvSpPr/>
            <p:nvPr/>
          </p:nvSpPr>
          <p:spPr>
            <a:xfrm>
              <a:off x="7571612" y="1879840"/>
              <a:ext cx="2944523" cy="805539"/>
            </a:xfrm>
            <a:prstGeom prst="rect">
              <a:avLst/>
            </a:prstGeom>
            <a:no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t>Surgical Services: </a:t>
              </a:r>
              <a:b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OR Case Minutes – Room-in to Room-out time, Staff Time</a:t>
              </a:r>
            </a:p>
          </p:txBody>
        </p:sp>
        <p:sp>
          <p:nvSpPr>
            <p:cNvPr id="93" name="Rectangle 92">
              <a:extLst>
                <a:ext uri="{FF2B5EF4-FFF2-40B4-BE49-F238E27FC236}">
                  <a16:creationId xmlns:a16="http://schemas.microsoft.com/office/drawing/2014/main" id="{BBB6C4AE-23F6-4D93-8858-6DABC6101C34}"/>
                </a:ext>
              </a:extLst>
            </p:cNvPr>
            <p:cNvSpPr/>
            <p:nvPr/>
          </p:nvSpPr>
          <p:spPr>
            <a:xfrm>
              <a:off x="7571611" y="2688180"/>
              <a:ext cx="2944523" cy="805539"/>
            </a:xfrm>
            <a:prstGeom prst="rect">
              <a:avLst/>
            </a:prstGeom>
            <a:no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t>Nursing: </a:t>
              </a:r>
              <a:b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ADT Minutes – Time patient was in bed (NOT # of room charges)</a:t>
              </a:r>
            </a:p>
          </p:txBody>
        </p:sp>
        <p:sp>
          <p:nvSpPr>
            <p:cNvPr id="94" name="Rectangle 93">
              <a:extLst>
                <a:ext uri="{FF2B5EF4-FFF2-40B4-BE49-F238E27FC236}">
                  <a16:creationId xmlns:a16="http://schemas.microsoft.com/office/drawing/2014/main" id="{ADAB7E8E-14DD-4320-91E7-4D9285D5DB43}"/>
                </a:ext>
              </a:extLst>
            </p:cNvPr>
            <p:cNvSpPr/>
            <p:nvPr/>
          </p:nvSpPr>
          <p:spPr>
            <a:xfrm>
              <a:off x="7571611" y="3496520"/>
              <a:ext cx="2944523" cy="805539"/>
            </a:xfrm>
            <a:prstGeom prst="rect">
              <a:avLst/>
            </a:prstGeom>
            <a:no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AEEF"/>
                  </a:solidFill>
                  <a:effectLst/>
                  <a:uLnTx/>
                  <a:uFillTx/>
                  <a:latin typeface="Calibri" panose="020F0502020204030204"/>
                  <a:ea typeface="+mn-ea"/>
                  <a:cs typeface="+mn-cs"/>
                </a:rPr>
                <a:t>Interventional Diagnostics: </a:t>
              </a:r>
              <a:br>
                <a:rPr kumimoji="0" lang="en-US" sz="1400" b="1" i="0" u="none" strike="noStrike" kern="1200" cap="none" spc="0" normalizeH="0" baseline="0" noProof="0">
                  <a:ln>
                    <a:noFill/>
                  </a:ln>
                  <a:solidFill>
                    <a:srgbClr val="00AEEF"/>
                  </a:solidFill>
                  <a:effectLst/>
                  <a:uLnTx/>
                  <a:uFillTx/>
                  <a:latin typeface="Calibri" panose="020F0502020204030204"/>
                  <a:ea typeface="+mn-ea"/>
                  <a:cs typeface="+mn-cs"/>
                </a:rPr>
              </a:br>
              <a:r>
                <a:rPr kumimoji="0" lang="en-US" sz="1400" b="0" i="0" u="none" strike="noStrike" kern="1200" cap="none" spc="0" normalizeH="0" baseline="0" noProof="0">
                  <a:ln>
                    <a:noFill/>
                  </a:ln>
                  <a:solidFill>
                    <a:srgbClr val="333333"/>
                  </a:solidFill>
                  <a:effectLst/>
                  <a:uLnTx/>
                  <a:uFillTx/>
                  <a:latin typeface="Calibri" panose="020F0502020204030204"/>
                  <a:ea typeface="+mn-ea"/>
                  <a:cs typeface="+mn-cs"/>
                </a:rPr>
                <a:t>Lab count, Imaging time (MRI), Imaging counts (X-ray)</a:t>
              </a:r>
            </a:p>
          </p:txBody>
        </p:sp>
        <p:sp>
          <p:nvSpPr>
            <p:cNvPr id="95" name="Rectangle 94">
              <a:extLst>
                <a:ext uri="{FF2B5EF4-FFF2-40B4-BE49-F238E27FC236}">
                  <a16:creationId xmlns:a16="http://schemas.microsoft.com/office/drawing/2014/main" id="{9D8F4738-D9F5-407F-AEB1-41F552FDD976}"/>
                </a:ext>
              </a:extLst>
            </p:cNvPr>
            <p:cNvSpPr/>
            <p:nvPr/>
          </p:nvSpPr>
          <p:spPr>
            <a:xfrm>
              <a:off x="7571612" y="4304861"/>
              <a:ext cx="2944523" cy="805539"/>
            </a:xfrm>
            <a:prstGeom prst="rect">
              <a:avLst/>
            </a:prstGeom>
            <a:no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t>All others: </a:t>
              </a:r>
              <a:b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Varies by service</a:t>
              </a:r>
            </a:p>
          </p:txBody>
        </p:sp>
        <p:sp>
          <p:nvSpPr>
            <p:cNvPr id="156" name="TextBox 155">
              <a:extLst>
                <a:ext uri="{FF2B5EF4-FFF2-40B4-BE49-F238E27FC236}">
                  <a16:creationId xmlns:a16="http://schemas.microsoft.com/office/drawing/2014/main" id="{40B39A29-DF6F-4F7E-9603-380CEED018BE}"/>
                </a:ext>
              </a:extLst>
            </p:cNvPr>
            <p:cNvSpPr txBox="1"/>
            <p:nvPr/>
          </p:nvSpPr>
          <p:spPr>
            <a:xfrm>
              <a:off x="7733977" y="5127853"/>
              <a:ext cx="256032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$18,220</a:t>
              </a:r>
            </a:p>
          </p:txBody>
        </p:sp>
        <p:sp>
          <p:nvSpPr>
            <p:cNvPr id="157" name="TextBox 156">
              <a:extLst>
                <a:ext uri="{FF2B5EF4-FFF2-40B4-BE49-F238E27FC236}">
                  <a16:creationId xmlns:a16="http://schemas.microsoft.com/office/drawing/2014/main" id="{BF20FF7A-D65D-493B-87AC-B6B30F841F71}"/>
                </a:ext>
              </a:extLst>
            </p:cNvPr>
            <p:cNvSpPr txBox="1"/>
            <p:nvPr/>
          </p:nvSpPr>
          <p:spPr>
            <a:xfrm>
              <a:off x="8345872" y="5386818"/>
              <a:ext cx="655247"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55%</a:t>
              </a:r>
            </a:p>
          </p:txBody>
        </p:sp>
        <p:sp>
          <p:nvSpPr>
            <p:cNvPr id="158" name="TextBox 157">
              <a:extLst>
                <a:ext uri="{FF2B5EF4-FFF2-40B4-BE49-F238E27FC236}">
                  <a16:creationId xmlns:a16="http://schemas.microsoft.com/office/drawing/2014/main" id="{CBED0D92-669F-4B07-96A5-262BD6496934}"/>
                </a:ext>
              </a:extLst>
            </p:cNvPr>
            <p:cNvSpPr txBox="1"/>
            <p:nvPr/>
          </p:nvSpPr>
          <p:spPr>
            <a:xfrm>
              <a:off x="9063955" y="5383342"/>
              <a:ext cx="767631"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155%</a:t>
              </a:r>
            </a:p>
          </p:txBody>
        </p:sp>
        <p:cxnSp>
          <p:nvCxnSpPr>
            <p:cNvPr id="159" name="Straight Connector 158">
              <a:extLst>
                <a:ext uri="{FF2B5EF4-FFF2-40B4-BE49-F238E27FC236}">
                  <a16:creationId xmlns:a16="http://schemas.microsoft.com/office/drawing/2014/main" id="{BAE171C3-9A4A-402C-883F-25442D8703B7}"/>
                </a:ext>
              </a:extLst>
            </p:cNvPr>
            <p:cNvCxnSpPr>
              <a:cxnSpLocks/>
            </p:cNvCxnSpPr>
            <p:nvPr/>
          </p:nvCxnSpPr>
          <p:spPr>
            <a:xfrm>
              <a:off x="8629298" y="5394204"/>
              <a:ext cx="76968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2B9F816A-262C-41AC-BF4D-1AC276BCAF56}"/>
                </a:ext>
              </a:extLst>
            </p:cNvPr>
            <p:cNvSpPr txBox="1"/>
            <p:nvPr/>
          </p:nvSpPr>
          <p:spPr>
            <a:xfrm>
              <a:off x="8635394" y="5537406"/>
              <a:ext cx="82634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a:ea typeface="+mn-ea"/>
                  <a:cs typeface="+mn-cs"/>
                </a:rPr>
                <a:t>variation</a:t>
              </a:r>
            </a:p>
          </p:txBody>
        </p:sp>
        <p:sp>
          <p:nvSpPr>
            <p:cNvPr id="76" name="Rectangle 75">
              <a:extLst>
                <a:ext uri="{FF2B5EF4-FFF2-40B4-BE49-F238E27FC236}">
                  <a16:creationId xmlns:a16="http://schemas.microsoft.com/office/drawing/2014/main" id="{ECF44E2B-18F6-4580-9E41-81DA0D87F96C}"/>
                </a:ext>
              </a:extLst>
            </p:cNvPr>
            <p:cNvSpPr/>
            <p:nvPr/>
          </p:nvSpPr>
          <p:spPr>
            <a:xfrm>
              <a:off x="7571611" y="1436566"/>
              <a:ext cx="2944524" cy="43434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Consumption Driver</a:t>
              </a:r>
            </a:p>
          </p:txBody>
        </p:sp>
      </p:grpSp>
      <p:grpSp>
        <p:nvGrpSpPr>
          <p:cNvPr id="3" name="Group 2">
            <a:extLst>
              <a:ext uri="{FF2B5EF4-FFF2-40B4-BE49-F238E27FC236}">
                <a16:creationId xmlns:a16="http://schemas.microsoft.com/office/drawing/2014/main" id="{695D94DE-DFCA-4645-9367-F4815F940C5F}"/>
              </a:ext>
            </a:extLst>
          </p:cNvPr>
          <p:cNvGrpSpPr/>
          <p:nvPr/>
        </p:nvGrpSpPr>
        <p:grpSpPr>
          <a:xfrm>
            <a:off x="4495339" y="1266229"/>
            <a:ext cx="2961178" cy="4384221"/>
            <a:chOff x="4248267" y="1436566"/>
            <a:chExt cx="2961178" cy="4384221"/>
          </a:xfrm>
        </p:grpSpPr>
        <p:sp>
          <p:nvSpPr>
            <p:cNvPr id="161" name="Rectangle 160">
              <a:extLst>
                <a:ext uri="{FF2B5EF4-FFF2-40B4-BE49-F238E27FC236}">
                  <a16:creationId xmlns:a16="http://schemas.microsoft.com/office/drawing/2014/main" id="{D52BF492-E61A-4AE8-84EE-5D86F7914F92}"/>
                </a:ext>
              </a:extLst>
            </p:cNvPr>
            <p:cNvSpPr/>
            <p:nvPr/>
          </p:nvSpPr>
          <p:spPr>
            <a:xfrm>
              <a:off x="4250401" y="5087392"/>
              <a:ext cx="2959044" cy="733395"/>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D26AA8FB-AB20-4BB9-AD20-9358923EB029}"/>
                </a:ext>
              </a:extLst>
            </p:cNvPr>
            <p:cNvSpPr/>
            <p:nvPr/>
          </p:nvSpPr>
          <p:spPr>
            <a:xfrm>
              <a:off x="4261288" y="1852750"/>
              <a:ext cx="2944523" cy="805539"/>
            </a:xfrm>
            <a:prstGeom prst="rect">
              <a:avLst/>
            </a:prstGeom>
            <a:no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D9A"/>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2C9C88CC-A3CD-4300-BB05-8A8F1142B654}"/>
                </a:ext>
              </a:extLst>
            </p:cNvPr>
            <p:cNvSpPr/>
            <p:nvPr/>
          </p:nvSpPr>
          <p:spPr>
            <a:xfrm>
              <a:off x="4261287" y="2661090"/>
              <a:ext cx="2944523" cy="805539"/>
            </a:xfrm>
            <a:prstGeom prst="rect">
              <a:avLst/>
            </a:prstGeom>
            <a:no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D9A"/>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372AB87C-F060-459C-9C70-F74A8866D0D4}"/>
                </a:ext>
              </a:extLst>
            </p:cNvPr>
            <p:cNvSpPr/>
            <p:nvPr/>
          </p:nvSpPr>
          <p:spPr>
            <a:xfrm>
              <a:off x="4261287" y="3469430"/>
              <a:ext cx="2944523" cy="805539"/>
            </a:xfrm>
            <a:prstGeom prst="rect">
              <a:avLst/>
            </a:prstGeom>
            <a:no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D9A"/>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F210878-B4AD-46AD-9262-4B1C6FB538D6}"/>
                </a:ext>
              </a:extLst>
            </p:cNvPr>
            <p:cNvSpPr/>
            <p:nvPr/>
          </p:nvSpPr>
          <p:spPr>
            <a:xfrm>
              <a:off x="4261288" y="4277771"/>
              <a:ext cx="2944523" cy="805539"/>
            </a:xfrm>
            <a:prstGeom prst="rect">
              <a:avLst/>
            </a:prstGeom>
            <a:no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D9A"/>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DF797326-90A5-4B2A-8E06-85A1C6B6318F}"/>
                </a:ext>
              </a:extLst>
            </p:cNvPr>
            <p:cNvSpPr txBox="1"/>
            <p:nvPr/>
          </p:nvSpPr>
          <p:spPr>
            <a:xfrm>
              <a:off x="4645489" y="1827212"/>
              <a:ext cx="25603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Avg. cost per procedure: </a:t>
              </a:r>
              <a:b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$3,530</a:t>
              </a:r>
            </a:p>
          </p:txBody>
        </p:sp>
        <p:sp>
          <p:nvSpPr>
            <p:cNvPr id="103" name="TextBox 102">
              <a:extLst>
                <a:ext uri="{FF2B5EF4-FFF2-40B4-BE49-F238E27FC236}">
                  <a16:creationId xmlns:a16="http://schemas.microsoft.com/office/drawing/2014/main" id="{37363B55-D618-49F2-92B5-F45B9B19E881}"/>
                </a:ext>
              </a:extLst>
            </p:cNvPr>
            <p:cNvSpPr txBox="1"/>
            <p:nvPr/>
          </p:nvSpPr>
          <p:spPr>
            <a:xfrm>
              <a:off x="5257384" y="2249465"/>
              <a:ext cx="65524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66%</a:t>
              </a:r>
            </a:p>
          </p:txBody>
        </p:sp>
        <p:sp>
          <p:nvSpPr>
            <p:cNvPr id="106" name="TextBox 105">
              <a:extLst>
                <a:ext uri="{FF2B5EF4-FFF2-40B4-BE49-F238E27FC236}">
                  <a16:creationId xmlns:a16="http://schemas.microsoft.com/office/drawing/2014/main" id="{5CAAE83F-0D35-465E-9B8E-28867DC2EC64}"/>
                </a:ext>
              </a:extLst>
            </p:cNvPr>
            <p:cNvSpPr txBox="1"/>
            <p:nvPr/>
          </p:nvSpPr>
          <p:spPr>
            <a:xfrm>
              <a:off x="5975467" y="2245989"/>
              <a:ext cx="7676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161%</a:t>
              </a:r>
            </a:p>
          </p:txBody>
        </p:sp>
        <p:cxnSp>
          <p:nvCxnSpPr>
            <p:cNvPr id="107" name="Straight Connector 106">
              <a:extLst>
                <a:ext uri="{FF2B5EF4-FFF2-40B4-BE49-F238E27FC236}">
                  <a16:creationId xmlns:a16="http://schemas.microsoft.com/office/drawing/2014/main" id="{446E1BD4-E742-4CD1-B988-CE1BB6EA391C}"/>
                </a:ext>
              </a:extLst>
            </p:cNvPr>
            <p:cNvCxnSpPr>
              <a:cxnSpLocks/>
            </p:cNvCxnSpPr>
            <p:nvPr/>
          </p:nvCxnSpPr>
          <p:spPr>
            <a:xfrm>
              <a:off x="5540810" y="2256851"/>
              <a:ext cx="76968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E194B17D-348A-4823-8494-4C40AD3BD72A}"/>
                </a:ext>
              </a:extLst>
            </p:cNvPr>
            <p:cNvSpPr txBox="1"/>
            <p:nvPr/>
          </p:nvSpPr>
          <p:spPr>
            <a:xfrm>
              <a:off x="5557792" y="2400053"/>
              <a:ext cx="7506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Calibri" panose="020F0502020204030204"/>
                  <a:ea typeface="+mn-ea"/>
                  <a:cs typeface="+mn-cs"/>
                </a:rPr>
                <a:t>variation</a:t>
              </a:r>
            </a:p>
          </p:txBody>
        </p:sp>
        <p:sp>
          <p:nvSpPr>
            <p:cNvPr id="114" name="TextBox 113">
              <a:extLst>
                <a:ext uri="{FF2B5EF4-FFF2-40B4-BE49-F238E27FC236}">
                  <a16:creationId xmlns:a16="http://schemas.microsoft.com/office/drawing/2014/main" id="{A3CAB189-31BE-40FF-BF59-3EC34922370B}"/>
                </a:ext>
              </a:extLst>
            </p:cNvPr>
            <p:cNvSpPr txBox="1"/>
            <p:nvPr/>
          </p:nvSpPr>
          <p:spPr>
            <a:xfrm>
              <a:off x="4261286" y="1855525"/>
              <a:ext cx="82234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t>20%</a:t>
              </a:r>
              <a:b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t>Surgical </a:t>
              </a:r>
              <a:b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00AEEF"/>
                  </a:solidFill>
                  <a:effectLst/>
                  <a:uLnTx/>
                  <a:uFillTx/>
                  <a:latin typeface="Calibri" panose="020F0502020204030204"/>
                  <a:ea typeface="+mn-ea"/>
                  <a:cs typeface="+mn-cs"/>
                </a:rPr>
                <a:t>Services</a:t>
              </a:r>
            </a:p>
          </p:txBody>
        </p:sp>
        <p:sp>
          <p:nvSpPr>
            <p:cNvPr id="116" name="TextBox 115">
              <a:extLst>
                <a:ext uri="{FF2B5EF4-FFF2-40B4-BE49-F238E27FC236}">
                  <a16:creationId xmlns:a16="http://schemas.microsoft.com/office/drawing/2014/main" id="{E2EFA27C-E09B-44CD-8E81-42A053A8026D}"/>
                </a:ext>
              </a:extLst>
            </p:cNvPr>
            <p:cNvSpPr txBox="1"/>
            <p:nvPr/>
          </p:nvSpPr>
          <p:spPr>
            <a:xfrm>
              <a:off x="4632470" y="2659871"/>
              <a:ext cx="25603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mn-ea"/>
                  <a:cs typeface="+mn-cs"/>
                </a:rPr>
                <a:t>Avg. cost per procedure: </a:t>
              </a:r>
              <a:br>
                <a:rPr kumimoji="0" lang="en-US" sz="1200" b="0" i="0" u="none" strike="noStrike" kern="1200" cap="none" spc="0" normalizeH="0" baseline="0" noProof="0" dirty="0">
                  <a:ln>
                    <a:noFill/>
                  </a:ln>
                  <a:solidFill>
                    <a:srgbClr val="333333"/>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333333"/>
                  </a:solidFill>
                  <a:effectLst/>
                  <a:uLnTx/>
                  <a:uFillTx/>
                  <a:latin typeface="Calibri" panose="020F0502020204030204"/>
                  <a:ea typeface="+mn-ea"/>
                  <a:cs typeface="+mn-cs"/>
                </a:rPr>
                <a:t>$2,520 </a:t>
              </a:r>
            </a:p>
          </p:txBody>
        </p:sp>
        <p:sp>
          <p:nvSpPr>
            <p:cNvPr id="118" name="TextBox 117">
              <a:extLst>
                <a:ext uri="{FF2B5EF4-FFF2-40B4-BE49-F238E27FC236}">
                  <a16:creationId xmlns:a16="http://schemas.microsoft.com/office/drawing/2014/main" id="{61B7D3DD-88A0-4F7A-B881-BE7344CC5A91}"/>
                </a:ext>
              </a:extLst>
            </p:cNvPr>
            <p:cNvSpPr txBox="1"/>
            <p:nvPr/>
          </p:nvSpPr>
          <p:spPr>
            <a:xfrm>
              <a:off x="5244365" y="3082124"/>
              <a:ext cx="65524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53%</a:t>
              </a:r>
            </a:p>
          </p:txBody>
        </p:sp>
        <p:sp>
          <p:nvSpPr>
            <p:cNvPr id="123" name="TextBox 122">
              <a:extLst>
                <a:ext uri="{FF2B5EF4-FFF2-40B4-BE49-F238E27FC236}">
                  <a16:creationId xmlns:a16="http://schemas.microsoft.com/office/drawing/2014/main" id="{56AFAA6E-25D1-4EFE-A048-467BA6820254}"/>
                </a:ext>
              </a:extLst>
            </p:cNvPr>
            <p:cNvSpPr txBox="1"/>
            <p:nvPr/>
          </p:nvSpPr>
          <p:spPr>
            <a:xfrm>
              <a:off x="5962448" y="3078648"/>
              <a:ext cx="7676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203%</a:t>
              </a:r>
            </a:p>
          </p:txBody>
        </p:sp>
        <p:cxnSp>
          <p:nvCxnSpPr>
            <p:cNvPr id="124" name="Straight Connector 123">
              <a:extLst>
                <a:ext uri="{FF2B5EF4-FFF2-40B4-BE49-F238E27FC236}">
                  <a16:creationId xmlns:a16="http://schemas.microsoft.com/office/drawing/2014/main" id="{C9C7E44C-252F-4AFF-AA99-E29AADDCE0B5}"/>
                </a:ext>
              </a:extLst>
            </p:cNvPr>
            <p:cNvCxnSpPr>
              <a:cxnSpLocks/>
            </p:cNvCxnSpPr>
            <p:nvPr/>
          </p:nvCxnSpPr>
          <p:spPr>
            <a:xfrm>
              <a:off x="5527791" y="3089510"/>
              <a:ext cx="76968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AC9753CD-8F53-4D27-9A95-371560A5102B}"/>
                </a:ext>
              </a:extLst>
            </p:cNvPr>
            <p:cNvSpPr txBox="1"/>
            <p:nvPr/>
          </p:nvSpPr>
          <p:spPr>
            <a:xfrm>
              <a:off x="5544773" y="3232712"/>
              <a:ext cx="7506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Calibri" panose="020F0502020204030204"/>
                  <a:ea typeface="+mn-ea"/>
                  <a:cs typeface="+mn-cs"/>
                </a:rPr>
                <a:t>variation</a:t>
              </a:r>
            </a:p>
          </p:txBody>
        </p:sp>
        <p:sp>
          <p:nvSpPr>
            <p:cNvPr id="126" name="TextBox 125">
              <a:extLst>
                <a:ext uri="{FF2B5EF4-FFF2-40B4-BE49-F238E27FC236}">
                  <a16:creationId xmlns:a16="http://schemas.microsoft.com/office/drawing/2014/main" id="{B62DE28F-E577-450C-8470-182611BF5581}"/>
                </a:ext>
              </a:extLst>
            </p:cNvPr>
            <p:cNvSpPr txBox="1"/>
            <p:nvPr/>
          </p:nvSpPr>
          <p:spPr>
            <a:xfrm>
              <a:off x="4248267" y="2688184"/>
              <a:ext cx="82234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AEEF"/>
                  </a:solidFill>
                  <a:effectLst/>
                  <a:uLnTx/>
                  <a:uFillTx/>
                  <a:latin typeface="Calibri" panose="020F0502020204030204"/>
                  <a:ea typeface="+mn-ea"/>
                  <a:cs typeface="+mn-cs"/>
                </a:rPr>
                <a:t>14%</a:t>
              </a:r>
              <a:br>
                <a:rPr kumimoji="0" lang="en-US" sz="1400" b="1" i="0" u="none" strike="noStrike" kern="1200" cap="none" spc="0" normalizeH="0" baseline="0" noProof="0">
                  <a:ln>
                    <a:noFill/>
                  </a:ln>
                  <a:solidFill>
                    <a:srgbClr val="00AEEF"/>
                  </a:solidFill>
                  <a:effectLst/>
                  <a:uLnTx/>
                  <a:uFillTx/>
                  <a:latin typeface="Calibri" panose="020F0502020204030204"/>
                  <a:ea typeface="+mn-ea"/>
                  <a:cs typeface="+mn-cs"/>
                </a:rPr>
              </a:br>
              <a:r>
                <a:rPr kumimoji="0" lang="en-US" sz="1400" b="1" i="0" u="none" strike="noStrike" kern="1200" cap="none" spc="0" normalizeH="0" baseline="0" noProof="0">
                  <a:ln>
                    <a:noFill/>
                  </a:ln>
                  <a:solidFill>
                    <a:srgbClr val="00AEEF"/>
                  </a:solidFill>
                  <a:effectLst/>
                  <a:uLnTx/>
                  <a:uFillTx/>
                  <a:latin typeface="Calibri" panose="020F0502020204030204"/>
                  <a:ea typeface="+mn-ea"/>
                  <a:cs typeface="+mn-cs"/>
                </a:rPr>
                <a:t>Nursing</a:t>
              </a:r>
            </a:p>
          </p:txBody>
        </p:sp>
        <p:sp>
          <p:nvSpPr>
            <p:cNvPr id="127" name="TextBox 126">
              <a:extLst>
                <a:ext uri="{FF2B5EF4-FFF2-40B4-BE49-F238E27FC236}">
                  <a16:creationId xmlns:a16="http://schemas.microsoft.com/office/drawing/2014/main" id="{329CED56-7180-457D-A0EA-D65B66F941AA}"/>
                </a:ext>
              </a:extLst>
            </p:cNvPr>
            <p:cNvSpPr txBox="1"/>
            <p:nvPr/>
          </p:nvSpPr>
          <p:spPr>
            <a:xfrm>
              <a:off x="4632470" y="3471224"/>
              <a:ext cx="25603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Avg. cost per procedure: </a:t>
              </a:r>
              <a:b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$710</a:t>
              </a:r>
            </a:p>
          </p:txBody>
        </p:sp>
        <p:sp>
          <p:nvSpPr>
            <p:cNvPr id="130" name="TextBox 129">
              <a:extLst>
                <a:ext uri="{FF2B5EF4-FFF2-40B4-BE49-F238E27FC236}">
                  <a16:creationId xmlns:a16="http://schemas.microsoft.com/office/drawing/2014/main" id="{5627F7B9-748C-4BD9-9E2A-A9D78380A529}"/>
                </a:ext>
              </a:extLst>
            </p:cNvPr>
            <p:cNvSpPr txBox="1"/>
            <p:nvPr/>
          </p:nvSpPr>
          <p:spPr>
            <a:xfrm>
              <a:off x="5244365" y="3893477"/>
              <a:ext cx="65524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35%</a:t>
              </a:r>
            </a:p>
          </p:txBody>
        </p:sp>
        <p:sp>
          <p:nvSpPr>
            <p:cNvPr id="131" name="TextBox 130">
              <a:extLst>
                <a:ext uri="{FF2B5EF4-FFF2-40B4-BE49-F238E27FC236}">
                  <a16:creationId xmlns:a16="http://schemas.microsoft.com/office/drawing/2014/main" id="{C04020A1-F498-45C0-97CA-581668ABB3C8}"/>
                </a:ext>
              </a:extLst>
            </p:cNvPr>
            <p:cNvSpPr txBox="1"/>
            <p:nvPr/>
          </p:nvSpPr>
          <p:spPr>
            <a:xfrm>
              <a:off x="5962448" y="3890001"/>
              <a:ext cx="7676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333%</a:t>
              </a:r>
            </a:p>
          </p:txBody>
        </p:sp>
        <p:cxnSp>
          <p:nvCxnSpPr>
            <p:cNvPr id="134" name="Straight Connector 133">
              <a:extLst>
                <a:ext uri="{FF2B5EF4-FFF2-40B4-BE49-F238E27FC236}">
                  <a16:creationId xmlns:a16="http://schemas.microsoft.com/office/drawing/2014/main" id="{D491954D-A501-4BFB-A748-F99E588055D5}"/>
                </a:ext>
              </a:extLst>
            </p:cNvPr>
            <p:cNvCxnSpPr>
              <a:cxnSpLocks/>
            </p:cNvCxnSpPr>
            <p:nvPr/>
          </p:nvCxnSpPr>
          <p:spPr>
            <a:xfrm>
              <a:off x="5527791" y="3900863"/>
              <a:ext cx="76968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CA1D5345-DAA8-429A-9477-214CA2EC5F8C}"/>
                </a:ext>
              </a:extLst>
            </p:cNvPr>
            <p:cNvSpPr txBox="1"/>
            <p:nvPr/>
          </p:nvSpPr>
          <p:spPr>
            <a:xfrm>
              <a:off x="5544773" y="4044065"/>
              <a:ext cx="7506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Calibri" panose="020F0502020204030204"/>
                  <a:ea typeface="+mn-ea"/>
                  <a:cs typeface="+mn-cs"/>
                </a:rPr>
                <a:t>variation</a:t>
              </a:r>
            </a:p>
          </p:txBody>
        </p:sp>
        <p:sp>
          <p:nvSpPr>
            <p:cNvPr id="138" name="TextBox 137">
              <a:extLst>
                <a:ext uri="{FF2B5EF4-FFF2-40B4-BE49-F238E27FC236}">
                  <a16:creationId xmlns:a16="http://schemas.microsoft.com/office/drawing/2014/main" id="{8C67E4D2-CAC9-4B8D-9C6D-F9907BDDCFAC}"/>
                </a:ext>
              </a:extLst>
            </p:cNvPr>
            <p:cNvSpPr txBox="1"/>
            <p:nvPr/>
          </p:nvSpPr>
          <p:spPr>
            <a:xfrm>
              <a:off x="4248267" y="3499537"/>
              <a:ext cx="968241"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AEEF"/>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AEEF"/>
                  </a:solidFill>
                  <a:effectLst/>
                  <a:uLnTx/>
                  <a:uFillTx/>
                  <a:latin typeface="Calibri" panose="020F0502020204030204"/>
                  <a:ea typeface="+mn-ea"/>
                  <a:cs typeface="+mn-cs"/>
                </a:rPr>
                <a:t>Interventional &amp; Diagnostics</a:t>
              </a:r>
            </a:p>
          </p:txBody>
        </p:sp>
        <p:sp>
          <p:nvSpPr>
            <p:cNvPr id="139" name="TextBox 138">
              <a:extLst>
                <a:ext uri="{FF2B5EF4-FFF2-40B4-BE49-F238E27FC236}">
                  <a16:creationId xmlns:a16="http://schemas.microsoft.com/office/drawing/2014/main" id="{2AF777D0-F6B8-4281-A88F-D27DEEB0293F}"/>
                </a:ext>
              </a:extLst>
            </p:cNvPr>
            <p:cNvSpPr txBox="1"/>
            <p:nvPr/>
          </p:nvSpPr>
          <p:spPr>
            <a:xfrm>
              <a:off x="4645489" y="4268529"/>
              <a:ext cx="25603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Avg. cost per procedure: </a:t>
              </a:r>
              <a:b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$1,510</a:t>
              </a:r>
            </a:p>
          </p:txBody>
        </p:sp>
        <p:sp>
          <p:nvSpPr>
            <p:cNvPr id="140" name="TextBox 139">
              <a:extLst>
                <a:ext uri="{FF2B5EF4-FFF2-40B4-BE49-F238E27FC236}">
                  <a16:creationId xmlns:a16="http://schemas.microsoft.com/office/drawing/2014/main" id="{68E68DF1-940F-4F6C-B5C7-3F04771BFB7F}"/>
                </a:ext>
              </a:extLst>
            </p:cNvPr>
            <p:cNvSpPr txBox="1"/>
            <p:nvPr/>
          </p:nvSpPr>
          <p:spPr>
            <a:xfrm>
              <a:off x="5257384" y="4690782"/>
              <a:ext cx="65524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67%</a:t>
              </a:r>
            </a:p>
          </p:txBody>
        </p:sp>
        <p:sp>
          <p:nvSpPr>
            <p:cNvPr id="141" name="TextBox 140">
              <a:extLst>
                <a:ext uri="{FF2B5EF4-FFF2-40B4-BE49-F238E27FC236}">
                  <a16:creationId xmlns:a16="http://schemas.microsoft.com/office/drawing/2014/main" id="{F88397B4-35B3-498F-AB99-B61CCD1F4BDE}"/>
                </a:ext>
              </a:extLst>
            </p:cNvPr>
            <p:cNvSpPr txBox="1"/>
            <p:nvPr/>
          </p:nvSpPr>
          <p:spPr>
            <a:xfrm>
              <a:off x="5975467" y="4687306"/>
              <a:ext cx="7676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155%</a:t>
              </a:r>
            </a:p>
          </p:txBody>
        </p:sp>
        <p:cxnSp>
          <p:nvCxnSpPr>
            <p:cNvPr id="142" name="Straight Connector 141">
              <a:extLst>
                <a:ext uri="{FF2B5EF4-FFF2-40B4-BE49-F238E27FC236}">
                  <a16:creationId xmlns:a16="http://schemas.microsoft.com/office/drawing/2014/main" id="{08807387-5585-4698-835F-1BAE1D9D5731}"/>
                </a:ext>
              </a:extLst>
            </p:cNvPr>
            <p:cNvCxnSpPr>
              <a:cxnSpLocks/>
            </p:cNvCxnSpPr>
            <p:nvPr/>
          </p:nvCxnSpPr>
          <p:spPr>
            <a:xfrm>
              <a:off x="5540810" y="4698168"/>
              <a:ext cx="76968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009E7327-F49F-483B-AD9E-4E52641B66F6}"/>
                </a:ext>
              </a:extLst>
            </p:cNvPr>
            <p:cNvSpPr txBox="1"/>
            <p:nvPr/>
          </p:nvSpPr>
          <p:spPr>
            <a:xfrm>
              <a:off x="5557792" y="4841370"/>
              <a:ext cx="7506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Calibri" panose="020F0502020204030204"/>
                  <a:ea typeface="+mn-ea"/>
                  <a:cs typeface="+mn-cs"/>
                </a:rPr>
                <a:t>variation</a:t>
              </a:r>
            </a:p>
          </p:txBody>
        </p:sp>
        <p:sp>
          <p:nvSpPr>
            <p:cNvPr id="144" name="TextBox 143">
              <a:extLst>
                <a:ext uri="{FF2B5EF4-FFF2-40B4-BE49-F238E27FC236}">
                  <a16:creationId xmlns:a16="http://schemas.microsoft.com/office/drawing/2014/main" id="{CFF2C57D-914C-4F40-8E0C-34D3F6065E41}"/>
                </a:ext>
              </a:extLst>
            </p:cNvPr>
            <p:cNvSpPr txBox="1"/>
            <p:nvPr/>
          </p:nvSpPr>
          <p:spPr>
            <a:xfrm>
              <a:off x="4261286" y="4296842"/>
              <a:ext cx="82234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AEEF"/>
                  </a:solidFill>
                  <a:effectLst/>
                  <a:uLnTx/>
                  <a:uFillTx/>
                  <a:latin typeface="Calibri" panose="020F0502020204030204"/>
                  <a:ea typeface="+mn-e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AEEF"/>
                  </a:solidFill>
                  <a:effectLst/>
                  <a:uLnTx/>
                  <a:uFillTx/>
                  <a:latin typeface="Calibri" panose="020F0502020204030204"/>
                  <a:ea typeface="+mn-ea"/>
                  <a:cs typeface="+mn-cs"/>
                </a:rPr>
                <a:t>All Other</a:t>
              </a:r>
            </a:p>
          </p:txBody>
        </p:sp>
        <p:sp>
          <p:nvSpPr>
            <p:cNvPr id="151" name="TextBox 150">
              <a:extLst>
                <a:ext uri="{FF2B5EF4-FFF2-40B4-BE49-F238E27FC236}">
                  <a16:creationId xmlns:a16="http://schemas.microsoft.com/office/drawing/2014/main" id="{CBFA9F28-5FEF-4FE8-A126-B66775603A51}"/>
                </a:ext>
              </a:extLst>
            </p:cNvPr>
            <p:cNvSpPr txBox="1"/>
            <p:nvPr/>
          </p:nvSpPr>
          <p:spPr>
            <a:xfrm>
              <a:off x="4479427" y="5131575"/>
              <a:ext cx="256032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$8,270</a:t>
              </a:r>
            </a:p>
          </p:txBody>
        </p:sp>
        <p:sp>
          <p:nvSpPr>
            <p:cNvPr id="152" name="TextBox 151">
              <a:extLst>
                <a:ext uri="{FF2B5EF4-FFF2-40B4-BE49-F238E27FC236}">
                  <a16:creationId xmlns:a16="http://schemas.microsoft.com/office/drawing/2014/main" id="{445085D8-44C0-42B8-BB8A-AB04957DF290}"/>
                </a:ext>
              </a:extLst>
            </p:cNvPr>
            <p:cNvSpPr txBox="1"/>
            <p:nvPr/>
          </p:nvSpPr>
          <p:spPr>
            <a:xfrm>
              <a:off x="5091322" y="5390540"/>
              <a:ext cx="655247"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67%</a:t>
              </a:r>
            </a:p>
          </p:txBody>
        </p:sp>
        <p:sp>
          <p:nvSpPr>
            <p:cNvPr id="153" name="TextBox 152">
              <a:extLst>
                <a:ext uri="{FF2B5EF4-FFF2-40B4-BE49-F238E27FC236}">
                  <a16:creationId xmlns:a16="http://schemas.microsoft.com/office/drawing/2014/main" id="{02358337-BD1F-46E7-9000-799E10FDF085}"/>
                </a:ext>
              </a:extLst>
            </p:cNvPr>
            <p:cNvSpPr txBox="1"/>
            <p:nvPr/>
          </p:nvSpPr>
          <p:spPr>
            <a:xfrm>
              <a:off x="5809405" y="5387064"/>
              <a:ext cx="767631"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184%</a:t>
              </a:r>
            </a:p>
          </p:txBody>
        </p:sp>
        <p:cxnSp>
          <p:nvCxnSpPr>
            <p:cNvPr id="154" name="Straight Connector 153">
              <a:extLst>
                <a:ext uri="{FF2B5EF4-FFF2-40B4-BE49-F238E27FC236}">
                  <a16:creationId xmlns:a16="http://schemas.microsoft.com/office/drawing/2014/main" id="{795182C7-9BAA-4404-8E5F-EF9D201F80EA}"/>
                </a:ext>
              </a:extLst>
            </p:cNvPr>
            <p:cNvCxnSpPr>
              <a:cxnSpLocks/>
            </p:cNvCxnSpPr>
            <p:nvPr/>
          </p:nvCxnSpPr>
          <p:spPr>
            <a:xfrm>
              <a:off x="5374748" y="5397926"/>
              <a:ext cx="76968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7CC79F3-6EB7-407E-B0DE-66331C576A66}"/>
                </a:ext>
              </a:extLst>
            </p:cNvPr>
            <p:cNvSpPr txBox="1"/>
            <p:nvPr/>
          </p:nvSpPr>
          <p:spPr>
            <a:xfrm>
              <a:off x="5380844" y="5541128"/>
              <a:ext cx="82634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a:ea typeface="+mn-ea"/>
                  <a:cs typeface="+mn-cs"/>
                </a:rPr>
                <a:t>variation</a:t>
              </a:r>
            </a:p>
          </p:txBody>
        </p:sp>
        <p:sp>
          <p:nvSpPr>
            <p:cNvPr id="78" name="Rectangle 77">
              <a:extLst>
                <a:ext uri="{FF2B5EF4-FFF2-40B4-BE49-F238E27FC236}">
                  <a16:creationId xmlns:a16="http://schemas.microsoft.com/office/drawing/2014/main" id="{604AA480-5F0C-494C-9D60-60BA26BA7A8F}"/>
                </a:ext>
              </a:extLst>
            </p:cNvPr>
            <p:cNvSpPr/>
            <p:nvPr/>
          </p:nvSpPr>
          <p:spPr>
            <a:xfrm>
              <a:off x="4261287" y="1436566"/>
              <a:ext cx="2948158" cy="434341"/>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Service Center (46%)</a:t>
              </a:r>
            </a:p>
          </p:txBody>
        </p:sp>
      </p:grpSp>
      <p:sp>
        <p:nvSpPr>
          <p:cNvPr id="80" name="Rectangle 79">
            <a:extLst>
              <a:ext uri="{FF2B5EF4-FFF2-40B4-BE49-F238E27FC236}">
                <a16:creationId xmlns:a16="http://schemas.microsoft.com/office/drawing/2014/main" id="{964B5D2B-74E2-460D-946B-BEE42D75D039}"/>
              </a:ext>
            </a:extLst>
          </p:cNvPr>
          <p:cNvSpPr/>
          <p:nvPr/>
        </p:nvSpPr>
        <p:spPr>
          <a:xfrm>
            <a:off x="881018" y="1689684"/>
            <a:ext cx="2944523" cy="3261265"/>
          </a:xfrm>
          <a:prstGeom prst="rect">
            <a:avLst/>
          </a:prstGeom>
          <a:noFill/>
          <a:ln>
            <a:solidFill>
              <a:schemeClr val="bg1"/>
            </a:solid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D9A"/>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B3F960-B5EB-438A-80F4-E9E6974FDBD7}"/>
              </a:ext>
            </a:extLst>
          </p:cNvPr>
          <p:cNvSpPr>
            <a:spLocks noGrp="1"/>
          </p:cNvSpPr>
          <p:nvPr>
            <p:ph type="title"/>
          </p:nvPr>
        </p:nvSpPr>
        <p:spPr/>
        <p:txBody>
          <a:bodyPr>
            <a:normAutofit fontScale="90000"/>
          </a:bodyPr>
          <a:lstStyle/>
          <a:p>
            <a:r>
              <a:rPr lang="en-US"/>
              <a:t>Example: Empower Change with Trustworthy Data</a:t>
            </a:r>
            <a:endParaRPr lang="en-NL"/>
          </a:p>
        </p:txBody>
      </p:sp>
      <p:sp>
        <p:nvSpPr>
          <p:cNvPr id="26" name="Text Placeholder 25">
            <a:extLst>
              <a:ext uri="{FF2B5EF4-FFF2-40B4-BE49-F238E27FC236}">
                <a16:creationId xmlns:a16="http://schemas.microsoft.com/office/drawing/2014/main" id="{E4618B9B-D0E8-4ED9-9FF9-A91352997A93}"/>
              </a:ext>
            </a:extLst>
          </p:cNvPr>
          <p:cNvSpPr>
            <a:spLocks noGrp="1"/>
          </p:cNvSpPr>
          <p:nvPr>
            <p:ph idx="1"/>
          </p:nvPr>
        </p:nvSpPr>
        <p:spPr>
          <a:xfrm>
            <a:off x="838200" y="955365"/>
            <a:ext cx="10515600" cy="306781"/>
          </a:xfrm>
        </p:spPr>
        <p:txBody>
          <a:bodyPr/>
          <a:lstStyle/>
          <a:p>
            <a:r>
              <a:rPr lang="en-US" sz="2000" dirty="0"/>
              <a:t>Full Consumption Costing and Clinical Variation</a:t>
            </a:r>
          </a:p>
        </p:txBody>
      </p:sp>
      <p:sp>
        <p:nvSpPr>
          <p:cNvPr id="96" name="Rectangle 95">
            <a:extLst>
              <a:ext uri="{FF2B5EF4-FFF2-40B4-BE49-F238E27FC236}">
                <a16:creationId xmlns:a16="http://schemas.microsoft.com/office/drawing/2014/main" id="{1A73BCE3-E2E8-45CB-9F82-24F5935037A9}"/>
              </a:ext>
            </a:extLst>
          </p:cNvPr>
          <p:cNvSpPr/>
          <p:nvPr/>
        </p:nvSpPr>
        <p:spPr>
          <a:xfrm>
            <a:off x="875734" y="4912973"/>
            <a:ext cx="2959044" cy="733395"/>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E1709B1C-BFCE-47B6-870A-187B560F2FF6}"/>
              </a:ext>
            </a:extLst>
          </p:cNvPr>
          <p:cNvSpPr txBox="1"/>
          <p:nvPr/>
        </p:nvSpPr>
        <p:spPr>
          <a:xfrm>
            <a:off x="1074966" y="1885058"/>
            <a:ext cx="254606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EEF"/>
                </a:solidFill>
                <a:effectLst/>
                <a:uLnTx/>
                <a:uFillTx/>
                <a:latin typeface="Calibri" panose="020F0502020204030204"/>
                <a:ea typeface="+mn-ea"/>
                <a:cs typeface="+mn-cs"/>
              </a:rPr>
              <a:t>Supplies, Blood, and Drugs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rPr>
              <a:t>Average cost per procedure: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rPr>
              <a:t> $9,950</a:t>
            </a:r>
          </a:p>
        </p:txBody>
      </p:sp>
      <p:sp>
        <p:nvSpPr>
          <p:cNvPr id="98" name="TextBox 97">
            <a:extLst>
              <a:ext uri="{FF2B5EF4-FFF2-40B4-BE49-F238E27FC236}">
                <a16:creationId xmlns:a16="http://schemas.microsoft.com/office/drawing/2014/main" id="{FD325B91-E582-4AE7-9272-838EFCAC51F8}"/>
              </a:ext>
            </a:extLst>
          </p:cNvPr>
          <p:cNvSpPr txBox="1"/>
          <p:nvPr/>
        </p:nvSpPr>
        <p:spPr>
          <a:xfrm>
            <a:off x="1663703" y="3265546"/>
            <a:ext cx="6552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Calibri" panose="020F0502020204030204"/>
                <a:ea typeface="+mn-ea"/>
                <a:cs typeface="+mn-cs"/>
              </a:rPr>
              <a:t>45%</a:t>
            </a:r>
          </a:p>
        </p:txBody>
      </p:sp>
      <p:sp>
        <p:nvSpPr>
          <p:cNvPr id="99" name="TextBox 98">
            <a:extLst>
              <a:ext uri="{FF2B5EF4-FFF2-40B4-BE49-F238E27FC236}">
                <a16:creationId xmlns:a16="http://schemas.microsoft.com/office/drawing/2014/main" id="{C6E9A8A0-159B-4BAF-A894-F52AE51D3F43}"/>
              </a:ext>
            </a:extLst>
          </p:cNvPr>
          <p:cNvSpPr txBox="1"/>
          <p:nvPr/>
        </p:nvSpPr>
        <p:spPr>
          <a:xfrm>
            <a:off x="2311597" y="3268911"/>
            <a:ext cx="76763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Calibri" panose="020F0502020204030204"/>
                <a:ea typeface="+mn-ea"/>
                <a:cs typeface="+mn-cs"/>
              </a:rPr>
              <a:t>162%</a:t>
            </a:r>
          </a:p>
        </p:txBody>
      </p:sp>
      <p:cxnSp>
        <p:nvCxnSpPr>
          <p:cNvPr id="100" name="Straight Connector 99">
            <a:extLst>
              <a:ext uri="{FF2B5EF4-FFF2-40B4-BE49-F238E27FC236}">
                <a16:creationId xmlns:a16="http://schemas.microsoft.com/office/drawing/2014/main" id="{68BEBC21-8582-4CAE-96C5-E6D0E2CB9E07}"/>
              </a:ext>
            </a:extLst>
          </p:cNvPr>
          <p:cNvCxnSpPr>
            <a:cxnSpLocks/>
          </p:cNvCxnSpPr>
          <p:nvPr/>
        </p:nvCxnSpPr>
        <p:spPr>
          <a:xfrm>
            <a:off x="2003075" y="3188937"/>
            <a:ext cx="70252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3E6A83B9-D383-4DBC-83CC-ED0A10F98E14}"/>
              </a:ext>
            </a:extLst>
          </p:cNvPr>
          <p:cNvSpPr txBox="1"/>
          <p:nvPr/>
        </p:nvSpPr>
        <p:spPr>
          <a:xfrm>
            <a:off x="1980867" y="3623240"/>
            <a:ext cx="7506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a:ea typeface="+mn-ea"/>
                <a:cs typeface="+mn-cs"/>
              </a:rPr>
              <a:t>variation</a:t>
            </a:r>
          </a:p>
        </p:txBody>
      </p:sp>
      <p:sp>
        <p:nvSpPr>
          <p:cNvPr id="145" name="TextBox 144">
            <a:extLst>
              <a:ext uri="{FF2B5EF4-FFF2-40B4-BE49-F238E27FC236}">
                <a16:creationId xmlns:a16="http://schemas.microsoft.com/office/drawing/2014/main" id="{7BDE5BB8-9F08-42C1-8D16-91B47EE8C71C}"/>
              </a:ext>
            </a:extLst>
          </p:cNvPr>
          <p:cNvSpPr txBox="1"/>
          <p:nvPr/>
        </p:nvSpPr>
        <p:spPr>
          <a:xfrm>
            <a:off x="1031436" y="4951747"/>
            <a:ext cx="256032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$9,950</a:t>
            </a:r>
          </a:p>
        </p:txBody>
      </p:sp>
      <p:sp>
        <p:nvSpPr>
          <p:cNvPr id="147" name="TextBox 146">
            <a:extLst>
              <a:ext uri="{FF2B5EF4-FFF2-40B4-BE49-F238E27FC236}">
                <a16:creationId xmlns:a16="http://schemas.microsoft.com/office/drawing/2014/main" id="{BFFB53A3-E615-48F9-8EE5-B1502DBFBBAD}"/>
              </a:ext>
            </a:extLst>
          </p:cNvPr>
          <p:cNvSpPr txBox="1"/>
          <p:nvPr/>
        </p:nvSpPr>
        <p:spPr>
          <a:xfrm>
            <a:off x="1643331" y="5210712"/>
            <a:ext cx="655247"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67%</a:t>
            </a:r>
          </a:p>
        </p:txBody>
      </p:sp>
      <p:sp>
        <p:nvSpPr>
          <p:cNvPr id="148" name="TextBox 147">
            <a:extLst>
              <a:ext uri="{FF2B5EF4-FFF2-40B4-BE49-F238E27FC236}">
                <a16:creationId xmlns:a16="http://schemas.microsoft.com/office/drawing/2014/main" id="{B523A870-5156-45B6-9CD6-ED9D30B628D2}"/>
              </a:ext>
            </a:extLst>
          </p:cNvPr>
          <p:cNvSpPr txBox="1"/>
          <p:nvPr/>
        </p:nvSpPr>
        <p:spPr>
          <a:xfrm>
            <a:off x="2361414" y="5207236"/>
            <a:ext cx="767631"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mn-cs"/>
              </a:rPr>
              <a:t>155%</a:t>
            </a:r>
          </a:p>
        </p:txBody>
      </p:sp>
      <p:cxnSp>
        <p:nvCxnSpPr>
          <p:cNvPr id="149" name="Straight Connector 148">
            <a:extLst>
              <a:ext uri="{FF2B5EF4-FFF2-40B4-BE49-F238E27FC236}">
                <a16:creationId xmlns:a16="http://schemas.microsoft.com/office/drawing/2014/main" id="{3067DF29-B325-4D1C-AD14-5734D44D38E8}"/>
              </a:ext>
            </a:extLst>
          </p:cNvPr>
          <p:cNvCxnSpPr>
            <a:cxnSpLocks/>
          </p:cNvCxnSpPr>
          <p:nvPr/>
        </p:nvCxnSpPr>
        <p:spPr>
          <a:xfrm>
            <a:off x="1926757" y="5218098"/>
            <a:ext cx="76968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DB2B832F-072E-4630-9ECE-517F43B27B88}"/>
              </a:ext>
            </a:extLst>
          </p:cNvPr>
          <p:cNvSpPr txBox="1"/>
          <p:nvPr/>
        </p:nvSpPr>
        <p:spPr>
          <a:xfrm>
            <a:off x="1932853" y="5361300"/>
            <a:ext cx="82634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a:ea typeface="+mn-ea"/>
                <a:cs typeface="+mn-cs"/>
              </a:rPr>
              <a:t>variation</a:t>
            </a:r>
          </a:p>
        </p:txBody>
      </p:sp>
      <p:sp>
        <p:nvSpPr>
          <p:cNvPr id="163" name="TextBox 162">
            <a:extLst>
              <a:ext uri="{FF2B5EF4-FFF2-40B4-BE49-F238E27FC236}">
                <a16:creationId xmlns:a16="http://schemas.microsoft.com/office/drawing/2014/main" id="{F22B6963-EF86-47CC-B630-F2EEAFBF9DDE}"/>
              </a:ext>
            </a:extLst>
          </p:cNvPr>
          <p:cNvSpPr txBox="1"/>
          <p:nvPr/>
        </p:nvSpPr>
        <p:spPr>
          <a:xfrm>
            <a:off x="7367377" y="5053571"/>
            <a:ext cx="82091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Calibri" panose="020F0502020204030204"/>
                <a:ea typeface="+mn-ea"/>
                <a:cs typeface="+mn-cs"/>
              </a:rPr>
              <a:t>= </a:t>
            </a:r>
          </a:p>
        </p:txBody>
      </p:sp>
      <p:sp>
        <p:nvSpPr>
          <p:cNvPr id="79" name="Rectangle 78">
            <a:extLst>
              <a:ext uri="{FF2B5EF4-FFF2-40B4-BE49-F238E27FC236}">
                <a16:creationId xmlns:a16="http://schemas.microsoft.com/office/drawing/2014/main" id="{B3093932-708E-4105-880C-28BFE957DBDC}"/>
              </a:ext>
            </a:extLst>
          </p:cNvPr>
          <p:cNvSpPr/>
          <p:nvPr/>
        </p:nvSpPr>
        <p:spPr>
          <a:xfrm>
            <a:off x="875734" y="1266229"/>
            <a:ext cx="2944524" cy="434341"/>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Direct (54%)</a:t>
            </a:r>
          </a:p>
        </p:txBody>
      </p:sp>
      <p:sp>
        <p:nvSpPr>
          <p:cNvPr id="64" name="Text Placeholder 25">
            <a:extLst>
              <a:ext uri="{FF2B5EF4-FFF2-40B4-BE49-F238E27FC236}">
                <a16:creationId xmlns:a16="http://schemas.microsoft.com/office/drawing/2014/main" id="{3EC9412F-CA4E-9C4E-9296-86E7DD809B55}"/>
              </a:ext>
            </a:extLst>
          </p:cNvPr>
          <p:cNvSpPr txBox="1">
            <a:spLocks/>
          </p:cNvSpPr>
          <p:nvPr/>
        </p:nvSpPr>
        <p:spPr>
          <a:xfrm>
            <a:off x="762881" y="5710558"/>
            <a:ext cx="7955281" cy="4343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33333"/>
                </a:solidFill>
                <a:effectLst/>
                <a:uLnTx/>
                <a:uFillTx/>
                <a:latin typeface="Calibri" panose="020F0502020204030204"/>
                <a:ea typeface="+mn-ea"/>
                <a:cs typeface="+mn-cs"/>
              </a:rPr>
              <a:t>Example of Lumbar Spinal Fusion (n=852)</a:t>
            </a:r>
          </a:p>
        </p:txBody>
      </p:sp>
    </p:spTree>
    <p:extLst>
      <p:ext uri="{BB962C8B-B14F-4D97-AF65-F5344CB8AC3E}">
        <p14:creationId xmlns:p14="http://schemas.microsoft.com/office/powerpoint/2010/main" val="3318184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48016A-13DB-4282-B9FD-AA4A8F57D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912" y="967993"/>
            <a:ext cx="9838175" cy="492201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B7D83F-0489-073C-B210-823D449E91B3}"/>
              </a:ext>
            </a:extLst>
          </p:cNvPr>
          <p:cNvSpPr>
            <a:spLocks noGrp="1"/>
          </p:cNvSpPr>
          <p:nvPr>
            <p:ph type="title"/>
          </p:nvPr>
        </p:nvSpPr>
        <p:spPr/>
        <p:txBody>
          <a:bodyPr/>
          <a:lstStyle/>
          <a:p>
            <a:r>
              <a:rPr lang="en-US" dirty="0"/>
              <a:t>Supply Variation Provider – Hip &amp; Femur</a:t>
            </a:r>
          </a:p>
        </p:txBody>
      </p:sp>
    </p:spTree>
    <p:extLst>
      <p:ext uri="{BB962C8B-B14F-4D97-AF65-F5344CB8AC3E}">
        <p14:creationId xmlns:p14="http://schemas.microsoft.com/office/powerpoint/2010/main" val="3183118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70E5A8A-16C0-48B8-9065-2AADC0601180}"/>
              </a:ext>
            </a:extLst>
          </p:cNvPr>
          <p:cNvSpPr/>
          <p:nvPr/>
        </p:nvSpPr>
        <p:spPr>
          <a:xfrm>
            <a:off x="3772548" y="862584"/>
            <a:ext cx="1566798" cy="141732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C595C66-64E3-4629-A3AF-C2727E71FE57}"/>
              </a:ext>
            </a:extLst>
          </p:cNvPr>
          <p:cNvSpPr/>
          <p:nvPr/>
        </p:nvSpPr>
        <p:spPr>
          <a:xfrm>
            <a:off x="7734947" y="862584"/>
            <a:ext cx="1484981" cy="141732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E306CA-3968-646E-6587-1CB5B0273134}"/>
              </a:ext>
            </a:extLst>
          </p:cNvPr>
          <p:cNvSpPr>
            <a:spLocks noGrp="1"/>
          </p:cNvSpPr>
          <p:nvPr>
            <p:ph type="title"/>
          </p:nvPr>
        </p:nvSpPr>
        <p:spPr/>
        <p:txBody>
          <a:bodyPr/>
          <a:lstStyle/>
          <a:p>
            <a:r>
              <a:rPr lang="en-US" dirty="0"/>
              <a:t>Supply Variation by Procedure</a:t>
            </a:r>
          </a:p>
        </p:txBody>
      </p:sp>
      <p:sp>
        <p:nvSpPr>
          <p:cNvPr id="7" name="Content Placeholder 6">
            <a:extLst>
              <a:ext uri="{FF2B5EF4-FFF2-40B4-BE49-F238E27FC236}">
                <a16:creationId xmlns:a16="http://schemas.microsoft.com/office/drawing/2014/main" id="{01DF03AC-A75F-C6F9-663A-C3E9BA864F67}"/>
              </a:ext>
            </a:extLst>
          </p:cNvPr>
          <p:cNvSpPr>
            <a:spLocks noGrp="1"/>
          </p:cNvSpPr>
          <p:nvPr>
            <p:ph idx="1"/>
          </p:nvPr>
        </p:nvSpPr>
        <p:spPr>
          <a:xfrm>
            <a:off x="1562748" y="1032130"/>
            <a:ext cx="10515600" cy="4638673"/>
          </a:xfrm>
        </p:spPr>
        <p:txBody>
          <a:bodyPr/>
          <a:lstStyle/>
          <a:p>
            <a:endParaRPr lang="en-US" dirty="0"/>
          </a:p>
        </p:txBody>
      </p:sp>
      <p:sp>
        <p:nvSpPr>
          <p:cNvPr id="3" name="Slide Number Placeholder 2">
            <a:extLst>
              <a:ext uri="{FF2B5EF4-FFF2-40B4-BE49-F238E27FC236}">
                <a16:creationId xmlns:a16="http://schemas.microsoft.com/office/drawing/2014/main" id="{4700B980-247B-4477-B786-D5680170EAEC}"/>
              </a:ext>
            </a:extLst>
          </p:cNvPr>
          <p:cNvSpPr>
            <a:spLocks noGrp="1"/>
          </p:cNvSpPr>
          <p:nvPr>
            <p:ph type="sldNum" sz="quarter" idx="4294967295"/>
          </p:nvPr>
        </p:nvSpPr>
        <p:spPr>
          <a:xfrm>
            <a:off x="0" y="6486525"/>
            <a:ext cx="585788"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A94FE-83BB-457B-B57D-58D307156590}"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574AB9D-C4CC-4079-9D0A-9B95CD8821BF}"/>
              </a:ext>
            </a:extLst>
          </p:cNvPr>
          <p:cNvSpPr txBox="1">
            <a:spLocks/>
          </p:cNvSpPr>
          <p:nvPr/>
        </p:nvSpPr>
        <p:spPr>
          <a:xfrm>
            <a:off x="137160" y="137160"/>
            <a:ext cx="10515600" cy="420624"/>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00AEEF"/>
              </a:solidFill>
              <a:effectLst/>
              <a:uLnTx/>
              <a:uFillTx/>
              <a:latin typeface="Calibri" panose="020F0502020204030204"/>
              <a:ea typeface="+mj-ea"/>
              <a:cs typeface="+mj-cs"/>
            </a:endParaRPr>
          </a:p>
        </p:txBody>
      </p:sp>
      <p:sp>
        <p:nvSpPr>
          <p:cNvPr id="23" name="TextBox 22">
            <a:extLst>
              <a:ext uri="{FF2B5EF4-FFF2-40B4-BE49-F238E27FC236}">
                <a16:creationId xmlns:a16="http://schemas.microsoft.com/office/drawing/2014/main" id="{C3510E4C-8C55-40C4-B6C8-0BDA84D13D36}"/>
              </a:ext>
            </a:extLst>
          </p:cNvPr>
          <p:cNvSpPr txBox="1"/>
          <p:nvPr/>
        </p:nvSpPr>
        <p:spPr>
          <a:xfrm>
            <a:off x="3914650" y="1157373"/>
            <a:ext cx="1408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ngsana New" panose="02020603050405020304" pitchFamily="18" charset="-34"/>
                <a:ea typeface="+mn-ea"/>
                <a:cs typeface="Angsana New" panose="02020603050405020304" pitchFamily="18" charset="-34"/>
              </a:rPr>
              <a:t>85 Procedures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50"/>
                </a:solidFill>
                <a:effectLst/>
                <a:uLnTx/>
                <a:uFillTx/>
                <a:latin typeface="Angsana New" panose="02020603050405020304" pitchFamily="18" charset="-34"/>
                <a:ea typeface="+mn-ea"/>
                <a:cs typeface="Angsana New" panose="02020603050405020304" pitchFamily="18" charset="-34"/>
              </a:rPr>
              <a:t>$104,196 Opportunity</a:t>
            </a:r>
          </a:p>
        </p:txBody>
      </p:sp>
      <p:sp>
        <p:nvSpPr>
          <p:cNvPr id="25" name="TextBox 24">
            <a:extLst>
              <a:ext uri="{FF2B5EF4-FFF2-40B4-BE49-F238E27FC236}">
                <a16:creationId xmlns:a16="http://schemas.microsoft.com/office/drawing/2014/main" id="{56D2CF19-00A8-49C7-BA8A-839C75EB9D70}"/>
              </a:ext>
            </a:extLst>
          </p:cNvPr>
          <p:cNvSpPr txBox="1"/>
          <p:nvPr/>
        </p:nvSpPr>
        <p:spPr>
          <a:xfrm>
            <a:off x="3933416" y="1767484"/>
            <a:ext cx="106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ngsana New" panose="02020603050405020304" pitchFamily="18" charset="-34"/>
                <a:ea typeface="+mn-ea"/>
                <a:cs typeface="Angsana New" panose="02020603050405020304" pitchFamily="18" charset="-34"/>
              </a:rPr>
              <a:t>85 Procedures</a:t>
            </a:r>
          </a:p>
        </p:txBody>
      </p:sp>
      <p:pic>
        <p:nvPicPr>
          <p:cNvPr id="6" name="Picture 5">
            <a:extLst>
              <a:ext uri="{FF2B5EF4-FFF2-40B4-BE49-F238E27FC236}">
                <a16:creationId xmlns:a16="http://schemas.microsoft.com/office/drawing/2014/main" id="{DF7A6B5F-D94D-4241-940A-B7ED15843F91}"/>
              </a:ext>
            </a:extLst>
          </p:cNvPr>
          <p:cNvPicPr>
            <a:picLocks noChangeAspect="1"/>
          </p:cNvPicPr>
          <p:nvPr/>
        </p:nvPicPr>
        <p:blipFill>
          <a:blip r:embed="rId2"/>
          <a:stretch>
            <a:fillRect/>
          </a:stretch>
        </p:blipFill>
        <p:spPr>
          <a:xfrm>
            <a:off x="838200" y="2853660"/>
            <a:ext cx="8268348" cy="3133408"/>
          </a:xfrm>
          <a:prstGeom prst="rect">
            <a:avLst/>
          </a:prstGeom>
        </p:spPr>
      </p:pic>
      <p:sp>
        <p:nvSpPr>
          <p:cNvPr id="26" name="Arrow: Right 25">
            <a:extLst>
              <a:ext uri="{FF2B5EF4-FFF2-40B4-BE49-F238E27FC236}">
                <a16:creationId xmlns:a16="http://schemas.microsoft.com/office/drawing/2014/main" id="{8955C9D8-C055-48C7-A93E-BEE8A7B7499A}"/>
              </a:ext>
            </a:extLst>
          </p:cNvPr>
          <p:cNvSpPr/>
          <p:nvPr/>
        </p:nvSpPr>
        <p:spPr>
          <a:xfrm rot="5400000">
            <a:off x="674883" y="2992423"/>
            <a:ext cx="1463040" cy="190403"/>
          </a:xfrm>
          <a:prstGeom prst="rightArrow">
            <a:avLst/>
          </a:prstGeom>
          <a:solidFill>
            <a:srgbClr val="525252"/>
          </a:solidFill>
          <a:ln>
            <a:no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30" name="Right Brace 29">
            <a:extLst>
              <a:ext uri="{FF2B5EF4-FFF2-40B4-BE49-F238E27FC236}">
                <a16:creationId xmlns:a16="http://schemas.microsoft.com/office/drawing/2014/main" id="{90B6E9C6-A54B-4EEC-838D-1F2B263ABC9D}"/>
              </a:ext>
            </a:extLst>
          </p:cNvPr>
          <p:cNvSpPr/>
          <p:nvPr/>
        </p:nvSpPr>
        <p:spPr>
          <a:xfrm>
            <a:off x="3819650" y="1167932"/>
            <a:ext cx="164526" cy="471160"/>
          </a:xfrm>
          <a:prstGeom prst="rightBrace">
            <a:avLst>
              <a:gd name="adj1" fmla="val 121666"/>
              <a:gd name="adj2" fmla="val 50000"/>
            </a:avLst>
          </a:prstGeom>
          <a:ln w="12700">
            <a:solidFill>
              <a:srgbClr val="FFFFFF"/>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DA8ABCF-C13F-4FF3-83A8-278AD57157AE}"/>
              </a:ext>
            </a:extLst>
          </p:cNvPr>
          <p:cNvSpPr/>
          <p:nvPr/>
        </p:nvSpPr>
        <p:spPr>
          <a:xfrm>
            <a:off x="9067946" y="1073093"/>
            <a:ext cx="2893145" cy="5130580"/>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Body)"/>
                <a:ea typeface="+mn-ea"/>
                <a:cs typeface="+mn-cs"/>
              </a:rPr>
              <a:t>Laparoscopic Sleeve </a:t>
            </a:r>
            <a:r>
              <a:rPr lang="en-US" sz="1600" b="1" dirty="0">
                <a:solidFill>
                  <a:schemeClr val="bg1"/>
                </a:solidFill>
                <a:latin typeface="Calibri (Body)"/>
              </a:rPr>
              <a:t>Gastrectomy</a:t>
            </a:r>
            <a:r>
              <a:rPr kumimoji="0" lang="en-US" sz="1600" b="1" i="0" u="none" strike="noStrike" kern="1200" cap="none" spc="0" normalizeH="0" baseline="0" noProof="0" dirty="0">
                <a:ln>
                  <a:noFill/>
                </a:ln>
                <a:solidFill>
                  <a:schemeClr val="bg1"/>
                </a:solidFill>
                <a:effectLst/>
                <a:uLnTx/>
                <a:uFillTx/>
                <a:latin typeface="Calibri (Body)"/>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Body)"/>
                <a:ea typeface="+mn-ea"/>
                <a:cs typeface="+mn-cs"/>
              </a:rPr>
              <a:t>median is </a:t>
            </a:r>
            <a:r>
              <a:rPr kumimoji="0" lang="en-US" sz="1600" b="0" i="0" u="none" strike="noStrike" kern="1200" cap="none" spc="0" normalizeH="0" baseline="0" noProof="0" dirty="0">
                <a:ln>
                  <a:noFill/>
                </a:ln>
                <a:solidFill>
                  <a:schemeClr val="tx2"/>
                </a:solidFill>
                <a:effectLst/>
                <a:uLnTx/>
                <a:uFillTx/>
                <a:latin typeface="Calibri (Body)"/>
                <a:ea typeface="+mn-ea"/>
                <a:cs typeface="+mn-cs"/>
              </a:rPr>
              <a:t>$</a:t>
            </a:r>
            <a:r>
              <a:rPr kumimoji="0" lang="en-US" b="1" i="0" u="none" strike="noStrike" kern="1200" cap="none" spc="0" normalizeH="0" baseline="0" noProof="0" dirty="0">
                <a:ln>
                  <a:noFill/>
                </a:ln>
                <a:solidFill>
                  <a:schemeClr val="tx2"/>
                </a:solidFill>
                <a:effectLst/>
                <a:uLnTx/>
                <a:uFillTx/>
                <a:latin typeface="Calibri (Body)"/>
                <a:ea typeface="+mn-ea"/>
                <a:cs typeface="+mn-cs"/>
              </a:rPr>
              <a:t>7.24 K </a:t>
            </a:r>
            <a:r>
              <a:rPr kumimoji="0" lang="en-US" sz="1600" b="0" i="0" u="none" strike="noStrike" kern="1200" cap="none" spc="0" normalizeH="0" baseline="0" noProof="0" dirty="0">
                <a:ln>
                  <a:noFill/>
                </a:ln>
                <a:solidFill>
                  <a:schemeClr val="bg1"/>
                </a:solidFill>
                <a:effectLst/>
                <a:uLnTx/>
                <a:uFillTx/>
                <a:latin typeface="Calibri (Body)"/>
                <a:ea typeface="+mn-ea"/>
                <a:cs typeface="+mn-cs"/>
              </a:rPr>
              <a:t>with high variation</a:t>
            </a:r>
            <a:r>
              <a:rPr kumimoji="0" lang="ar-EG" sz="1600" b="0" i="0" u="none" strike="noStrike" kern="1200" cap="none" spc="0" normalizeH="0" baseline="0" noProof="0" dirty="0">
                <a:ln>
                  <a:noFill/>
                </a:ln>
                <a:solidFill>
                  <a:schemeClr val="bg1"/>
                </a:solidFill>
                <a:effectLst/>
                <a:uLnTx/>
                <a:uFillTx/>
                <a:latin typeface="Calibri (Body)"/>
                <a:ea typeface="+mn-ea"/>
                <a:cs typeface="Arial"/>
              </a:rPr>
              <a:t> </a:t>
            </a:r>
            <a:r>
              <a:rPr kumimoji="0" lang="en-US" sz="1600" b="0" i="1" u="sng" strike="noStrike" kern="1200" cap="none" spc="0" normalizeH="0" baseline="0" noProof="0" dirty="0">
                <a:ln>
                  <a:noFill/>
                </a:ln>
                <a:solidFill>
                  <a:schemeClr val="bg1"/>
                </a:solidFill>
                <a:effectLst/>
                <a:uLnTx/>
                <a:uFillTx/>
                <a:latin typeface="Calibri (Body)"/>
                <a:ea typeface="+mn-ea"/>
                <a:cs typeface="+mn-cs"/>
              </a:rPr>
              <a:t>around</a:t>
            </a:r>
            <a:r>
              <a:rPr kumimoji="0" lang="en-US" sz="1600" b="0" i="0" u="none" strike="noStrike" kern="1200" cap="none" spc="0" normalizeH="0" baseline="0" noProof="0" dirty="0">
                <a:ln>
                  <a:noFill/>
                </a:ln>
                <a:solidFill>
                  <a:schemeClr val="bg1"/>
                </a:solidFill>
                <a:effectLst/>
                <a:uLnTx/>
                <a:uFillTx/>
                <a:latin typeface="Calibri (Body)"/>
                <a:ea typeface="+mn-ea"/>
                <a:cs typeface="+mn-cs"/>
              </a:rPr>
              <a:t> the center representing </a:t>
            </a:r>
            <a:r>
              <a:rPr kumimoji="0" lang="en-US" b="1" i="0" u="none" strike="noStrike" kern="1200" cap="none" spc="0" normalizeH="0" baseline="0" noProof="0" dirty="0">
                <a:ln>
                  <a:noFill/>
                </a:ln>
                <a:solidFill>
                  <a:schemeClr val="tx2"/>
                </a:solidFill>
                <a:effectLst/>
                <a:uLnTx/>
                <a:uFillTx/>
                <a:latin typeface="Calibri (Body)"/>
                <a:ea typeface="+mn-ea"/>
                <a:cs typeface="+mn-cs"/>
              </a:rPr>
              <a:t>16% to 171%</a:t>
            </a:r>
            <a:endParaRPr lang="en-US" sz="1600" b="0" i="0" u="none" strike="noStrike" kern="1200" cap="none" spc="0" normalizeH="0" baseline="0" noProof="0" dirty="0">
              <a:ln>
                <a:noFill/>
              </a:ln>
              <a:solidFill>
                <a:schemeClr val="tx2"/>
              </a:solidFill>
              <a:effectLst/>
              <a:uLnTx/>
              <a:uFillTx/>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kern="1200" cap="none" spc="0" normalizeH="0" baseline="0" noProof="0" dirty="0">
              <a:ln>
                <a:noFill/>
              </a:ln>
              <a:solidFill>
                <a:schemeClr val="bg1"/>
              </a:solidFill>
              <a:effectLst/>
              <a:uLnTx/>
              <a:uFillTx/>
              <a:latin typeface="Calibri (Body)"/>
            </a:endParaRPr>
          </a:p>
          <a:p>
            <a:pPr>
              <a:defRPr/>
            </a:pPr>
            <a:r>
              <a:rPr kumimoji="0" lang="en-US" sz="1600" b="1" i="0" u="none" strike="noStrike" kern="1200" cap="none" spc="0" normalizeH="0" baseline="0" noProof="0" dirty="0">
                <a:ln>
                  <a:noFill/>
                </a:ln>
                <a:solidFill>
                  <a:schemeClr val="bg1"/>
                </a:solidFill>
                <a:effectLst/>
                <a:uLnTx/>
                <a:uFillTx/>
                <a:latin typeface="Calibri (Body)"/>
                <a:ea typeface="+mn-ea"/>
                <a:cs typeface="+mn-cs"/>
              </a:rPr>
              <a:t>Total Knee Replacement:</a:t>
            </a:r>
            <a:r>
              <a:rPr lang="en-US" sz="1600" b="1" dirty="0">
                <a:solidFill>
                  <a:schemeClr val="bg1"/>
                </a:solidFill>
                <a:latin typeface="Calibri (Body)"/>
              </a:rPr>
              <a:t> </a:t>
            </a:r>
            <a:endParaRPr lang="en-US" sz="1600" b="1" i="0" u="none" strike="noStrike" kern="1200" cap="none" spc="0" normalizeH="0" baseline="0" noProof="0" dirty="0">
              <a:ln>
                <a:noFill/>
              </a:ln>
              <a:solidFill>
                <a:schemeClr val="bg1"/>
              </a:solidFill>
              <a:effectLst/>
              <a:uLnTx/>
              <a:uFillTx/>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Body)"/>
                <a:ea typeface="+mn-ea"/>
                <a:cs typeface="+mn-cs"/>
              </a:rPr>
              <a:t>median is </a:t>
            </a:r>
            <a:r>
              <a:rPr kumimoji="0" lang="en-US" sz="1600" b="0" i="0" u="none" strike="noStrike" kern="1200" cap="none" spc="0" normalizeH="0" baseline="0" noProof="0" dirty="0">
                <a:ln>
                  <a:noFill/>
                </a:ln>
                <a:solidFill>
                  <a:schemeClr val="tx2"/>
                </a:solidFill>
                <a:effectLst/>
                <a:uLnTx/>
                <a:uFillTx/>
                <a:latin typeface="Calibri (Body)"/>
                <a:ea typeface="+mn-ea"/>
                <a:cs typeface="+mn-cs"/>
              </a:rPr>
              <a:t>$</a:t>
            </a:r>
            <a:r>
              <a:rPr kumimoji="0" lang="en-US" b="1" i="0" u="none" strike="noStrike" kern="1200" cap="none" spc="0" normalizeH="0" baseline="0" noProof="0" dirty="0">
                <a:ln>
                  <a:noFill/>
                </a:ln>
                <a:solidFill>
                  <a:schemeClr val="tx2"/>
                </a:solidFill>
                <a:effectLst/>
                <a:uLnTx/>
                <a:uFillTx/>
                <a:latin typeface="Calibri (Body)"/>
                <a:ea typeface="+mn-ea"/>
                <a:cs typeface="+mn-cs"/>
              </a:rPr>
              <a:t>9.67 K </a:t>
            </a:r>
            <a:r>
              <a:rPr kumimoji="0" lang="en-US" sz="1600" b="0" i="0" u="none" strike="noStrike" kern="1200" cap="none" spc="0" normalizeH="0" baseline="0" noProof="0" dirty="0">
                <a:ln>
                  <a:noFill/>
                </a:ln>
                <a:solidFill>
                  <a:schemeClr val="bg1"/>
                </a:solidFill>
                <a:effectLst/>
                <a:uLnTx/>
                <a:uFillTx/>
                <a:latin typeface="Calibri (Body)"/>
                <a:ea typeface="+mn-ea"/>
                <a:cs typeface="+mn-cs"/>
              </a:rPr>
              <a:t>with high variation</a:t>
            </a:r>
            <a:r>
              <a:rPr kumimoji="0" lang="ar-EG" sz="1600" b="0" i="0" u="none" strike="noStrike" kern="1200" cap="none" spc="0" normalizeH="0" baseline="0" noProof="0" dirty="0">
                <a:ln>
                  <a:noFill/>
                </a:ln>
                <a:solidFill>
                  <a:schemeClr val="bg1"/>
                </a:solidFill>
                <a:effectLst/>
                <a:uLnTx/>
                <a:uFillTx/>
                <a:latin typeface="Calibri (Body)"/>
                <a:ea typeface="+mn-ea"/>
                <a:cs typeface="Arial"/>
              </a:rPr>
              <a:t> </a:t>
            </a:r>
            <a:r>
              <a:rPr kumimoji="0" lang="en-US" sz="1600" b="0" i="1" u="sng" strike="noStrike" kern="1200" cap="none" spc="0" normalizeH="0" baseline="0" noProof="0" dirty="0">
                <a:ln>
                  <a:noFill/>
                </a:ln>
                <a:solidFill>
                  <a:schemeClr val="bg1"/>
                </a:solidFill>
                <a:effectLst/>
                <a:uLnTx/>
                <a:uFillTx/>
                <a:latin typeface="Calibri (Body)"/>
                <a:ea typeface="+mn-ea"/>
                <a:cs typeface="+mn-cs"/>
              </a:rPr>
              <a:t>above</a:t>
            </a:r>
            <a:r>
              <a:rPr kumimoji="0" lang="en-US" sz="1600" b="0" i="0" u="none" strike="noStrike" kern="1200" cap="none" spc="0" normalizeH="0" baseline="0" noProof="0" dirty="0">
                <a:ln>
                  <a:noFill/>
                </a:ln>
                <a:solidFill>
                  <a:schemeClr val="bg1"/>
                </a:solidFill>
                <a:effectLst/>
                <a:uLnTx/>
                <a:uFillTx/>
                <a:latin typeface="Calibri (Body)"/>
                <a:ea typeface="+mn-ea"/>
                <a:cs typeface="+mn-cs"/>
              </a:rPr>
              <a:t> the center representing </a:t>
            </a:r>
            <a:r>
              <a:rPr kumimoji="0" lang="en-US" b="1" i="0" u="none" strike="noStrike" kern="1200" cap="none" spc="0" normalizeH="0" baseline="0" noProof="0" dirty="0">
                <a:ln>
                  <a:noFill/>
                </a:ln>
                <a:solidFill>
                  <a:schemeClr val="tx2"/>
                </a:solidFill>
                <a:effectLst/>
                <a:uLnTx/>
                <a:uFillTx/>
                <a:latin typeface="Calibri (Body)"/>
                <a:ea typeface="+mn-ea"/>
                <a:cs typeface="+mn-cs"/>
              </a:rPr>
              <a:t>91% to 216%</a:t>
            </a:r>
            <a:endParaRPr kumimoji="0" lang="en-US" sz="1600" b="0" i="0" u="none" strike="noStrike" kern="1200" cap="none" spc="0" normalizeH="0" baseline="0" noProof="0" dirty="0">
              <a:ln>
                <a:noFill/>
              </a:ln>
              <a:solidFill>
                <a:schemeClr val="tx2"/>
              </a:solidFill>
              <a:effectLst/>
              <a:uLnTx/>
              <a:uFillTx/>
              <a:latin typeface="Calibri (Body)"/>
              <a:ea typeface="+mn-ea"/>
              <a:cs typeface="+mn-cs"/>
            </a:endParaRPr>
          </a:p>
        </p:txBody>
      </p:sp>
      <p:sp>
        <p:nvSpPr>
          <p:cNvPr id="33" name="TextBox 32">
            <a:extLst>
              <a:ext uri="{FF2B5EF4-FFF2-40B4-BE49-F238E27FC236}">
                <a16:creationId xmlns:a16="http://schemas.microsoft.com/office/drawing/2014/main" id="{FCCA23FC-7312-4B02-BF9D-F0BDFC7A6F1F}"/>
              </a:ext>
            </a:extLst>
          </p:cNvPr>
          <p:cNvSpPr txBox="1"/>
          <p:nvPr/>
        </p:nvSpPr>
        <p:spPr>
          <a:xfrm>
            <a:off x="2381270" y="5833247"/>
            <a:ext cx="457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Angsana New" panose="02020603050405020304" pitchFamily="18" charset="-34"/>
                <a:ea typeface="+mn-ea"/>
                <a:cs typeface="Angsana New" panose="02020603050405020304" pitchFamily="18" charset="-34"/>
              </a:rPr>
              <a:t>25</a:t>
            </a:r>
            <a:r>
              <a:rPr kumimoji="0" lang="en-US" sz="2000" b="0" i="0" u="none" strike="noStrike" kern="1200" cap="none" spc="0" normalizeH="0" baseline="0" noProof="0">
                <a:ln>
                  <a:noFill/>
                </a:ln>
                <a:solidFill>
                  <a:srgbClr val="FFFFFF">
                    <a:lumMod val="50000"/>
                  </a:srgbClr>
                </a:solidFill>
                <a:effectLst/>
                <a:uLnTx/>
                <a:uFillTx/>
                <a:latin typeface="Angsana New" panose="02020603050405020304" pitchFamily="18" charset="-34"/>
                <a:ea typeface="+mn-ea"/>
                <a:cs typeface="Angsana New" panose="02020603050405020304" pitchFamily="18" charset="-34"/>
              </a:rPr>
              <a:t> </a:t>
            </a:r>
            <a:r>
              <a:rPr kumimoji="0" lang="en-US" sz="1600" b="0" i="0" u="none" strike="noStrike" kern="1200" cap="none" spc="0" normalizeH="0" baseline="0" noProof="0">
                <a:ln>
                  <a:noFill/>
                </a:ln>
                <a:solidFill>
                  <a:srgbClr val="FFFFFF">
                    <a:lumMod val="50000"/>
                  </a:srgbClr>
                </a:solidFill>
                <a:effectLst/>
                <a:uLnTx/>
                <a:uFillTx/>
                <a:latin typeface="Angsana New" panose="02020603050405020304" pitchFamily="18" charset="-34"/>
                <a:ea typeface="+mn-ea"/>
                <a:cs typeface="Angsana New" panose="02020603050405020304" pitchFamily="18" charset="-34"/>
              </a:rPr>
              <a:t>Procedures</a:t>
            </a:r>
          </a:p>
        </p:txBody>
      </p:sp>
      <p:sp>
        <p:nvSpPr>
          <p:cNvPr id="34" name="TextBox 33">
            <a:extLst>
              <a:ext uri="{FF2B5EF4-FFF2-40B4-BE49-F238E27FC236}">
                <a16:creationId xmlns:a16="http://schemas.microsoft.com/office/drawing/2014/main" id="{10B3276F-41D2-4FBE-BB06-6575DE602B20}"/>
              </a:ext>
            </a:extLst>
          </p:cNvPr>
          <p:cNvSpPr txBox="1"/>
          <p:nvPr/>
        </p:nvSpPr>
        <p:spPr>
          <a:xfrm>
            <a:off x="-38318" y="2986289"/>
            <a:ext cx="430887" cy="2055553"/>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Angsana New" panose="02020603050405020304" pitchFamily="18" charset="-34"/>
                <a:ea typeface="+mn-ea"/>
                <a:cs typeface="Angsana New" panose="02020603050405020304" pitchFamily="18" charset="-34"/>
              </a:rPr>
              <a:t>Supply Cost</a:t>
            </a:r>
          </a:p>
        </p:txBody>
      </p:sp>
      <p:pic>
        <p:nvPicPr>
          <p:cNvPr id="8" name="Picture 7">
            <a:extLst>
              <a:ext uri="{FF2B5EF4-FFF2-40B4-BE49-F238E27FC236}">
                <a16:creationId xmlns:a16="http://schemas.microsoft.com/office/drawing/2014/main" id="{A33B2DDD-49D9-40D2-A6E8-54A38C83BDC0}"/>
              </a:ext>
            </a:extLst>
          </p:cNvPr>
          <p:cNvPicPr>
            <a:picLocks noChangeAspect="1"/>
          </p:cNvPicPr>
          <p:nvPr/>
        </p:nvPicPr>
        <p:blipFill>
          <a:blip r:embed="rId3"/>
          <a:stretch>
            <a:fillRect/>
          </a:stretch>
        </p:blipFill>
        <p:spPr>
          <a:xfrm>
            <a:off x="5525148" y="862584"/>
            <a:ext cx="2275172" cy="1417320"/>
          </a:xfrm>
          <a:prstGeom prst="rect">
            <a:avLst/>
          </a:prstGeom>
        </p:spPr>
      </p:pic>
      <p:pic>
        <p:nvPicPr>
          <p:cNvPr id="11" name="Picture 10">
            <a:extLst>
              <a:ext uri="{FF2B5EF4-FFF2-40B4-BE49-F238E27FC236}">
                <a16:creationId xmlns:a16="http://schemas.microsoft.com/office/drawing/2014/main" id="{09D7CF60-033F-4041-909C-95008219E629}"/>
              </a:ext>
            </a:extLst>
          </p:cNvPr>
          <p:cNvPicPr>
            <a:picLocks noChangeAspect="1"/>
          </p:cNvPicPr>
          <p:nvPr/>
        </p:nvPicPr>
        <p:blipFill>
          <a:blip r:embed="rId4"/>
          <a:stretch>
            <a:fillRect/>
          </a:stretch>
        </p:blipFill>
        <p:spPr>
          <a:xfrm>
            <a:off x="838200" y="862584"/>
            <a:ext cx="2959182" cy="1415261"/>
          </a:xfrm>
          <a:prstGeom prst="rect">
            <a:avLst/>
          </a:prstGeom>
        </p:spPr>
      </p:pic>
      <p:sp>
        <p:nvSpPr>
          <p:cNvPr id="35" name="Right Brace 34">
            <a:extLst>
              <a:ext uri="{FF2B5EF4-FFF2-40B4-BE49-F238E27FC236}">
                <a16:creationId xmlns:a16="http://schemas.microsoft.com/office/drawing/2014/main" id="{12E88AA3-BF4F-47FF-86C4-30260314C1FA}"/>
              </a:ext>
            </a:extLst>
          </p:cNvPr>
          <p:cNvSpPr/>
          <p:nvPr/>
        </p:nvSpPr>
        <p:spPr>
          <a:xfrm>
            <a:off x="3813587" y="1707235"/>
            <a:ext cx="164526" cy="471160"/>
          </a:xfrm>
          <a:prstGeom prst="rightBrace">
            <a:avLst>
              <a:gd name="adj1" fmla="val 121666"/>
              <a:gd name="adj2" fmla="val 50000"/>
            </a:avLst>
          </a:prstGeom>
          <a:ln w="12700">
            <a:solidFill>
              <a:srgbClr val="FFFFFF"/>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5C4D9FE-2AF5-4B8C-9A08-43CC075FF6FC}"/>
              </a:ext>
            </a:extLst>
          </p:cNvPr>
          <p:cNvSpPr txBox="1"/>
          <p:nvPr/>
        </p:nvSpPr>
        <p:spPr>
          <a:xfrm>
            <a:off x="7887348" y="1152123"/>
            <a:ext cx="1371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ngsana New" panose="02020603050405020304" pitchFamily="18" charset="-34"/>
                <a:ea typeface="+mn-ea"/>
                <a:cs typeface="Angsana New" panose="02020603050405020304" pitchFamily="18" charset="-34"/>
              </a:rPr>
              <a:t>14 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50"/>
                </a:solidFill>
                <a:effectLst/>
                <a:uLnTx/>
                <a:uFillTx/>
                <a:latin typeface="Angsana New" panose="02020603050405020304" pitchFamily="18" charset="-34"/>
                <a:ea typeface="+mn-ea"/>
                <a:cs typeface="Angsana New" panose="02020603050405020304" pitchFamily="18" charset="-34"/>
              </a:rPr>
              <a:t>$73,875 Opportunity</a:t>
            </a:r>
          </a:p>
        </p:txBody>
      </p:sp>
      <p:sp>
        <p:nvSpPr>
          <p:cNvPr id="21" name="TextBox 20">
            <a:extLst>
              <a:ext uri="{FF2B5EF4-FFF2-40B4-BE49-F238E27FC236}">
                <a16:creationId xmlns:a16="http://schemas.microsoft.com/office/drawing/2014/main" id="{A032DE85-1077-41E8-840E-0D56DB7FA83F}"/>
              </a:ext>
            </a:extLst>
          </p:cNvPr>
          <p:cNvSpPr txBox="1"/>
          <p:nvPr/>
        </p:nvSpPr>
        <p:spPr>
          <a:xfrm>
            <a:off x="7910468" y="1799509"/>
            <a:ext cx="1066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ngsana New" panose="02020603050405020304" pitchFamily="18" charset="-34"/>
                <a:ea typeface="+mn-ea"/>
                <a:cs typeface="Angsana New" panose="02020603050405020304" pitchFamily="18" charset="-34"/>
              </a:rPr>
              <a:t>14 Procedures</a:t>
            </a:r>
          </a:p>
        </p:txBody>
      </p:sp>
      <p:sp>
        <p:nvSpPr>
          <p:cNvPr id="27" name="Arrow: Right 26">
            <a:extLst>
              <a:ext uri="{FF2B5EF4-FFF2-40B4-BE49-F238E27FC236}">
                <a16:creationId xmlns:a16="http://schemas.microsoft.com/office/drawing/2014/main" id="{DDBCEB1D-9E0F-4C40-AC9F-248289A87A5E}"/>
              </a:ext>
            </a:extLst>
          </p:cNvPr>
          <p:cNvSpPr/>
          <p:nvPr/>
        </p:nvSpPr>
        <p:spPr>
          <a:xfrm rot="5400000">
            <a:off x="8618868" y="2584704"/>
            <a:ext cx="640080" cy="182880"/>
          </a:xfrm>
          <a:prstGeom prst="rightArrow">
            <a:avLst/>
          </a:prstGeom>
          <a:solidFill>
            <a:srgbClr val="525252"/>
          </a:solidFill>
          <a:ln>
            <a:no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36" name="Right Brace 35">
            <a:extLst>
              <a:ext uri="{FF2B5EF4-FFF2-40B4-BE49-F238E27FC236}">
                <a16:creationId xmlns:a16="http://schemas.microsoft.com/office/drawing/2014/main" id="{2B769719-2C18-425F-9CA6-BB1B8ABF6D93}"/>
              </a:ext>
            </a:extLst>
          </p:cNvPr>
          <p:cNvSpPr/>
          <p:nvPr/>
        </p:nvSpPr>
        <p:spPr>
          <a:xfrm>
            <a:off x="7757076" y="1193241"/>
            <a:ext cx="164526" cy="471160"/>
          </a:xfrm>
          <a:prstGeom prst="rightBrace">
            <a:avLst>
              <a:gd name="adj1" fmla="val 121666"/>
              <a:gd name="adj2" fmla="val 50000"/>
            </a:avLst>
          </a:prstGeom>
          <a:ln w="12700">
            <a:solidFill>
              <a:srgbClr val="FFFFFF"/>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37" name="Right Brace 36">
            <a:extLst>
              <a:ext uri="{FF2B5EF4-FFF2-40B4-BE49-F238E27FC236}">
                <a16:creationId xmlns:a16="http://schemas.microsoft.com/office/drawing/2014/main" id="{ECCB9804-0D63-4F2D-92EC-3382B1615530}"/>
              </a:ext>
            </a:extLst>
          </p:cNvPr>
          <p:cNvSpPr/>
          <p:nvPr/>
        </p:nvSpPr>
        <p:spPr>
          <a:xfrm>
            <a:off x="7751013" y="1732544"/>
            <a:ext cx="164526" cy="471160"/>
          </a:xfrm>
          <a:prstGeom prst="rightBrace">
            <a:avLst>
              <a:gd name="adj1" fmla="val 121666"/>
              <a:gd name="adj2" fmla="val 50000"/>
            </a:avLst>
          </a:prstGeom>
          <a:ln w="12700">
            <a:solidFill>
              <a:srgbClr val="FFFFFF"/>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332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8539E-41B7-4279-8262-CBAF8668C1D6}"/>
              </a:ext>
            </a:extLst>
          </p:cNvPr>
          <p:cNvPicPr>
            <a:picLocks noChangeAspect="1"/>
          </p:cNvPicPr>
          <p:nvPr/>
        </p:nvPicPr>
        <p:blipFill>
          <a:blip r:embed="rId2"/>
          <a:stretch>
            <a:fillRect/>
          </a:stretch>
        </p:blipFill>
        <p:spPr>
          <a:xfrm>
            <a:off x="2248539" y="838200"/>
            <a:ext cx="7694922" cy="5248960"/>
          </a:xfrm>
          <a:prstGeom prst="rect">
            <a:avLst/>
          </a:prstGeom>
        </p:spPr>
      </p:pic>
      <p:sp>
        <p:nvSpPr>
          <p:cNvPr id="2" name="Title 1">
            <a:extLst>
              <a:ext uri="{FF2B5EF4-FFF2-40B4-BE49-F238E27FC236}">
                <a16:creationId xmlns:a16="http://schemas.microsoft.com/office/drawing/2014/main" id="{F4693A8E-1DE8-AF14-2148-F9147541BCFF}"/>
              </a:ext>
            </a:extLst>
          </p:cNvPr>
          <p:cNvSpPr>
            <a:spLocks noGrp="1"/>
          </p:cNvSpPr>
          <p:nvPr>
            <p:ph type="title"/>
          </p:nvPr>
        </p:nvSpPr>
        <p:spPr/>
        <p:txBody>
          <a:bodyPr/>
          <a:lstStyle/>
          <a:p>
            <a:r>
              <a:rPr lang="en-US" dirty="0"/>
              <a:t>Supply Item Level Detail by Patient Account</a:t>
            </a:r>
          </a:p>
        </p:txBody>
      </p:sp>
    </p:spTree>
    <p:extLst>
      <p:ext uri="{BB962C8B-B14F-4D97-AF65-F5344CB8AC3E}">
        <p14:creationId xmlns:p14="http://schemas.microsoft.com/office/powerpoint/2010/main" val="3745325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0F0E-045A-67AF-1A72-C9F51856C42D}"/>
              </a:ext>
            </a:extLst>
          </p:cNvPr>
          <p:cNvSpPr>
            <a:spLocks noGrp="1"/>
          </p:cNvSpPr>
          <p:nvPr>
            <p:ph type="title"/>
          </p:nvPr>
        </p:nvSpPr>
        <p:spPr/>
        <p:txBody>
          <a:bodyPr/>
          <a:lstStyle/>
          <a:p>
            <a:r>
              <a:rPr lang="en-US"/>
              <a:t>High Level Impact </a:t>
            </a:r>
          </a:p>
        </p:txBody>
      </p:sp>
    </p:spTree>
    <p:extLst>
      <p:ext uri="{BB962C8B-B14F-4D97-AF65-F5344CB8AC3E}">
        <p14:creationId xmlns:p14="http://schemas.microsoft.com/office/powerpoint/2010/main" val="3222604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D77F031-2A0B-4DD9-8E83-0204164DCED4}"/>
              </a:ext>
            </a:extLst>
          </p:cNvPr>
          <p:cNvSpPr/>
          <p:nvPr/>
        </p:nvSpPr>
        <p:spPr>
          <a:xfrm>
            <a:off x="507311" y="1228860"/>
            <a:ext cx="11384507" cy="538106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906B1F-FE35-3CB5-48A7-36D462EE2562}"/>
              </a:ext>
            </a:extLst>
          </p:cNvPr>
          <p:cNvSpPr>
            <a:spLocks noGrp="1"/>
          </p:cNvSpPr>
          <p:nvPr>
            <p:ph type="title"/>
          </p:nvPr>
        </p:nvSpPr>
        <p:spPr/>
        <p:txBody>
          <a:bodyPr/>
          <a:lstStyle/>
          <a:p>
            <a:r>
              <a:rPr lang="en-US" dirty="0"/>
              <a:t>Patient and Physician Level Costing</a:t>
            </a:r>
          </a:p>
        </p:txBody>
      </p:sp>
      <p:sp>
        <p:nvSpPr>
          <p:cNvPr id="8" name="Text Placeholder 7">
            <a:extLst>
              <a:ext uri="{FF2B5EF4-FFF2-40B4-BE49-F238E27FC236}">
                <a16:creationId xmlns:a16="http://schemas.microsoft.com/office/drawing/2014/main" id="{6A432FC0-C6B1-4287-98BB-C442597FC876}"/>
              </a:ext>
            </a:extLst>
          </p:cNvPr>
          <p:cNvSpPr>
            <a:spLocks noGrp="1"/>
          </p:cNvSpPr>
          <p:nvPr>
            <p:ph idx="1"/>
          </p:nvPr>
        </p:nvSpPr>
        <p:spPr>
          <a:xfrm>
            <a:off x="868217" y="853593"/>
            <a:ext cx="10515600" cy="4638673"/>
          </a:xfrm>
        </p:spPr>
        <p:txBody>
          <a:bodyPr/>
          <a:lstStyle/>
          <a:p>
            <a:r>
              <a:rPr lang="en-US" dirty="0">
                <a:solidFill>
                  <a:schemeClr val="tx1">
                    <a:lumMod val="50000"/>
                  </a:schemeClr>
                </a:solidFill>
              </a:rPr>
              <a:t>Catalyst for Change</a:t>
            </a:r>
          </a:p>
          <a:p>
            <a:endParaRPr lang="en-US" dirty="0"/>
          </a:p>
        </p:txBody>
      </p:sp>
      <p:sp>
        <p:nvSpPr>
          <p:cNvPr id="48" name="Slide Number Placeholder 3">
            <a:extLst>
              <a:ext uri="{FF2B5EF4-FFF2-40B4-BE49-F238E27FC236}">
                <a16:creationId xmlns:a16="http://schemas.microsoft.com/office/drawing/2014/main" id="{7FF470C6-DB58-4199-AEB5-5A2C7A01486F}"/>
              </a:ext>
            </a:extLst>
          </p:cNvPr>
          <p:cNvSpPr>
            <a:spLocks noGrp="1"/>
          </p:cNvSpPr>
          <p:nvPr>
            <p:ph type="sldNum" sz="quarter" idx="4294967295"/>
          </p:nvPr>
        </p:nvSpPr>
        <p:spPr>
          <a:xfrm>
            <a:off x="0" y="4864100"/>
            <a:ext cx="438150" cy="274638"/>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600"/>
              </a:spcAft>
              <a:buClrTx/>
              <a:buSzTx/>
              <a:buFontTx/>
              <a:buNone/>
              <a:tabLst/>
              <a:defRPr/>
            </a:pPr>
            <a:fld id="{680A94FE-83BB-457B-B57D-58D307156590}"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600"/>
                </a:spcAft>
                <a:buClrTx/>
                <a:buSzTx/>
                <a:buFontTx/>
                <a:buNone/>
                <a:tabLst/>
                <a:defRPr/>
              </a:pPr>
              <a:t>50</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01D9B5D-2A4C-402D-B854-5DE833EDD0D2}"/>
              </a:ext>
            </a:extLst>
          </p:cNvPr>
          <p:cNvSpPr/>
          <p:nvPr/>
        </p:nvSpPr>
        <p:spPr>
          <a:xfrm>
            <a:off x="4876374" y="1395447"/>
            <a:ext cx="2856321" cy="584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Health System</a:t>
            </a:r>
          </a:p>
        </p:txBody>
      </p:sp>
      <p:sp>
        <p:nvSpPr>
          <p:cNvPr id="12" name="TextBox 11">
            <a:extLst>
              <a:ext uri="{FF2B5EF4-FFF2-40B4-BE49-F238E27FC236}">
                <a16:creationId xmlns:a16="http://schemas.microsoft.com/office/drawing/2014/main" id="{4F91B201-57A5-4647-93FD-FFC1B6C2AE9F}"/>
              </a:ext>
            </a:extLst>
          </p:cNvPr>
          <p:cNvSpPr txBox="1"/>
          <p:nvPr/>
        </p:nvSpPr>
        <p:spPr>
          <a:xfrm>
            <a:off x="965199" y="2123386"/>
            <a:ext cx="1505899"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B3766"/>
                </a:solidFill>
                <a:effectLst/>
                <a:uLnTx/>
                <a:uFillTx/>
                <a:latin typeface="Arial" panose="020B0604020202020204" pitchFamily="34" charset="0"/>
                <a:ea typeface="+mn-ea"/>
                <a:cs typeface="Arial" panose="020B0604020202020204" pitchFamily="34" charset="0"/>
              </a:rPr>
              <a:t>Team Level </a:t>
            </a:r>
          </a:p>
        </p:txBody>
      </p:sp>
      <p:sp>
        <p:nvSpPr>
          <p:cNvPr id="13" name="TextBox 12">
            <a:extLst>
              <a:ext uri="{FF2B5EF4-FFF2-40B4-BE49-F238E27FC236}">
                <a16:creationId xmlns:a16="http://schemas.microsoft.com/office/drawing/2014/main" id="{57E28D04-FFD6-4698-A162-9C2B1C7F3E25}"/>
              </a:ext>
            </a:extLst>
          </p:cNvPr>
          <p:cNvSpPr txBox="1"/>
          <p:nvPr/>
        </p:nvSpPr>
        <p:spPr>
          <a:xfrm>
            <a:off x="965201" y="1475929"/>
            <a:ext cx="254104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D6E70"/>
                </a:solidFill>
                <a:effectLst/>
                <a:uLnTx/>
                <a:uFillTx/>
                <a:latin typeface="Arial" panose="020B0604020202020204" pitchFamily="34" charset="0"/>
                <a:ea typeface="+mn-ea"/>
                <a:cs typeface="Arial" panose="020B0604020202020204" pitchFamily="34" charset="0"/>
              </a:rPr>
              <a:t>Organization Level</a:t>
            </a:r>
          </a:p>
        </p:txBody>
      </p:sp>
      <p:cxnSp>
        <p:nvCxnSpPr>
          <p:cNvPr id="20" name="Straight Connector 19">
            <a:extLst>
              <a:ext uri="{FF2B5EF4-FFF2-40B4-BE49-F238E27FC236}">
                <a16:creationId xmlns:a16="http://schemas.microsoft.com/office/drawing/2014/main" id="{688EC05F-961C-441B-9D76-54CB28110798}"/>
              </a:ext>
            </a:extLst>
          </p:cNvPr>
          <p:cNvCxnSpPr>
            <a:cxnSpLocks/>
          </p:cNvCxnSpPr>
          <p:nvPr/>
        </p:nvCxnSpPr>
        <p:spPr>
          <a:xfrm flipH="1" flipV="1">
            <a:off x="4256191" y="2191027"/>
            <a:ext cx="4107996" cy="8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D726F55-3789-448A-A345-3514EFB685A5}"/>
              </a:ext>
            </a:extLst>
          </p:cNvPr>
          <p:cNvCxnSpPr>
            <a:cxnSpLocks/>
          </p:cNvCxnSpPr>
          <p:nvPr/>
        </p:nvCxnSpPr>
        <p:spPr>
          <a:xfrm>
            <a:off x="4256190" y="2189832"/>
            <a:ext cx="0" cy="22943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BFEE62-ED2B-4E7A-8942-2E3EB7F52A2B}"/>
              </a:ext>
            </a:extLst>
          </p:cNvPr>
          <p:cNvCxnSpPr>
            <a:cxnSpLocks/>
            <a:stCxn id="7" idx="2"/>
            <a:endCxn id="26" idx="0"/>
          </p:cNvCxnSpPr>
          <p:nvPr/>
        </p:nvCxnSpPr>
        <p:spPr>
          <a:xfrm>
            <a:off x="6304535" y="1979909"/>
            <a:ext cx="5655" cy="4485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277B26-EB02-44BE-8715-E51CB79981D2}"/>
              </a:ext>
            </a:extLst>
          </p:cNvPr>
          <p:cNvCxnSpPr>
            <a:cxnSpLocks/>
            <a:endCxn id="24" idx="0"/>
          </p:cNvCxnSpPr>
          <p:nvPr/>
        </p:nvCxnSpPr>
        <p:spPr>
          <a:xfrm>
            <a:off x="8364186" y="2199068"/>
            <a:ext cx="0" cy="22943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6D3509D-0B63-43A2-8ECC-C5014887B7CA}"/>
              </a:ext>
            </a:extLst>
          </p:cNvPr>
          <p:cNvSpPr txBox="1"/>
          <p:nvPr/>
        </p:nvSpPr>
        <p:spPr>
          <a:xfrm>
            <a:off x="965201" y="5610648"/>
            <a:ext cx="2310071"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24186"/>
                </a:solidFill>
                <a:effectLst/>
                <a:uLnTx/>
                <a:uFillTx/>
                <a:latin typeface="Arial" panose="020B0604020202020204" pitchFamily="34" charset="0"/>
                <a:ea typeface="+mn-ea"/>
                <a:cs typeface="Arial" panose="020B0604020202020204" pitchFamily="34" charset="0"/>
              </a:rPr>
              <a:t>Leader or </a:t>
            </a:r>
            <a:br>
              <a:rPr kumimoji="0" lang="en-US" sz="1800" b="1" i="0" u="none" strike="noStrike" kern="1200" cap="none" spc="0" normalizeH="0" baseline="0" noProof="0">
                <a:ln>
                  <a:noFill/>
                </a:ln>
                <a:solidFill>
                  <a:srgbClr val="324186"/>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a:ln>
                  <a:noFill/>
                </a:ln>
                <a:solidFill>
                  <a:srgbClr val="324186"/>
                </a:solidFill>
                <a:effectLst/>
                <a:uLnTx/>
                <a:uFillTx/>
                <a:latin typeface="Arial" panose="020B0604020202020204" pitchFamily="34" charset="0"/>
                <a:ea typeface="+mn-ea"/>
                <a:cs typeface="Arial" panose="020B0604020202020204" pitchFamily="34" charset="0"/>
              </a:rPr>
              <a:t>Physician Level </a:t>
            </a:r>
          </a:p>
        </p:txBody>
      </p:sp>
      <p:sp>
        <p:nvSpPr>
          <p:cNvPr id="45" name="Rectangle 44">
            <a:extLst>
              <a:ext uri="{FF2B5EF4-FFF2-40B4-BE49-F238E27FC236}">
                <a16:creationId xmlns:a16="http://schemas.microsoft.com/office/drawing/2014/main" id="{CA54E211-7328-40EB-BA77-36B653E15C87}"/>
              </a:ext>
            </a:extLst>
          </p:cNvPr>
          <p:cNvSpPr/>
          <p:nvPr/>
        </p:nvSpPr>
        <p:spPr>
          <a:xfrm>
            <a:off x="3275271" y="5735689"/>
            <a:ext cx="7301043" cy="715099"/>
          </a:xfrm>
          <a:prstGeom prst="rect">
            <a:avLst/>
          </a:prstGeom>
          <a:solidFill>
            <a:srgbClr val="324186"/>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Triple Aim requires individual visibility and accountability.</a:t>
            </a:r>
          </a:p>
        </p:txBody>
      </p:sp>
      <p:cxnSp>
        <p:nvCxnSpPr>
          <p:cNvPr id="53" name="Straight Arrow Connector 52">
            <a:extLst>
              <a:ext uri="{FF2B5EF4-FFF2-40B4-BE49-F238E27FC236}">
                <a16:creationId xmlns:a16="http://schemas.microsoft.com/office/drawing/2014/main" id="{0E061D61-6B80-4E29-A09E-7907160240FB}"/>
              </a:ext>
            </a:extLst>
          </p:cNvPr>
          <p:cNvCxnSpPr>
            <a:cxnSpLocks/>
          </p:cNvCxnSpPr>
          <p:nvPr/>
        </p:nvCxnSpPr>
        <p:spPr>
          <a:xfrm>
            <a:off x="3102392" y="1688875"/>
            <a:ext cx="177398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3">
            <a:extLst>
              <a:ext uri="{FF2B5EF4-FFF2-40B4-BE49-F238E27FC236}">
                <a16:creationId xmlns:a16="http://schemas.microsoft.com/office/drawing/2014/main" id="{431C77F4-53FD-4F19-AC2C-DAD7B2A870D8}"/>
              </a:ext>
            </a:extLst>
          </p:cNvPr>
          <p:cNvGraphicFramePr>
            <a:graphicFrameLocks noGrp="1"/>
          </p:cNvGraphicFramePr>
          <p:nvPr>
            <p:extLst>
              <p:ext uri="{D42A27DB-BD31-4B8C-83A1-F6EECF244321}">
                <p14:modId xmlns:p14="http://schemas.microsoft.com/office/powerpoint/2010/main" val="2700584070"/>
              </p:ext>
            </p:extLst>
          </p:nvPr>
        </p:nvGraphicFramePr>
        <p:xfrm>
          <a:off x="9765912" y="2428504"/>
          <a:ext cx="1961839" cy="2931160"/>
        </p:xfrm>
        <a:graphic>
          <a:graphicData uri="http://schemas.openxmlformats.org/drawingml/2006/table">
            <a:tbl>
              <a:tblPr firstRow="1" bandRow="1">
                <a:tableStyleId>{5C22544A-7EE6-4342-B048-85BDC9FD1C3A}</a:tableStyleId>
              </a:tblPr>
              <a:tblGrid>
                <a:gridCol w="1961839">
                  <a:extLst>
                    <a:ext uri="{9D8B030D-6E8A-4147-A177-3AD203B41FA5}">
                      <a16:colId xmlns:a16="http://schemas.microsoft.com/office/drawing/2014/main" val="2928331915"/>
                    </a:ext>
                  </a:extLst>
                </a:gridCol>
              </a:tblGrid>
              <a:tr h="335280">
                <a:tc>
                  <a:txBody>
                    <a:bodyPr/>
                    <a:lstStyle/>
                    <a:p>
                      <a:r>
                        <a:rPr lang="en-US" sz="1600">
                          <a:latin typeface="Arial" panose="020B0604020202020204" pitchFamily="34" charset="0"/>
                          <a:cs typeface="Arial" panose="020B0604020202020204" pitchFamily="34" charset="0"/>
                        </a:rPr>
                        <a:t>Service Lines</a:t>
                      </a:r>
                    </a:p>
                  </a:txBody>
                  <a:tcPr/>
                </a:tc>
                <a:extLst>
                  <a:ext uri="{0D108BD9-81ED-4DB2-BD59-A6C34878D82A}">
                    <a16:rowId xmlns:a16="http://schemas.microsoft.com/office/drawing/2014/main" val="1646581224"/>
                  </a:ext>
                </a:extLst>
              </a:tr>
              <a:tr h="370840">
                <a:tc>
                  <a:txBody>
                    <a:bodyPr/>
                    <a:lstStyle/>
                    <a:p>
                      <a:r>
                        <a:rPr lang="en-US" sz="1600">
                          <a:solidFill>
                            <a:schemeClr val="bg1">
                              <a:lumMod val="95000"/>
                            </a:schemeClr>
                          </a:solidFill>
                          <a:latin typeface="Arial" panose="020B0604020202020204" pitchFamily="34" charset="0"/>
                          <a:cs typeface="Arial" panose="020B0604020202020204" pitchFamily="34" charset="0"/>
                        </a:rPr>
                        <a:t>Orthopedics</a:t>
                      </a:r>
                    </a:p>
                  </a:txBody>
                  <a:tcPr>
                    <a:solidFill>
                      <a:schemeClr val="accent6"/>
                    </a:solidFill>
                  </a:tcPr>
                </a:tc>
                <a:extLst>
                  <a:ext uri="{0D108BD9-81ED-4DB2-BD59-A6C34878D82A}">
                    <a16:rowId xmlns:a16="http://schemas.microsoft.com/office/drawing/2014/main" val="1400594798"/>
                  </a:ext>
                </a:extLst>
              </a:tr>
              <a:tr h="370840">
                <a:tc>
                  <a:txBody>
                    <a:bodyPr/>
                    <a:lstStyle/>
                    <a:p>
                      <a:r>
                        <a:rPr lang="en-US" sz="1600">
                          <a:solidFill>
                            <a:schemeClr val="bg1">
                              <a:lumMod val="95000"/>
                            </a:schemeClr>
                          </a:solidFill>
                          <a:latin typeface="Arial" panose="020B0604020202020204" pitchFamily="34" charset="0"/>
                          <a:cs typeface="Arial" panose="020B0604020202020204" pitchFamily="34" charset="0"/>
                        </a:rPr>
                        <a:t>Cardiology</a:t>
                      </a:r>
                    </a:p>
                  </a:txBody>
                  <a:tcPr>
                    <a:solidFill>
                      <a:schemeClr val="accent2"/>
                    </a:solidFill>
                  </a:tcPr>
                </a:tc>
                <a:extLst>
                  <a:ext uri="{0D108BD9-81ED-4DB2-BD59-A6C34878D82A}">
                    <a16:rowId xmlns:a16="http://schemas.microsoft.com/office/drawing/2014/main" val="1840652758"/>
                  </a:ext>
                </a:extLst>
              </a:tr>
              <a:tr h="370840">
                <a:tc>
                  <a:txBody>
                    <a:bodyPr/>
                    <a:lstStyle/>
                    <a:p>
                      <a:r>
                        <a:rPr lang="en-US" sz="1600">
                          <a:solidFill>
                            <a:schemeClr val="bg1">
                              <a:lumMod val="95000"/>
                            </a:schemeClr>
                          </a:solidFill>
                          <a:latin typeface="Arial" panose="020B0604020202020204" pitchFamily="34" charset="0"/>
                          <a:cs typeface="Arial" panose="020B0604020202020204" pitchFamily="34" charset="0"/>
                        </a:rPr>
                        <a:t>Neurosurgery</a:t>
                      </a:r>
                    </a:p>
                  </a:txBody>
                  <a:tcPr>
                    <a:solidFill>
                      <a:srgbClr val="4D4A93"/>
                    </a:solidFill>
                  </a:tcPr>
                </a:tc>
                <a:extLst>
                  <a:ext uri="{0D108BD9-81ED-4DB2-BD59-A6C34878D82A}">
                    <a16:rowId xmlns:a16="http://schemas.microsoft.com/office/drawing/2014/main" val="1718602912"/>
                  </a:ext>
                </a:extLst>
              </a:tr>
              <a:tr h="370840">
                <a:tc>
                  <a:txBody>
                    <a:bodyPr/>
                    <a:lstStyle/>
                    <a:p>
                      <a:r>
                        <a:rPr lang="en-US" sz="1600">
                          <a:solidFill>
                            <a:schemeClr val="bg1">
                              <a:lumMod val="95000"/>
                            </a:schemeClr>
                          </a:solidFill>
                          <a:latin typeface="Arial" panose="020B0604020202020204" pitchFamily="34" charset="0"/>
                          <a:cs typeface="Arial" panose="020B0604020202020204" pitchFamily="34" charset="0"/>
                        </a:rPr>
                        <a:t>Primary Care</a:t>
                      </a:r>
                    </a:p>
                  </a:txBody>
                  <a:tcPr>
                    <a:solidFill>
                      <a:srgbClr val="38A188"/>
                    </a:solidFill>
                  </a:tcPr>
                </a:tc>
                <a:extLst>
                  <a:ext uri="{0D108BD9-81ED-4DB2-BD59-A6C34878D82A}">
                    <a16:rowId xmlns:a16="http://schemas.microsoft.com/office/drawing/2014/main" val="247298383"/>
                  </a:ext>
                </a:extLst>
              </a:tr>
              <a:tr h="370840">
                <a:tc>
                  <a:txBody>
                    <a:bodyPr/>
                    <a:lstStyle/>
                    <a:p>
                      <a:r>
                        <a:rPr lang="en-US" sz="1600">
                          <a:solidFill>
                            <a:schemeClr val="bg1">
                              <a:lumMod val="95000"/>
                            </a:schemeClr>
                          </a:solidFill>
                          <a:latin typeface="Arial" panose="020B0604020202020204" pitchFamily="34" charset="0"/>
                          <a:cs typeface="Arial" panose="020B0604020202020204" pitchFamily="34" charset="0"/>
                        </a:rPr>
                        <a:t>Oncology</a:t>
                      </a:r>
                    </a:p>
                  </a:txBody>
                  <a:tcPr>
                    <a:solidFill>
                      <a:srgbClr val="B24584"/>
                    </a:solidFill>
                  </a:tcPr>
                </a:tc>
                <a:extLst>
                  <a:ext uri="{0D108BD9-81ED-4DB2-BD59-A6C34878D82A}">
                    <a16:rowId xmlns:a16="http://schemas.microsoft.com/office/drawing/2014/main" val="3829433792"/>
                  </a:ext>
                </a:extLst>
              </a:tr>
              <a:tr h="370840">
                <a:tc>
                  <a:txBody>
                    <a:bodyPr/>
                    <a:lstStyle/>
                    <a:p>
                      <a:r>
                        <a:rPr lang="en-US" sz="1600">
                          <a:solidFill>
                            <a:schemeClr val="bg1">
                              <a:lumMod val="95000"/>
                            </a:schemeClr>
                          </a:solidFill>
                          <a:latin typeface="Arial" panose="020B0604020202020204" pitchFamily="34" charset="0"/>
                          <a:cs typeface="Arial" panose="020B0604020202020204" pitchFamily="34" charset="0"/>
                        </a:rPr>
                        <a:t>Pediatrics</a:t>
                      </a:r>
                    </a:p>
                  </a:txBody>
                  <a:tcPr>
                    <a:solidFill>
                      <a:schemeClr val="accent3"/>
                    </a:solidFill>
                  </a:tcPr>
                </a:tc>
                <a:extLst>
                  <a:ext uri="{0D108BD9-81ED-4DB2-BD59-A6C34878D82A}">
                    <a16:rowId xmlns:a16="http://schemas.microsoft.com/office/drawing/2014/main" val="2303081362"/>
                  </a:ext>
                </a:extLst>
              </a:tr>
              <a:tr h="370840">
                <a:tc>
                  <a:txBody>
                    <a:bodyPr/>
                    <a:lstStyle/>
                    <a:p>
                      <a:r>
                        <a:rPr lang="en-US" sz="1600">
                          <a:solidFill>
                            <a:schemeClr val="bg1">
                              <a:lumMod val="95000"/>
                            </a:schemeClr>
                          </a:solidFill>
                          <a:latin typeface="Arial" panose="020B0604020202020204" pitchFamily="34" charset="0"/>
                          <a:cs typeface="Arial" panose="020B0604020202020204" pitchFamily="34" charset="0"/>
                        </a:rPr>
                        <a:t>Behavioral Health</a:t>
                      </a:r>
                    </a:p>
                  </a:txBody>
                  <a:tcPr>
                    <a:solidFill>
                      <a:srgbClr val="D33327"/>
                    </a:solidFill>
                  </a:tcPr>
                </a:tc>
                <a:extLst>
                  <a:ext uri="{0D108BD9-81ED-4DB2-BD59-A6C34878D82A}">
                    <a16:rowId xmlns:a16="http://schemas.microsoft.com/office/drawing/2014/main" val="916843278"/>
                  </a:ext>
                </a:extLst>
              </a:tr>
            </a:tbl>
          </a:graphicData>
        </a:graphic>
      </p:graphicFrame>
      <p:graphicFrame>
        <p:nvGraphicFramePr>
          <p:cNvPr id="24" name="Table 3">
            <a:extLst>
              <a:ext uri="{FF2B5EF4-FFF2-40B4-BE49-F238E27FC236}">
                <a16:creationId xmlns:a16="http://schemas.microsoft.com/office/drawing/2014/main" id="{A4D50B65-1FC5-4190-85B3-907BB341DA61}"/>
              </a:ext>
            </a:extLst>
          </p:cNvPr>
          <p:cNvGraphicFramePr>
            <a:graphicFrameLocks noGrp="1"/>
          </p:cNvGraphicFramePr>
          <p:nvPr>
            <p:extLst>
              <p:ext uri="{D42A27DB-BD31-4B8C-83A1-F6EECF244321}">
                <p14:modId xmlns:p14="http://schemas.microsoft.com/office/powerpoint/2010/main" val="1148290246"/>
              </p:ext>
            </p:extLst>
          </p:nvPr>
        </p:nvGraphicFramePr>
        <p:xfrm>
          <a:off x="7383268" y="2428504"/>
          <a:ext cx="1961839" cy="2931160"/>
        </p:xfrm>
        <a:graphic>
          <a:graphicData uri="http://schemas.openxmlformats.org/drawingml/2006/table">
            <a:tbl>
              <a:tblPr firstRow="1" bandRow="1">
                <a:tableStyleId>{5C22544A-7EE6-4342-B048-85BDC9FD1C3A}</a:tableStyleId>
              </a:tblPr>
              <a:tblGrid>
                <a:gridCol w="1961839">
                  <a:extLst>
                    <a:ext uri="{9D8B030D-6E8A-4147-A177-3AD203B41FA5}">
                      <a16:colId xmlns:a16="http://schemas.microsoft.com/office/drawing/2014/main" val="2928331915"/>
                    </a:ext>
                  </a:extLst>
                </a:gridCol>
              </a:tblGrid>
              <a:tr h="335280">
                <a:tc>
                  <a:txBody>
                    <a:bodyPr/>
                    <a:lstStyle/>
                    <a:p>
                      <a:r>
                        <a:rPr lang="en-US" sz="1600">
                          <a:latin typeface="Arial" panose="020B0604020202020204" pitchFamily="34" charset="0"/>
                          <a:cs typeface="Arial" panose="020B0604020202020204" pitchFamily="34" charset="0"/>
                        </a:rPr>
                        <a:t>Hospital 3</a:t>
                      </a:r>
                    </a:p>
                  </a:txBody>
                  <a:tcPr/>
                </a:tc>
                <a:extLst>
                  <a:ext uri="{0D108BD9-81ED-4DB2-BD59-A6C34878D82A}">
                    <a16:rowId xmlns:a16="http://schemas.microsoft.com/office/drawing/2014/main" val="1646581224"/>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1400594798"/>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840652758"/>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4D4A93"/>
                    </a:solidFill>
                  </a:tcPr>
                </a:tc>
                <a:extLst>
                  <a:ext uri="{0D108BD9-81ED-4DB2-BD59-A6C34878D82A}">
                    <a16:rowId xmlns:a16="http://schemas.microsoft.com/office/drawing/2014/main" val="171860291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38A188"/>
                    </a:solidFill>
                  </a:tcPr>
                </a:tc>
                <a:extLst>
                  <a:ext uri="{0D108BD9-81ED-4DB2-BD59-A6C34878D82A}">
                    <a16:rowId xmlns:a16="http://schemas.microsoft.com/office/drawing/2014/main" val="247298383"/>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B24584"/>
                    </a:solidFill>
                  </a:tcPr>
                </a:tc>
                <a:extLst>
                  <a:ext uri="{0D108BD9-81ED-4DB2-BD59-A6C34878D82A}">
                    <a16:rowId xmlns:a16="http://schemas.microsoft.com/office/drawing/2014/main" val="382943379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230308136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D33327"/>
                    </a:solidFill>
                  </a:tcPr>
                </a:tc>
                <a:extLst>
                  <a:ext uri="{0D108BD9-81ED-4DB2-BD59-A6C34878D82A}">
                    <a16:rowId xmlns:a16="http://schemas.microsoft.com/office/drawing/2014/main" val="916843278"/>
                  </a:ext>
                </a:extLst>
              </a:tr>
            </a:tbl>
          </a:graphicData>
        </a:graphic>
      </p:graphicFrame>
      <p:graphicFrame>
        <p:nvGraphicFramePr>
          <p:cNvPr id="26" name="Table 3">
            <a:extLst>
              <a:ext uri="{FF2B5EF4-FFF2-40B4-BE49-F238E27FC236}">
                <a16:creationId xmlns:a16="http://schemas.microsoft.com/office/drawing/2014/main" id="{5E15EE78-2DB7-48FD-A725-2701DB3480BB}"/>
              </a:ext>
            </a:extLst>
          </p:cNvPr>
          <p:cNvGraphicFramePr>
            <a:graphicFrameLocks noGrp="1"/>
          </p:cNvGraphicFramePr>
          <p:nvPr>
            <p:extLst>
              <p:ext uri="{D42A27DB-BD31-4B8C-83A1-F6EECF244321}">
                <p14:modId xmlns:p14="http://schemas.microsoft.com/office/powerpoint/2010/main" val="821548140"/>
              </p:ext>
            </p:extLst>
          </p:nvPr>
        </p:nvGraphicFramePr>
        <p:xfrm>
          <a:off x="5329271" y="2428504"/>
          <a:ext cx="1961839" cy="2931160"/>
        </p:xfrm>
        <a:graphic>
          <a:graphicData uri="http://schemas.openxmlformats.org/drawingml/2006/table">
            <a:tbl>
              <a:tblPr firstRow="1" bandRow="1">
                <a:tableStyleId>{5C22544A-7EE6-4342-B048-85BDC9FD1C3A}</a:tableStyleId>
              </a:tblPr>
              <a:tblGrid>
                <a:gridCol w="1961839">
                  <a:extLst>
                    <a:ext uri="{9D8B030D-6E8A-4147-A177-3AD203B41FA5}">
                      <a16:colId xmlns:a16="http://schemas.microsoft.com/office/drawing/2014/main" val="2928331915"/>
                    </a:ext>
                  </a:extLst>
                </a:gridCol>
              </a:tblGrid>
              <a:tr h="335280">
                <a:tc>
                  <a:txBody>
                    <a:bodyPr/>
                    <a:lstStyle/>
                    <a:p>
                      <a:r>
                        <a:rPr lang="en-US" sz="1600">
                          <a:latin typeface="Arial" panose="020B0604020202020204" pitchFamily="34" charset="0"/>
                          <a:cs typeface="Arial" panose="020B0604020202020204" pitchFamily="34" charset="0"/>
                        </a:rPr>
                        <a:t>Hospital 2</a:t>
                      </a:r>
                    </a:p>
                  </a:txBody>
                  <a:tcPr/>
                </a:tc>
                <a:extLst>
                  <a:ext uri="{0D108BD9-81ED-4DB2-BD59-A6C34878D82A}">
                    <a16:rowId xmlns:a16="http://schemas.microsoft.com/office/drawing/2014/main" val="1646581224"/>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1400594798"/>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840652758"/>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4D4A93"/>
                    </a:solidFill>
                  </a:tcPr>
                </a:tc>
                <a:extLst>
                  <a:ext uri="{0D108BD9-81ED-4DB2-BD59-A6C34878D82A}">
                    <a16:rowId xmlns:a16="http://schemas.microsoft.com/office/drawing/2014/main" val="171860291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38A188"/>
                    </a:solidFill>
                  </a:tcPr>
                </a:tc>
                <a:extLst>
                  <a:ext uri="{0D108BD9-81ED-4DB2-BD59-A6C34878D82A}">
                    <a16:rowId xmlns:a16="http://schemas.microsoft.com/office/drawing/2014/main" val="247298383"/>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B24584"/>
                    </a:solidFill>
                  </a:tcPr>
                </a:tc>
                <a:extLst>
                  <a:ext uri="{0D108BD9-81ED-4DB2-BD59-A6C34878D82A}">
                    <a16:rowId xmlns:a16="http://schemas.microsoft.com/office/drawing/2014/main" val="382943379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230308136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D33327"/>
                    </a:solidFill>
                  </a:tcPr>
                </a:tc>
                <a:extLst>
                  <a:ext uri="{0D108BD9-81ED-4DB2-BD59-A6C34878D82A}">
                    <a16:rowId xmlns:a16="http://schemas.microsoft.com/office/drawing/2014/main" val="916843278"/>
                  </a:ext>
                </a:extLst>
              </a:tr>
            </a:tbl>
          </a:graphicData>
        </a:graphic>
      </p:graphicFrame>
      <p:graphicFrame>
        <p:nvGraphicFramePr>
          <p:cNvPr id="27" name="Table 3">
            <a:extLst>
              <a:ext uri="{FF2B5EF4-FFF2-40B4-BE49-F238E27FC236}">
                <a16:creationId xmlns:a16="http://schemas.microsoft.com/office/drawing/2014/main" id="{5C181662-01B6-4D78-8B02-0FD5CF699D62}"/>
              </a:ext>
            </a:extLst>
          </p:cNvPr>
          <p:cNvGraphicFramePr>
            <a:graphicFrameLocks noGrp="1"/>
          </p:cNvGraphicFramePr>
          <p:nvPr>
            <p:extLst>
              <p:ext uri="{D42A27DB-BD31-4B8C-83A1-F6EECF244321}">
                <p14:modId xmlns:p14="http://schemas.microsoft.com/office/powerpoint/2010/main" val="3856769714"/>
              </p:ext>
            </p:extLst>
          </p:nvPr>
        </p:nvGraphicFramePr>
        <p:xfrm>
          <a:off x="3275272" y="2428504"/>
          <a:ext cx="1961839" cy="2931160"/>
        </p:xfrm>
        <a:graphic>
          <a:graphicData uri="http://schemas.openxmlformats.org/drawingml/2006/table">
            <a:tbl>
              <a:tblPr firstRow="1" bandRow="1">
                <a:tableStyleId>{5C22544A-7EE6-4342-B048-85BDC9FD1C3A}</a:tableStyleId>
              </a:tblPr>
              <a:tblGrid>
                <a:gridCol w="1961839">
                  <a:extLst>
                    <a:ext uri="{9D8B030D-6E8A-4147-A177-3AD203B41FA5}">
                      <a16:colId xmlns:a16="http://schemas.microsoft.com/office/drawing/2014/main" val="2928331915"/>
                    </a:ext>
                  </a:extLst>
                </a:gridCol>
              </a:tblGrid>
              <a:tr h="335280">
                <a:tc>
                  <a:txBody>
                    <a:bodyPr/>
                    <a:lstStyle/>
                    <a:p>
                      <a:r>
                        <a:rPr lang="en-US" sz="1600">
                          <a:latin typeface="Arial" panose="020B0604020202020204" pitchFamily="34" charset="0"/>
                          <a:cs typeface="Arial" panose="020B0604020202020204" pitchFamily="34" charset="0"/>
                        </a:rPr>
                        <a:t>Hospital 1</a:t>
                      </a:r>
                    </a:p>
                  </a:txBody>
                  <a:tcPr/>
                </a:tc>
                <a:extLst>
                  <a:ext uri="{0D108BD9-81ED-4DB2-BD59-A6C34878D82A}">
                    <a16:rowId xmlns:a16="http://schemas.microsoft.com/office/drawing/2014/main" val="1646581224"/>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1400594798"/>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840652758"/>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4D4A93"/>
                    </a:solidFill>
                  </a:tcPr>
                </a:tc>
                <a:extLst>
                  <a:ext uri="{0D108BD9-81ED-4DB2-BD59-A6C34878D82A}">
                    <a16:rowId xmlns:a16="http://schemas.microsoft.com/office/drawing/2014/main" val="171860291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38A188"/>
                    </a:solidFill>
                  </a:tcPr>
                </a:tc>
                <a:extLst>
                  <a:ext uri="{0D108BD9-81ED-4DB2-BD59-A6C34878D82A}">
                    <a16:rowId xmlns:a16="http://schemas.microsoft.com/office/drawing/2014/main" val="247298383"/>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B24584"/>
                    </a:solidFill>
                  </a:tcPr>
                </a:tc>
                <a:extLst>
                  <a:ext uri="{0D108BD9-81ED-4DB2-BD59-A6C34878D82A}">
                    <a16:rowId xmlns:a16="http://schemas.microsoft.com/office/drawing/2014/main" val="382943379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2303081362"/>
                  </a:ext>
                </a:extLst>
              </a:tr>
              <a:tr h="370840">
                <a:tc>
                  <a:txBody>
                    <a:bodyPr/>
                    <a:lstStyle/>
                    <a:p>
                      <a:endParaRPr lang="en-US" sz="1600">
                        <a:solidFill>
                          <a:schemeClr val="bg1">
                            <a:lumMod val="95000"/>
                          </a:schemeClr>
                        </a:solidFill>
                        <a:latin typeface="Arial" panose="020B0604020202020204" pitchFamily="34" charset="0"/>
                        <a:cs typeface="Arial" panose="020B0604020202020204" pitchFamily="34" charset="0"/>
                      </a:endParaRPr>
                    </a:p>
                  </a:txBody>
                  <a:tcPr>
                    <a:solidFill>
                      <a:srgbClr val="D33327"/>
                    </a:solidFill>
                  </a:tcPr>
                </a:tc>
                <a:extLst>
                  <a:ext uri="{0D108BD9-81ED-4DB2-BD59-A6C34878D82A}">
                    <a16:rowId xmlns:a16="http://schemas.microsoft.com/office/drawing/2014/main" val="916843278"/>
                  </a:ext>
                </a:extLst>
              </a:tr>
            </a:tbl>
          </a:graphicData>
        </a:graphic>
      </p:graphicFrame>
      <p:cxnSp>
        <p:nvCxnSpPr>
          <p:cNvPr id="28" name="Straight Arrow Connector 27">
            <a:extLst>
              <a:ext uri="{FF2B5EF4-FFF2-40B4-BE49-F238E27FC236}">
                <a16:creationId xmlns:a16="http://schemas.microsoft.com/office/drawing/2014/main" id="{CE5D00E5-68BB-469F-8C98-2D5A64FF8A22}"/>
              </a:ext>
            </a:extLst>
          </p:cNvPr>
          <p:cNvCxnSpPr>
            <a:cxnSpLocks/>
          </p:cNvCxnSpPr>
          <p:nvPr/>
        </p:nvCxnSpPr>
        <p:spPr>
          <a:xfrm>
            <a:off x="3102391" y="2323551"/>
            <a:ext cx="0" cy="621792"/>
          </a:xfrm>
          <a:prstGeom prst="straightConnector1">
            <a:avLst/>
          </a:prstGeom>
          <a:ln w="28575">
            <a:solidFill>
              <a:srgbClr val="6B376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87825F3-D57E-45F4-9225-4023437A2BF8}"/>
              </a:ext>
            </a:extLst>
          </p:cNvPr>
          <p:cNvCxnSpPr>
            <a:cxnSpLocks/>
          </p:cNvCxnSpPr>
          <p:nvPr/>
        </p:nvCxnSpPr>
        <p:spPr>
          <a:xfrm>
            <a:off x="2309091" y="2323551"/>
            <a:ext cx="1480323" cy="0"/>
          </a:xfrm>
          <a:prstGeom prst="straightConnector1">
            <a:avLst/>
          </a:prstGeom>
          <a:ln w="28575">
            <a:solidFill>
              <a:srgbClr val="6B3766"/>
            </a:solidFill>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Group with solid fill">
            <a:extLst>
              <a:ext uri="{FF2B5EF4-FFF2-40B4-BE49-F238E27FC236}">
                <a16:creationId xmlns:a16="http://schemas.microsoft.com/office/drawing/2014/main" id="{23AD6CFE-CB19-4E0D-835B-1A0CD3DE1E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9379" y="2771026"/>
            <a:ext cx="392668" cy="392668"/>
          </a:xfrm>
          <a:prstGeom prst="rect">
            <a:avLst/>
          </a:prstGeom>
        </p:spPr>
      </p:pic>
      <p:pic>
        <p:nvPicPr>
          <p:cNvPr id="58" name="Graphic 57" descr="Group with solid fill">
            <a:extLst>
              <a:ext uri="{FF2B5EF4-FFF2-40B4-BE49-F238E27FC236}">
                <a16:creationId xmlns:a16="http://schemas.microsoft.com/office/drawing/2014/main" id="{007A8646-D086-4E2F-816D-21464D0640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5755" y="2771026"/>
            <a:ext cx="392668" cy="392668"/>
          </a:xfrm>
          <a:prstGeom prst="rect">
            <a:avLst/>
          </a:prstGeom>
        </p:spPr>
      </p:pic>
      <p:pic>
        <p:nvPicPr>
          <p:cNvPr id="59" name="Graphic 58" descr="Group with solid fill">
            <a:extLst>
              <a:ext uri="{FF2B5EF4-FFF2-40B4-BE49-F238E27FC236}">
                <a16:creationId xmlns:a16="http://schemas.microsoft.com/office/drawing/2014/main" id="{47C5BB37-3B15-4786-B48B-F490871E5C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5755" y="4264259"/>
            <a:ext cx="392668" cy="392668"/>
          </a:xfrm>
          <a:prstGeom prst="rect">
            <a:avLst/>
          </a:prstGeom>
        </p:spPr>
      </p:pic>
      <p:pic>
        <p:nvPicPr>
          <p:cNvPr id="60" name="Graphic 59" descr="Group with solid fill">
            <a:extLst>
              <a:ext uri="{FF2B5EF4-FFF2-40B4-BE49-F238E27FC236}">
                <a16:creationId xmlns:a16="http://schemas.microsoft.com/office/drawing/2014/main" id="{D9276562-9128-4D7D-B72F-C0B061C714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5755" y="3166235"/>
            <a:ext cx="392668" cy="392668"/>
          </a:xfrm>
          <a:prstGeom prst="rect">
            <a:avLst/>
          </a:prstGeom>
        </p:spPr>
      </p:pic>
      <p:pic>
        <p:nvPicPr>
          <p:cNvPr id="61" name="Graphic 60" descr="Group with solid fill">
            <a:extLst>
              <a:ext uri="{FF2B5EF4-FFF2-40B4-BE49-F238E27FC236}">
                <a16:creationId xmlns:a16="http://schemas.microsoft.com/office/drawing/2014/main" id="{602BAD05-2348-453F-977C-3BA6EFDA54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9379" y="4625921"/>
            <a:ext cx="392668" cy="392668"/>
          </a:xfrm>
          <a:prstGeom prst="rect">
            <a:avLst/>
          </a:prstGeom>
        </p:spPr>
      </p:pic>
      <p:pic>
        <p:nvPicPr>
          <p:cNvPr id="62" name="Graphic 61" descr="Group with solid fill">
            <a:extLst>
              <a:ext uri="{FF2B5EF4-FFF2-40B4-BE49-F238E27FC236}">
                <a16:creationId xmlns:a16="http://schemas.microsoft.com/office/drawing/2014/main" id="{55E4684C-C71F-4872-A1D5-DB548A76774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6556" y="3166235"/>
            <a:ext cx="392668" cy="392668"/>
          </a:xfrm>
          <a:prstGeom prst="rect">
            <a:avLst/>
          </a:prstGeom>
        </p:spPr>
      </p:pic>
      <p:pic>
        <p:nvPicPr>
          <p:cNvPr id="63" name="Graphic 62" descr="Group with solid fill">
            <a:extLst>
              <a:ext uri="{FF2B5EF4-FFF2-40B4-BE49-F238E27FC236}">
                <a16:creationId xmlns:a16="http://schemas.microsoft.com/office/drawing/2014/main" id="{8C53DAB4-2CEA-4F8D-9A18-CE968B5487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6556" y="3525535"/>
            <a:ext cx="392668" cy="392668"/>
          </a:xfrm>
          <a:prstGeom prst="rect">
            <a:avLst/>
          </a:prstGeom>
        </p:spPr>
      </p:pic>
      <p:pic>
        <p:nvPicPr>
          <p:cNvPr id="64" name="Graphic 63" descr="Group with solid fill">
            <a:extLst>
              <a:ext uri="{FF2B5EF4-FFF2-40B4-BE49-F238E27FC236}">
                <a16:creationId xmlns:a16="http://schemas.microsoft.com/office/drawing/2014/main" id="{B041DEFE-9E7B-471F-AECA-9A4A5FFB5C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6556" y="2771026"/>
            <a:ext cx="392668" cy="392668"/>
          </a:xfrm>
          <a:prstGeom prst="rect">
            <a:avLst/>
          </a:prstGeom>
        </p:spPr>
      </p:pic>
      <p:pic>
        <p:nvPicPr>
          <p:cNvPr id="71" name="Graphic 70" descr="Group with solid fill">
            <a:extLst>
              <a:ext uri="{FF2B5EF4-FFF2-40B4-BE49-F238E27FC236}">
                <a16:creationId xmlns:a16="http://schemas.microsoft.com/office/drawing/2014/main" id="{7417C375-D432-462B-B9B8-E38ED767D3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9379" y="3166235"/>
            <a:ext cx="392668" cy="392668"/>
          </a:xfrm>
          <a:prstGeom prst="rect">
            <a:avLst/>
          </a:prstGeom>
        </p:spPr>
      </p:pic>
      <p:pic>
        <p:nvPicPr>
          <p:cNvPr id="72" name="Graphic 71" descr="Group with solid fill">
            <a:extLst>
              <a:ext uri="{FF2B5EF4-FFF2-40B4-BE49-F238E27FC236}">
                <a16:creationId xmlns:a16="http://schemas.microsoft.com/office/drawing/2014/main" id="{6516D72B-AA66-4986-BF3E-A40D37BE2F9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5755" y="3525535"/>
            <a:ext cx="392668" cy="392668"/>
          </a:xfrm>
          <a:prstGeom prst="rect">
            <a:avLst/>
          </a:prstGeom>
        </p:spPr>
      </p:pic>
      <p:pic>
        <p:nvPicPr>
          <p:cNvPr id="73" name="Graphic 72" descr="Group with solid fill">
            <a:extLst>
              <a:ext uri="{FF2B5EF4-FFF2-40B4-BE49-F238E27FC236}">
                <a16:creationId xmlns:a16="http://schemas.microsoft.com/office/drawing/2014/main" id="{D6768141-D48E-4FCF-B02E-559BDE896AE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9379" y="3525535"/>
            <a:ext cx="392668" cy="392668"/>
          </a:xfrm>
          <a:prstGeom prst="rect">
            <a:avLst/>
          </a:prstGeom>
        </p:spPr>
      </p:pic>
      <p:pic>
        <p:nvPicPr>
          <p:cNvPr id="74" name="Graphic 73" descr="Group with solid fill">
            <a:extLst>
              <a:ext uri="{FF2B5EF4-FFF2-40B4-BE49-F238E27FC236}">
                <a16:creationId xmlns:a16="http://schemas.microsoft.com/office/drawing/2014/main" id="{008E13FA-B021-48F3-9118-32F77771DB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6556" y="3888666"/>
            <a:ext cx="392668" cy="392668"/>
          </a:xfrm>
          <a:prstGeom prst="rect">
            <a:avLst/>
          </a:prstGeom>
        </p:spPr>
      </p:pic>
      <p:pic>
        <p:nvPicPr>
          <p:cNvPr id="75" name="Graphic 74" descr="Group with solid fill">
            <a:extLst>
              <a:ext uri="{FF2B5EF4-FFF2-40B4-BE49-F238E27FC236}">
                <a16:creationId xmlns:a16="http://schemas.microsoft.com/office/drawing/2014/main" id="{4EC17540-D481-435E-92FD-A817A96F5B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9379" y="3888666"/>
            <a:ext cx="392668" cy="392668"/>
          </a:xfrm>
          <a:prstGeom prst="rect">
            <a:avLst/>
          </a:prstGeom>
        </p:spPr>
      </p:pic>
      <p:pic>
        <p:nvPicPr>
          <p:cNvPr id="76" name="Graphic 75" descr="Group with solid fill">
            <a:extLst>
              <a:ext uri="{FF2B5EF4-FFF2-40B4-BE49-F238E27FC236}">
                <a16:creationId xmlns:a16="http://schemas.microsoft.com/office/drawing/2014/main" id="{B6889F1E-4FF9-4D33-9CC9-9C1E62C128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5755" y="3888666"/>
            <a:ext cx="392668" cy="392668"/>
          </a:xfrm>
          <a:prstGeom prst="rect">
            <a:avLst/>
          </a:prstGeom>
        </p:spPr>
      </p:pic>
      <p:pic>
        <p:nvPicPr>
          <p:cNvPr id="77" name="Graphic 76" descr="Group with solid fill">
            <a:extLst>
              <a:ext uri="{FF2B5EF4-FFF2-40B4-BE49-F238E27FC236}">
                <a16:creationId xmlns:a16="http://schemas.microsoft.com/office/drawing/2014/main" id="{57B8AE3A-6FA6-45F8-885E-774B9A76FA2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5755" y="4625921"/>
            <a:ext cx="392668" cy="392668"/>
          </a:xfrm>
          <a:prstGeom prst="rect">
            <a:avLst/>
          </a:prstGeom>
        </p:spPr>
      </p:pic>
      <p:pic>
        <p:nvPicPr>
          <p:cNvPr id="78" name="Graphic 77" descr="Group with solid fill">
            <a:extLst>
              <a:ext uri="{FF2B5EF4-FFF2-40B4-BE49-F238E27FC236}">
                <a16:creationId xmlns:a16="http://schemas.microsoft.com/office/drawing/2014/main" id="{210E2F68-E8F0-4B34-99F6-B2DB333B5C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9379" y="4997477"/>
            <a:ext cx="392668" cy="392668"/>
          </a:xfrm>
          <a:prstGeom prst="rect">
            <a:avLst/>
          </a:prstGeom>
        </p:spPr>
      </p:pic>
      <p:pic>
        <p:nvPicPr>
          <p:cNvPr id="79" name="Graphic 78" descr="Group with solid fill">
            <a:extLst>
              <a:ext uri="{FF2B5EF4-FFF2-40B4-BE49-F238E27FC236}">
                <a16:creationId xmlns:a16="http://schemas.microsoft.com/office/drawing/2014/main" id="{794E4436-0072-434C-B345-D395CD199E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6556" y="4997477"/>
            <a:ext cx="392668" cy="392668"/>
          </a:xfrm>
          <a:prstGeom prst="rect">
            <a:avLst/>
          </a:prstGeom>
        </p:spPr>
      </p:pic>
      <p:pic>
        <p:nvPicPr>
          <p:cNvPr id="80" name="Graphic 79" descr="Group with solid fill">
            <a:extLst>
              <a:ext uri="{FF2B5EF4-FFF2-40B4-BE49-F238E27FC236}">
                <a16:creationId xmlns:a16="http://schemas.microsoft.com/office/drawing/2014/main" id="{ECAA3479-E3BE-4DEE-B52F-36A980ACC7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5755" y="4997477"/>
            <a:ext cx="392668" cy="392668"/>
          </a:xfrm>
          <a:prstGeom prst="rect">
            <a:avLst/>
          </a:prstGeom>
        </p:spPr>
      </p:pic>
      <p:pic>
        <p:nvPicPr>
          <p:cNvPr id="82" name="Graphic 81" descr="Group with solid fill">
            <a:extLst>
              <a:ext uri="{FF2B5EF4-FFF2-40B4-BE49-F238E27FC236}">
                <a16:creationId xmlns:a16="http://schemas.microsoft.com/office/drawing/2014/main" id="{AA51FED8-A84A-4151-B621-243ACE5136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6556" y="4264259"/>
            <a:ext cx="392668" cy="392668"/>
          </a:xfrm>
          <a:prstGeom prst="rect">
            <a:avLst/>
          </a:prstGeom>
        </p:spPr>
      </p:pic>
      <p:pic>
        <p:nvPicPr>
          <p:cNvPr id="83" name="Graphic 82" descr="Group with solid fill">
            <a:extLst>
              <a:ext uri="{FF2B5EF4-FFF2-40B4-BE49-F238E27FC236}">
                <a16:creationId xmlns:a16="http://schemas.microsoft.com/office/drawing/2014/main" id="{AF8C5869-2B70-41CA-953A-3244644850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6556" y="4625921"/>
            <a:ext cx="392668" cy="392668"/>
          </a:xfrm>
          <a:prstGeom prst="rect">
            <a:avLst/>
          </a:prstGeom>
        </p:spPr>
      </p:pic>
      <p:pic>
        <p:nvPicPr>
          <p:cNvPr id="84" name="Graphic 83" descr="Group with solid fill">
            <a:extLst>
              <a:ext uri="{FF2B5EF4-FFF2-40B4-BE49-F238E27FC236}">
                <a16:creationId xmlns:a16="http://schemas.microsoft.com/office/drawing/2014/main" id="{562CBDB8-24B3-41D5-BCD2-E98DBACA0D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9379" y="4264259"/>
            <a:ext cx="392668" cy="392668"/>
          </a:xfrm>
          <a:prstGeom prst="rect">
            <a:avLst/>
          </a:prstGeom>
        </p:spPr>
      </p:pic>
      <p:pic>
        <p:nvPicPr>
          <p:cNvPr id="87" name="Graphic 86" descr="Group with solid fill">
            <a:extLst>
              <a:ext uri="{FF2B5EF4-FFF2-40B4-BE49-F238E27FC236}">
                <a16:creationId xmlns:a16="http://schemas.microsoft.com/office/drawing/2014/main" id="{EDBEE8AF-45F7-4645-97A0-15A50C5055C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4219" y="2123387"/>
            <a:ext cx="392668" cy="392668"/>
          </a:xfrm>
          <a:prstGeom prst="rect">
            <a:avLst/>
          </a:prstGeom>
        </p:spPr>
      </p:pic>
      <p:pic>
        <p:nvPicPr>
          <p:cNvPr id="89" name="Graphic 88" descr="Hospital with solid fill">
            <a:extLst>
              <a:ext uri="{FF2B5EF4-FFF2-40B4-BE49-F238E27FC236}">
                <a16:creationId xmlns:a16="http://schemas.microsoft.com/office/drawing/2014/main" id="{D7C60755-3F2E-4D45-BDFE-BE97850618A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4218" y="1455339"/>
            <a:ext cx="393192" cy="393192"/>
          </a:xfrm>
          <a:prstGeom prst="rect">
            <a:avLst/>
          </a:prstGeom>
        </p:spPr>
      </p:pic>
      <p:pic>
        <p:nvPicPr>
          <p:cNvPr id="91" name="Graphic 90" descr="Woman with solid fill">
            <a:extLst>
              <a:ext uri="{FF2B5EF4-FFF2-40B4-BE49-F238E27FC236}">
                <a16:creationId xmlns:a16="http://schemas.microsoft.com/office/drawing/2014/main" id="{F0377C12-8F64-4993-956E-E789628B3EA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4218" y="5686847"/>
            <a:ext cx="393192" cy="393192"/>
          </a:xfrm>
          <a:prstGeom prst="rect">
            <a:avLst/>
          </a:prstGeom>
        </p:spPr>
      </p:pic>
    </p:spTree>
    <p:extLst>
      <p:ext uri="{BB962C8B-B14F-4D97-AF65-F5344CB8AC3E}">
        <p14:creationId xmlns:p14="http://schemas.microsoft.com/office/powerpoint/2010/main" val="1088351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81C6-B40E-8B84-EEAE-3F9A3A0BACD4}"/>
              </a:ext>
            </a:extLst>
          </p:cNvPr>
          <p:cNvSpPr>
            <a:spLocks noGrp="1"/>
          </p:cNvSpPr>
          <p:nvPr>
            <p:ph type="title"/>
          </p:nvPr>
        </p:nvSpPr>
        <p:spPr/>
        <p:txBody>
          <a:bodyPr/>
          <a:lstStyle/>
          <a:p>
            <a:r>
              <a:rPr lang="en-US" dirty="0"/>
              <a:t>Patient and Physician Level Costing</a:t>
            </a:r>
          </a:p>
        </p:txBody>
      </p:sp>
      <p:sp>
        <p:nvSpPr>
          <p:cNvPr id="8" name="Text Placeholder 7">
            <a:extLst>
              <a:ext uri="{FF2B5EF4-FFF2-40B4-BE49-F238E27FC236}">
                <a16:creationId xmlns:a16="http://schemas.microsoft.com/office/drawing/2014/main" id="{6A432FC0-C6B1-4287-98BB-C442597FC876}"/>
              </a:ext>
            </a:extLst>
          </p:cNvPr>
          <p:cNvSpPr>
            <a:spLocks noGrp="1"/>
          </p:cNvSpPr>
          <p:nvPr>
            <p:ph idx="1"/>
          </p:nvPr>
        </p:nvSpPr>
        <p:spPr>
          <a:xfrm>
            <a:off x="838200" y="838200"/>
            <a:ext cx="10515600" cy="4638673"/>
          </a:xfrm>
        </p:spPr>
        <p:txBody>
          <a:bodyPr/>
          <a:lstStyle/>
          <a:p>
            <a:r>
              <a:rPr lang="en-US" dirty="0">
                <a:solidFill>
                  <a:schemeClr val="tx1">
                    <a:lumMod val="50000"/>
                  </a:schemeClr>
                </a:solidFill>
              </a:rPr>
              <a:t>Catalyst for Change</a:t>
            </a:r>
          </a:p>
          <a:p>
            <a:endParaRPr lang="en-US" dirty="0"/>
          </a:p>
        </p:txBody>
      </p:sp>
      <p:cxnSp>
        <p:nvCxnSpPr>
          <p:cNvPr id="29" name="Straight Connector 28">
            <a:extLst>
              <a:ext uri="{FF2B5EF4-FFF2-40B4-BE49-F238E27FC236}">
                <a16:creationId xmlns:a16="http://schemas.microsoft.com/office/drawing/2014/main" id="{3D726F55-3789-448A-A345-3514EFB685A5}"/>
              </a:ext>
            </a:extLst>
          </p:cNvPr>
          <p:cNvCxnSpPr>
            <a:cxnSpLocks/>
          </p:cNvCxnSpPr>
          <p:nvPr/>
        </p:nvCxnSpPr>
        <p:spPr>
          <a:xfrm>
            <a:off x="4099172" y="2199068"/>
            <a:ext cx="0" cy="22943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BFEE62-ED2B-4E7A-8942-2E3EB7F52A2B}"/>
              </a:ext>
            </a:extLst>
          </p:cNvPr>
          <p:cNvCxnSpPr>
            <a:cxnSpLocks/>
          </p:cNvCxnSpPr>
          <p:nvPr/>
        </p:nvCxnSpPr>
        <p:spPr>
          <a:xfrm>
            <a:off x="6147517" y="1989145"/>
            <a:ext cx="5655" cy="4485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277B26-EB02-44BE-8715-E51CB79981D2}"/>
              </a:ext>
            </a:extLst>
          </p:cNvPr>
          <p:cNvCxnSpPr>
            <a:cxnSpLocks/>
          </p:cNvCxnSpPr>
          <p:nvPr/>
        </p:nvCxnSpPr>
        <p:spPr>
          <a:xfrm>
            <a:off x="8207168" y="2208304"/>
            <a:ext cx="1" cy="22943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descr="Group with solid fill">
            <a:extLst>
              <a:ext uri="{FF2B5EF4-FFF2-40B4-BE49-F238E27FC236}">
                <a16:creationId xmlns:a16="http://schemas.microsoft.com/office/drawing/2014/main" id="{23AD6CFE-CB19-4E0D-835B-1A0CD3DE1E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2780262"/>
            <a:ext cx="392668" cy="392668"/>
          </a:xfrm>
          <a:prstGeom prst="rect">
            <a:avLst/>
          </a:prstGeom>
        </p:spPr>
      </p:pic>
      <p:pic>
        <p:nvPicPr>
          <p:cNvPr id="58" name="Graphic 57" descr="Group with solid fill">
            <a:extLst>
              <a:ext uri="{FF2B5EF4-FFF2-40B4-BE49-F238E27FC236}">
                <a16:creationId xmlns:a16="http://schemas.microsoft.com/office/drawing/2014/main" id="{007A8646-D086-4E2F-816D-21464D0640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2780262"/>
            <a:ext cx="392668" cy="392668"/>
          </a:xfrm>
          <a:prstGeom prst="rect">
            <a:avLst/>
          </a:prstGeom>
        </p:spPr>
      </p:pic>
      <p:pic>
        <p:nvPicPr>
          <p:cNvPr id="59" name="Graphic 58" descr="Group with solid fill">
            <a:extLst>
              <a:ext uri="{FF2B5EF4-FFF2-40B4-BE49-F238E27FC236}">
                <a16:creationId xmlns:a16="http://schemas.microsoft.com/office/drawing/2014/main" id="{47C5BB37-3B15-4786-B48B-F490871E5C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273495"/>
            <a:ext cx="392668" cy="392668"/>
          </a:xfrm>
          <a:prstGeom prst="rect">
            <a:avLst/>
          </a:prstGeom>
        </p:spPr>
      </p:pic>
      <p:pic>
        <p:nvPicPr>
          <p:cNvPr id="60" name="Graphic 59" descr="Group with solid fill">
            <a:extLst>
              <a:ext uri="{FF2B5EF4-FFF2-40B4-BE49-F238E27FC236}">
                <a16:creationId xmlns:a16="http://schemas.microsoft.com/office/drawing/2014/main" id="{D9276562-9128-4D7D-B72F-C0B061C714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175471"/>
            <a:ext cx="392668" cy="392668"/>
          </a:xfrm>
          <a:prstGeom prst="rect">
            <a:avLst/>
          </a:prstGeom>
        </p:spPr>
      </p:pic>
      <p:pic>
        <p:nvPicPr>
          <p:cNvPr id="61" name="Graphic 60" descr="Group with solid fill">
            <a:extLst>
              <a:ext uri="{FF2B5EF4-FFF2-40B4-BE49-F238E27FC236}">
                <a16:creationId xmlns:a16="http://schemas.microsoft.com/office/drawing/2014/main" id="{602BAD05-2348-453F-977C-3BA6EFDA54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635157"/>
            <a:ext cx="392668" cy="392668"/>
          </a:xfrm>
          <a:prstGeom prst="rect">
            <a:avLst/>
          </a:prstGeom>
        </p:spPr>
      </p:pic>
      <p:pic>
        <p:nvPicPr>
          <p:cNvPr id="62" name="Graphic 61" descr="Group with solid fill">
            <a:extLst>
              <a:ext uri="{FF2B5EF4-FFF2-40B4-BE49-F238E27FC236}">
                <a16:creationId xmlns:a16="http://schemas.microsoft.com/office/drawing/2014/main" id="{55E4684C-C71F-4872-A1D5-DB548A76774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175471"/>
            <a:ext cx="392668" cy="392668"/>
          </a:xfrm>
          <a:prstGeom prst="rect">
            <a:avLst/>
          </a:prstGeom>
        </p:spPr>
      </p:pic>
      <p:pic>
        <p:nvPicPr>
          <p:cNvPr id="63" name="Graphic 62" descr="Group with solid fill">
            <a:extLst>
              <a:ext uri="{FF2B5EF4-FFF2-40B4-BE49-F238E27FC236}">
                <a16:creationId xmlns:a16="http://schemas.microsoft.com/office/drawing/2014/main" id="{8C53DAB4-2CEA-4F8D-9A18-CE968B5487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534771"/>
            <a:ext cx="392668" cy="392668"/>
          </a:xfrm>
          <a:prstGeom prst="rect">
            <a:avLst/>
          </a:prstGeom>
        </p:spPr>
      </p:pic>
      <p:pic>
        <p:nvPicPr>
          <p:cNvPr id="64" name="Graphic 63" descr="Group with solid fill">
            <a:extLst>
              <a:ext uri="{FF2B5EF4-FFF2-40B4-BE49-F238E27FC236}">
                <a16:creationId xmlns:a16="http://schemas.microsoft.com/office/drawing/2014/main" id="{B041DEFE-9E7B-471F-AECA-9A4A5FFB5C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2780262"/>
            <a:ext cx="392668" cy="392668"/>
          </a:xfrm>
          <a:prstGeom prst="rect">
            <a:avLst/>
          </a:prstGeom>
        </p:spPr>
      </p:pic>
      <p:pic>
        <p:nvPicPr>
          <p:cNvPr id="71" name="Graphic 70" descr="Group with solid fill">
            <a:extLst>
              <a:ext uri="{FF2B5EF4-FFF2-40B4-BE49-F238E27FC236}">
                <a16:creationId xmlns:a16="http://schemas.microsoft.com/office/drawing/2014/main" id="{7417C375-D432-462B-B9B8-E38ED767D3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175471"/>
            <a:ext cx="392668" cy="392668"/>
          </a:xfrm>
          <a:prstGeom prst="rect">
            <a:avLst/>
          </a:prstGeom>
        </p:spPr>
      </p:pic>
      <p:pic>
        <p:nvPicPr>
          <p:cNvPr id="72" name="Graphic 71" descr="Group with solid fill">
            <a:extLst>
              <a:ext uri="{FF2B5EF4-FFF2-40B4-BE49-F238E27FC236}">
                <a16:creationId xmlns:a16="http://schemas.microsoft.com/office/drawing/2014/main" id="{6516D72B-AA66-4986-BF3E-A40D37BE2F9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534771"/>
            <a:ext cx="392668" cy="392668"/>
          </a:xfrm>
          <a:prstGeom prst="rect">
            <a:avLst/>
          </a:prstGeom>
        </p:spPr>
      </p:pic>
      <p:pic>
        <p:nvPicPr>
          <p:cNvPr id="73" name="Graphic 72" descr="Group with solid fill">
            <a:extLst>
              <a:ext uri="{FF2B5EF4-FFF2-40B4-BE49-F238E27FC236}">
                <a16:creationId xmlns:a16="http://schemas.microsoft.com/office/drawing/2014/main" id="{D6768141-D48E-4FCF-B02E-559BDE896AE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534771"/>
            <a:ext cx="392668" cy="392668"/>
          </a:xfrm>
          <a:prstGeom prst="rect">
            <a:avLst/>
          </a:prstGeom>
        </p:spPr>
      </p:pic>
      <p:pic>
        <p:nvPicPr>
          <p:cNvPr id="74" name="Graphic 73" descr="Group with solid fill">
            <a:extLst>
              <a:ext uri="{FF2B5EF4-FFF2-40B4-BE49-F238E27FC236}">
                <a16:creationId xmlns:a16="http://schemas.microsoft.com/office/drawing/2014/main" id="{008E13FA-B021-48F3-9118-32F77771DB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897902"/>
            <a:ext cx="392668" cy="392668"/>
          </a:xfrm>
          <a:prstGeom prst="rect">
            <a:avLst/>
          </a:prstGeom>
        </p:spPr>
      </p:pic>
      <p:pic>
        <p:nvPicPr>
          <p:cNvPr id="75" name="Graphic 74" descr="Group with solid fill">
            <a:extLst>
              <a:ext uri="{FF2B5EF4-FFF2-40B4-BE49-F238E27FC236}">
                <a16:creationId xmlns:a16="http://schemas.microsoft.com/office/drawing/2014/main" id="{4EC17540-D481-435E-92FD-A817A96F5B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897902"/>
            <a:ext cx="392668" cy="392668"/>
          </a:xfrm>
          <a:prstGeom prst="rect">
            <a:avLst/>
          </a:prstGeom>
        </p:spPr>
      </p:pic>
      <p:pic>
        <p:nvPicPr>
          <p:cNvPr id="76" name="Graphic 75" descr="Group with solid fill">
            <a:extLst>
              <a:ext uri="{FF2B5EF4-FFF2-40B4-BE49-F238E27FC236}">
                <a16:creationId xmlns:a16="http://schemas.microsoft.com/office/drawing/2014/main" id="{B6889F1E-4FF9-4D33-9CC9-9C1E62C128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897902"/>
            <a:ext cx="392668" cy="392668"/>
          </a:xfrm>
          <a:prstGeom prst="rect">
            <a:avLst/>
          </a:prstGeom>
        </p:spPr>
      </p:pic>
      <p:pic>
        <p:nvPicPr>
          <p:cNvPr id="77" name="Graphic 76" descr="Group with solid fill">
            <a:extLst>
              <a:ext uri="{FF2B5EF4-FFF2-40B4-BE49-F238E27FC236}">
                <a16:creationId xmlns:a16="http://schemas.microsoft.com/office/drawing/2014/main" id="{57B8AE3A-6FA6-45F8-885E-774B9A76FA2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635157"/>
            <a:ext cx="392668" cy="392668"/>
          </a:xfrm>
          <a:prstGeom prst="rect">
            <a:avLst/>
          </a:prstGeom>
        </p:spPr>
      </p:pic>
      <p:pic>
        <p:nvPicPr>
          <p:cNvPr id="78" name="Graphic 77" descr="Group with solid fill">
            <a:extLst>
              <a:ext uri="{FF2B5EF4-FFF2-40B4-BE49-F238E27FC236}">
                <a16:creationId xmlns:a16="http://schemas.microsoft.com/office/drawing/2014/main" id="{210E2F68-E8F0-4B34-99F6-B2DB333B5C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5006713"/>
            <a:ext cx="392668" cy="392668"/>
          </a:xfrm>
          <a:prstGeom prst="rect">
            <a:avLst/>
          </a:prstGeom>
        </p:spPr>
      </p:pic>
      <p:pic>
        <p:nvPicPr>
          <p:cNvPr id="79" name="Graphic 78" descr="Group with solid fill">
            <a:extLst>
              <a:ext uri="{FF2B5EF4-FFF2-40B4-BE49-F238E27FC236}">
                <a16:creationId xmlns:a16="http://schemas.microsoft.com/office/drawing/2014/main" id="{794E4436-0072-434C-B345-D395CD199E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5006713"/>
            <a:ext cx="392668" cy="392668"/>
          </a:xfrm>
          <a:prstGeom prst="rect">
            <a:avLst/>
          </a:prstGeom>
        </p:spPr>
      </p:pic>
      <p:pic>
        <p:nvPicPr>
          <p:cNvPr id="80" name="Graphic 79" descr="Group with solid fill">
            <a:extLst>
              <a:ext uri="{FF2B5EF4-FFF2-40B4-BE49-F238E27FC236}">
                <a16:creationId xmlns:a16="http://schemas.microsoft.com/office/drawing/2014/main" id="{ECAA3479-E3BE-4DEE-B52F-36A980ACC7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5006713"/>
            <a:ext cx="392668" cy="392668"/>
          </a:xfrm>
          <a:prstGeom prst="rect">
            <a:avLst/>
          </a:prstGeom>
        </p:spPr>
      </p:pic>
      <p:pic>
        <p:nvPicPr>
          <p:cNvPr id="82" name="Graphic 81" descr="Group with solid fill">
            <a:extLst>
              <a:ext uri="{FF2B5EF4-FFF2-40B4-BE49-F238E27FC236}">
                <a16:creationId xmlns:a16="http://schemas.microsoft.com/office/drawing/2014/main" id="{AA51FED8-A84A-4151-B621-243ACE5136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273495"/>
            <a:ext cx="392668" cy="392668"/>
          </a:xfrm>
          <a:prstGeom prst="rect">
            <a:avLst/>
          </a:prstGeom>
        </p:spPr>
      </p:pic>
      <p:pic>
        <p:nvPicPr>
          <p:cNvPr id="83" name="Graphic 82" descr="Group with solid fill">
            <a:extLst>
              <a:ext uri="{FF2B5EF4-FFF2-40B4-BE49-F238E27FC236}">
                <a16:creationId xmlns:a16="http://schemas.microsoft.com/office/drawing/2014/main" id="{AF8C5869-2B70-41CA-953A-3244644850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635157"/>
            <a:ext cx="392668" cy="392668"/>
          </a:xfrm>
          <a:prstGeom prst="rect">
            <a:avLst/>
          </a:prstGeom>
        </p:spPr>
      </p:pic>
      <p:pic>
        <p:nvPicPr>
          <p:cNvPr id="84" name="Graphic 83" descr="Group with solid fill">
            <a:extLst>
              <a:ext uri="{FF2B5EF4-FFF2-40B4-BE49-F238E27FC236}">
                <a16:creationId xmlns:a16="http://schemas.microsoft.com/office/drawing/2014/main" id="{562CBDB8-24B3-41D5-BCD2-E98DBACA0D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273495"/>
            <a:ext cx="392668" cy="392668"/>
          </a:xfrm>
          <a:prstGeom prst="rect">
            <a:avLst/>
          </a:prstGeom>
        </p:spPr>
      </p:pic>
      <p:pic>
        <p:nvPicPr>
          <p:cNvPr id="3" name="Picture 2" descr="A screenshot of a medical report&#10;&#10;Description automatically generated">
            <a:extLst>
              <a:ext uri="{FF2B5EF4-FFF2-40B4-BE49-F238E27FC236}">
                <a16:creationId xmlns:a16="http://schemas.microsoft.com/office/drawing/2014/main" id="{50EB8237-D723-462D-7A91-B743E50954A8}"/>
              </a:ext>
            </a:extLst>
          </p:cNvPr>
          <p:cNvPicPr>
            <a:picLocks noChangeAspect="1"/>
          </p:cNvPicPr>
          <p:nvPr/>
        </p:nvPicPr>
        <p:blipFill>
          <a:blip r:embed="rId5"/>
          <a:stretch>
            <a:fillRect/>
          </a:stretch>
        </p:blipFill>
        <p:spPr>
          <a:xfrm>
            <a:off x="3222847" y="1194485"/>
            <a:ext cx="8238254" cy="5066271"/>
          </a:xfrm>
          <a:prstGeom prst="rect">
            <a:avLst/>
          </a:prstGeom>
        </p:spPr>
      </p:pic>
      <p:sp>
        <p:nvSpPr>
          <p:cNvPr id="6" name="TextBox 5">
            <a:extLst>
              <a:ext uri="{FF2B5EF4-FFF2-40B4-BE49-F238E27FC236}">
                <a16:creationId xmlns:a16="http://schemas.microsoft.com/office/drawing/2014/main" id="{982DCEE1-16F8-1CAE-9F2F-F1D1C822158A}"/>
              </a:ext>
            </a:extLst>
          </p:cNvPr>
          <p:cNvSpPr txBox="1"/>
          <p:nvPr/>
        </p:nvSpPr>
        <p:spPr>
          <a:xfrm>
            <a:off x="640744" y="1999602"/>
            <a:ext cx="2410691" cy="646331"/>
          </a:xfrm>
          <a:prstGeom prst="rect">
            <a:avLst/>
          </a:prstGeom>
          <a:noFill/>
        </p:spPr>
        <p:txBody>
          <a:bodyPr wrap="square" lIns="91440" tIns="45720" rIns="91440" bIns="45720" rtlCol="0" anchor="t">
            <a:spAutoFit/>
          </a:bodyPr>
          <a:lstStyle/>
          <a:p>
            <a:pPr algn="r">
              <a:defRPr/>
            </a:pPr>
            <a:r>
              <a:rPr lang="en-US" i="1" dirty="0">
                <a:solidFill>
                  <a:srgbClr val="333333"/>
                </a:solidFill>
                <a:latin typeface="Calibri" panose="020F0502020204030204"/>
                <a:cs typeface="Calibri"/>
              </a:rPr>
              <a:t>Profitability by Service Line:</a:t>
            </a:r>
            <a:endParaRPr lang="en-US" sz="1800" b="0" i="1" u="none" strike="noStrike" kern="1200" cap="none" spc="0" normalizeH="0" baseline="0" noProof="0" dirty="0">
              <a:ln>
                <a:noFill/>
              </a:ln>
              <a:solidFill>
                <a:srgbClr val="333333"/>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844C6FC2-64F5-62B0-77EE-C74338471425}"/>
              </a:ext>
            </a:extLst>
          </p:cNvPr>
          <p:cNvSpPr txBox="1"/>
          <p:nvPr/>
        </p:nvSpPr>
        <p:spPr>
          <a:xfrm>
            <a:off x="554182" y="4089954"/>
            <a:ext cx="2497253" cy="1477328"/>
          </a:xfrm>
          <a:prstGeom prst="rect">
            <a:avLst/>
          </a:prstGeom>
          <a:noFill/>
        </p:spPr>
        <p:txBody>
          <a:bodyPr wrap="square" lIns="91440" tIns="45720" rIns="91440" bIns="45720" rtlCol="0" anchor="t">
            <a:spAutoFit/>
          </a:bodyPr>
          <a:lstStyle/>
          <a:p>
            <a:pPr algn="r">
              <a:defRPr/>
            </a:pPr>
            <a:r>
              <a:rPr lang="en-US" i="1" u="sng" dirty="0">
                <a:solidFill>
                  <a:srgbClr val="333333"/>
                </a:solidFill>
                <a:latin typeface="Calibri" panose="020F0502020204030204"/>
                <a:cs typeface="Calibri"/>
              </a:rPr>
              <a:t>Cost Consumption </a:t>
            </a:r>
          </a:p>
          <a:p>
            <a:pPr algn="r">
              <a:defRPr/>
            </a:pPr>
            <a:r>
              <a:rPr lang="en-US" i="1" u="sng" dirty="0">
                <a:solidFill>
                  <a:srgbClr val="333333"/>
                </a:solidFill>
                <a:latin typeface="Calibri" panose="020F0502020204030204"/>
                <a:cs typeface="Calibri"/>
              </a:rPr>
              <a:t>Heat Map</a:t>
            </a:r>
          </a:p>
          <a:p>
            <a:pPr algn="r">
              <a:defRPr/>
            </a:pPr>
            <a:r>
              <a:rPr lang="en-US" i="1" dirty="0">
                <a:solidFill>
                  <a:srgbClr val="333333"/>
                </a:solidFill>
                <a:latin typeface="Calibri" panose="020F0502020204030204"/>
                <a:cs typeface="Calibri"/>
              </a:rPr>
              <a:t>Service Line (rows) by </a:t>
            </a:r>
            <a:endParaRPr lang="en-US" dirty="0">
              <a:solidFill>
                <a:srgbClr val="333333"/>
              </a:solidFill>
              <a:latin typeface="Calibri" panose="020F0502020204030204"/>
              <a:cs typeface="Calibri"/>
            </a:endParaRPr>
          </a:p>
          <a:p>
            <a:pPr algn="r">
              <a:defRPr/>
            </a:pPr>
            <a:r>
              <a:rPr lang="en-US" i="1" dirty="0">
                <a:solidFill>
                  <a:srgbClr val="333333"/>
                </a:solidFill>
                <a:latin typeface="Calibri" panose="020F0502020204030204"/>
                <a:cs typeface="Calibri"/>
              </a:rPr>
              <a:t>Service Center (columns):</a:t>
            </a:r>
            <a:endParaRPr lang="en-US" dirty="0">
              <a:cs typeface="Calibri"/>
            </a:endParaRPr>
          </a:p>
        </p:txBody>
      </p:sp>
    </p:spTree>
    <p:extLst>
      <p:ext uri="{BB962C8B-B14F-4D97-AF65-F5344CB8AC3E}">
        <p14:creationId xmlns:p14="http://schemas.microsoft.com/office/powerpoint/2010/main" val="3467999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1D72-50F1-A50B-25D8-A5820CB767F8}"/>
              </a:ext>
            </a:extLst>
          </p:cNvPr>
          <p:cNvSpPr>
            <a:spLocks noGrp="1"/>
          </p:cNvSpPr>
          <p:nvPr>
            <p:ph type="title"/>
          </p:nvPr>
        </p:nvSpPr>
        <p:spPr/>
        <p:txBody>
          <a:bodyPr/>
          <a:lstStyle/>
          <a:p>
            <a:r>
              <a:rPr lang="en-US" dirty="0"/>
              <a:t>Patient and Physician Level Costing</a:t>
            </a:r>
          </a:p>
        </p:txBody>
      </p:sp>
      <p:sp>
        <p:nvSpPr>
          <p:cNvPr id="8" name="Text Placeholder 7">
            <a:extLst>
              <a:ext uri="{FF2B5EF4-FFF2-40B4-BE49-F238E27FC236}">
                <a16:creationId xmlns:a16="http://schemas.microsoft.com/office/drawing/2014/main" id="{6A432FC0-C6B1-4287-98BB-C442597FC876}"/>
              </a:ext>
            </a:extLst>
          </p:cNvPr>
          <p:cNvSpPr>
            <a:spLocks noGrp="1"/>
          </p:cNvSpPr>
          <p:nvPr>
            <p:ph idx="1"/>
          </p:nvPr>
        </p:nvSpPr>
        <p:spPr>
          <a:xfrm>
            <a:off x="838200" y="853593"/>
            <a:ext cx="10515600" cy="4638673"/>
          </a:xfrm>
        </p:spPr>
        <p:txBody>
          <a:bodyPr/>
          <a:lstStyle/>
          <a:p>
            <a:r>
              <a:rPr lang="en-US" dirty="0">
                <a:solidFill>
                  <a:schemeClr val="tx1">
                    <a:lumMod val="50000"/>
                  </a:schemeClr>
                </a:solidFill>
              </a:rPr>
              <a:t>Catalyst for Change</a:t>
            </a:r>
          </a:p>
          <a:p>
            <a:endParaRPr lang="en-US" dirty="0"/>
          </a:p>
        </p:txBody>
      </p:sp>
      <p:cxnSp>
        <p:nvCxnSpPr>
          <p:cNvPr id="29" name="Straight Connector 28">
            <a:extLst>
              <a:ext uri="{FF2B5EF4-FFF2-40B4-BE49-F238E27FC236}">
                <a16:creationId xmlns:a16="http://schemas.microsoft.com/office/drawing/2014/main" id="{3D726F55-3789-448A-A345-3514EFB685A5}"/>
              </a:ext>
            </a:extLst>
          </p:cNvPr>
          <p:cNvCxnSpPr>
            <a:cxnSpLocks/>
          </p:cNvCxnSpPr>
          <p:nvPr/>
        </p:nvCxnSpPr>
        <p:spPr>
          <a:xfrm>
            <a:off x="4099172" y="2199068"/>
            <a:ext cx="0" cy="22943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277B26-EB02-44BE-8715-E51CB79981D2}"/>
              </a:ext>
            </a:extLst>
          </p:cNvPr>
          <p:cNvCxnSpPr>
            <a:cxnSpLocks/>
          </p:cNvCxnSpPr>
          <p:nvPr/>
        </p:nvCxnSpPr>
        <p:spPr>
          <a:xfrm>
            <a:off x="8207168" y="2208304"/>
            <a:ext cx="1" cy="22943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descr="Group with solid fill">
            <a:extLst>
              <a:ext uri="{FF2B5EF4-FFF2-40B4-BE49-F238E27FC236}">
                <a16:creationId xmlns:a16="http://schemas.microsoft.com/office/drawing/2014/main" id="{23AD6CFE-CB19-4E0D-835B-1A0CD3DE1E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2780262"/>
            <a:ext cx="392668" cy="392668"/>
          </a:xfrm>
          <a:prstGeom prst="rect">
            <a:avLst/>
          </a:prstGeom>
        </p:spPr>
      </p:pic>
      <p:pic>
        <p:nvPicPr>
          <p:cNvPr id="58" name="Graphic 57" descr="Group with solid fill">
            <a:extLst>
              <a:ext uri="{FF2B5EF4-FFF2-40B4-BE49-F238E27FC236}">
                <a16:creationId xmlns:a16="http://schemas.microsoft.com/office/drawing/2014/main" id="{007A8646-D086-4E2F-816D-21464D0640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2780262"/>
            <a:ext cx="392668" cy="392668"/>
          </a:xfrm>
          <a:prstGeom prst="rect">
            <a:avLst/>
          </a:prstGeom>
        </p:spPr>
      </p:pic>
      <p:pic>
        <p:nvPicPr>
          <p:cNvPr id="59" name="Graphic 58" descr="Group with solid fill">
            <a:extLst>
              <a:ext uri="{FF2B5EF4-FFF2-40B4-BE49-F238E27FC236}">
                <a16:creationId xmlns:a16="http://schemas.microsoft.com/office/drawing/2014/main" id="{47C5BB37-3B15-4786-B48B-F490871E5C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273495"/>
            <a:ext cx="392668" cy="392668"/>
          </a:xfrm>
          <a:prstGeom prst="rect">
            <a:avLst/>
          </a:prstGeom>
        </p:spPr>
      </p:pic>
      <p:pic>
        <p:nvPicPr>
          <p:cNvPr id="60" name="Graphic 59" descr="Group with solid fill">
            <a:extLst>
              <a:ext uri="{FF2B5EF4-FFF2-40B4-BE49-F238E27FC236}">
                <a16:creationId xmlns:a16="http://schemas.microsoft.com/office/drawing/2014/main" id="{D9276562-9128-4D7D-B72F-C0B061C714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175471"/>
            <a:ext cx="392668" cy="392668"/>
          </a:xfrm>
          <a:prstGeom prst="rect">
            <a:avLst/>
          </a:prstGeom>
        </p:spPr>
      </p:pic>
      <p:pic>
        <p:nvPicPr>
          <p:cNvPr id="61" name="Graphic 60" descr="Group with solid fill">
            <a:extLst>
              <a:ext uri="{FF2B5EF4-FFF2-40B4-BE49-F238E27FC236}">
                <a16:creationId xmlns:a16="http://schemas.microsoft.com/office/drawing/2014/main" id="{602BAD05-2348-453F-977C-3BA6EFDA54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635157"/>
            <a:ext cx="392668" cy="392668"/>
          </a:xfrm>
          <a:prstGeom prst="rect">
            <a:avLst/>
          </a:prstGeom>
        </p:spPr>
      </p:pic>
      <p:pic>
        <p:nvPicPr>
          <p:cNvPr id="62" name="Graphic 61" descr="Group with solid fill">
            <a:extLst>
              <a:ext uri="{FF2B5EF4-FFF2-40B4-BE49-F238E27FC236}">
                <a16:creationId xmlns:a16="http://schemas.microsoft.com/office/drawing/2014/main" id="{55E4684C-C71F-4872-A1D5-DB548A76774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175471"/>
            <a:ext cx="392668" cy="392668"/>
          </a:xfrm>
          <a:prstGeom prst="rect">
            <a:avLst/>
          </a:prstGeom>
        </p:spPr>
      </p:pic>
      <p:pic>
        <p:nvPicPr>
          <p:cNvPr id="63" name="Graphic 62" descr="Group with solid fill">
            <a:extLst>
              <a:ext uri="{FF2B5EF4-FFF2-40B4-BE49-F238E27FC236}">
                <a16:creationId xmlns:a16="http://schemas.microsoft.com/office/drawing/2014/main" id="{8C53DAB4-2CEA-4F8D-9A18-CE968B5487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534771"/>
            <a:ext cx="392668" cy="392668"/>
          </a:xfrm>
          <a:prstGeom prst="rect">
            <a:avLst/>
          </a:prstGeom>
        </p:spPr>
      </p:pic>
      <p:pic>
        <p:nvPicPr>
          <p:cNvPr id="64" name="Graphic 63" descr="Group with solid fill">
            <a:extLst>
              <a:ext uri="{FF2B5EF4-FFF2-40B4-BE49-F238E27FC236}">
                <a16:creationId xmlns:a16="http://schemas.microsoft.com/office/drawing/2014/main" id="{B041DEFE-9E7B-471F-AECA-9A4A5FFB5C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2780262"/>
            <a:ext cx="392668" cy="392668"/>
          </a:xfrm>
          <a:prstGeom prst="rect">
            <a:avLst/>
          </a:prstGeom>
        </p:spPr>
      </p:pic>
      <p:pic>
        <p:nvPicPr>
          <p:cNvPr id="71" name="Graphic 70" descr="Group with solid fill">
            <a:extLst>
              <a:ext uri="{FF2B5EF4-FFF2-40B4-BE49-F238E27FC236}">
                <a16:creationId xmlns:a16="http://schemas.microsoft.com/office/drawing/2014/main" id="{7417C375-D432-462B-B9B8-E38ED767D3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175471"/>
            <a:ext cx="392668" cy="392668"/>
          </a:xfrm>
          <a:prstGeom prst="rect">
            <a:avLst/>
          </a:prstGeom>
        </p:spPr>
      </p:pic>
      <p:pic>
        <p:nvPicPr>
          <p:cNvPr id="72" name="Graphic 71" descr="Group with solid fill">
            <a:extLst>
              <a:ext uri="{FF2B5EF4-FFF2-40B4-BE49-F238E27FC236}">
                <a16:creationId xmlns:a16="http://schemas.microsoft.com/office/drawing/2014/main" id="{6516D72B-AA66-4986-BF3E-A40D37BE2F9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534771"/>
            <a:ext cx="392668" cy="392668"/>
          </a:xfrm>
          <a:prstGeom prst="rect">
            <a:avLst/>
          </a:prstGeom>
        </p:spPr>
      </p:pic>
      <p:pic>
        <p:nvPicPr>
          <p:cNvPr id="73" name="Graphic 72" descr="Group with solid fill">
            <a:extLst>
              <a:ext uri="{FF2B5EF4-FFF2-40B4-BE49-F238E27FC236}">
                <a16:creationId xmlns:a16="http://schemas.microsoft.com/office/drawing/2014/main" id="{D6768141-D48E-4FCF-B02E-559BDE896AE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534771"/>
            <a:ext cx="392668" cy="392668"/>
          </a:xfrm>
          <a:prstGeom prst="rect">
            <a:avLst/>
          </a:prstGeom>
        </p:spPr>
      </p:pic>
      <p:pic>
        <p:nvPicPr>
          <p:cNvPr id="74" name="Graphic 73" descr="Group with solid fill">
            <a:extLst>
              <a:ext uri="{FF2B5EF4-FFF2-40B4-BE49-F238E27FC236}">
                <a16:creationId xmlns:a16="http://schemas.microsoft.com/office/drawing/2014/main" id="{008E13FA-B021-48F3-9118-32F77771DB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897902"/>
            <a:ext cx="392668" cy="392668"/>
          </a:xfrm>
          <a:prstGeom prst="rect">
            <a:avLst/>
          </a:prstGeom>
        </p:spPr>
      </p:pic>
      <p:pic>
        <p:nvPicPr>
          <p:cNvPr id="75" name="Graphic 74" descr="Group with solid fill">
            <a:extLst>
              <a:ext uri="{FF2B5EF4-FFF2-40B4-BE49-F238E27FC236}">
                <a16:creationId xmlns:a16="http://schemas.microsoft.com/office/drawing/2014/main" id="{4EC17540-D481-435E-92FD-A817A96F5B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897902"/>
            <a:ext cx="392668" cy="392668"/>
          </a:xfrm>
          <a:prstGeom prst="rect">
            <a:avLst/>
          </a:prstGeom>
        </p:spPr>
      </p:pic>
      <p:pic>
        <p:nvPicPr>
          <p:cNvPr id="76" name="Graphic 75" descr="Group with solid fill">
            <a:extLst>
              <a:ext uri="{FF2B5EF4-FFF2-40B4-BE49-F238E27FC236}">
                <a16:creationId xmlns:a16="http://schemas.microsoft.com/office/drawing/2014/main" id="{B6889F1E-4FF9-4D33-9CC9-9C1E62C128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897902"/>
            <a:ext cx="392668" cy="392668"/>
          </a:xfrm>
          <a:prstGeom prst="rect">
            <a:avLst/>
          </a:prstGeom>
        </p:spPr>
      </p:pic>
      <p:pic>
        <p:nvPicPr>
          <p:cNvPr id="77" name="Graphic 76" descr="Group with solid fill">
            <a:extLst>
              <a:ext uri="{FF2B5EF4-FFF2-40B4-BE49-F238E27FC236}">
                <a16:creationId xmlns:a16="http://schemas.microsoft.com/office/drawing/2014/main" id="{57B8AE3A-6FA6-45F8-885E-774B9A76FA2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635157"/>
            <a:ext cx="392668" cy="392668"/>
          </a:xfrm>
          <a:prstGeom prst="rect">
            <a:avLst/>
          </a:prstGeom>
        </p:spPr>
      </p:pic>
      <p:pic>
        <p:nvPicPr>
          <p:cNvPr id="78" name="Graphic 77" descr="Group with solid fill">
            <a:extLst>
              <a:ext uri="{FF2B5EF4-FFF2-40B4-BE49-F238E27FC236}">
                <a16:creationId xmlns:a16="http://schemas.microsoft.com/office/drawing/2014/main" id="{210E2F68-E8F0-4B34-99F6-B2DB333B5C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5006713"/>
            <a:ext cx="392668" cy="392668"/>
          </a:xfrm>
          <a:prstGeom prst="rect">
            <a:avLst/>
          </a:prstGeom>
        </p:spPr>
      </p:pic>
      <p:pic>
        <p:nvPicPr>
          <p:cNvPr id="79" name="Graphic 78" descr="Group with solid fill">
            <a:extLst>
              <a:ext uri="{FF2B5EF4-FFF2-40B4-BE49-F238E27FC236}">
                <a16:creationId xmlns:a16="http://schemas.microsoft.com/office/drawing/2014/main" id="{794E4436-0072-434C-B345-D395CD199E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5006713"/>
            <a:ext cx="392668" cy="392668"/>
          </a:xfrm>
          <a:prstGeom prst="rect">
            <a:avLst/>
          </a:prstGeom>
        </p:spPr>
      </p:pic>
      <p:pic>
        <p:nvPicPr>
          <p:cNvPr id="80" name="Graphic 79" descr="Group with solid fill">
            <a:extLst>
              <a:ext uri="{FF2B5EF4-FFF2-40B4-BE49-F238E27FC236}">
                <a16:creationId xmlns:a16="http://schemas.microsoft.com/office/drawing/2014/main" id="{ECAA3479-E3BE-4DEE-B52F-36A980ACC7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5006713"/>
            <a:ext cx="392668" cy="392668"/>
          </a:xfrm>
          <a:prstGeom prst="rect">
            <a:avLst/>
          </a:prstGeom>
        </p:spPr>
      </p:pic>
      <p:pic>
        <p:nvPicPr>
          <p:cNvPr id="82" name="Graphic 81" descr="Group with solid fill">
            <a:extLst>
              <a:ext uri="{FF2B5EF4-FFF2-40B4-BE49-F238E27FC236}">
                <a16:creationId xmlns:a16="http://schemas.microsoft.com/office/drawing/2014/main" id="{AA51FED8-A84A-4151-B621-243ACE5136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273495"/>
            <a:ext cx="392668" cy="392668"/>
          </a:xfrm>
          <a:prstGeom prst="rect">
            <a:avLst/>
          </a:prstGeom>
        </p:spPr>
      </p:pic>
      <p:pic>
        <p:nvPicPr>
          <p:cNvPr id="83" name="Graphic 82" descr="Group with solid fill">
            <a:extLst>
              <a:ext uri="{FF2B5EF4-FFF2-40B4-BE49-F238E27FC236}">
                <a16:creationId xmlns:a16="http://schemas.microsoft.com/office/drawing/2014/main" id="{AF8C5869-2B70-41CA-953A-3244644850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635157"/>
            <a:ext cx="392668" cy="392668"/>
          </a:xfrm>
          <a:prstGeom prst="rect">
            <a:avLst/>
          </a:prstGeom>
        </p:spPr>
      </p:pic>
      <p:pic>
        <p:nvPicPr>
          <p:cNvPr id="84" name="Graphic 83" descr="Group with solid fill">
            <a:extLst>
              <a:ext uri="{FF2B5EF4-FFF2-40B4-BE49-F238E27FC236}">
                <a16:creationId xmlns:a16="http://schemas.microsoft.com/office/drawing/2014/main" id="{562CBDB8-24B3-41D5-BCD2-E98DBACA0D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273495"/>
            <a:ext cx="392668" cy="392668"/>
          </a:xfrm>
          <a:prstGeom prst="rect">
            <a:avLst/>
          </a:prstGeom>
        </p:spPr>
      </p:pic>
      <p:sp>
        <p:nvSpPr>
          <p:cNvPr id="9" name="TextBox 8">
            <a:extLst>
              <a:ext uri="{FF2B5EF4-FFF2-40B4-BE49-F238E27FC236}">
                <a16:creationId xmlns:a16="http://schemas.microsoft.com/office/drawing/2014/main" id="{844C6FC2-64F5-62B0-77EE-C74338471425}"/>
              </a:ext>
            </a:extLst>
          </p:cNvPr>
          <p:cNvSpPr txBox="1"/>
          <p:nvPr/>
        </p:nvSpPr>
        <p:spPr>
          <a:xfrm>
            <a:off x="656236" y="1768958"/>
            <a:ext cx="7322501" cy="369332"/>
          </a:xfrm>
          <a:prstGeom prst="rect">
            <a:avLst/>
          </a:prstGeom>
          <a:noFill/>
        </p:spPr>
        <p:txBody>
          <a:bodyPr wrap="square" lIns="91440" tIns="45720" rIns="91440" bIns="45720" rtlCol="0" anchor="t">
            <a:spAutoFit/>
          </a:bodyPr>
          <a:lstStyle/>
          <a:p>
            <a:pPr algn="r">
              <a:defRPr/>
            </a:pPr>
            <a:r>
              <a:rPr lang="en-US" i="1" u="sng" dirty="0">
                <a:solidFill>
                  <a:srgbClr val="333333"/>
                </a:solidFill>
                <a:latin typeface="Calibri" panose="020F0502020204030204"/>
                <a:cs typeface="Calibri"/>
              </a:rPr>
              <a:t>Cost Consumption Heat Map</a:t>
            </a:r>
            <a:r>
              <a:rPr lang="en-US" i="1" dirty="0">
                <a:solidFill>
                  <a:srgbClr val="333333"/>
                </a:solidFill>
                <a:latin typeface="Calibri" panose="020F0502020204030204"/>
                <a:cs typeface="Calibri"/>
              </a:rPr>
              <a:t>: Service Line (rows) by Service Center (columns):</a:t>
            </a:r>
            <a:endParaRPr lang="en-US" dirty="0">
              <a:cs typeface="Calibri"/>
            </a:endParaRPr>
          </a:p>
        </p:txBody>
      </p:sp>
      <p:pic>
        <p:nvPicPr>
          <p:cNvPr id="10" name="Picture 9" descr="A screenshot of a computer screen&#10;&#10;Description automatically generated">
            <a:extLst>
              <a:ext uri="{FF2B5EF4-FFF2-40B4-BE49-F238E27FC236}">
                <a16:creationId xmlns:a16="http://schemas.microsoft.com/office/drawing/2014/main" id="{6DBA9DF6-C27B-FCA1-C53D-DEB85C029870}"/>
              </a:ext>
            </a:extLst>
          </p:cNvPr>
          <p:cNvPicPr>
            <a:picLocks noChangeAspect="1"/>
          </p:cNvPicPr>
          <p:nvPr/>
        </p:nvPicPr>
        <p:blipFill>
          <a:blip r:embed="rId5"/>
          <a:stretch>
            <a:fillRect/>
          </a:stretch>
        </p:blipFill>
        <p:spPr>
          <a:xfrm>
            <a:off x="0" y="2262538"/>
            <a:ext cx="12192000" cy="3280274"/>
          </a:xfrm>
          <a:prstGeom prst="rect">
            <a:avLst/>
          </a:prstGeom>
        </p:spPr>
      </p:pic>
    </p:spTree>
    <p:extLst>
      <p:ext uri="{BB962C8B-B14F-4D97-AF65-F5344CB8AC3E}">
        <p14:creationId xmlns:p14="http://schemas.microsoft.com/office/powerpoint/2010/main" val="3111266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90D25E-700B-2822-E4A2-B88EFEB753A4}"/>
              </a:ext>
            </a:extLst>
          </p:cNvPr>
          <p:cNvSpPr>
            <a:spLocks noGrp="1"/>
          </p:cNvSpPr>
          <p:nvPr>
            <p:ph type="title"/>
          </p:nvPr>
        </p:nvSpPr>
        <p:spPr/>
        <p:txBody>
          <a:bodyPr/>
          <a:lstStyle/>
          <a:p>
            <a:r>
              <a:rPr lang="en-US" dirty="0"/>
              <a:t>Patient and Physician Level Costing</a:t>
            </a:r>
          </a:p>
        </p:txBody>
      </p:sp>
      <p:sp>
        <p:nvSpPr>
          <p:cNvPr id="8" name="Text Placeholder 7">
            <a:extLst>
              <a:ext uri="{FF2B5EF4-FFF2-40B4-BE49-F238E27FC236}">
                <a16:creationId xmlns:a16="http://schemas.microsoft.com/office/drawing/2014/main" id="{6A432FC0-C6B1-4287-98BB-C442597FC876}"/>
              </a:ext>
            </a:extLst>
          </p:cNvPr>
          <p:cNvSpPr>
            <a:spLocks noGrp="1"/>
          </p:cNvSpPr>
          <p:nvPr>
            <p:ph idx="1"/>
          </p:nvPr>
        </p:nvSpPr>
        <p:spPr>
          <a:xfrm>
            <a:off x="838200" y="853593"/>
            <a:ext cx="10515600" cy="4638673"/>
          </a:xfrm>
        </p:spPr>
        <p:txBody>
          <a:bodyPr/>
          <a:lstStyle/>
          <a:p>
            <a:r>
              <a:rPr lang="en-US" dirty="0">
                <a:solidFill>
                  <a:schemeClr val="tx1">
                    <a:lumMod val="50000"/>
                  </a:schemeClr>
                </a:solidFill>
              </a:rPr>
              <a:t>Catalyst for Change</a:t>
            </a:r>
          </a:p>
          <a:p>
            <a:endParaRPr lang="en-US" dirty="0"/>
          </a:p>
        </p:txBody>
      </p:sp>
      <p:pic>
        <p:nvPicPr>
          <p:cNvPr id="17" name="Graphic 16" descr="Group with solid fill">
            <a:extLst>
              <a:ext uri="{FF2B5EF4-FFF2-40B4-BE49-F238E27FC236}">
                <a16:creationId xmlns:a16="http://schemas.microsoft.com/office/drawing/2014/main" id="{23AD6CFE-CB19-4E0D-835B-1A0CD3DE1E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2243113"/>
            <a:ext cx="392668" cy="392668"/>
          </a:xfrm>
          <a:prstGeom prst="rect">
            <a:avLst/>
          </a:prstGeom>
        </p:spPr>
      </p:pic>
      <p:pic>
        <p:nvPicPr>
          <p:cNvPr id="58" name="Graphic 57" descr="Group with solid fill">
            <a:extLst>
              <a:ext uri="{FF2B5EF4-FFF2-40B4-BE49-F238E27FC236}">
                <a16:creationId xmlns:a16="http://schemas.microsoft.com/office/drawing/2014/main" id="{007A8646-D086-4E2F-816D-21464D0640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2243113"/>
            <a:ext cx="392668" cy="392668"/>
          </a:xfrm>
          <a:prstGeom prst="rect">
            <a:avLst/>
          </a:prstGeom>
        </p:spPr>
      </p:pic>
      <p:pic>
        <p:nvPicPr>
          <p:cNvPr id="59" name="Graphic 58" descr="Group with solid fill">
            <a:extLst>
              <a:ext uri="{FF2B5EF4-FFF2-40B4-BE49-F238E27FC236}">
                <a16:creationId xmlns:a16="http://schemas.microsoft.com/office/drawing/2014/main" id="{47C5BB37-3B15-4786-B48B-F490871E5C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736346"/>
            <a:ext cx="392668" cy="392668"/>
          </a:xfrm>
          <a:prstGeom prst="rect">
            <a:avLst/>
          </a:prstGeom>
        </p:spPr>
      </p:pic>
      <p:pic>
        <p:nvPicPr>
          <p:cNvPr id="60" name="Graphic 59" descr="Group with solid fill">
            <a:extLst>
              <a:ext uri="{FF2B5EF4-FFF2-40B4-BE49-F238E27FC236}">
                <a16:creationId xmlns:a16="http://schemas.microsoft.com/office/drawing/2014/main" id="{D9276562-9128-4D7D-B72F-C0B061C714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2638322"/>
            <a:ext cx="392668" cy="392668"/>
          </a:xfrm>
          <a:prstGeom prst="rect">
            <a:avLst/>
          </a:prstGeom>
        </p:spPr>
      </p:pic>
      <p:pic>
        <p:nvPicPr>
          <p:cNvPr id="61" name="Graphic 60" descr="Group with solid fill">
            <a:extLst>
              <a:ext uri="{FF2B5EF4-FFF2-40B4-BE49-F238E27FC236}">
                <a16:creationId xmlns:a16="http://schemas.microsoft.com/office/drawing/2014/main" id="{602BAD05-2348-453F-977C-3BA6EFDA54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098008"/>
            <a:ext cx="392668" cy="392668"/>
          </a:xfrm>
          <a:prstGeom prst="rect">
            <a:avLst/>
          </a:prstGeom>
        </p:spPr>
      </p:pic>
      <p:pic>
        <p:nvPicPr>
          <p:cNvPr id="62" name="Graphic 61" descr="Group with solid fill">
            <a:extLst>
              <a:ext uri="{FF2B5EF4-FFF2-40B4-BE49-F238E27FC236}">
                <a16:creationId xmlns:a16="http://schemas.microsoft.com/office/drawing/2014/main" id="{55E4684C-C71F-4872-A1D5-DB548A76774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2638322"/>
            <a:ext cx="392668" cy="392668"/>
          </a:xfrm>
          <a:prstGeom prst="rect">
            <a:avLst/>
          </a:prstGeom>
        </p:spPr>
      </p:pic>
      <p:pic>
        <p:nvPicPr>
          <p:cNvPr id="63" name="Graphic 62" descr="Group with solid fill">
            <a:extLst>
              <a:ext uri="{FF2B5EF4-FFF2-40B4-BE49-F238E27FC236}">
                <a16:creationId xmlns:a16="http://schemas.microsoft.com/office/drawing/2014/main" id="{8C53DAB4-2CEA-4F8D-9A18-CE968B5487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2997622"/>
            <a:ext cx="392668" cy="392668"/>
          </a:xfrm>
          <a:prstGeom prst="rect">
            <a:avLst/>
          </a:prstGeom>
        </p:spPr>
      </p:pic>
      <p:pic>
        <p:nvPicPr>
          <p:cNvPr id="64" name="Graphic 63" descr="Group with solid fill">
            <a:extLst>
              <a:ext uri="{FF2B5EF4-FFF2-40B4-BE49-F238E27FC236}">
                <a16:creationId xmlns:a16="http://schemas.microsoft.com/office/drawing/2014/main" id="{B041DEFE-9E7B-471F-AECA-9A4A5FFB5C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2243113"/>
            <a:ext cx="392668" cy="392668"/>
          </a:xfrm>
          <a:prstGeom prst="rect">
            <a:avLst/>
          </a:prstGeom>
        </p:spPr>
      </p:pic>
      <p:pic>
        <p:nvPicPr>
          <p:cNvPr id="71" name="Graphic 70" descr="Group with solid fill">
            <a:extLst>
              <a:ext uri="{FF2B5EF4-FFF2-40B4-BE49-F238E27FC236}">
                <a16:creationId xmlns:a16="http://schemas.microsoft.com/office/drawing/2014/main" id="{7417C375-D432-462B-B9B8-E38ED767D3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2638322"/>
            <a:ext cx="392668" cy="392668"/>
          </a:xfrm>
          <a:prstGeom prst="rect">
            <a:avLst/>
          </a:prstGeom>
        </p:spPr>
      </p:pic>
      <p:pic>
        <p:nvPicPr>
          <p:cNvPr id="72" name="Graphic 71" descr="Group with solid fill">
            <a:extLst>
              <a:ext uri="{FF2B5EF4-FFF2-40B4-BE49-F238E27FC236}">
                <a16:creationId xmlns:a16="http://schemas.microsoft.com/office/drawing/2014/main" id="{6516D72B-AA66-4986-BF3E-A40D37BE2F9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2997622"/>
            <a:ext cx="392668" cy="392668"/>
          </a:xfrm>
          <a:prstGeom prst="rect">
            <a:avLst/>
          </a:prstGeom>
        </p:spPr>
      </p:pic>
      <p:pic>
        <p:nvPicPr>
          <p:cNvPr id="73" name="Graphic 72" descr="Group with solid fill">
            <a:extLst>
              <a:ext uri="{FF2B5EF4-FFF2-40B4-BE49-F238E27FC236}">
                <a16:creationId xmlns:a16="http://schemas.microsoft.com/office/drawing/2014/main" id="{D6768141-D48E-4FCF-B02E-559BDE896AE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2997622"/>
            <a:ext cx="392668" cy="392668"/>
          </a:xfrm>
          <a:prstGeom prst="rect">
            <a:avLst/>
          </a:prstGeom>
        </p:spPr>
      </p:pic>
      <p:pic>
        <p:nvPicPr>
          <p:cNvPr id="74" name="Graphic 73" descr="Group with solid fill">
            <a:extLst>
              <a:ext uri="{FF2B5EF4-FFF2-40B4-BE49-F238E27FC236}">
                <a16:creationId xmlns:a16="http://schemas.microsoft.com/office/drawing/2014/main" id="{008E13FA-B021-48F3-9118-32F77771DB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360753"/>
            <a:ext cx="392668" cy="392668"/>
          </a:xfrm>
          <a:prstGeom prst="rect">
            <a:avLst/>
          </a:prstGeom>
        </p:spPr>
      </p:pic>
      <p:pic>
        <p:nvPicPr>
          <p:cNvPr id="75" name="Graphic 74" descr="Group with solid fill">
            <a:extLst>
              <a:ext uri="{FF2B5EF4-FFF2-40B4-BE49-F238E27FC236}">
                <a16:creationId xmlns:a16="http://schemas.microsoft.com/office/drawing/2014/main" id="{4EC17540-D481-435E-92FD-A817A96F5B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360753"/>
            <a:ext cx="392668" cy="392668"/>
          </a:xfrm>
          <a:prstGeom prst="rect">
            <a:avLst/>
          </a:prstGeom>
        </p:spPr>
      </p:pic>
      <p:pic>
        <p:nvPicPr>
          <p:cNvPr id="76" name="Graphic 75" descr="Group with solid fill">
            <a:extLst>
              <a:ext uri="{FF2B5EF4-FFF2-40B4-BE49-F238E27FC236}">
                <a16:creationId xmlns:a16="http://schemas.microsoft.com/office/drawing/2014/main" id="{B6889F1E-4FF9-4D33-9CC9-9C1E62C128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360753"/>
            <a:ext cx="392668" cy="392668"/>
          </a:xfrm>
          <a:prstGeom prst="rect">
            <a:avLst/>
          </a:prstGeom>
        </p:spPr>
      </p:pic>
      <p:pic>
        <p:nvPicPr>
          <p:cNvPr id="77" name="Graphic 76" descr="Group with solid fill">
            <a:extLst>
              <a:ext uri="{FF2B5EF4-FFF2-40B4-BE49-F238E27FC236}">
                <a16:creationId xmlns:a16="http://schemas.microsoft.com/office/drawing/2014/main" id="{57B8AE3A-6FA6-45F8-885E-774B9A76FA2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098008"/>
            <a:ext cx="392668" cy="392668"/>
          </a:xfrm>
          <a:prstGeom prst="rect">
            <a:avLst/>
          </a:prstGeom>
        </p:spPr>
      </p:pic>
      <p:pic>
        <p:nvPicPr>
          <p:cNvPr id="78" name="Graphic 77" descr="Group with solid fill">
            <a:extLst>
              <a:ext uri="{FF2B5EF4-FFF2-40B4-BE49-F238E27FC236}">
                <a16:creationId xmlns:a16="http://schemas.microsoft.com/office/drawing/2014/main" id="{210E2F68-E8F0-4B34-99F6-B2DB333B5C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469564"/>
            <a:ext cx="392668" cy="392668"/>
          </a:xfrm>
          <a:prstGeom prst="rect">
            <a:avLst/>
          </a:prstGeom>
        </p:spPr>
      </p:pic>
      <p:pic>
        <p:nvPicPr>
          <p:cNvPr id="79" name="Graphic 78" descr="Group with solid fill">
            <a:extLst>
              <a:ext uri="{FF2B5EF4-FFF2-40B4-BE49-F238E27FC236}">
                <a16:creationId xmlns:a16="http://schemas.microsoft.com/office/drawing/2014/main" id="{794E4436-0072-434C-B345-D395CD199E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469564"/>
            <a:ext cx="392668" cy="392668"/>
          </a:xfrm>
          <a:prstGeom prst="rect">
            <a:avLst/>
          </a:prstGeom>
        </p:spPr>
      </p:pic>
      <p:pic>
        <p:nvPicPr>
          <p:cNvPr id="80" name="Graphic 79" descr="Group with solid fill">
            <a:extLst>
              <a:ext uri="{FF2B5EF4-FFF2-40B4-BE49-F238E27FC236}">
                <a16:creationId xmlns:a16="http://schemas.microsoft.com/office/drawing/2014/main" id="{ECAA3479-E3BE-4DEE-B52F-36A980ACC7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469564"/>
            <a:ext cx="392668" cy="392668"/>
          </a:xfrm>
          <a:prstGeom prst="rect">
            <a:avLst/>
          </a:prstGeom>
        </p:spPr>
      </p:pic>
      <p:pic>
        <p:nvPicPr>
          <p:cNvPr id="82" name="Graphic 81" descr="Group with solid fill">
            <a:extLst>
              <a:ext uri="{FF2B5EF4-FFF2-40B4-BE49-F238E27FC236}">
                <a16:creationId xmlns:a16="http://schemas.microsoft.com/office/drawing/2014/main" id="{AA51FED8-A84A-4151-B621-243ACE5136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736346"/>
            <a:ext cx="392668" cy="392668"/>
          </a:xfrm>
          <a:prstGeom prst="rect">
            <a:avLst/>
          </a:prstGeom>
        </p:spPr>
      </p:pic>
      <p:pic>
        <p:nvPicPr>
          <p:cNvPr id="83" name="Graphic 82" descr="Group with solid fill">
            <a:extLst>
              <a:ext uri="{FF2B5EF4-FFF2-40B4-BE49-F238E27FC236}">
                <a16:creationId xmlns:a16="http://schemas.microsoft.com/office/drawing/2014/main" id="{AF8C5869-2B70-41CA-953A-3244644850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098008"/>
            <a:ext cx="392668" cy="392668"/>
          </a:xfrm>
          <a:prstGeom prst="rect">
            <a:avLst/>
          </a:prstGeom>
        </p:spPr>
      </p:pic>
      <p:pic>
        <p:nvPicPr>
          <p:cNvPr id="84" name="Graphic 83" descr="Group with solid fill">
            <a:extLst>
              <a:ext uri="{FF2B5EF4-FFF2-40B4-BE49-F238E27FC236}">
                <a16:creationId xmlns:a16="http://schemas.microsoft.com/office/drawing/2014/main" id="{562CBDB8-24B3-41D5-BCD2-E98DBACA0D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736346"/>
            <a:ext cx="392668" cy="392668"/>
          </a:xfrm>
          <a:prstGeom prst="rect">
            <a:avLst/>
          </a:prstGeom>
        </p:spPr>
      </p:pic>
      <p:sp>
        <p:nvSpPr>
          <p:cNvPr id="9" name="TextBox 8">
            <a:extLst>
              <a:ext uri="{FF2B5EF4-FFF2-40B4-BE49-F238E27FC236}">
                <a16:creationId xmlns:a16="http://schemas.microsoft.com/office/drawing/2014/main" id="{844C6FC2-64F5-62B0-77EE-C74338471425}"/>
              </a:ext>
            </a:extLst>
          </p:cNvPr>
          <p:cNvSpPr txBox="1"/>
          <p:nvPr/>
        </p:nvSpPr>
        <p:spPr>
          <a:xfrm>
            <a:off x="722499" y="1673779"/>
            <a:ext cx="7559338" cy="923330"/>
          </a:xfrm>
          <a:prstGeom prst="rect">
            <a:avLst/>
          </a:prstGeom>
          <a:noFill/>
        </p:spPr>
        <p:txBody>
          <a:bodyPr wrap="square" lIns="91440" tIns="45720" rIns="91440" bIns="45720" rtlCol="0" anchor="t">
            <a:spAutoFit/>
          </a:bodyPr>
          <a:lstStyle/>
          <a:p>
            <a:pPr algn="r">
              <a:defRPr/>
            </a:pPr>
            <a:r>
              <a:rPr lang="en-US" i="1" u="sng" dirty="0">
                <a:solidFill>
                  <a:srgbClr val="333333"/>
                </a:solidFill>
                <a:latin typeface="Calibri" panose="020F0502020204030204"/>
                <a:cs typeface="Calibri"/>
              </a:rPr>
              <a:t>Cost Consumption Heat Map </a:t>
            </a:r>
            <a:r>
              <a:rPr lang="en-US" i="1" dirty="0">
                <a:solidFill>
                  <a:srgbClr val="333333"/>
                </a:solidFill>
                <a:latin typeface="Calibri" panose="020F0502020204030204"/>
                <a:cs typeface="Calibri"/>
              </a:rPr>
              <a:t>Service Line (rows) by Functional Group (columns):</a:t>
            </a:r>
          </a:p>
          <a:p>
            <a:pPr algn="r">
              <a:defRPr/>
            </a:pPr>
            <a:endParaRPr lang="en-US" i="1" dirty="0">
              <a:cs typeface="Calibri"/>
            </a:endParaRPr>
          </a:p>
          <a:p>
            <a:pPr algn="r">
              <a:defRPr/>
            </a:pPr>
            <a:r>
              <a:rPr lang="en-US" i="1" dirty="0">
                <a:cs typeface="Calibri"/>
              </a:rPr>
              <a:t>Drilled Down to Key Functional Groups</a:t>
            </a:r>
          </a:p>
        </p:txBody>
      </p:sp>
      <p:pic>
        <p:nvPicPr>
          <p:cNvPr id="2" name="Picture 1">
            <a:extLst>
              <a:ext uri="{FF2B5EF4-FFF2-40B4-BE49-F238E27FC236}">
                <a16:creationId xmlns:a16="http://schemas.microsoft.com/office/drawing/2014/main" id="{4B5E11D9-64DF-E6A4-E804-268FE8076D4E}"/>
              </a:ext>
            </a:extLst>
          </p:cNvPr>
          <p:cNvPicPr>
            <a:picLocks noChangeAspect="1"/>
          </p:cNvPicPr>
          <p:nvPr/>
        </p:nvPicPr>
        <p:blipFill>
          <a:blip r:embed="rId5"/>
          <a:stretch>
            <a:fillRect/>
          </a:stretch>
        </p:blipFill>
        <p:spPr>
          <a:xfrm>
            <a:off x="0" y="2273235"/>
            <a:ext cx="12192000" cy="2588997"/>
          </a:xfrm>
          <a:prstGeom prst="rect">
            <a:avLst/>
          </a:prstGeom>
        </p:spPr>
      </p:pic>
    </p:spTree>
    <p:extLst>
      <p:ext uri="{BB962C8B-B14F-4D97-AF65-F5344CB8AC3E}">
        <p14:creationId xmlns:p14="http://schemas.microsoft.com/office/powerpoint/2010/main" val="2013039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Group with solid fill">
            <a:extLst>
              <a:ext uri="{FF2B5EF4-FFF2-40B4-BE49-F238E27FC236}">
                <a16:creationId xmlns:a16="http://schemas.microsoft.com/office/drawing/2014/main" id="{23AD6CFE-CB19-4E0D-835B-1A0CD3DE1E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2780262"/>
            <a:ext cx="392668" cy="392668"/>
          </a:xfrm>
          <a:prstGeom prst="rect">
            <a:avLst/>
          </a:prstGeom>
        </p:spPr>
      </p:pic>
      <p:pic>
        <p:nvPicPr>
          <p:cNvPr id="58" name="Graphic 57" descr="Group with solid fill">
            <a:extLst>
              <a:ext uri="{FF2B5EF4-FFF2-40B4-BE49-F238E27FC236}">
                <a16:creationId xmlns:a16="http://schemas.microsoft.com/office/drawing/2014/main" id="{007A8646-D086-4E2F-816D-21464D0640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2780262"/>
            <a:ext cx="392668" cy="392668"/>
          </a:xfrm>
          <a:prstGeom prst="rect">
            <a:avLst/>
          </a:prstGeom>
        </p:spPr>
      </p:pic>
      <p:pic>
        <p:nvPicPr>
          <p:cNvPr id="59" name="Graphic 58" descr="Group with solid fill">
            <a:extLst>
              <a:ext uri="{FF2B5EF4-FFF2-40B4-BE49-F238E27FC236}">
                <a16:creationId xmlns:a16="http://schemas.microsoft.com/office/drawing/2014/main" id="{47C5BB37-3B15-4786-B48B-F490871E5C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273495"/>
            <a:ext cx="392668" cy="392668"/>
          </a:xfrm>
          <a:prstGeom prst="rect">
            <a:avLst/>
          </a:prstGeom>
        </p:spPr>
      </p:pic>
      <p:pic>
        <p:nvPicPr>
          <p:cNvPr id="60" name="Graphic 59" descr="Group with solid fill">
            <a:extLst>
              <a:ext uri="{FF2B5EF4-FFF2-40B4-BE49-F238E27FC236}">
                <a16:creationId xmlns:a16="http://schemas.microsoft.com/office/drawing/2014/main" id="{D9276562-9128-4D7D-B72F-C0B061C714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175471"/>
            <a:ext cx="392668" cy="392668"/>
          </a:xfrm>
          <a:prstGeom prst="rect">
            <a:avLst/>
          </a:prstGeom>
        </p:spPr>
      </p:pic>
      <p:pic>
        <p:nvPicPr>
          <p:cNvPr id="61" name="Graphic 60" descr="Group with solid fill">
            <a:extLst>
              <a:ext uri="{FF2B5EF4-FFF2-40B4-BE49-F238E27FC236}">
                <a16:creationId xmlns:a16="http://schemas.microsoft.com/office/drawing/2014/main" id="{602BAD05-2348-453F-977C-3BA6EFDA54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635157"/>
            <a:ext cx="392668" cy="392668"/>
          </a:xfrm>
          <a:prstGeom prst="rect">
            <a:avLst/>
          </a:prstGeom>
        </p:spPr>
      </p:pic>
      <p:pic>
        <p:nvPicPr>
          <p:cNvPr id="62" name="Graphic 61" descr="Group with solid fill">
            <a:extLst>
              <a:ext uri="{FF2B5EF4-FFF2-40B4-BE49-F238E27FC236}">
                <a16:creationId xmlns:a16="http://schemas.microsoft.com/office/drawing/2014/main" id="{55E4684C-C71F-4872-A1D5-DB548A76774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175471"/>
            <a:ext cx="392668" cy="392668"/>
          </a:xfrm>
          <a:prstGeom prst="rect">
            <a:avLst/>
          </a:prstGeom>
        </p:spPr>
      </p:pic>
      <p:pic>
        <p:nvPicPr>
          <p:cNvPr id="63" name="Graphic 62" descr="Group with solid fill">
            <a:extLst>
              <a:ext uri="{FF2B5EF4-FFF2-40B4-BE49-F238E27FC236}">
                <a16:creationId xmlns:a16="http://schemas.microsoft.com/office/drawing/2014/main" id="{8C53DAB4-2CEA-4F8D-9A18-CE968B5487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534771"/>
            <a:ext cx="392668" cy="392668"/>
          </a:xfrm>
          <a:prstGeom prst="rect">
            <a:avLst/>
          </a:prstGeom>
        </p:spPr>
      </p:pic>
      <p:pic>
        <p:nvPicPr>
          <p:cNvPr id="64" name="Graphic 63" descr="Group with solid fill">
            <a:extLst>
              <a:ext uri="{FF2B5EF4-FFF2-40B4-BE49-F238E27FC236}">
                <a16:creationId xmlns:a16="http://schemas.microsoft.com/office/drawing/2014/main" id="{B041DEFE-9E7B-471F-AECA-9A4A5FFB5C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2780262"/>
            <a:ext cx="392668" cy="392668"/>
          </a:xfrm>
          <a:prstGeom prst="rect">
            <a:avLst/>
          </a:prstGeom>
        </p:spPr>
      </p:pic>
      <p:pic>
        <p:nvPicPr>
          <p:cNvPr id="71" name="Graphic 70" descr="Group with solid fill">
            <a:extLst>
              <a:ext uri="{FF2B5EF4-FFF2-40B4-BE49-F238E27FC236}">
                <a16:creationId xmlns:a16="http://schemas.microsoft.com/office/drawing/2014/main" id="{7417C375-D432-462B-B9B8-E38ED767D3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175471"/>
            <a:ext cx="392668" cy="392668"/>
          </a:xfrm>
          <a:prstGeom prst="rect">
            <a:avLst/>
          </a:prstGeom>
        </p:spPr>
      </p:pic>
      <p:pic>
        <p:nvPicPr>
          <p:cNvPr id="72" name="Graphic 71" descr="Group with solid fill">
            <a:extLst>
              <a:ext uri="{FF2B5EF4-FFF2-40B4-BE49-F238E27FC236}">
                <a16:creationId xmlns:a16="http://schemas.microsoft.com/office/drawing/2014/main" id="{6516D72B-AA66-4986-BF3E-A40D37BE2F9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534771"/>
            <a:ext cx="392668" cy="392668"/>
          </a:xfrm>
          <a:prstGeom prst="rect">
            <a:avLst/>
          </a:prstGeom>
        </p:spPr>
      </p:pic>
      <p:pic>
        <p:nvPicPr>
          <p:cNvPr id="73" name="Graphic 72" descr="Group with solid fill">
            <a:extLst>
              <a:ext uri="{FF2B5EF4-FFF2-40B4-BE49-F238E27FC236}">
                <a16:creationId xmlns:a16="http://schemas.microsoft.com/office/drawing/2014/main" id="{D6768141-D48E-4FCF-B02E-559BDE896AE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534771"/>
            <a:ext cx="392668" cy="392668"/>
          </a:xfrm>
          <a:prstGeom prst="rect">
            <a:avLst/>
          </a:prstGeom>
        </p:spPr>
      </p:pic>
      <p:pic>
        <p:nvPicPr>
          <p:cNvPr id="74" name="Graphic 73" descr="Group with solid fill">
            <a:extLst>
              <a:ext uri="{FF2B5EF4-FFF2-40B4-BE49-F238E27FC236}">
                <a16:creationId xmlns:a16="http://schemas.microsoft.com/office/drawing/2014/main" id="{008E13FA-B021-48F3-9118-32F77771DB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897902"/>
            <a:ext cx="392668" cy="392668"/>
          </a:xfrm>
          <a:prstGeom prst="rect">
            <a:avLst/>
          </a:prstGeom>
        </p:spPr>
      </p:pic>
      <p:pic>
        <p:nvPicPr>
          <p:cNvPr id="75" name="Graphic 74" descr="Group with solid fill">
            <a:extLst>
              <a:ext uri="{FF2B5EF4-FFF2-40B4-BE49-F238E27FC236}">
                <a16:creationId xmlns:a16="http://schemas.microsoft.com/office/drawing/2014/main" id="{4EC17540-D481-435E-92FD-A817A96F5B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897902"/>
            <a:ext cx="392668" cy="392668"/>
          </a:xfrm>
          <a:prstGeom prst="rect">
            <a:avLst/>
          </a:prstGeom>
        </p:spPr>
      </p:pic>
      <p:pic>
        <p:nvPicPr>
          <p:cNvPr id="76" name="Graphic 75" descr="Group with solid fill">
            <a:extLst>
              <a:ext uri="{FF2B5EF4-FFF2-40B4-BE49-F238E27FC236}">
                <a16:creationId xmlns:a16="http://schemas.microsoft.com/office/drawing/2014/main" id="{B6889F1E-4FF9-4D33-9CC9-9C1E62C128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897902"/>
            <a:ext cx="392668" cy="392668"/>
          </a:xfrm>
          <a:prstGeom prst="rect">
            <a:avLst/>
          </a:prstGeom>
        </p:spPr>
      </p:pic>
      <p:pic>
        <p:nvPicPr>
          <p:cNvPr id="77" name="Graphic 76" descr="Group with solid fill">
            <a:extLst>
              <a:ext uri="{FF2B5EF4-FFF2-40B4-BE49-F238E27FC236}">
                <a16:creationId xmlns:a16="http://schemas.microsoft.com/office/drawing/2014/main" id="{57B8AE3A-6FA6-45F8-885E-774B9A76FA2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635157"/>
            <a:ext cx="392668" cy="392668"/>
          </a:xfrm>
          <a:prstGeom prst="rect">
            <a:avLst/>
          </a:prstGeom>
        </p:spPr>
      </p:pic>
      <p:pic>
        <p:nvPicPr>
          <p:cNvPr id="78" name="Graphic 77" descr="Group with solid fill">
            <a:extLst>
              <a:ext uri="{FF2B5EF4-FFF2-40B4-BE49-F238E27FC236}">
                <a16:creationId xmlns:a16="http://schemas.microsoft.com/office/drawing/2014/main" id="{210E2F68-E8F0-4B34-99F6-B2DB333B5C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5006713"/>
            <a:ext cx="392668" cy="392668"/>
          </a:xfrm>
          <a:prstGeom prst="rect">
            <a:avLst/>
          </a:prstGeom>
        </p:spPr>
      </p:pic>
      <p:pic>
        <p:nvPicPr>
          <p:cNvPr id="79" name="Graphic 78" descr="Group with solid fill">
            <a:extLst>
              <a:ext uri="{FF2B5EF4-FFF2-40B4-BE49-F238E27FC236}">
                <a16:creationId xmlns:a16="http://schemas.microsoft.com/office/drawing/2014/main" id="{794E4436-0072-434C-B345-D395CD199E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5006713"/>
            <a:ext cx="392668" cy="392668"/>
          </a:xfrm>
          <a:prstGeom prst="rect">
            <a:avLst/>
          </a:prstGeom>
        </p:spPr>
      </p:pic>
      <p:pic>
        <p:nvPicPr>
          <p:cNvPr id="80" name="Graphic 79" descr="Group with solid fill">
            <a:extLst>
              <a:ext uri="{FF2B5EF4-FFF2-40B4-BE49-F238E27FC236}">
                <a16:creationId xmlns:a16="http://schemas.microsoft.com/office/drawing/2014/main" id="{ECAA3479-E3BE-4DEE-B52F-36A980ACC7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5006713"/>
            <a:ext cx="392668" cy="392668"/>
          </a:xfrm>
          <a:prstGeom prst="rect">
            <a:avLst/>
          </a:prstGeom>
        </p:spPr>
      </p:pic>
      <p:pic>
        <p:nvPicPr>
          <p:cNvPr id="82" name="Graphic 81" descr="Group with solid fill">
            <a:extLst>
              <a:ext uri="{FF2B5EF4-FFF2-40B4-BE49-F238E27FC236}">
                <a16:creationId xmlns:a16="http://schemas.microsoft.com/office/drawing/2014/main" id="{AA51FED8-A84A-4151-B621-243ACE5136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273495"/>
            <a:ext cx="392668" cy="392668"/>
          </a:xfrm>
          <a:prstGeom prst="rect">
            <a:avLst/>
          </a:prstGeom>
        </p:spPr>
      </p:pic>
      <p:pic>
        <p:nvPicPr>
          <p:cNvPr id="83" name="Graphic 82" descr="Group with solid fill">
            <a:extLst>
              <a:ext uri="{FF2B5EF4-FFF2-40B4-BE49-F238E27FC236}">
                <a16:creationId xmlns:a16="http://schemas.microsoft.com/office/drawing/2014/main" id="{AF8C5869-2B70-41CA-953A-3244644850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635157"/>
            <a:ext cx="392668" cy="392668"/>
          </a:xfrm>
          <a:prstGeom prst="rect">
            <a:avLst/>
          </a:prstGeom>
        </p:spPr>
      </p:pic>
      <p:pic>
        <p:nvPicPr>
          <p:cNvPr id="84" name="Graphic 83" descr="Group with solid fill">
            <a:extLst>
              <a:ext uri="{FF2B5EF4-FFF2-40B4-BE49-F238E27FC236}">
                <a16:creationId xmlns:a16="http://schemas.microsoft.com/office/drawing/2014/main" id="{562CBDB8-24B3-41D5-BCD2-E98DBACA0D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273495"/>
            <a:ext cx="392668" cy="392668"/>
          </a:xfrm>
          <a:prstGeom prst="rect">
            <a:avLst/>
          </a:prstGeom>
        </p:spPr>
      </p:pic>
      <p:sp>
        <p:nvSpPr>
          <p:cNvPr id="9" name="TextBox 8">
            <a:extLst>
              <a:ext uri="{FF2B5EF4-FFF2-40B4-BE49-F238E27FC236}">
                <a16:creationId xmlns:a16="http://schemas.microsoft.com/office/drawing/2014/main" id="{844C6FC2-64F5-62B0-77EE-C74338471425}"/>
              </a:ext>
            </a:extLst>
          </p:cNvPr>
          <p:cNvSpPr txBox="1"/>
          <p:nvPr/>
        </p:nvSpPr>
        <p:spPr>
          <a:xfrm>
            <a:off x="574718" y="1351683"/>
            <a:ext cx="1588600" cy="923330"/>
          </a:xfrm>
          <a:prstGeom prst="rect">
            <a:avLst/>
          </a:prstGeom>
          <a:noFill/>
        </p:spPr>
        <p:txBody>
          <a:bodyPr wrap="square" lIns="91440" tIns="45720" rIns="91440" bIns="45720" rtlCol="0" anchor="t">
            <a:spAutoFit/>
          </a:bodyPr>
          <a:lstStyle/>
          <a:p>
            <a:pPr algn="r">
              <a:defRPr/>
            </a:pPr>
            <a:r>
              <a:rPr lang="en-US" i="1" dirty="0">
                <a:solidFill>
                  <a:srgbClr val="333333"/>
                </a:solidFill>
                <a:latin typeface="Calibri" panose="020F0502020204030204"/>
                <a:ea typeface="Calibri"/>
                <a:cs typeface="Calibri"/>
              </a:rPr>
              <a:t>Where am I supporting my bottom line?</a:t>
            </a:r>
            <a:endParaRPr lang="en-US" i="1" u="sng" dirty="0">
              <a:solidFill>
                <a:srgbClr val="333333"/>
              </a:solidFill>
              <a:latin typeface="Calibri" panose="020F0502020204030204"/>
              <a:ea typeface="Calibri"/>
              <a:cs typeface="Calibri"/>
            </a:endParaRPr>
          </a:p>
        </p:txBody>
      </p:sp>
      <p:pic>
        <p:nvPicPr>
          <p:cNvPr id="7" name="Picture 6" descr="A screenshot of a computer&#10;&#10;Description automatically generated">
            <a:extLst>
              <a:ext uri="{FF2B5EF4-FFF2-40B4-BE49-F238E27FC236}">
                <a16:creationId xmlns:a16="http://schemas.microsoft.com/office/drawing/2014/main" id="{8B5D21AB-0D02-1B67-BB53-9FF9D3BFDADC}"/>
              </a:ext>
            </a:extLst>
          </p:cNvPr>
          <p:cNvPicPr>
            <a:picLocks noChangeAspect="1"/>
          </p:cNvPicPr>
          <p:nvPr/>
        </p:nvPicPr>
        <p:blipFill>
          <a:blip r:embed="rId5"/>
          <a:stretch>
            <a:fillRect/>
          </a:stretch>
        </p:blipFill>
        <p:spPr>
          <a:xfrm>
            <a:off x="2434119" y="918791"/>
            <a:ext cx="8676257" cy="4906028"/>
          </a:xfrm>
          <a:prstGeom prst="rect">
            <a:avLst/>
          </a:prstGeom>
        </p:spPr>
      </p:pic>
      <p:sp>
        <p:nvSpPr>
          <p:cNvPr id="2" name="Title 1">
            <a:extLst>
              <a:ext uri="{FF2B5EF4-FFF2-40B4-BE49-F238E27FC236}">
                <a16:creationId xmlns:a16="http://schemas.microsoft.com/office/drawing/2014/main" id="{E7B7BDE7-B3A8-E79D-230F-8D66A54A6B76}"/>
              </a:ext>
            </a:extLst>
          </p:cNvPr>
          <p:cNvSpPr>
            <a:spLocks noGrp="1"/>
          </p:cNvSpPr>
          <p:nvPr>
            <p:ph type="title"/>
          </p:nvPr>
        </p:nvSpPr>
        <p:spPr/>
        <p:txBody>
          <a:bodyPr/>
          <a:lstStyle/>
          <a:p>
            <a:r>
              <a:rPr lang="en-US" dirty="0"/>
              <a:t>Focus on the Margin</a:t>
            </a:r>
          </a:p>
        </p:txBody>
      </p:sp>
    </p:spTree>
    <p:extLst>
      <p:ext uri="{BB962C8B-B14F-4D97-AF65-F5344CB8AC3E}">
        <p14:creationId xmlns:p14="http://schemas.microsoft.com/office/powerpoint/2010/main" val="2622218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Group with solid fill">
            <a:extLst>
              <a:ext uri="{FF2B5EF4-FFF2-40B4-BE49-F238E27FC236}">
                <a16:creationId xmlns:a16="http://schemas.microsoft.com/office/drawing/2014/main" id="{23AD6CFE-CB19-4E0D-835B-1A0CD3DE1E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2780262"/>
            <a:ext cx="392668" cy="392668"/>
          </a:xfrm>
          <a:prstGeom prst="rect">
            <a:avLst/>
          </a:prstGeom>
        </p:spPr>
      </p:pic>
      <p:pic>
        <p:nvPicPr>
          <p:cNvPr id="58" name="Graphic 57" descr="Group with solid fill">
            <a:extLst>
              <a:ext uri="{FF2B5EF4-FFF2-40B4-BE49-F238E27FC236}">
                <a16:creationId xmlns:a16="http://schemas.microsoft.com/office/drawing/2014/main" id="{007A8646-D086-4E2F-816D-21464D0640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2780262"/>
            <a:ext cx="392668" cy="392668"/>
          </a:xfrm>
          <a:prstGeom prst="rect">
            <a:avLst/>
          </a:prstGeom>
        </p:spPr>
      </p:pic>
      <p:pic>
        <p:nvPicPr>
          <p:cNvPr id="59" name="Graphic 58" descr="Group with solid fill">
            <a:extLst>
              <a:ext uri="{FF2B5EF4-FFF2-40B4-BE49-F238E27FC236}">
                <a16:creationId xmlns:a16="http://schemas.microsoft.com/office/drawing/2014/main" id="{47C5BB37-3B15-4786-B48B-F490871E5C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273495"/>
            <a:ext cx="392668" cy="392668"/>
          </a:xfrm>
          <a:prstGeom prst="rect">
            <a:avLst/>
          </a:prstGeom>
        </p:spPr>
      </p:pic>
      <p:pic>
        <p:nvPicPr>
          <p:cNvPr id="60" name="Graphic 59" descr="Group with solid fill">
            <a:extLst>
              <a:ext uri="{FF2B5EF4-FFF2-40B4-BE49-F238E27FC236}">
                <a16:creationId xmlns:a16="http://schemas.microsoft.com/office/drawing/2014/main" id="{D9276562-9128-4D7D-B72F-C0B061C714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175471"/>
            <a:ext cx="392668" cy="392668"/>
          </a:xfrm>
          <a:prstGeom prst="rect">
            <a:avLst/>
          </a:prstGeom>
        </p:spPr>
      </p:pic>
      <p:pic>
        <p:nvPicPr>
          <p:cNvPr id="61" name="Graphic 60" descr="Group with solid fill">
            <a:extLst>
              <a:ext uri="{FF2B5EF4-FFF2-40B4-BE49-F238E27FC236}">
                <a16:creationId xmlns:a16="http://schemas.microsoft.com/office/drawing/2014/main" id="{602BAD05-2348-453F-977C-3BA6EFDA54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635157"/>
            <a:ext cx="392668" cy="392668"/>
          </a:xfrm>
          <a:prstGeom prst="rect">
            <a:avLst/>
          </a:prstGeom>
        </p:spPr>
      </p:pic>
      <p:pic>
        <p:nvPicPr>
          <p:cNvPr id="62" name="Graphic 61" descr="Group with solid fill">
            <a:extLst>
              <a:ext uri="{FF2B5EF4-FFF2-40B4-BE49-F238E27FC236}">
                <a16:creationId xmlns:a16="http://schemas.microsoft.com/office/drawing/2014/main" id="{55E4684C-C71F-4872-A1D5-DB548A76774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175471"/>
            <a:ext cx="392668" cy="392668"/>
          </a:xfrm>
          <a:prstGeom prst="rect">
            <a:avLst/>
          </a:prstGeom>
        </p:spPr>
      </p:pic>
      <p:pic>
        <p:nvPicPr>
          <p:cNvPr id="63" name="Graphic 62" descr="Group with solid fill">
            <a:extLst>
              <a:ext uri="{FF2B5EF4-FFF2-40B4-BE49-F238E27FC236}">
                <a16:creationId xmlns:a16="http://schemas.microsoft.com/office/drawing/2014/main" id="{8C53DAB4-2CEA-4F8D-9A18-CE968B5487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534771"/>
            <a:ext cx="392668" cy="392668"/>
          </a:xfrm>
          <a:prstGeom prst="rect">
            <a:avLst/>
          </a:prstGeom>
        </p:spPr>
      </p:pic>
      <p:pic>
        <p:nvPicPr>
          <p:cNvPr id="64" name="Graphic 63" descr="Group with solid fill">
            <a:extLst>
              <a:ext uri="{FF2B5EF4-FFF2-40B4-BE49-F238E27FC236}">
                <a16:creationId xmlns:a16="http://schemas.microsoft.com/office/drawing/2014/main" id="{B041DEFE-9E7B-471F-AECA-9A4A5FFB5C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2780262"/>
            <a:ext cx="392668" cy="392668"/>
          </a:xfrm>
          <a:prstGeom prst="rect">
            <a:avLst/>
          </a:prstGeom>
        </p:spPr>
      </p:pic>
      <p:pic>
        <p:nvPicPr>
          <p:cNvPr id="71" name="Graphic 70" descr="Group with solid fill">
            <a:extLst>
              <a:ext uri="{FF2B5EF4-FFF2-40B4-BE49-F238E27FC236}">
                <a16:creationId xmlns:a16="http://schemas.microsoft.com/office/drawing/2014/main" id="{7417C375-D432-462B-B9B8-E38ED767D3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175471"/>
            <a:ext cx="392668" cy="392668"/>
          </a:xfrm>
          <a:prstGeom prst="rect">
            <a:avLst/>
          </a:prstGeom>
        </p:spPr>
      </p:pic>
      <p:pic>
        <p:nvPicPr>
          <p:cNvPr id="72" name="Graphic 71" descr="Group with solid fill">
            <a:extLst>
              <a:ext uri="{FF2B5EF4-FFF2-40B4-BE49-F238E27FC236}">
                <a16:creationId xmlns:a16="http://schemas.microsoft.com/office/drawing/2014/main" id="{6516D72B-AA66-4986-BF3E-A40D37BE2F9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534771"/>
            <a:ext cx="392668" cy="392668"/>
          </a:xfrm>
          <a:prstGeom prst="rect">
            <a:avLst/>
          </a:prstGeom>
        </p:spPr>
      </p:pic>
      <p:pic>
        <p:nvPicPr>
          <p:cNvPr id="73" name="Graphic 72" descr="Group with solid fill">
            <a:extLst>
              <a:ext uri="{FF2B5EF4-FFF2-40B4-BE49-F238E27FC236}">
                <a16:creationId xmlns:a16="http://schemas.microsoft.com/office/drawing/2014/main" id="{D6768141-D48E-4FCF-B02E-559BDE896AE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534771"/>
            <a:ext cx="392668" cy="392668"/>
          </a:xfrm>
          <a:prstGeom prst="rect">
            <a:avLst/>
          </a:prstGeom>
        </p:spPr>
      </p:pic>
      <p:pic>
        <p:nvPicPr>
          <p:cNvPr id="74" name="Graphic 73" descr="Group with solid fill">
            <a:extLst>
              <a:ext uri="{FF2B5EF4-FFF2-40B4-BE49-F238E27FC236}">
                <a16:creationId xmlns:a16="http://schemas.microsoft.com/office/drawing/2014/main" id="{008E13FA-B021-48F3-9118-32F77771DB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3897902"/>
            <a:ext cx="392668" cy="392668"/>
          </a:xfrm>
          <a:prstGeom prst="rect">
            <a:avLst/>
          </a:prstGeom>
        </p:spPr>
      </p:pic>
      <p:pic>
        <p:nvPicPr>
          <p:cNvPr id="75" name="Graphic 74" descr="Group with solid fill">
            <a:extLst>
              <a:ext uri="{FF2B5EF4-FFF2-40B4-BE49-F238E27FC236}">
                <a16:creationId xmlns:a16="http://schemas.microsoft.com/office/drawing/2014/main" id="{4EC17540-D481-435E-92FD-A817A96F5B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3897902"/>
            <a:ext cx="392668" cy="392668"/>
          </a:xfrm>
          <a:prstGeom prst="rect">
            <a:avLst/>
          </a:prstGeom>
        </p:spPr>
      </p:pic>
      <p:pic>
        <p:nvPicPr>
          <p:cNvPr id="76" name="Graphic 75" descr="Group with solid fill">
            <a:extLst>
              <a:ext uri="{FF2B5EF4-FFF2-40B4-BE49-F238E27FC236}">
                <a16:creationId xmlns:a16="http://schemas.microsoft.com/office/drawing/2014/main" id="{B6889F1E-4FF9-4D33-9CC9-9C1E62C128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3897902"/>
            <a:ext cx="392668" cy="392668"/>
          </a:xfrm>
          <a:prstGeom prst="rect">
            <a:avLst/>
          </a:prstGeom>
        </p:spPr>
      </p:pic>
      <p:pic>
        <p:nvPicPr>
          <p:cNvPr id="77" name="Graphic 76" descr="Group with solid fill">
            <a:extLst>
              <a:ext uri="{FF2B5EF4-FFF2-40B4-BE49-F238E27FC236}">
                <a16:creationId xmlns:a16="http://schemas.microsoft.com/office/drawing/2014/main" id="{57B8AE3A-6FA6-45F8-885E-774B9A76FA2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4635157"/>
            <a:ext cx="392668" cy="392668"/>
          </a:xfrm>
          <a:prstGeom prst="rect">
            <a:avLst/>
          </a:prstGeom>
        </p:spPr>
      </p:pic>
      <p:pic>
        <p:nvPicPr>
          <p:cNvPr id="78" name="Graphic 77" descr="Group with solid fill">
            <a:extLst>
              <a:ext uri="{FF2B5EF4-FFF2-40B4-BE49-F238E27FC236}">
                <a16:creationId xmlns:a16="http://schemas.microsoft.com/office/drawing/2014/main" id="{210E2F68-E8F0-4B34-99F6-B2DB333B5C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5006713"/>
            <a:ext cx="392668" cy="392668"/>
          </a:xfrm>
          <a:prstGeom prst="rect">
            <a:avLst/>
          </a:prstGeom>
        </p:spPr>
      </p:pic>
      <p:pic>
        <p:nvPicPr>
          <p:cNvPr id="79" name="Graphic 78" descr="Group with solid fill">
            <a:extLst>
              <a:ext uri="{FF2B5EF4-FFF2-40B4-BE49-F238E27FC236}">
                <a16:creationId xmlns:a16="http://schemas.microsoft.com/office/drawing/2014/main" id="{794E4436-0072-434C-B345-D395CD199E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5006713"/>
            <a:ext cx="392668" cy="392668"/>
          </a:xfrm>
          <a:prstGeom prst="rect">
            <a:avLst/>
          </a:prstGeom>
        </p:spPr>
      </p:pic>
      <p:pic>
        <p:nvPicPr>
          <p:cNvPr id="80" name="Graphic 79" descr="Group with solid fill">
            <a:extLst>
              <a:ext uri="{FF2B5EF4-FFF2-40B4-BE49-F238E27FC236}">
                <a16:creationId xmlns:a16="http://schemas.microsoft.com/office/drawing/2014/main" id="{ECAA3479-E3BE-4DEE-B52F-36A980ACC7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78737" y="5006713"/>
            <a:ext cx="392668" cy="392668"/>
          </a:xfrm>
          <a:prstGeom prst="rect">
            <a:avLst/>
          </a:prstGeom>
        </p:spPr>
      </p:pic>
      <p:pic>
        <p:nvPicPr>
          <p:cNvPr id="82" name="Graphic 81" descr="Group with solid fill">
            <a:extLst>
              <a:ext uri="{FF2B5EF4-FFF2-40B4-BE49-F238E27FC236}">
                <a16:creationId xmlns:a16="http://schemas.microsoft.com/office/drawing/2014/main" id="{AA51FED8-A84A-4151-B621-243ACE5136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273495"/>
            <a:ext cx="392668" cy="392668"/>
          </a:xfrm>
          <a:prstGeom prst="rect">
            <a:avLst/>
          </a:prstGeom>
        </p:spPr>
      </p:pic>
      <p:pic>
        <p:nvPicPr>
          <p:cNvPr id="83" name="Graphic 82" descr="Group with solid fill">
            <a:extLst>
              <a:ext uri="{FF2B5EF4-FFF2-40B4-BE49-F238E27FC236}">
                <a16:creationId xmlns:a16="http://schemas.microsoft.com/office/drawing/2014/main" id="{AF8C5869-2B70-41CA-953A-3244644850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538" y="4635157"/>
            <a:ext cx="392668" cy="392668"/>
          </a:xfrm>
          <a:prstGeom prst="rect">
            <a:avLst/>
          </a:prstGeom>
        </p:spPr>
      </p:pic>
      <p:pic>
        <p:nvPicPr>
          <p:cNvPr id="84" name="Graphic 83" descr="Group with solid fill">
            <a:extLst>
              <a:ext uri="{FF2B5EF4-FFF2-40B4-BE49-F238E27FC236}">
                <a16:creationId xmlns:a16="http://schemas.microsoft.com/office/drawing/2014/main" id="{562CBDB8-24B3-41D5-BCD2-E98DBACA0D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2361" y="4273495"/>
            <a:ext cx="392668" cy="392668"/>
          </a:xfrm>
          <a:prstGeom prst="rect">
            <a:avLst/>
          </a:prstGeom>
        </p:spPr>
      </p:pic>
      <p:sp>
        <p:nvSpPr>
          <p:cNvPr id="9" name="TextBox 8">
            <a:extLst>
              <a:ext uri="{FF2B5EF4-FFF2-40B4-BE49-F238E27FC236}">
                <a16:creationId xmlns:a16="http://schemas.microsoft.com/office/drawing/2014/main" id="{844C6FC2-64F5-62B0-77EE-C74338471425}"/>
              </a:ext>
            </a:extLst>
          </p:cNvPr>
          <p:cNvSpPr txBox="1"/>
          <p:nvPr/>
        </p:nvSpPr>
        <p:spPr>
          <a:xfrm>
            <a:off x="537772" y="1402218"/>
            <a:ext cx="1588600" cy="923330"/>
          </a:xfrm>
          <a:prstGeom prst="rect">
            <a:avLst/>
          </a:prstGeom>
          <a:noFill/>
        </p:spPr>
        <p:txBody>
          <a:bodyPr wrap="square" lIns="91440" tIns="45720" rIns="91440" bIns="45720" rtlCol="0" anchor="t">
            <a:spAutoFit/>
          </a:bodyPr>
          <a:lstStyle/>
          <a:p>
            <a:pPr algn="r">
              <a:defRPr/>
            </a:pPr>
            <a:r>
              <a:rPr lang="en-US" i="1" dirty="0">
                <a:solidFill>
                  <a:srgbClr val="333333"/>
                </a:solidFill>
                <a:latin typeface="Calibri" panose="020F0502020204030204"/>
                <a:ea typeface="Calibri"/>
                <a:cs typeface="Calibri"/>
              </a:rPr>
              <a:t>Where am I supporting my bottom line?</a:t>
            </a:r>
            <a:endParaRPr lang="en-US" i="1" u="sng" dirty="0">
              <a:solidFill>
                <a:srgbClr val="333333"/>
              </a:solidFill>
              <a:latin typeface="Calibri" panose="020F0502020204030204"/>
              <a:ea typeface="Calibri"/>
              <a:cs typeface="Calibri"/>
            </a:endParaRPr>
          </a:p>
        </p:txBody>
      </p:sp>
      <p:pic>
        <p:nvPicPr>
          <p:cNvPr id="3" name="Picture 2" descr="A screenshot of a data&#10;&#10;Description automatically generated">
            <a:extLst>
              <a:ext uri="{FF2B5EF4-FFF2-40B4-BE49-F238E27FC236}">
                <a16:creationId xmlns:a16="http://schemas.microsoft.com/office/drawing/2014/main" id="{CF4B492D-6A94-1AF9-CFA0-7C5771B4D9F1}"/>
              </a:ext>
            </a:extLst>
          </p:cNvPr>
          <p:cNvPicPr>
            <a:picLocks noChangeAspect="1"/>
          </p:cNvPicPr>
          <p:nvPr/>
        </p:nvPicPr>
        <p:blipFill>
          <a:blip r:embed="rId5"/>
          <a:stretch>
            <a:fillRect/>
          </a:stretch>
        </p:blipFill>
        <p:spPr>
          <a:xfrm>
            <a:off x="2388944" y="1010525"/>
            <a:ext cx="8502355" cy="4722560"/>
          </a:xfrm>
          <a:prstGeom prst="rect">
            <a:avLst/>
          </a:prstGeom>
        </p:spPr>
      </p:pic>
      <p:sp>
        <p:nvSpPr>
          <p:cNvPr id="2" name="Title 1">
            <a:extLst>
              <a:ext uri="{FF2B5EF4-FFF2-40B4-BE49-F238E27FC236}">
                <a16:creationId xmlns:a16="http://schemas.microsoft.com/office/drawing/2014/main" id="{0161A7C5-955E-15B9-E34B-49D98A2C2E6B}"/>
              </a:ext>
            </a:extLst>
          </p:cNvPr>
          <p:cNvSpPr>
            <a:spLocks noGrp="1"/>
          </p:cNvSpPr>
          <p:nvPr>
            <p:ph type="title"/>
          </p:nvPr>
        </p:nvSpPr>
        <p:spPr/>
        <p:txBody>
          <a:bodyPr/>
          <a:lstStyle/>
          <a:p>
            <a:r>
              <a:rPr lang="en-US" dirty="0"/>
              <a:t>Focus on the Margin</a:t>
            </a:r>
          </a:p>
        </p:txBody>
      </p:sp>
    </p:spTree>
    <p:extLst>
      <p:ext uri="{BB962C8B-B14F-4D97-AF65-F5344CB8AC3E}">
        <p14:creationId xmlns:p14="http://schemas.microsoft.com/office/powerpoint/2010/main" val="2719939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C1498-9971-9E95-CF4C-0B772D157BA5}"/>
            </a:ext>
          </a:extLst>
        </p:cNvPr>
        <p:cNvGrpSpPr/>
        <p:nvPr/>
      </p:nvGrpSpPr>
      <p:grpSpPr>
        <a:xfrm>
          <a:off x="0" y="0"/>
          <a:ext cx="0" cy="0"/>
          <a:chOff x="0" y="0"/>
          <a:chExt cx="0" cy="0"/>
        </a:xfrm>
      </p:grpSpPr>
      <p:pic>
        <p:nvPicPr>
          <p:cNvPr id="17" name="Graphic 16" descr="Group with solid fill">
            <a:extLst>
              <a:ext uri="{FF2B5EF4-FFF2-40B4-BE49-F238E27FC236}">
                <a16:creationId xmlns:a16="http://schemas.microsoft.com/office/drawing/2014/main" id="{878DA04B-B459-8934-6393-4EF99A1D248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0086" y="1589637"/>
            <a:ext cx="392668" cy="392668"/>
          </a:xfrm>
          <a:prstGeom prst="rect">
            <a:avLst/>
          </a:prstGeom>
        </p:spPr>
      </p:pic>
      <p:pic>
        <p:nvPicPr>
          <p:cNvPr id="58" name="Graphic 57" descr="Group with solid fill">
            <a:extLst>
              <a:ext uri="{FF2B5EF4-FFF2-40B4-BE49-F238E27FC236}">
                <a16:creationId xmlns:a16="http://schemas.microsoft.com/office/drawing/2014/main" id="{DCFD54B5-D036-D4A6-D327-1AB1D46EA4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26462" y="1589637"/>
            <a:ext cx="392668" cy="392668"/>
          </a:xfrm>
          <a:prstGeom prst="rect">
            <a:avLst/>
          </a:prstGeom>
        </p:spPr>
      </p:pic>
      <p:pic>
        <p:nvPicPr>
          <p:cNvPr id="59" name="Graphic 58" descr="Group with solid fill">
            <a:extLst>
              <a:ext uri="{FF2B5EF4-FFF2-40B4-BE49-F238E27FC236}">
                <a16:creationId xmlns:a16="http://schemas.microsoft.com/office/drawing/2014/main" id="{C00C8D54-5738-83EE-4B3D-ACEA9DAB4E5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26462" y="3082870"/>
            <a:ext cx="392668" cy="392668"/>
          </a:xfrm>
          <a:prstGeom prst="rect">
            <a:avLst/>
          </a:prstGeom>
        </p:spPr>
      </p:pic>
      <p:pic>
        <p:nvPicPr>
          <p:cNvPr id="60" name="Graphic 59" descr="Group with solid fill">
            <a:extLst>
              <a:ext uri="{FF2B5EF4-FFF2-40B4-BE49-F238E27FC236}">
                <a16:creationId xmlns:a16="http://schemas.microsoft.com/office/drawing/2014/main" id="{6AA51AE4-CD4D-B8BD-EE9F-D853D4E7AA1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26462" y="1984846"/>
            <a:ext cx="392668" cy="392668"/>
          </a:xfrm>
          <a:prstGeom prst="rect">
            <a:avLst/>
          </a:prstGeom>
        </p:spPr>
      </p:pic>
      <p:pic>
        <p:nvPicPr>
          <p:cNvPr id="61" name="Graphic 60" descr="Group with solid fill">
            <a:extLst>
              <a:ext uri="{FF2B5EF4-FFF2-40B4-BE49-F238E27FC236}">
                <a16:creationId xmlns:a16="http://schemas.microsoft.com/office/drawing/2014/main" id="{79935D5E-7EB1-2024-6377-DDF296F50BF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0086" y="3444532"/>
            <a:ext cx="392668" cy="392668"/>
          </a:xfrm>
          <a:prstGeom prst="rect">
            <a:avLst/>
          </a:prstGeom>
        </p:spPr>
      </p:pic>
      <p:pic>
        <p:nvPicPr>
          <p:cNvPr id="62" name="Graphic 61" descr="Group with solid fill">
            <a:extLst>
              <a:ext uri="{FF2B5EF4-FFF2-40B4-BE49-F238E27FC236}">
                <a16:creationId xmlns:a16="http://schemas.microsoft.com/office/drawing/2014/main" id="{FD7672F1-1DAD-D86A-15B2-07D99FAF0CB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07263" y="1984846"/>
            <a:ext cx="392668" cy="392668"/>
          </a:xfrm>
          <a:prstGeom prst="rect">
            <a:avLst/>
          </a:prstGeom>
        </p:spPr>
      </p:pic>
      <p:pic>
        <p:nvPicPr>
          <p:cNvPr id="63" name="Graphic 62" descr="Group with solid fill">
            <a:extLst>
              <a:ext uri="{FF2B5EF4-FFF2-40B4-BE49-F238E27FC236}">
                <a16:creationId xmlns:a16="http://schemas.microsoft.com/office/drawing/2014/main" id="{91429FFB-8563-011B-E05A-7852DCC996C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07263" y="2344146"/>
            <a:ext cx="392668" cy="392668"/>
          </a:xfrm>
          <a:prstGeom prst="rect">
            <a:avLst/>
          </a:prstGeom>
        </p:spPr>
      </p:pic>
      <p:pic>
        <p:nvPicPr>
          <p:cNvPr id="64" name="Graphic 63" descr="Group with solid fill">
            <a:extLst>
              <a:ext uri="{FF2B5EF4-FFF2-40B4-BE49-F238E27FC236}">
                <a16:creationId xmlns:a16="http://schemas.microsoft.com/office/drawing/2014/main" id="{DA926556-4196-81B6-F6B3-AD93068D825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07263" y="1589637"/>
            <a:ext cx="392668" cy="392668"/>
          </a:xfrm>
          <a:prstGeom prst="rect">
            <a:avLst/>
          </a:prstGeom>
        </p:spPr>
      </p:pic>
      <p:pic>
        <p:nvPicPr>
          <p:cNvPr id="71" name="Graphic 70" descr="Group with solid fill">
            <a:extLst>
              <a:ext uri="{FF2B5EF4-FFF2-40B4-BE49-F238E27FC236}">
                <a16:creationId xmlns:a16="http://schemas.microsoft.com/office/drawing/2014/main" id="{ADE17549-204B-4F37-5BC3-87FBA25026D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0086" y="1984846"/>
            <a:ext cx="392668" cy="392668"/>
          </a:xfrm>
          <a:prstGeom prst="rect">
            <a:avLst/>
          </a:prstGeom>
        </p:spPr>
      </p:pic>
      <p:pic>
        <p:nvPicPr>
          <p:cNvPr id="72" name="Graphic 71" descr="Group with solid fill">
            <a:extLst>
              <a:ext uri="{FF2B5EF4-FFF2-40B4-BE49-F238E27FC236}">
                <a16:creationId xmlns:a16="http://schemas.microsoft.com/office/drawing/2014/main" id="{CB6349BA-9A9F-7F97-3949-C4B5FA15C7C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26462" y="2344146"/>
            <a:ext cx="392668" cy="392668"/>
          </a:xfrm>
          <a:prstGeom prst="rect">
            <a:avLst/>
          </a:prstGeom>
        </p:spPr>
      </p:pic>
      <p:pic>
        <p:nvPicPr>
          <p:cNvPr id="73" name="Graphic 72" descr="Group with solid fill">
            <a:extLst>
              <a:ext uri="{FF2B5EF4-FFF2-40B4-BE49-F238E27FC236}">
                <a16:creationId xmlns:a16="http://schemas.microsoft.com/office/drawing/2014/main" id="{5FDAB45A-2C1D-44EF-E6A7-8C56B33AE46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0086" y="2344146"/>
            <a:ext cx="392668" cy="392668"/>
          </a:xfrm>
          <a:prstGeom prst="rect">
            <a:avLst/>
          </a:prstGeom>
        </p:spPr>
      </p:pic>
      <p:pic>
        <p:nvPicPr>
          <p:cNvPr id="74" name="Graphic 73" descr="Group with solid fill">
            <a:extLst>
              <a:ext uri="{FF2B5EF4-FFF2-40B4-BE49-F238E27FC236}">
                <a16:creationId xmlns:a16="http://schemas.microsoft.com/office/drawing/2014/main" id="{676365E0-27CD-885C-B8F4-CAF09A44674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07263" y="2707277"/>
            <a:ext cx="392668" cy="392668"/>
          </a:xfrm>
          <a:prstGeom prst="rect">
            <a:avLst/>
          </a:prstGeom>
        </p:spPr>
      </p:pic>
      <p:pic>
        <p:nvPicPr>
          <p:cNvPr id="75" name="Graphic 74" descr="Group with solid fill">
            <a:extLst>
              <a:ext uri="{FF2B5EF4-FFF2-40B4-BE49-F238E27FC236}">
                <a16:creationId xmlns:a16="http://schemas.microsoft.com/office/drawing/2014/main" id="{57D8EC40-B02D-B9E8-0B7A-3C885D44F44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0086" y="2707277"/>
            <a:ext cx="392668" cy="392668"/>
          </a:xfrm>
          <a:prstGeom prst="rect">
            <a:avLst/>
          </a:prstGeom>
        </p:spPr>
      </p:pic>
      <p:pic>
        <p:nvPicPr>
          <p:cNvPr id="76" name="Graphic 75" descr="Group with solid fill">
            <a:extLst>
              <a:ext uri="{FF2B5EF4-FFF2-40B4-BE49-F238E27FC236}">
                <a16:creationId xmlns:a16="http://schemas.microsoft.com/office/drawing/2014/main" id="{2242908E-90D2-40F6-D42D-CFFB591FEEB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26462" y="2707277"/>
            <a:ext cx="392668" cy="392668"/>
          </a:xfrm>
          <a:prstGeom prst="rect">
            <a:avLst/>
          </a:prstGeom>
        </p:spPr>
      </p:pic>
      <p:pic>
        <p:nvPicPr>
          <p:cNvPr id="77" name="Graphic 76" descr="Group with solid fill">
            <a:extLst>
              <a:ext uri="{FF2B5EF4-FFF2-40B4-BE49-F238E27FC236}">
                <a16:creationId xmlns:a16="http://schemas.microsoft.com/office/drawing/2014/main" id="{E893CA28-85B9-D0D3-B743-C3E7760851B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26462" y="3444532"/>
            <a:ext cx="392668" cy="392668"/>
          </a:xfrm>
          <a:prstGeom prst="rect">
            <a:avLst/>
          </a:prstGeom>
        </p:spPr>
      </p:pic>
      <p:pic>
        <p:nvPicPr>
          <p:cNvPr id="78" name="Graphic 77" descr="Group with solid fill">
            <a:extLst>
              <a:ext uri="{FF2B5EF4-FFF2-40B4-BE49-F238E27FC236}">
                <a16:creationId xmlns:a16="http://schemas.microsoft.com/office/drawing/2014/main" id="{F4F1C341-FB0C-093E-4FCE-4A8BCB55C52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0086" y="3816088"/>
            <a:ext cx="392668" cy="392668"/>
          </a:xfrm>
          <a:prstGeom prst="rect">
            <a:avLst/>
          </a:prstGeom>
        </p:spPr>
      </p:pic>
      <p:pic>
        <p:nvPicPr>
          <p:cNvPr id="79" name="Graphic 78" descr="Group with solid fill">
            <a:extLst>
              <a:ext uri="{FF2B5EF4-FFF2-40B4-BE49-F238E27FC236}">
                <a16:creationId xmlns:a16="http://schemas.microsoft.com/office/drawing/2014/main" id="{D8DA3F31-750A-0C2F-7032-F6BB3BD00C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07263" y="3816088"/>
            <a:ext cx="392668" cy="392668"/>
          </a:xfrm>
          <a:prstGeom prst="rect">
            <a:avLst/>
          </a:prstGeom>
        </p:spPr>
      </p:pic>
      <p:pic>
        <p:nvPicPr>
          <p:cNvPr id="80" name="Graphic 79" descr="Group with solid fill">
            <a:extLst>
              <a:ext uri="{FF2B5EF4-FFF2-40B4-BE49-F238E27FC236}">
                <a16:creationId xmlns:a16="http://schemas.microsoft.com/office/drawing/2014/main" id="{42455A65-691D-7C10-EFFF-69A9118762F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26462" y="3816088"/>
            <a:ext cx="392668" cy="392668"/>
          </a:xfrm>
          <a:prstGeom prst="rect">
            <a:avLst/>
          </a:prstGeom>
        </p:spPr>
      </p:pic>
      <p:pic>
        <p:nvPicPr>
          <p:cNvPr id="82" name="Graphic 81" descr="Group with solid fill">
            <a:extLst>
              <a:ext uri="{FF2B5EF4-FFF2-40B4-BE49-F238E27FC236}">
                <a16:creationId xmlns:a16="http://schemas.microsoft.com/office/drawing/2014/main" id="{C0E09487-6A69-20AF-6F39-A70825A9E2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07263" y="3082870"/>
            <a:ext cx="392668" cy="392668"/>
          </a:xfrm>
          <a:prstGeom prst="rect">
            <a:avLst/>
          </a:prstGeom>
        </p:spPr>
      </p:pic>
      <p:pic>
        <p:nvPicPr>
          <p:cNvPr id="83" name="Graphic 82" descr="Group with solid fill">
            <a:extLst>
              <a:ext uri="{FF2B5EF4-FFF2-40B4-BE49-F238E27FC236}">
                <a16:creationId xmlns:a16="http://schemas.microsoft.com/office/drawing/2014/main" id="{E7221A7B-9C3A-ABA2-734A-01F6CA29173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07263" y="3444532"/>
            <a:ext cx="392668" cy="392668"/>
          </a:xfrm>
          <a:prstGeom prst="rect">
            <a:avLst/>
          </a:prstGeom>
        </p:spPr>
      </p:pic>
      <p:pic>
        <p:nvPicPr>
          <p:cNvPr id="84" name="Graphic 83" descr="Group with solid fill">
            <a:extLst>
              <a:ext uri="{FF2B5EF4-FFF2-40B4-BE49-F238E27FC236}">
                <a16:creationId xmlns:a16="http://schemas.microsoft.com/office/drawing/2014/main" id="{3EC254E4-528C-FA1B-715E-A2988F68264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0086" y="3082870"/>
            <a:ext cx="392668" cy="392668"/>
          </a:xfrm>
          <a:prstGeom prst="rect">
            <a:avLst/>
          </a:prstGeom>
        </p:spPr>
      </p:pic>
      <p:sp>
        <p:nvSpPr>
          <p:cNvPr id="9" name="TextBox 8">
            <a:extLst>
              <a:ext uri="{FF2B5EF4-FFF2-40B4-BE49-F238E27FC236}">
                <a16:creationId xmlns:a16="http://schemas.microsoft.com/office/drawing/2014/main" id="{07E98C72-D0F7-5DBC-2440-CB1DE76CE503}"/>
              </a:ext>
            </a:extLst>
          </p:cNvPr>
          <p:cNvSpPr txBox="1"/>
          <p:nvPr/>
        </p:nvSpPr>
        <p:spPr>
          <a:xfrm>
            <a:off x="537772" y="1402218"/>
            <a:ext cx="1588600" cy="923330"/>
          </a:xfrm>
          <a:prstGeom prst="rect">
            <a:avLst/>
          </a:prstGeom>
          <a:noFill/>
        </p:spPr>
        <p:txBody>
          <a:bodyPr wrap="square" lIns="91440" tIns="45720" rIns="91440" bIns="45720" rtlCol="0" anchor="t">
            <a:spAutoFit/>
          </a:bodyPr>
          <a:lstStyle/>
          <a:p>
            <a:pPr algn="r">
              <a:defRPr/>
            </a:pPr>
            <a:r>
              <a:rPr lang="en-US" i="1">
                <a:solidFill>
                  <a:srgbClr val="333333"/>
                </a:solidFill>
                <a:latin typeface="Calibri" panose="020F0502020204030204"/>
                <a:ea typeface="Calibri"/>
                <a:cs typeface="Calibri"/>
              </a:rPr>
              <a:t>Where am I supporting my bottom line?</a:t>
            </a:r>
            <a:endParaRPr lang="en-US" i="1" u="sng">
              <a:solidFill>
                <a:srgbClr val="333333"/>
              </a:solidFill>
              <a:latin typeface="Calibri" panose="020F0502020204030204"/>
              <a:ea typeface="Calibri"/>
              <a:cs typeface="Calibri"/>
            </a:endParaRPr>
          </a:p>
        </p:txBody>
      </p:sp>
      <p:pic>
        <p:nvPicPr>
          <p:cNvPr id="5" name="Picture 4">
            <a:extLst>
              <a:ext uri="{FF2B5EF4-FFF2-40B4-BE49-F238E27FC236}">
                <a16:creationId xmlns:a16="http://schemas.microsoft.com/office/drawing/2014/main" id="{EEFAD26E-B283-6BBB-1A15-57A11FE3FF72}"/>
              </a:ext>
            </a:extLst>
          </p:cNvPr>
          <p:cNvPicPr>
            <a:picLocks noChangeAspect="1"/>
          </p:cNvPicPr>
          <p:nvPr/>
        </p:nvPicPr>
        <p:blipFill>
          <a:blip r:embed="rId5"/>
          <a:stretch>
            <a:fillRect/>
          </a:stretch>
        </p:blipFill>
        <p:spPr>
          <a:xfrm>
            <a:off x="2137156" y="1403166"/>
            <a:ext cx="9845893" cy="2933954"/>
          </a:xfrm>
          <a:prstGeom prst="rect">
            <a:avLst/>
          </a:prstGeom>
        </p:spPr>
      </p:pic>
      <p:sp>
        <p:nvSpPr>
          <p:cNvPr id="2" name="Title 1">
            <a:extLst>
              <a:ext uri="{FF2B5EF4-FFF2-40B4-BE49-F238E27FC236}">
                <a16:creationId xmlns:a16="http://schemas.microsoft.com/office/drawing/2014/main" id="{416450A7-738F-1156-1B0C-52CC7D232490}"/>
              </a:ext>
            </a:extLst>
          </p:cNvPr>
          <p:cNvSpPr>
            <a:spLocks noGrp="1"/>
          </p:cNvSpPr>
          <p:nvPr>
            <p:ph type="title"/>
          </p:nvPr>
        </p:nvSpPr>
        <p:spPr/>
        <p:txBody>
          <a:bodyPr/>
          <a:lstStyle/>
          <a:p>
            <a:r>
              <a:rPr lang="en-US">
                <a:ea typeface="Calibri"/>
                <a:cs typeface="Calibri"/>
              </a:rPr>
              <a:t>Focus on the Margin</a:t>
            </a:r>
            <a:endParaRPr lang="en-US"/>
          </a:p>
        </p:txBody>
      </p:sp>
    </p:spTree>
    <p:extLst>
      <p:ext uri="{BB962C8B-B14F-4D97-AF65-F5344CB8AC3E}">
        <p14:creationId xmlns:p14="http://schemas.microsoft.com/office/powerpoint/2010/main" val="968549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F960-B5EB-438A-80F4-E9E6974FDBD7}"/>
              </a:ext>
            </a:extLst>
          </p:cNvPr>
          <p:cNvSpPr>
            <a:spLocks noGrp="1"/>
          </p:cNvSpPr>
          <p:nvPr>
            <p:ph type="title"/>
          </p:nvPr>
        </p:nvSpPr>
        <p:spPr/>
        <p:txBody>
          <a:bodyPr>
            <a:normAutofit fontScale="90000"/>
          </a:bodyPr>
          <a:lstStyle/>
          <a:p>
            <a:r>
              <a:rPr lang="en-US" dirty="0"/>
              <a:t>Example: Empower Change with Trustworthy Data</a:t>
            </a:r>
            <a:endParaRPr lang="en-NL" dirty="0"/>
          </a:p>
        </p:txBody>
      </p:sp>
      <p:sp>
        <p:nvSpPr>
          <p:cNvPr id="26" name="Text Placeholder 25">
            <a:extLst>
              <a:ext uri="{FF2B5EF4-FFF2-40B4-BE49-F238E27FC236}">
                <a16:creationId xmlns:a16="http://schemas.microsoft.com/office/drawing/2014/main" id="{E4618B9B-D0E8-4ED9-9FF9-A91352997A93}"/>
              </a:ext>
            </a:extLst>
          </p:cNvPr>
          <p:cNvSpPr>
            <a:spLocks noGrp="1"/>
          </p:cNvSpPr>
          <p:nvPr>
            <p:ph type="body" sz="quarter" idx="14"/>
          </p:nvPr>
        </p:nvSpPr>
        <p:spPr/>
        <p:txBody>
          <a:bodyPr/>
          <a:lstStyle/>
          <a:p>
            <a:r>
              <a:rPr lang="en-US" dirty="0"/>
              <a:t>Individual Patient</a:t>
            </a:r>
            <a:endParaRPr lang="en-US" sz="2000" dirty="0"/>
          </a:p>
        </p:txBody>
      </p:sp>
      <p:pic>
        <p:nvPicPr>
          <p:cNvPr id="4" name="Picture 3">
            <a:extLst>
              <a:ext uri="{FF2B5EF4-FFF2-40B4-BE49-F238E27FC236}">
                <a16:creationId xmlns:a16="http://schemas.microsoft.com/office/drawing/2014/main" id="{44377AF9-9F74-B544-4D9F-92B9D530BC14}"/>
              </a:ext>
            </a:extLst>
          </p:cNvPr>
          <p:cNvPicPr>
            <a:picLocks noChangeAspect="1"/>
          </p:cNvPicPr>
          <p:nvPr/>
        </p:nvPicPr>
        <p:blipFill>
          <a:blip r:embed="rId3"/>
          <a:stretch>
            <a:fillRect/>
          </a:stretch>
        </p:blipFill>
        <p:spPr>
          <a:xfrm>
            <a:off x="962025" y="1319427"/>
            <a:ext cx="10267950" cy="4776573"/>
          </a:xfrm>
          <a:prstGeom prst="rect">
            <a:avLst/>
          </a:prstGeom>
        </p:spPr>
      </p:pic>
    </p:spTree>
    <p:extLst>
      <p:ext uri="{BB962C8B-B14F-4D97-AF65-F5344CB8AC3E}">
        <p14:creationId xmlns:p14="http://schemas.microsoft.com/office/powerpoint/2010/main" val="513999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F960-B5EB-438A-80F4-E9E6974FDBD7}"/>
              </a:ext>
            </a:extLst>
          </p:cNvPr>
          <p:cNvSpPr>
            <a:spLocks noGrp="1"/>
          </p:cNvSpPr>
          <p:nvPr>
            <p:ph type="title"/>
          </p:nvPr>
        </p:nvSpPr>
        <p:spPr/>
        <p:txBody>
          <a:bodyPr>
            <a:normAutofit fontScale="90000"/>
          </a:bodyPr>
          <a:lstStyle/>
          <a:p>
            <a:r>
              <a:rPr lang="en-US" dirty="0"/>
              <a:t>Example: Empower Change with Trustworthy Data</a:t>
            </a:r>
            <a:endParaRPr lang="en-NL" dirty="0"/>
          </a:p>
        </p:txBody>
      </p:sp>
      <p:sp>
        <p:nvSpPr>
          <p:cNvPr id="3" name="Content Placeholder 2">
            <a:extLst>
              <a:ext uri="{FF2B5EF4-FFF2-40B4-BE49-F238E27FC236}">
                <a16:creationId xmlns:a16="http://schemas.microsoft.com/office/drawing/2014/main" id="{C0A7D105-C256-07A1-F153-EAF3F3BCF8F4}"/>
              </a:ext>
            </a:extLst>
          </p:cNvPr>
          <p:cNvSpPr>
            <a:spLocks noGrp="1"/>
          </p:cNvSpPr>
          <p:nvPr>
            <p:ph idx="1"/>
          </p:nvPr>
        </p:nvSpPr>
        <p:spPr/>
        <p:txBody>
          <a:bodyPr/>
          <a:lstStyle/>
          <a:p>
            <a:endParaRPr lang="en-US"/>
          </a:p>
        </p:txBody>
      </p:sp>
      <p:sp>
        <p:nvSpPr>
          <p:cNvPr id="26" name="Text Placeholder 25">
            <a:extLst>
              <a:ext uri="{FF2B5EF4-FFF2-40B4-BE49-F238E27FC236}">
                <a16:creationId xmlns:a16="http://schemas.microsoft.com/office/drawing/2014/main" id="{E4618B9B-D0E8-4ED9-9FF9-A91352997A93}"/>
              </a:ext>
            </a:extLst>
          </p:cNvPr>
          <p:cNvSpPr>
            <a:spLocks noGrp="1"/>
          </p:cNvSpPr>
          <p:nvPr>
            <p:ph type="body" sz="quarter" idx="14"/>
          </p:nvPr>
        </p:nvSpPr>
        <p:spPr/>
        <p:txBody>
          <a:bodyPr/>
          <a:lstStyle/>
          <a:p>
            <a:r>
              <a:rPr lang="en-US" dirty="0"/>
              <a:t>Individual Patient</a:t>
            </a:r>
            <a:endParaRPr lang="en-US" sz="2000" dirty="0"/>
          </a:p>
        </p:txBody>
      </p:sp>
      <p:pic>
        <p:nvPicPr>
          <p:cNvPr id="5" name="Picture 4">
            <a:extLst>
              <a:ext uri="{FF2B5EF4-FFF2-40B4-BE49-F238E27FC236}">
                <a16:creationId xmlns:a16="http://schemas.microsoft.com/office/drawing/2014/main" id="{D35313FF-16D8-070E-82AA-2F641CA11F36}"/>
              </a:ext>
            </a:extLst>
          </p:cNvPr>
          <p:cNvPicPr>
            <a:picLocks noChangeAspect="1"/>
          </p:cNvPicPr>
          <p:nvPr/>
        </p:nvPicPr>
        <p:blipFill>
          <a:blip r:embed="rId3"/>
          <a:stretch>
            <a:fillRect/>
          </a:stretch>
        </p:blipFill>
        <p:spPr>
          <a:xfrm>
            <a:off x="708498" y="1319427"/>
            <a:ext cx="10645302" cy="4824198"/>
          </a:xfrm>
          <a:prstGeom prst="rect">
            <a:avLst/>
          </a:prstGeom>
        </p:spPr>
      </p:pic>
    </p:spTree>
    <p:extLst>
      <p:ext uri="{BB962C8B-B14F-4D97-AF65-F5344CB8AC3E}">
        <p14:creationId xmlns:p14="http://schemas.microsoft.com/office/powerpoint/2010/main" val="3716354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4B08A-075A-60A1-FCCB-9EEFC8CCF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013DF-2B7D-1FE2-4FB5-F63238A4A866}"/>
              </a:ext>
            </a:extLst>
          </p:cNvPr>
          <p:cNvSpPr>
            <a:spLocks noGrp="1"/>
          </p:cNvSpPr>
          <p:nvPr>
            <p:ph type="title"/>
          </p:nvPr>
        </p:nvSpPr>
        <p:spPr/>
        <p:txBody>
          <a:bodyPr>
            <a:normAutofit fontScale="90000"/>
          </a:bodyPr>
          <a:lstStyle/>
          <a:p>
            <a:r>
              <a:rPr lang="en-US" dirty="0"/>
              <a:t>The Simple Answer – </a:t>
            </a:r>
            <a:r>
              <a:rPr lang="en-US" dirty="0">
                <a:solidFill>
                  <a:srgbClr val="00B0F0"/>
                </a:solidFill>
              </a:rPr>
              <a:t>Better Data Speaks Volumes</a:t>
            </a:r>
            <a:endParaRPr lang="en-NL" dirty="0">
              <a:solidFill>
                <a:srgbClr val="00B0F0"/>
              </a:solidFill>
            </a:endParaRPr>
          </a:p>
        </p:txBody>
      </p:sp>
      <p:pic>
        <p:nvPicPr>
          <p:cNvPr id="3" name="Picture 2">
            <a:extLst>
              <a:ext uri="{FF2B5EF4-FFF2-40B4-BE49-F238E27FC236}">
                <a16:creationId xmlns:a16="http://schemas.microsoft.com/office/drawing/2014/main" id="{8B45FC4F-CFE2-6504-A121-B253129142CC}"/>
              </a:ext>
            </a:extLst>
          </p:cNvPr>
          <p:cNvPicPr>
            <a:picLocks noChangeAspect="1"/>
          </p:cNvPicPr>
          <p:nvPr/>
        </p:nvPicPr>
        <p:blipFill>
          <a:blip r:embed="rId3"/>
          <a:stretch>
            <a:fillRect/>
          </a:stretch>
        </p:blipFill>
        <p:spPr>
          <a:xfrm>
            <a:off x="3390192" y="2201132"/>
            <a:ext cx="7760261" cy="1828702"/>
          </a:xfrm>
          <a:prstGeom prst="rect">
            <a:avLst/>
          </a:prstGeom>
        </p:spPr>
      </p:pic>
      <p:sp>
        <p:nvSpPr>
          <p:cNvPr id="5" name="TextBox 4">
            <a:extLst>
              <a:ext uri="{FF2B5EF4-FFF2-40B4-BE49-F238E27FC236}">
                <a16:creationId xmlns:a16="http://schemas.microsoft.com/office/drawing/2014/main" id="{0AC85B63-BA01-92AC-7FAB-27DDD42BBB8C}"/>
              </a:ext>
            </a:extLst>
          </p:cNvPr>
          <p:cNvSpPr txBox="1"/>
          <p:nvPr/>
        </p:nvSpPr>
        <p:spPr>
          <a:xfrm>
            <a:off x="815798" y="2267332"/>
            <a:ext cx="24106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333333"/>
                </a:solidFill>
                <a:effectLst/>
                <a:uLnTx/>
                <a:uFillTx/>
                <a:latin typeface="Calibri" panose="020F0502020204030204"/>
                <a:ea typeface="+mn-ea"/>
                <a:cs typeface="+mn-cs"/>
              </a:rPr>
              <a:t>Recent feedback from a Hospital CFO:</a:t>
            </a:r>
          </a:p>
        </p:txBody>
      </p:sp>
    </p:spTree>
    <p:extLst>
      <p:ext uri="{BB962C8B-B14F-4D97-AF65-F5344CB8AC3E}">
        <p14:creationId xmlns:p14="http://schemas.microsoft.com/office/powerpoint/2010/main" val="204476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E59CC-5ED4-CE3D-C0D2-6DD0300286FA}"/>
              </a:ext>
            </a:extLst>
          </p:cNvPr>
          <p:cNvSpPr>
            <a:spLocks noGrp="1"/>
          </p:cNvSpPr>
          <p:nvPr>
            <p:ph type="title"/>
          </p:nvPr>
        </p:nvSpPr>
        <p:spPr/>
        <p:txBody>
          <a:bodyPr/>
          <a:lstStyle/>
          <a:p>
            <a:r>
              <a:rPr lang="en-US" dirty="0"/>
              <a:t>Per Capita Spending on FFS – July 2023</a:t>
            </a:r>
          </a:p>
        </p:txBody>
      </p:sp>
      <p:pic>
        <p:nvPicPr>
          <p:cNvPr id="7" name="Content Placeholder 6">
            <a:extLst>
              <a:ext uri="{FF2B5EF4-FFF2-40B4-BE49-F238E27FC236}">
                <a16:creationId xmlns:a16="http://schemas.microsoft.com/office/drawing/2014/main" id="{87021B75-C538-C3CE-95FF-66753070C3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4631" y="888650"/>
            <a:ext cx="7322737" cy="4865255"/>
          </a:xfrm>
        </p:spPr>
      </p:pic>
      <p:sp>
        <p:nvSpPr>
          <p:cNvPr id="3" name="TextBox 2">
            <a:extLst>
              <a:ext uri="{FF2B5EF4-FFF2-40B4-BE49-F238E27FC236}">
                <a16:creationId xmlns:a16="http://schemas.microsoft.com/office/drawing/2014/main" id="{140B49AA-639A-21B4-45FA-785F66858ADD}"/>
              </a:ext>
            </a:extLst>
          </p:cNvPr>
          <p:cNvSpPr txBox="1"/>
          <p:nvPr/>
        </p:nvSpPr>
        <p:spPr>
          <a:xfrm>
            <a:off x="2539999" y="5753905"/>
            <a:ext cx="6096000" cy="215444"/>
          </a:xfrm>
          <a:prstGeom prst="rect">
            <a:avLst/>
          </a:prstGeom>
          <a:noFill/>
        </p:spPr>
        <p:txBody>
          <a:bodyPr wrap="square">
            <a:spAutoFit/>
          </a:bodyPr>
          <a:lstStyle/>
          <a:p>
            <a:r>
              <a:rPr lang="en-GB" sz="800" dirty="0">
                <a:solidFill>
                  <a:schemeClr val="bg1"/>
                </a:solidFill>
              </a:rPr>
              <a:t>Reference: https://www.pgpf.org/blog/2023/07/how-does-the-us-healthcare-system-compare-to-other-countries</a:t>
            </a:r>
          </a:p>
        </p:txBody>
      </p:sp>
    </p:spTree>
    <p:extLst>
      <p:ext uri="{BB962C8B-B14F-4D97-AF65-F5344CB8AC3E}">
        <p14:creationId xmlns:p14="http://schemas.microsoft.com/office/powerpoint/2010/main" val="1874960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E2C9E1-2BFE-1CC6-C0FD-9976281E8B46}"/>
              </a:ext>
            </a:extLst>
          </p:cNvPr>
          <p:cNvSpPr>
            <a:spLocks noGrp="1"/>
          </p:cNvSpPr>
          <p:nvPr>
            <p:ph type="title"/>
          </p:nvPr>
        </p:nvSpPr>
        <p:spPr>
          <a:xfrm>
            <a:off x="893914" y="2357437"/>
            <a:ext cx="5086756" cy="3017752"/>
          </a:xfrm>
        </p:spPr>
        <p:txBody>
          <a:bodyPr/>
          <a:lstStyle/>
          <a:p>
            <a:r>
              <a:rPr lang="en-US" dirty="0"/>
              <a:t>Labor Impact:</a:t>
            </a:r>
            <a:br>
              <a:rPr lang="en-US" dirty="0"/>
            </a:br>
            <a:r>
              <a:rPr lang="en-US" dirty="0"/>
              <a:t>Stay Tuned for a Whole Presentation on this Topic ! </a:t>
            </a:r>
          </a:p>
        </p:txBody>
      </p:sp>
    </p:spTree>
    <p:extLst>
      <p:ext uri="{BB962C8B-B14F-4D97-AF65-F5344CB8AC3E}">
        <p14:creationId xmlns:p14="http://schemas.microsoft.com/office/powerpoint/2010/main" val="3014374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35D781-EC45-A85A-A0AD-4AF4243F6599}"/>
              </a:ext>
            </a:extLst>
          </p:cNvPr>
          <p:cNvSpPr>
            <a:spLocks noGrp="1"/>
          </p:cNvSpPr>
          <p:nvPr>
            <p:ph type="body" sz="quarter" idx="10"/>
          </p:nvPr>
        </p:nvSpPr>
        <p:spPr/>
        <p:txBody>
          <a:bodyPr/>
          <a:lstStyle/>
          <a:p>
            <a:r>
              <a:rPr lang="en-US" dirty="0"/>
              <a:t>Bob Alexander and William Malm</a:t>
            </a:r>
          </a:p>
        </p:txBody>
      </p:sp>
      <p:sp>
        <p:nvSpPr>
          <p:cNvPr id="5" name="Text Placeholder 4">
            <a:extLst>
              <a:ext uri="{FF2B5EF4-FFF2-40B4-BE49-F238E27FC236}">
                <a16:creationId xmlns:a16="http://schemas.microsoft.com/office/drawing/2014/main" id="{644DB817-4678-E30C-8FDE-47F91D6666B2}"/>
              </a:ext>
            </a:extLst>
          </p:cNvPr>
          <p:cNvSpPr>
            <a:spLocks noGrp="1"/>
          </p:cNvSpPr>
          <p:nvPr>
            <p:ph type="body" sz="quarter" idx="11"/>
          </p:nvPr>
        </p:nvSpPr>
        <p:spPr/>
        <p:txBody>
          <a:bodyPr/>
          <a:lstStyle/>
          <a:p>
            <a:r>
              <a:rPr lang="en-US" dirty="0"/>
              <a:t>hcwebinars@healthcatalyst.com</a:t>
            </a:r>
          </a:p>
        </p:txBody>
      </p:sp>
    </p:spTree>
    <p:extLst>
      <p:ext uri="{BB962C8B-B14F-4D97-AF65-F5344CB8AC3E}">
        <p14:creationId xmlns:p14="http://schemas.microsoft.com/office/powerpoint/2010/main" val="718178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B67D-A81E-A41E-1478-93469182A400}"/>
              </a:ext>
            </a:extLst>
          </p:cNvPr>
          <p:cNvSpPr>
            <a:spLocks noGrp="1"/>
          </p:cNvSpPr>
          <p:nvPr>
            <p:ph type="title"/>
          </p:nvPr>
        </p:nvSpPr>
        <p:spPr/>
        <p:txBody>
          <a:bodyPr/>
          <a:lstStyle/>
          <a:p>
            <a:r>
              <a:rPr lang="en-GB"/>
              <a:t>Inefficiency and Administrative Waste</a:t>
            </a:r>
          </a:p>
        </p:txBody>
      </p:sp>
      <p:pic>
        <p:nvPicPr>
          <p:cNvPr id="5" name="Content Placeholder 4">
            <a:extLst>
              <a:ext uri="{FF2B5EF4-FFF2-40B4-BE49-F238E27FC236}">
                <a16:creationId xmlns:a16="http://schemas.microsoft.com/office/drawing/2014/main" id="{BBE2B1B5-1E6A-ADCB-E7A2-926E9E16E6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3372" y="965656"/>
            <a:ext cx="6005255" cy="4638675"/>
          </a:xfrm>
        </p:spPr>
      </p:pic>
      <p:sp>
        <p:nvSpPr>
          <p:cNvPr id="7" name="TextBox 6">
            <a:extLst>
              <a:ext uri="{FF2B5EF4-FFF2-40B4-BE49-F238E27FC236}">
                <a16:creationId xmlns:a16="http://schemas.microsoft.com/office/drawing/2014/main" id="{25316659-820D-4465-7188-863461982BA7}"/>
              </a:ext>
            </a:extLst>
          </p:cNvPr>
          <p:cNvSpPr txBox="1"/>
          <p:nvPr/>
        </p:nvSpPr>
        <p:spPr>
          <a:xfrm>
            <a:off x="3296572" y="5624065"/>
            <a:ext cx="6096000" cy="215444"/>
          </a:xfrm>
          <a:prstGeom prst="rect">
            <a:avLst/>
          </a:prstGeom>
          <a:noFill/>
        </p:spPr>
        <p:txBody>
          <a:bodyPr wrap="square">
            <a:spAutoFit/>
          </a:bodyPr>
          <a:lstStyle/>
          <a:p>
            <a:r>
              <a:rPr lang="en-GB" sz="800" dirty="0">
                <a:solidFill>
                  <a:schemeClr val="bg1"/>
                </a:solidFill>
              </a:rPr>
              <a:t>Reference: https://www.pgpf.org/blog/2023/07/how-does-the-us-healthcare-system-compare-to-other-countries</a:t>
            </a:r>
          </a:p>
        </p:txBody>
      </p:sp>
    </p:spTree>
    <p:extLst>
      <p:ext uri="{BB962C8B-B14F-4D97-AF65-F5344CB8AC3E}">
        <p14:creationId xmlns:p14="http://schemas.microsoft.com/office/powerpoint/2010/main" val="426422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0A2D3-8C93-6EAE-D232-D4F0C8DCE8CE}"/>
              </a:ext>
            </a:extLst>
          </p:cNvPr>
          <p:cNvSpPr>
            <a:spLocks noGrp="1"/>
          </p:cNvSpPr>
          <p:nvPr>
            <p:ph type="title"/>
          </p:nvPr>
        </p:nvSpPr>
        <p:spPr/>
        <p:txBody>
          <a:bodyPr/>
          <a:lstStyle/>
          <a:p>
            <a:r>
              <a:rPr lang="en-GB"/>
              <a:t>Spend Does Not Equal Outcome</a:t>
            </a:r>
          </a:p>
        </p:txBody>
      </p:sp>
      <p:pic>
        <p:nvPicPr>
          <p:cNvPr id="5" name="Content Placeholder 4">
            <a:extLst>
              <a:ext uri="{FF2B5EF4-FFF2-40B4-BE49-F238E27FC236}">
                <a16:creationId xmlns:a16="http://schemas.microsoft.com/office/drawing/2014/main" id="{CDF5DE03-CC40-6906-C829-24407C88B8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3303" y="837877"/>
            <a:ext cx="6305393" cy="4839023"/>
          </a:xfrm>
        </p:spPr>
      </p:pic>
      <p:sp>
        <p:nvSpPr>
          <p:cNvPr id="6" name="TextBox 5">
            <a:extLst>
              <a:ext uri="{FF2B5EF4-FFF2-40B4-BE49-F238E27FC236}">
                <a16:creationId xmlns:a16="http://schemas.microsoft.com/office/drawing/2014/main" id="{2102FBC4-7C17-6756-8873-70BC78A811E6}"/>
              </a:ext>
            </a:extLst>
          </p:cNvPr>
          <p:cNvSpPr txBox="1"/>
          <p:nvPr/>
        </p:nvSpPr>
        <p:spPr>
          <a:xfrm>
            <a:off x="3048000" y="5676900"/>
            <a:ext cx="6096000" cy="215444"/>
          </a:xfrm>
          <a:prstGeom prst="rect">
            <a:avLst/>
          </a:prstGeom>
          <a:noFill/>
        </p:spPr>
        <p:txBody>
          <a:bodyPr wrap="square">
            <a:spAutoFit/>
          </a:bodyPr>
          <a:lstStyle/>
          <a:p>
            <a:r>
              <a:rPr lang="en-GB" sz="800" dirty="0">
                <a:solidFill>
                  <a:schemeClr val="bg1"/>
                </a:solidFill>
              </a:rPr>
              <a:t>Reference: https://www.pgpf.org/blog/2023/07/how-does-the-us-healthcare-system-compare-to-other-countries</a:t>
            </a:r>
          </a:p>
        </p:txBody>
      </p:sp>
    </p:spTree>
    <p:extLst>
      <p:ext uri="{BB962C8B-B14F-4D97-AF65-F5344CB8AC3E}">
        <p14:creationId xmlns:p14="http://schemas.microsoft.com/office/powerpoint/2010/main" val="303665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2A4BF-0D82-2EE6-FC10-FAC39594D075}"/>
              </a:ext>
            </a:extLst>
          </p:cNvPr>
          <p:cNvSpPr>
            <a:spLocks noGrp="1"/>
          </p:cNvSpPr>
          <p:nvPr>
            <p:ph type="title"/>
          </p:nvPr>
        </p:nvSpPr>
        <p:spPr/>
        <p:txBody>
          <a:bodyPr/>
          <a:lstStyle/>
          <a:p>
            <a:r>
              <a:rPr lang="en-US"/>
              <a:t>CEO / CFO Concerns</a:t>
            </a:r>
          </a:p>
        </p:txBody>
      </p:sp>
      <p:sp>
        <p:nvSpPr>
          <p:cNvPr id="3" name="Content Placeholder 2">
            <a:extLst>
              <a:ext uri="{FF2B5EF4-FFF2-40B4-BE49-F238E27FC236}">
                <a16:creationId xmlns:a16="http://schemas.microsoft.com/office/drawing/2014/main" id="{772799FF-C3D5-9825-F6DF-7DB59CB075E7}"/>
              </a:ext>
            </a:extLst>
          </p:cNvPr>
          <p:cNvSpPr>
            <a:spLocks noGrp="1"/>
          </p:cNvSpPr>
          <p:nvPr>
            <p:ph idx="1"/>
          </p:nvPr>
        </p:nvSpPr>
        <p:spPr/>
        <p:txBody>
          <a:bodyPr/>
          <a:lstStyle/>
          <a:p>
            <a:pPr marL="457200" indent="-457200">
              <a:buFont typeface="Arial" panose="020B0604020202020204" pitchFamily="34" charset="0"/>
              <a:buChar char="•"/>
            </a:pPr>
            <a:r>
              <a:rPr lang="en-US" b="0" dirty="0">
                <a:solidFill>
                  <a:schemeClr val="bg2">
                    <a:lumMod val="25000"/>
                  </a:schemeClr>
                </a:solidFill>
              </a:rPr>
              <a:t>This has always been a focus of facilities however now seeing: </a:t>
            </a:r>
          </a:p>
          <a:p>
            <a:pPr marL="914400" lvl="1" indent="-457200">
              <a:buFont typeface="Arial" panose="020B0604020202020204" pitchFamily="34" charset="0"/>
              <a:buChar char="•"/>
            </a:pPr>
            <a:r>
              <a:rPr lang="en-US" dirty="0">
                <a:solidFill>
                  <a:schemeClr val="bg2">
                    <a:lumMod val="25000"/>
                  </a:schemeClr>
                </a:solidFill>
              </a:rPr>
              <a:t>Increased medication and supply costs</a:t>
            </a:r>
          </a:p>
          <a:p>
            <a:pPr marL="1234440" lvl="2" indent="-457200">
              <a:buFont typeface="Arial" panose="020B0604020202020204" pitchFamily="34" charset="0"/>
              <a:buChar char="•"/>
            </a:pPr>
            <a:r>
              <a:rPr lang="en-US" dirty="0">
                <a:solidFill>
                  <a:schemeClr val="bg2">
                    <a:lumMod val="25000"/>
                  </a:schemeClr>
                </a:solidFill>
              </a:rPr>
              <a:t>Post covid maintaining larger inventory as supply chain still disrupted</a:t>
            </a:r>
          </a:p>
          <a:p>
            <a:pPr marL="914400" lvl="1" indent="-457200">
              <a:buFont typeface="Arial" panose="020B0604020202020204" pitchFamily="34" charset="0"/>
              <a:buChar char="•"/>
            </a:pPr>
            <a:r>
              <a:rPr lang="en-US" dirty="0">
                <a:solidFill>
                  <a:schemeClr val="bg2">
                    <a:lumMod val="25000"/>
                  </a:schemeClr>
                </a:solidFill>
              </a:rPr>
              <a:t>Increased payroll and contract labor</a:t>
            </a:r>
          </a:p>
          <a:p>
            <a:pPr marL="1234440" lvl="2" indent="-457200">
              <a:buFont typeface="Arial" panose="020B0604020202020204" pitchFamily="34" charset="0"/>
              <a:buChar char="•"/>
            </a:pPr>
            <a:r>
              <a:rPr lang="en-US" dirty="0">
                <a:solidFill>
                  <a:schemeClr val="bg2">
                    <a:lumMod val="25000"/>
                  </a:schemeClr>
                </a:solidFill>
              </a:rPr>
              <a:t>Locums and Travel Nurses increased during and since Covid </a:t>
            </a:r>
          </a:p>
          <a:p>
            <a:pPr marL="1234440" lvl="2" indent="-457200">
              <a:buFont typeface="Arial" panose="020B0604020202020204" pitchFamily="34" charset="0"/>
              <a:buChar char="•"/>
            </a:pPr>
            <a:r>
              <a:rPr lang="en-US" dirty="0">
                <a:solidFill>
                  <a:schemeClr val="bg2">
                    <a:lumMod val="25000"/>
                  </a:schemeClr>
                </a:solidFill>
              </a:rPr>
              <a:t>Nurses leaving the workforce / retiring </a:t>
            </a:r>
          </a:p>
          <a:p>
            <a:pPr marL="1234440" lvl="2" indent="-457200">
              <a:buFont typeface="Arial" panose="020B0604020202020204" pitchFamily="34" charset="0"/>
              <a:buChar char="•"/>
            </a:pPr>
            <a:r>
              <a:rPr lang="en-US" dirty="0">
                <a:solidFill>
                  <a:schemeClr val="bg2">
                    <a:lumMod val="25000"/>
                  </a:schemeClr>
                </a:solidFill>
              </a:rPr>
              <a:t>Labor is a very costly undertaking – ranges from 50-60% of Net Patient Service Revenue ! </a:t>
            </a:r>
          </a:p>
          <a:p>
            <a:pPr marL="914400" lvl="1" indent="-457200">
              <a:buFont typeface="Arial" panose="020B0604020202020204" pitchFamily="34" charset="0"/>
              <a:buChar char="•"/>
            </a:pPr>
            <a:r>
              <a:rPr lang="en-US" dirty="0">
                <a:solidFill>
                  <a:schemeClr val="bg2">
                    <a:lumMod val="25000"/>
                  </a:schemeClr>
                </a:solidFill>
              </a:rPr>
              <a:t>Capped / shrinking reimbursement</a:t>
            </a:r>
          </a:p>
          <a:p>
            <a:pPr marL="1234440" lvl="2" indent="-457200">
              <a:buFont typeface="Arial" panose="020B0604020202020204" pitchFamily="34" charset="0"/>
              <a:buChar char="•"/>
            </a:pPr>
            <a:r>
              <a:rPr lang="en-US" dirty="0">
                <a:solidFill>
                  <a:schemeClr val="bg2">
                    <a:lumMod val="25000"/>
                  </a:schemeClr>
                </a:solidFill>
              </a:rPr>
              <a:t>Payers are capping services, Medicare bundling more services – can no longer depend on pricing to change the margin as it did in the past</a:t>
            </a:r>
          </a:p>
          <a:p>
            <a:pPr marL="914400" lvl="1" indent="-457200">
              <a:buFont typeface="Arial" panose="020B0604020202020204" pitchFamily="34" charset="0"/>
              <a:buChar char="•"/>
            </a:pPr>
            <a:r>
              <a:rPr lang="en-US" dirty="0">
                <a:solidFill>
                  <a:schemeClr val="bg2">
                    <a:lumMod val="25000"/>
                  </a:schemeClr>
                </a:solidFill>
              </a:rPr>
              <a:t>Culture of Fee for Service requiring change to value care and/or fully capitated services changing the focus to Per-Member-Per Month methodology. </a:t>
            </a:r>
          </a:p>
          <a:p>
            <a:pPr marL="1234440" lvl="2" indent="-457200">
              <a:buFont typeface="Arial" panose="020B0604020202020204" pitchFamily="34" charset="0"/>
              <a:buChar char="•"/>
            </a:pPr>
            <a:r>
              <a:rPr lang="en-US" dirty="0">
                <a:solidFill>
                  <a:schemeClr val="bg2">
                    <a:lumMod val="25000"/>
                  </a:schemeClr>
                </a:solidFill>
              </a:rPr>
              <a:t>This has been slow to be adopted</a:t>
            </a:r>
          </a:p>
          <a:p>
            <a:pPr marL="914400" lvl="1" indent="-457200">
              <a:buFont typeface="Arial" panose="020B0604020202020204" pitchFamily="34" charset="0"/>
              <a:buChar char="•"/>
            </a:pPr>
            <a:endParaRPr lang="en-US" dirty="0">
              <a:solidFill>
                <a:schemeClr val="bg2">
                  <a:lumMod val="25000"/>
                </a:schemeClr>
              </a:solidFill>
            </a:endParaRPr>
          </a:p>
        </p:txBody>
      </p:sp>
    </p:spTree>
    <p:extLst>
      <p:ext uri="{BB962C8B-B14F-4D97-AF65-F5344CB8AC3E}">
        <p14:creationId xmlns:p14="http://schemas.microsoft.com/office/powerpoint/2010/main" val="2882967992"/>
      </p:ext>
    </p:extLst>
  </p:cSld>
  <p:clrMapOvr>
    <a:masterClrMapping/>
  </p:clrMapOvr>
</p:sld>
</file>

<file path=ppt/theme/theme1.xml><?xml version="1.0" encoding="utf-8"?>
<a:theme xmlns:a="http://schemas.openxmlformats.org/drawingml/2006/main" name="Health Catalyst 2022">
  <a:themeElements>
    <a:clrScheme name="Health Catalyst">
      <a:dk1>
        <a:srgbClr val="FFFFFF"/>
      </a:dk1>
      <a:lt1>
        <a:srgbClr val="121314"/>
      </a:lt1>
      <a:dk2>
        <a:srgbClr val="006F9E"/>
      </a:dk2>
      <a:lt2>
        <a:srgbClr val="004358"/>
      </a:lt2>
      <a:accent1>
        <a:srgbClr val="70CBFF"/>
      </a:accent1>
      <a:accent2>
        <a:srgbClr val="518051"/>
      </a:accent2>
      <a:accent3>
        <a:srgbClr val="85C690"/>
      </a:accent3>
      <a:accent4>
        <a:srgbClr val="CB4B27"/>
      </a:accent4>
      <a:accent5>
        <a:srgbClr val="F48748"/>
      </a:accent5>
      <a:accent6>
        <a:srgbClr val="FFDA3E"/>
      </a:accent6>
      <a:hlink>
        <a:srgbClr val="006F9E"/>
      </a:hlink>
      <a:folHlink>
        <a:srgbClr val="0043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_PowerpointTemplate.potx" id="{9FDB94D8-2C14-4C98-8E91-82E6A0D6D30F}" vid="{8E1D7569-8EE9-4E70-A9F0-7819C8A9FBD4}"/>
    </a:ext>
  </a:extLst>
</a:theme>
</file>

<file path=ppt/theme/theme2.xml><?xml version="1.0" encoding="utf-8"?>
<a:theme xmlns:a="http://schemas.openxmlformats.org/drawingml/2006/main" name="1_Health Catalyst 2022">
  <a:themeElements>
    <a:clrScheme name="Health Catalyst 2021">
      <a:dk1>
        <a:srgbClr val="333333"/>
      </a:dk1>
      <a:lt1>
        <a:srgbClr val="FFFFFF"/>
      </a:lt1>
      <a:dk2>
        <a:srgbClr val="6D6E70"/>
      </a:dk2>
      <a:lt2>
        <a:srgbClr val="006D9A"/>
      </a:lt2>
      <a:accent1>
        <a:srgbClr val="00AEEF"/>
      </a:accent1>
      <a:accent2>
        <a:srgbClr val="F36C21"/>
      </a:accent2>
      <a:accent3>
        <a:srgbClr val="87C3CF"/>
      </a:accent3>
      <a:accent4>
        <a:srgbClr val="38A188"/>
      </a:accent4>
      <a:accent5>
        <a:srgbClr val="4D4A93"/>
      </a:accent5>
      <a:accent6>
        <a:srgbClr val="B24584"/>
      </a:accent6>
      <a:hlink>
        <a:srgbClr val="006D9A"/>
      </a:hlink>
      <a:folHlink>
        <a:srgbClr val="006D9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m update 2022-05-18.potx" id="{CF1C2DEE-61D5-403E-8447-765258591C43}" vid="{330BBDEF-022B-4B24-9192-9ECB703F5B1C}"/>
    </a:ext>
  </a:extLst>
</a:theme>
</file>

<file path=ppt/theme/theme3.xml><?xml version="1.0" encoding="utf-8"?>
<a:theme xmlns:a="http://schemas.openxmlformats.org/drawingml/2006/main" name="2_Health Catalyst 2021">
  <a:themeElements>
    <a:clrScheme name="Custom 2">
      <a:dk1>
        <a:srgbClr val="333333"/>
      </a:dk1>
      <a:lt1>
        <a:srgbClr val="FFFFFF"/>
      </a:lt1>
      <a:dk2>
        <a:srgbClr val="6D6E70"/>
      </a:dk2>
      <a:lt2>
        <a:srgbClr val="006D9A"/>
      </a:lt2>
      <a:accent1>
        <a:srgbClr val="00AEEF"/>
      </a:accent1>
      <a:accent2>
        <a:srgbClr val="F36C21"/>
      </a:accent2>
      <a:accent3>
        <a:srgbClr val="87C3CF"/>
      </a:accent3>
      <a:accent4>
        <a:srgbClr val="38A188"/>
      </a:accent4>
      <a:accent5>
        <a:srgbClr val="4D4A93"/>
      </a:accent5>
      <a:accent6>
        <a:srgbClr val="B24584"/>
      </a:accent6>
      <a:hlink>
        <a:srgbClr val="006D9A"/>
      </a:hlink>
      <a:folHlink>
        <a:srgbClr val="006D9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_PowerpointTemplate_2021.potx  -  Read-Only" id="{9847CBFA-0AFD-4BC1-BEDF-B055D9348DF8}" vid="{431BF0A8-F502-4932-B958-4FFCEF35B2E6}"/>
    </a:ext>
  </a:extLst>
</a:theme>
</file>

<file path=ppt/theme/theme4.xml><?xml version="1.0" encoding="utf-8"?>
<a:theme xmlns:a="http://schemas.openxmlformats.org/drawingml/2006/main" name="3_Health Catalyst 2021">
  <a:themeElements>
    <a:clrScheme name="Health Catalyst 2021">
      <a:dk1>
        <a:srgbClr val="333333"/>
      </a:dk1>
      <a:lt1>
        <a:srgbClr val="FFFFFF"/>
      </a:lt1>
      <a:dk2>
        <a:srgbClr val="6D6E70"/>
      </a:dk2>
      <a:lt2>
        <a:srgbClr val="006D9A"/>
      </a:lt2>
      <a:accent1>
        <a:srgbClr val="00AEEF"/>
      </a:accent1>
      <a:accent2>
        <a:srgbClr val="F36C21"/>
      </a:accent2>
      <a:accent3>
        <a:srgbClr val="87C3CF"/>
      </a:accent3>
      <a:accent4>
        <a:srgbClr val="38A188"/>
      </a:accent4>
      <a:accent5>
        <a:srgbClr val="4D4A93"/>
      </a:accent5>
      <a:accent6>
        <a:srgbClr val="B24584"/>
      </a:accent6>
      <a:hlink>
        <a:srgbClr val="006D9A"/>
      </a:hlink>
      <a:folHlink>
        <a:srgbClr val="006D9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_PowerpointTemplate_2021.potx" id="{9349FD74-ECB2-4799-9828-50351EE562AF}" vid="{26A1B0E7-3845-4D8C-948C-A9D917F4F0C1}"/>
    </a:ext>
  </a:extLst>
</a:theme>
</file>

<file path=ppt/theme/theme5.xml><?xml version="1.0" encoding="utf-8"?>
<a:theme xmlns:a="http://schemas.openxmlformats.org/drawingml/2006/main" name="5_Health Catalyst 2021">
  <a:themeElements>
    <a:clrScheme name="Health Catalyst 2021">
      <a:dk1>
        <a:srgbClr val="333333"/>
      </a:dk1>
      <a:lt1>
        <a:srgbClr val="FFFFFF"/>
      </a:lt1>
      <a:dk2>
        <a:srgbClr val="6D6E70"/>
      </a:dk2>
      <a:lt2>
        <a:srgbClr val="006D9A"/>
      </a:lt2>
      <a:accent1>
        <a:srgbClr val="00AEEF"/>
      </a:accent1>
      <a:accent2>
        <a:srgbClr val="F36C21"/>
      </a:accent2>
      <a:accent3>
        <a:srgbClr val="87C3CF"/>
      </a:accent3>
      <a:accent4>
        <a:srgbClr val="38A188"/>
      </a:accent4>
      <a:accent5>
        <a:srgbClr val="4D4A93"/>
      </a:accent5>
      <a:accent6>
        <a:srgbClr val="B24584"/>
      </a:accent6>
      <a:hlink>
        <a:srgbClr val="006D9A"/>
      </a:hlink>
      <a:folHlink>
        <a:srgbClr val="006D9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_PowerpointTemplate_2021.potx" id="{9349FD74-ECB2-4799-9828-50351EE562AF}" vid="{26A1B0E7-3845-4D8C-948C-A9D917F4F0C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c7f19b8-adf3-4a08-9d1f-b838bc032d0a" xsi:nil="true"/>
    <lcf76f155ced4ddcb4097134ff3c332f xmlns="ac85982a-7c2a-4ec5-8be1-e82c26295f58">
      <Terms xmlns="http://schemas.microsoft.com/office/infopath/2007/PartnerControls"/>
    </lcf76f155ced4ddcb4097134ff3c332f>
    <Category_x0020_ xmlns="ac85982a-7c2a-4ec5-8be1-e82c26295f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AE777485D1D540A4297D22283B53ED" ma:contentTypeVersion="12" ma:contentTypeDescription="Create a new document." ma:contentTypeScope="" ma:versionID="64f947c0ec23fd609a0f0ec66883f77e">
  <xsd:schema xmlns:xsd="http://www.w3.org/2001/XMLSchema" xmlns:xs="http://www.w3.org/2001/XMLSchema" xmlns:p="http://schemas.microsoft.com/office/2006/metadata/properties" xmlns:ns2="ac85982a-7c2a-4ec5-8be1-e82c26295f58" xmlns:ns3="3c7f19b8-adf3-4a08-9d1f-b838bc032d0a" targetNamespace="http://schemas.microsoft.com/office/2006/metadata/properties" ma:root="true" ma:fieldsID="343f43ada2a4798ef9392b3aa9dce8c7" ns2:_="" ns3:_="">
    <xsd:import namespace="ac85982a-7c2a-4ec5-8be1-e82c26295f58"/>
    <xsd:import namespace="3c7f19b8-adf3-4a08-9d1f-b838bc032d0a"/>
    <xsd:element name="properties">
      <xsd:complexType>
        <xsd:sequence>
          <xsd:element name="documentManagement">
            <xsd:complexType>
              <xsd:all>
                <xsd:element ref="ns2:MediaServiceMetadata" minOccurs="0"/>
                <xsd:element ref="ns2:MediaServiceFastMetadata" minOccurs="0"/>
                <xsd:element ref="ns2:Category_x0020_"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85982a-7c2a-4ec5-8be1-e82c26295f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_x0020_" ma:index="10" nillable="true" ma:displayName="Category" ma:format="Dropdown" ma:internalName="Category_x0020_">
      <xsd:simpleType>
        <xsd:restriction base="dms:Choice">
          <xsd:enumeration value="Archived"/>
          <xsd:enumeration value="Backgrounds | LinkedIn"/>
          <xsd:enumeration value="Backgrounds | Zoom"/>
          <xsd:enumeration value="Copyrights &amp; Trademarks"/>
          <xsd:enumeration value="Documentation Formats"/>
          <xsd:enumeration value="PowerPoint &amp; Presentations"/>
          <xsd:enumeration value="Shared Slides"/>
          <xsd:enumeration value="Style Guidance"/>
          <xsd:enumeration value="Styles &amp; Themes"/>
          <xsd:enumeration value="Word Templates"/>
          <xsd:enumeration value="Writing Guidance"/>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f057b6c-9172-4390-b02b-072fbfd1761e"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7f19b8-adf3-4a08-9d1f-b838bc032d0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5a8f98d-1bdd-477e-b0aa-6ba150cbaf25}" ma:internalName="TaxCatchAll" ma:showField="CatchAllData" ma:web="3c7f19b8-adf3-4a08-9d1f-b838bc032d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A62698-8816-4AA3-9DE6-8454AD089DE1}">
  <ds:schemaRefs>
    <ds:schemaRef ds:uri="http://schemas.microsoft.com/sharepoint/v3/contenttype/forms"/>
  </ds:schemaRefs>
</ds:datastoreItem>
</file>

<file path=customXml/itemProps2.xml><?xml version="1.0" encoding="utf-8"?>
<ds:datastoreItem xmlns:ds="http://schemas.openxmlformats.org/officeDocument/2006/customXml" ds:itemID="{31721F82-5CFA-4A05-9F41-C73E8CD1D05A}">
  <ds:schemaRefs>
    <ds:schemaRef ds:uri="3c7f19b8-adf3-4a08-9d1f-b838bc032d0a"/>
    <ds:schemaRef ds:uri="ac85982a-7c2a-4ec5-8be1-e82c26295f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812E52-3818-4E9B-8348-E064C1FA0A23}">
  <ds:schemaRefs>
    <ds:schemaRef ds:uri="3c7f19b8-adf3-4a08-9d1f-b838bc032d0a"/>
    <ds:schemaRef ds:uri="ac85982a-7c2a-4ec5-8be1-e82c26295f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HC_Powerpoint_Template</Template>
  <TotalTime>76</TotalTime>
  <Words>5955</Words>
  <Application>Microsoft Macintosh PowerPoint</Application>
  <PresentationFormat>Widescreen</PresentationFormat>
  <Paragraphs>868</Paragraphs>
  <Slides>61</Slides>
  <Notes>21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61</vt:i4>
      </vt:variant>
    </vt:vector>
  </HeadingPairs>
  <TitlesOfParts>
    <vt:vector size="79" baseType="lpstr">
      <vt:lpstr>Angsana New</vt:lpstr>
      <vt:lpstr>Aptos</vt:lpstr>
      <vt:lpstr>Arial</vt:lpstr>
      <vt:lpstr>Arial</vt:lpstr>
      <vt:lpstr>Arial Black</vt:lpstr>
      <vt:lpstr>Calibri</vt:lpstr>
      <vt:lpstr>Calibri (Body)</vt:lpstr>
      <vt:lpstr>Calibri Light</vt:lpstr>
      <vt:lpstr>inherit</vt:lpstr>
      <vt:lpstr>Open Sans</vt:lpstr>
      <vt:lpstr>Symbol</vt:lpstr>
      <vt:lpstr>Times New Roman</vt:lpstr>
      <vt:lpstr>Wingdings</vt:lpstr>
      <vt:lpstr>Health Catalyst 2022</vt:lpstr>
      <vt:lpstr>1_Health Catalyst 2022</vt:lpstr>
      <vt:lpstr>2_Health Catalyst 2021</vt:lpstr>
      <vt:lpstr>3_Health Catalyst 2021</vt:lpstr>
      <vt:lpstr>5_Health Catalyst 2021</vt:lpstr>
      <vt:lpstr>Three Keys to a Successful Margin:  Charges, Costs, and Labor  </vt:lpstr>
      <vt:lpstr>Agenda &amp; Objectives  How can cost management and complete charge capture protect and enhance the margin?  </vt:lpstr>
      <vt:lpstr>PowerPoint Presentation</vt:lpstr>
      <vt:lpstr>Objectives</vt:lpstr>
      <vt:lpstr>High Level Impact </vt:lpstr>
      <vt:lpstr>Per Capita Spending on FFS – July 2023</vt:lpstr>
      <vt:lpstr>Inefficiency and Administrative Waste</vt:lpstr>
      <vt:lpstr>Spend Does Not Equal Outcome</vt:lpstr>
      <vt:lpstr>CEO / CFO Concerns</vt:lpstr>
      <vt:lpstr>3 Major Payment Models   (Business Models in Healthcare)</vt:lpstr>
      <vt:lpstr>PowerPoint Presentation</vt:lpstr>
      <vt:lpstr>A Change In Focus Is Required – Prioritize Cost </vt:lpstr>
      <vt:lpstr>The Cost of Medical Errors – Significant Contributor to Declining Margins &amp; Lives</vt:lpstr>
      <vt:lpstr>Why Margin Matters</vt:lpstr>
      <vt:lpstr>Model Changes Required for Actionable Margin Maintenance</vt:lpstr>
      <vt:lpstr>Deloitte LLP </vt:lpstr>
      <vt:lpstr>Margin Defined - HFMA</vt:lpstr>
      <vt:lpstr>Kaufmann Hall - 2024</vt:lpstr>
      <vt:lpstr>Financial Incentive Alignment  Under Different Payment Mechanisms to Remove Waste</vt:lpstr>
      <vt:lpstr>Financial Survival = Operating Margins</vt:lpstr>
      <vt:lpstr>Value Creation Framework</vt:lpstr>
      <vt:lpstr>The Levers to Pull for Margin Enhancement</vt:lpstr>
      <vt:lpstr>MUCH Higher Financial Impact: Quality eliminating waste vs. Revenue Growth</vt:lpstr>
      <vt:lpstr>Charge Management  The Mainstay of  Fee-For-Service</vt:lpstr>
      <vt:lpstr>Factors Impacting Margin in 2024</vt:lpstr>
      <vt:lpstr>Charge Leakage</vt:lpstr>
      <vt:lpstr>Common Charge Practice Issues</vt:lpstr>
      <vt:lpstr>Common Charge Practice Issues</vt:lpstr>
      <vt:lpstr>Common Charge Practice Issues</vt:lpstr>
      <vt:lpstr>Charge Capture – Pre Bill or Post Bill ? </vt:lpstr>
      <vt:lpstr>Charge Capture Process</vt:lpstr>
      <vt:lpstr>Know the Targets and the Triggers</vt:lpstr>
      <vt:lpstr>Trigger Charge is J2019 Requiring a Target (Without) to also be charged</vt:lpstr>
      <vt:lpstr>Daily &amp; Historical Insight(s) Behind the Charge Leakage</vt:lpstr>
      <vt:lpstr>Meeting the Objectives</vt:lpstr>
      <vt:lpstr>Cost Management:   The New Focus for facilities and patients!</vt:lpstr>
      <vt:lpstr>The Fundamental Problem</vt:lpstr>
      <vt:lpstr>The Fundamental Problem</vt:lpstr>
      <vt:lpstr>RCC COSTING FLAWS EXAMPLE: NURSING UNIT</vt:lpstr>
      <vt:lpstr>The Fundamental Problem</vt:lpstr>
      <vt:lpstr>RVU COSTING FLAWS EXAMPLE: MRI SERVICES</vt:lpstr>
      <vt:lpstr>The Fundamental Problem</vt:lpstr>
      <vt:lpstr>Managing Costs by Patient Pathway</vt:lpstr>
      <vt:lpstr>Activity-Based Costing</vt:lpstr>
      <vt:lpstr> Example: Strengthen Strategic Decision Support</vt:lpstr>
      <vt:lpstr>Example: Empower Change with Trustworthy Data</vt:lpstr>
      <vt:lpstr>Supply Variation Provider – Hip &amp; Femur</vt:lpstr>
      <vt:lpstr>Supply Variation by Procedure</vt:lpstr>
      <vt:lpstr>Supply Item Level Detail by Patient Account</vt:lpstr>
      <vt:lpstr>Patient and Physician Level Costing</vt:lpstr>
      <vt:lpstr>Patient and Physician Level Costing</vt:lpstr>
      <vt:lpstr>Patient and Physician Level Costing</vt:lpstr>
      <vt:lpstr>Patient and Physician Level Costing</vt:lpstr>
      <vt:lpstr>Focus on the Margin</vt:lpstr>
      <vt:lpstr>Focus on the Margin</vt:lpstr>
      <vt:lpstr>Focus on the Margin</vt:lpstr>
      <vt:lpstr>Example: Empower Change with Trustworthy Data</vt:lpstr>
      <vt:lpstr>Example: Empower Change with Trustworthy Data</vt:lpstr>
      <vt:lpstr>The Simple Answer – Better Data Speaks Volumes</vt:lpstr>
      <vt:lpstr>Labor Impact: Stay Tuned for a Whole Presentation on this Topic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Alora Martinez</dc:creator>
  <cp:lastModifiedBy>William L Malm ND</cp:lastModifiedBy>
  <cp:revision>139</cp:revision>
  <dcterms:created xsi:type="dcterms:W3CDTF">2023-09-26T17:55:53Z</dcterms:created>
  <dcterms:modified xsi:type="dcterms:W3CDTF">2024-03-19T14:37:00Z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0x01010002AE777485D1D540A4297D22283B53ED</vt:lpwstr>
  </property>
  <property fmtid="{D5CDD505-2E9C-101B-9397-08002B2CF9AE}" pid="3" name="MediaServiceImageTags">
    <vt:lpwstr/>
  </property>
</Properties>
</file>