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3"/>
  </p:notesMasterIdLst>
  <p:sldIdLst>
    <p:sldId id="256" r:id="rId5"/>
    <p:sldId id="403" r:id="rId6"/>
    <p:sldId id="257" r:id="rId7"/>
    <p:sldId id="259" r:id="rId8"/>
    <p:sldId id="258" r:id="rId9"/>
    <p:sldId id="262" r:id="rId10"/>
    <p:sldId id="260" r:id="rId11"/>
    <p:sldId id="397" r:id="rId12"/>
    <p:sldId id="387" r:id="rId13"/>
    <p:sldId id="388" r:id="rId14"/>
    <p:sldId id="396" r:id="rId15"/>
    <p:sldId id="264" r:id="rId16"/>
    <p:sldId id="284" r:id="rId17"/>
    <p:sldId id="285" r:id="rId18"/>
    <p:sldId id="286" r:id="rId19"/>
    <p:sldId id="287" r:id="rId20"/>
    <p:sldId id="288" r:id="rId21"/>
    <p:sldId id="289" r:id="rId22"/>
    <p:sldId id="290" r:id="rId23"/>
    <p:sldId id="408" r:id="rId24"/>
    <p:sldId id="409" r:id="rId25"/>
    <p:sldId id="389" r:id="rId26"/>
    <p:sldId id="390" r:id="rId27"/>
    <p:sldId id="391" r:id="rId28"/>
    <p:sldId id="392" r:id="rId29"/>
    <p:sldId id="393" r:id="rId30"/>
    <p:sldId id="394" r:id="rId31"/>
    <p:sldId id="395" r:id="rId32"/>
    <p:sldId id="405" r:id="rId33"/>
    <p:sldId id="406" r:id="rId34"/>
    <p:sldId id="410" r:id="rId35"/>
    <p:sldId id="266" r:id="rId36"/>
    <p:sldId id="273" r:id="rId37"/>
    <p:sldId id="294" r:id="rId38"/>
    <p:sldId id="355" r:id="rId39"/>
    <p:sldId id="375" r:id="rId40"/>
    <p:sldId id="376" r:id="rId41"/>
    <p:sldId id="291" r:id="rId42"/>
    <p:sldId id="415" r:id="rId43"/>
    <p:sldId id="292" r:id="rId44"/>
    <p:sldId id="296" r:id="rId45"/>
    <p:sldId id="295" r:id="rId46"/>
    <p:sldId id="297" r:id="rId47"/>
    <p:sldId id="293" r:id="rId48"/>
    <p:sldId id="306" r:id="rId49"/>
    <p:sldId id="304" r:id="rId50"/>
    <p:sldId id="422" r:id="rId51"/>
    <p:sldId id="283" r:id="rId52"/>
    <p:sldId id="359" r:id="rId53"/>
    <p:sldId id="419" r:id="rId54"/>
    <p:sldId id="307" r:id="rId55"/>
    <p:sldId id="423" r:id="rId56"/>
    <p:sldId id="305" r:id="rId57"/>
    <p:sldId id="424" r:id="rId58"/>
    <p:sldId id="267" r:id="rId59"/>
    <p:sldId id="274" r:id="rId60"/>
    <p:sldId id="279" r:id="rId61"/>
    <p:sldId id="328" r:id="rId62"/>
    <p:sldId id="308" r:id="rId63"/>
    <p:sldId id="268" r:id="rId64"/>
    <p:sldId id="357" r:id="rId65"/>
    <p:sldId id="362" r:id="rId66"/>
    <p:sldId id="364" r:id="rId67"/>
    <p:sldId id="411" r:id="rId68"/>
    <p:sldId id="412" r:id="rId69"/>
    <p:sldId id="413" r:id="rId70"/>
    <p:sldId id="363" r:id="rId71"/>
    <p:sldId id="365" r:id="rId72"/>
    <p:sldId id="366" r:id="rId73"/>
    <p:sldId id="368" r:id="rId74"/>
    <p:sldId id="369" r:id="rId75"/>
    <p:sldId id="370" r:id="rId76"/>
    <p:sldId id="311" r:id="rId77"/>
    <p:sldId id="309" r:id="rId78"/>
    <p:sldId id="414" r:id="rId79"/>
    <p:sldId id="278" r:id="rId80"/>
    <p:sldId id="310" r:id="rId81"/>
    <p:sldId id="367" r:id="rId82"/>
    <p:sldId id="269" r:id="rId83"/>
    <p:sldId id="261" r:id="rId84"/>
    <p:sldId id="270" r:id="rId85"/>
    <p:sldId id="372" r:id="rId86"/>
    <p:sldId id="374" r:id="rId87"/>
    <p:sldId id="277" r:id="rId88"/>
    <p:sldId id="313" r:id="rId89"/>
    <p:sldId id="314" r:id="rId90"/>
    <p:sldId id="315" r:id="rId91"/>
    <p:sldId id="316" r:id="rId92"/>
    <p:sldId id="317" r:id="rId93"/>
    <p:sldId id="271" r:id="rId94"/>
    <p:sldId id="276" r:id="rId95"/>
    <p:sldId id="318" r:id="rId96"/>
    <p:sldId id="319" r:id="rId97"/>
    <p:sldId id="320" r:id="rId98"/>
    <p:sldId id="321" r:id="rId99"/>
    <p:sldId id="323" r:id="rId100"/>
    <p:sldId id="361" r:id="rId101"/>
    <p:sldId id="322" r:id="rId102"/>
    <p:sldId id="420" r:id="rId103"/>
    <p:sldId id="282" r:id="rId104"/>
    <p:sldId id="324" r:id="rId105"/>
    <p:sldId id="325" r:id="rId106"/>
    <p:sldId id="326" r:id="rId107"/>
    <p:sldId id="401" r:id="rId108"/>
    <p:sldId id="402" r:id="rId109"/>
    <p:sldId id="272" r:id="rId110"/>
    <p:sldId id="371" r:id="rId111"/>
    <p:sldId id="378" r:id="rId112"/>
    <p:sldId id="379" r:id="rId113"/>
    <p:sldId id="380" r:id="rId114"/>
    <p:sldId id="356" r:id="rId115"/>
    <p:sldId id="381" r:id="rId116"/>
    <p:sldId id="382" r:id="rId117"/>
    <p:sldId id="385" r:id="rId118"/>
    <p:sldId id="386" r:id="rId119"/>
    <p:sldId id="327" r:id="rId120"/>
    <p:sldId id="330" r:id="rId121"/>
    <p:sldId id="332" r:id="rId122"/>
    <p:sldId id="333" r:id="rId123"/>
    <p:sldId id="334" r:id="rId124"/>
    <p:sldId id="335" r:id="rId125"/>
    <p:sldId id="336" r:id="rId126"/>
    <p:sldId id="337" r:id="rId127"/>
    <p:sldId id="340" r:id="rId128"/>
    <p:sldId id="341" r:id="rId129"/>
    <p:sldId id="342" r:id="rId130"/>
    <p:sldId id="338" r:id="rId131"/>
    <p:sldId id="344" r:id="rId132"/>
    <p:sldId id="345" r:id="rId133"/>
    <p:sldId id="346" r:id="rId134"/>
    <p:sldId id="343" r:id="rId135"/>
    <p:sldId id="339" r:id="rId136"/>
    <p:sldId id="347" r:id="rId137"/>
    <p:sldId id="348" r:id="rId138"/>
    <p:sldId id="349" r:id="rId139"/>
    <p:sldId id="275" r:id="rId140"/>
    <p:sldId id="331" r:id="rId141"/>
    <p:sldId id="352" r:id="rId142"/>
    <p:sldId id="353" r:id="rId143"/>
    <p:sldId id="298" r:id="rId144"/>
    <p:sldId id="299" r:id="rId145"/>
    <p:sldId id="300" r:id="rId146"/>
    <p:sldId id="301" r:id="rId147"/>
    <p:sldId id="302" r:id="rId148"/>
    <p:sldId id="303" r:id="rId149"/>
    <p:sldId id="400" r:id="rId150"/>
    <p:sldId id="404" r:id="rId151"/>
    <p:sldId id="265" r:id="rId1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AEE78-B0E2-0A50-33FA-FC35C23985D9}" name="Chantal Augusto" initials="CA" userId="S::chantal.augusto@healthcatalyst.com::025ecd87-3598-4a56-ae90-a0d0aa6c0c6a" providerId="AD"/>
  <p188:author id="{8C12C8F7-FF9F-05C0-0908-4419A6F82947}" name="Katy Demong" initials="KD" userId="S::katy.demong@healthcatalyst.com::9678e063-99fa-4f17-96b7-313e6d0131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75676" autoAdjust="0"/>
  </p:normalViewPr>
  <p:slideViewPr>
    <p:cSldViewPr snapToGrid="0">
      <p:cViewPr varScale="1">
        <p:scale>
          <a:sx n="82" d="100"/>
          <a:sy n="82"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451-BD99-403B-B864-9D52B5DC791C}"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a:t>
            </a:fld>
            <a:endParaRPr lang="en-US"/>
          </a:p>
        </p:txBody>
      </p:sp>
    </p:spTree>
    <p:extLst>
      <p:ext uri="{BB962C8B-B14F-4D97-AF65-F5344CB8AC3E}">
        <p14:creationId xmlns:p14="http://schemas.microsoft.com/office/powerpoint/2010/main" val="24103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21</a:t>
            </a:fld>
            <a:endParaRPr lang="en-US"/>
          </a:p>
        </p:txBody>
      </p:sp>
    </p:spTree>
    <p:extLst>
      <p:ext uri="{BB962C8B-B14F-4D97-AF65-F5344CB8AC3E}">
        <p14:creationId xmlns:p14="http://schemas.microsoft.com/office/powerpoint/2010/main" val="12679383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120</a:t>
            </a:fld>
            <a:endParaRPr lang="en-US"/>
          </a:p>
        </p:txBody>
      </p:sp>
    </p:spTree>
    <p:extLst>
      <p:ext uri="{BB962C8B-B14F-4D97-AF65-F5344CB8AC3E}">
        <p14:creationId xmlns:p14="http://schemas.microsoft.com/office/powerpoint/2010/main" val="17393057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121</a:t>
            </a:fld>
            <a:endParaRPr lang="en-US"/>
          </a:p>
        </p:txBody>
      </p:sp>
    </p:spTree>
    <p:extLst>
      <p:ext uri="{BB962C8B-B14F-4D97-AF65-F5344CB8AC3E}">
        <p14:creationId xmlns:p14="http://schemas.microsoft.com/office/powerpoint/2010/main" val="22349063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 densitometry, also called dual-energy x-ray absorptiometry, DEXA or DXA, uses a very small dose of ionizing radiation to produce pictures of the inside of the body (usually the lower (or lumbar) spine and hips) to measure bone loss. </a:t>
            </a:r>
          </a:p>
          <a:p>
            <a:endParaRPr lang="en-US" dirty="0"/>
          </a:p>
          <a:p>
            <a:r>
              <a:rPr lang="en-US" dirty="0"/>
              <a:t>Radiofrequency </a:t>
            </a:r>
            <a:r>
              <a:rPr lang="en-US" dirty="0" err="1"/>
              <a:t>Echographic</a:t>
            </a:r>
            <a:r>
              <a:rPr lang="en-US" dirty="0"/>
              <a:t> Multi Spectrometry (REMS) is a non-ionizing technology that evaluates the bone status at axial skeletal sites by analyzing raw ultrasound signals. Imaging techniques for the evaluation of bone status have certain limitations or are expensive</a:t>
            </a:r>
          </a:p>
        </p:txBody>
      </p:sp>
      <p:sp>
        <p:nvSpPr>
          <p:cNvPr id="4" name="Slide Number Placeholder 3"/>
          <p:cNvSpPr>
            <a:spLocks noGrp="1"/>
          </p:cNvSpPr>
          <p:nvPr>
            <p:ph type="sldNum" sz="quarter" idx="5"/>
          </p:nvPr>
        </p:nvSpPr>
        <p:spPr/>
        <p:txBody>
          <a:bodyPr/>
          <a:lstStyle/>
          <a:p>
            <a:fld id="{43F1C1D5-1B46-441D-9B5C-BA43369CB2B2}" type="slidenum">
              <a:rPr lang="en-US" smtClean="0"/>
              <a:t>122</a:t>
            </a:fld>
            <a:endParaRPr lang="en-US"/>
          </a:p>
        </p:txBody>
      </p:sp>
    </p:spTree>
    <p:extLst>
      <p:ext uri="{BB962C8B-B14F-4D97-AF65-F5344CB8AC3E}">
        <p14:creationId xmlns:p14="http://schemas.microsoft.com/office/powerpoint/2010/main" val="39252701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0816T &amp; 0817T are an OPEN procedure. Codes 0587T &amp; 0588T are existing codes for percutaneous placement</a:t>
            </a:r>
          </a:p>
          <a:p>
            <a:r>
              <a:rPr lang="en-US" dirty="0"/>
              <a:t>0818T-0819T intended for OPEN revision/removal of an integrated tibial nerve stimulator. Subcutaneous and subfascial describe the device and where it will reside, whether </a:t>
            </a:r>
            <a:r>
              <a:rPr lang="en-US" dirty="0" err="1"/>
              <a:t>subq</a:t>
            </a:r>
            <a:r>
              <a:rPr lang="en-US" dirty="0"/>
              <a:t> or subfascial, not the approach.</a:t>
            </a:r>
          </a:p>
        </p:txBody>
      </p:sp>
      <p:sp>
        <p:nvSpPr>
          <p:cNvPr id="4" name="Slide Number Placeholder 3"/>
          <p:cNvSpPr>
            <a:spLocks noGrp="1"/>
          </p:cNvSpPr>
          <p:nvPr>
            <p:ph type="sldNum" sz="quarter" idx="5"/>
          </p:nvPr>
        </p:nvSpPr>
        <p:spPr/>
        <p:txBody>
          <a:bodyPr/>
          <a:lstStyle/>
          <a:p>
            <a:fld id="{43F1C1D5-1B46-441D-9B5C-BA43369CB2B2}" type="slidenum">
              <a:rPr lang="en-US" smtClean="0"/>
              <a:t>123</a:t>
            </a:fld>
            <a:endParaRPr lang="en-US"/>
          </a:p>
        </p:txBody>
      </p:sp>
    </p:spTree>
    <p:extLst>
      <p:ext uri="{BB962C8B-B14F-4D97-AF65-F5344CB8AC3E}">
        <p14:creationId xmlns:p14="http://schemas.microsoft.com/office/powerpoint/2010/main" val="181805477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subsection of codes, and are related to E/M services. </a:t>
            </a:r>
          </a:p>
          <a:p>
            <a:endParaRPr lang="en-US" dirty="0"/>
          </a:p>
          <a:p>
            <a:r>
              <a:rPr lang="en-US" dirty="0"/>
              <a:t>In a therapeutic setting: Self-administered psychedelic drug, who provides the service, and the monitoring is continuous and in-person</a:t>
            </a:r>
          </a:p>
        </p:txBody>
      </p:sp>
      <p:sp>
        <p:nvSpPr>
          <p:cNvPr id="4" name="Slide Number Placeholder 3"/>
          <p:cNvSpPr>
            <a:spLocks noGrp="1"/>
          </p:cNvSpPr>
          <p:nvPr>
            <p:ph type="sldNum" sz="quarter" idx="5"/>
          </p:nvPr>
        </p:nvSpPr>
        <p:spPr/>
        <p:txBody>
          <a:bodyPr/>
          <a:lstStyle/>
          <a:p>
            <a:fld id="{43F1C1D5-1B46-441D-9B5C-BA43369CB2B2}" type="slidenum">
              <a:rPr lang="en-US" smtClean="0"/>
              <a:t>124</a:t>
            </a:fld>
            <a:endParaRPr lang="en-US"/>
          </a:p>
        </p:txBody>
      </p:sp>
    </p:spTree>
    <p:extLst>
      <p:ext uri="{BB962C8B-B14F-4D97-AF65-F5344CB8AC3E}">
        <p14:creationId xmlns:p14="http://schemas.microsoft.com/office/powerpoint/2010/main" val="24431739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125</a:t>
            </a:fld>
            <a:endParaRPr lang="en-US"/>
          </a:p>
        </p:txBody>
      </p:sp>
    </p:spTree>
    <p:extLst>
      <p:ext uri="{BB962C8B-B14F-4D97-AF65-F5344CB8AC3E}">
        <p14:creationId xmlns:p14="http://schemas.microsoft.com/office/powerpoint/2010/main" val="37248056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battery, then there are prongs that attach to the heart</a:t>
            </a:r>
          </a:p>
          <a:p>
            <a:r>
              <a:rPr lang="en-US" dirty="0"/>
              <a:t>Sensor and pacing all encapsulated in the device and no leads are needed</a:t>
            </a:r>
          </a:p>
        </p:txBody>
      </p:sp>
      <p:sp>
        <p:nvSpPr>
          <p:cNvPr id="4" name="Slide Number Placeholder 3"/>
          <p:cNvSpPr>
            <a:spLocks noGrp="1"/>
          </p:cNvSpPr>
          <p:nvPr>
            <p:ph type="sldNum" sz="quarter" idx="5"/>
          </p:nvPr>
        </p:nvSpPr>
        <p:spPr/>
        <p:txBody>
          <a:bodyPr/>
          <a:lstStyle/>
          <a:p>
            <a:fld id="{43F1C1D5-1B46-441D-9B5C-BA43369CB2B2}" type="slidenum">
              <a:rPr lang="en-US" smtClean="0"/>
              <a:t>126</a:t>
            </a:fld>
            <a:endParaRPr lang="en-US"/>
          </a:p>
        </p:txBody>
      </p:sp>
    </p:spTree>
    <p:extLst>
      <p:ext uri="{BB962C8B-B14F-4D97-AF65-F5344CB8AC3E}">
        <p14:creationId xmlns:p14="http://schemas.microsoft.com/office/powerpoint/2010/main" val="7245250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7 slides are for the digitization of glass microscope slides. There were several added last year, so I’m not going to go over these. </a:t>
            </a:r>
          </a:p>
        </p:txBody>
      </p:sp>
      <p:sp>
        <p:nvSpPr>
          <p:cNvPr id="4" name="Slide Number Placeholder 3"/>
          <p:cNvSpPr>
            <a:spLocks noGrp="1"/>
          </p:cNvSpPr>
          <p:nvPr>
            <p:ph type="sldNum" sz="quarter" idx="5"/>
          </p:nvPr>
        </p:nvSpPr>
        <p:spPr/>
        <p:txBody>
          <a:bodyPr/>
          <a:lstStyle/>
          <a:p>
            <a:fld id="{43F1C1D5-1B46-441D-9B5C-BA43369CB2B2}" type="slidenum">
              <a:rPr lang="en-US" smtClean="0"/>
              <a:t>127</a:t>
            </a:fld>
            <a:endParaRPr lang="en-US"/>
          </a:p>
        </p:txBody>
      </p:sp>
    </p:spTree>
    <p:extLst>
      <p:ext uri="{BB962C8B-B14F-4D97-AF65-F5344CB8AC3E}">
        <p14:creationId xmlns:p14="http://schemas.microsoft.com/office/powerpoint/2010/main" val="174584766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128</a:t>
            </a:fld>
            <a:endParaRPr lang="en-US"/>
          </a:p>
        </p:txBody>
      </p:sp>
    </p:spTree>
    <p:extLst>
      <p:ext uri="{BB962C8B-B14F-4D97-AF65-F5344CB8AC3E}">
        <p14:creationId xmlns:p14="http://schemas.microsoft.com/office/powerpoint/2010/main" val="15202512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129</a:t>
            </a:fld>
            <a:endParaRPr lang="en-US"/>
          </a:p>
        </p:txBody>
      </p:sp>
    </p:spTree>
    <p:extLst>
      <p:ext uri="{BB962C8B-B14F-4D97-AF65-F5344CB8AC3E}">
        <p14:creationId xmlns:p14="http://schemas.microsoft.com/office/powerpoint/2010/main" val="266782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CPT manual has some updates regarding multiple E/M services on the same date. Opportunity to address nuances and questions regarding these issues. </a:t>
            </a:r>
          </a:p>
          <a:p>
            <a:endParaRPr lang="en-US" dirty="0"/>
          </a:p>
          <a:p>
            <a:r>
              <a:rPr lang="en-US" dirty="0"/>
              <a:t>Adopts long-standing, generally accepted rules and CMS policy. MAJOR exception is CPT allows reporting of 2 services by same practitioner (office &amp; initial hospital), while CMS does not</a:t>
            </a:r>
          </a:p>
          <a:p>
            <a:endParaRPr lang="en-US" dirty="0"/>
          </a:p>
          <a:p>
            <a:r>
              <a:rPr lang="en-US" dirty="0"/>
              <a:t>The guideline updates are when one service is reported and are consistent with CMS policy.</a:t>
            </a:r>
          </a:p>
        </p:txBody>
      </p:sp>
      <p:sp>
        <p:nvSpPr>
          <p:cNvPr id="4" name="Slide Number Placeholder 3"/>
          <p:cNvSpPr>
            <a:spLocks noGrp="1"/>
          </p:cNvSpPr>
          <p:nvPr>
            <p:ph type="sldNum" sz="quarter" idx="5"/>
          </p:nvPr>
        </p:nvSpPr>
        <p:spPr/>
        <p:txBody>
          <a:bodyPr/>
          <a:lstStyle/>
          <a:p>
            <a:fld id="{43F1C1D5-1B46-441D-9B5C-BA43369CB2B2}" type="slidenum">
              <a:rPr lang="en-US" smtClean="0"/>
              <a:t>22</a:t>
            </a:fld>
            <a:endParaRPr lang="en-US"/>
          </a:p>
        </p:txBody>
      </p:sp>
    </p:spTree>
    <p:extLst>
      <p:ext uri="{BB962C8B-B14F-4D97-AF65-F5344CB8AC3E}">
        <p14:creationId xmlns:p14="http://schemas.microsoft.com/office/powerpoint/2010/main" val="156148674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130</a:t>
            </a:fld>
            <a:endParaRPr lang="en-US"/>
          </a:p>
        </p:txBody>
      </p:sp>
    </p:spTree>
    <p:extLst>
      <p:ext uri="{BB962C8B-B14F-4D97-AF65-F5344CB8AC3E}">
        <p14:creationId xmlns:p14="http://schemas.microsoft.com/office/powerpoint/2010/main" val="283576599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131</a:t>
            </a:fld>
            <a:endParaRPr lang="en-US"/>
          </a:p>
        </p:txBody>
      </p:sp>
    </p:spTree>
    <p:extLst>
      <p:ext uri="{BB962C8B-B14F-4D97-AF65-F5344CB8AC3E}">
        <p14:creationId xmlns:p14="http://schemas.microsoft.com/office/powerpoint/2010/main" val="42072721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132</a:t>
            </a:fld>
            <a:endParaRPr lang="en-US"/>
          </a:p>
        </p:txBody>
      </p:sp>
    </p:spTree>
    <p:extLst>
      <p:ext uri="{BB962C8B-B14F-4D97-AF65-F5344CB8AC3E}">
        <p14:creationId xmlns:p14="http://schemas.microsoft.com/office/powerpoint/2010/main" val="230822951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133</a:t>
            </a:fld>
            <a:endParaRPr lang="en-US"/>
          </a:p>
        </p:txBody>
      </p:sp>
    </p:spTree>
    <p:extLst>
      <p:ext uri="{BB962C8B-B14F-4D97-AF65-F5344CB8AC3E}">
        <p14:creationId xmlns:p14="http://schemas.microsoft.com/office/powerpoint/2010/main" val="5574048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134</a:t>
            </a:fld>
            <a:endParaRPr lang="en-US"/>
          </a:p>
        </p:txBody>
      </p:sp>
    </p:spTree>
    <p:extLst>
      <p:ext uri="{BB962C8B-B14F-4D97-AF65-F5344CB8AC3E}">
        <p14:creationId xmlns:p14="http://schemas.microsoft.com/office/powerpoint/2010/main" val="14852822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0857T – Regence medical policy 10/1/2023 considers this investigational. </a:t>
            </a:r>
          </a:p>
          <a:p>
            <a:endParaRPr lang="en-US" dirty="0"/>
          </a:p>
          <a:p>
            <a:r>
              <a:rPr lang="en-US" dirty="0"/>
              <a:t>0858T – TMS for depression or neurological disorders</a:t>
            </a:r>
          </a:p>
        </p:txBody>
      </p:sp>
      <p:sp>
        <p:nvSpPr>
          <p:cNvPr id="4" name="Slide Number Placeholder 3"/>
          <p:cNvSpPr>
            <a:spLocks noGrp="1"/>
          </p:cNvSpPr>
          <p:nvPr>
            <p:ph type="sldNum" sz="quarter" idx="5"/>
          </p:nvPr>
        </p:nvSpPr>
        <p:spPr/>
        <p:txBody>
          <a:bodyPr/>
          <a:lstStyle/>
          <a:p>
            <a:fld id="{43F1C1D5-1B46-441D-9B5C-BA43369CB2B2}" type="slidenum">
              <a:rPr lang="en-US" smtClean="0"/>
              <a:t>135</a:t>
            </a:fld>
            <a:endParaRPr lang="en-US"/>
          </a:p>
        </p:txBody>
      </p:sp>
    </p:spTree>
    <p:extLst>
      <p:ext uri="{BB962C8B-B14F-4D97-AF65-F5344CB8AC3E}">
        <p14:creationId xmlns:p14="http://schemas.microsoft.com/office/powerpoint/2010/main" val="30643693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equipment example given during the CPT Symposium looked a lot like a glass stand or scale, where light was projected through the bottom of the feet to obtain a measurement of the cutaneous vascular perfusion. </a:t>
            </a:r>
            <a:endParaRPr lang="en-US" b="1" dirty="0"/>
          </a:p>
          <a:p>
            <a:endParaRPr lang="en-US" dirty="0"/>
          </a:p>
          <a:p>
            <a:r>
              <a:rPr lang="en-US" dirty="0"/>
              <a:t>0860Tdiffers from 0640T &amp; 0859T because they include provocative maneuvers for one or both lower extremities. No sensors touching the patient for 0860T.</a:t>
            </a:r>
          </a:p>
          <a:p>
            <a:endParaRPr lang="en-US" dirty="0"/>
          </a:p>
          <a:p>
            <a:r>
              <a:rPr lang="en-US" dirty="0"/>
              <a:t>0859T used with 0640T for non-PAD conditions.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136</a:t>
            </a:fld>
            <a:endParaRPr lang="en-US"/>
          </a:p>
        </p:txBody>
      </p:sp>
    </p:spTree>
    <p:extLst>
      <p:ext uri="{BB962C8B-B14F-4D97-AF65-F5344CB8AC3E}">
        <p14:creationId xmlns:p14="http://schemas.microsoft.com/office/powerpoint/2010/main" val="38790057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codes dovetail with the changes to codes 0517T-0520T</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137</a:t>
            </a:fld>
            <a:endParaRPr lang="en-US"/>
          </a:p>
        </p:txBody>
      </p:sp>
    </p:spTree>
    <p:extLst>
      <p:ext uri="{BB962C8B-B14F-4D97-AF65-F5344CB8AC3E}">
        <p14:creationId xmlns:p14="http://schemas.microsoft.com/office/powerpoint/2010/main" val="2385238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0101T </a:t>
            </a:r>
          </a:p>
        </p:txBody>
      </p:sp>
      <p:sp>
        <p:nvSpPr>
          <p:cNvPr id="4" name="Slide Number Placeholder 3"/>
          <p:cNvSpPr>
            <a:spLocks noGrp="1"/>
          </p:cNvSpPr>
          <p:nvPr>
            <p:ph type="sldNum" sz="quarter" idx="5"/>
          </p:nvPr>
        </p:nvSpPr>
        <p:spPr/>
        <p:txBody>
          <a:bodyPr/>
          <a:lstStyle/>
          <a:p>
            <a:fld id="{43F1C1D5-1B46-441D-9B5C-BA43369CB2B2}" type="slidenum">
              <a:rPr lang="en-US" smtClean="0"/>
              <a:t>138</a:t>
            </a:fld>
            <a:endParaRPr lang="en-US"/>
          </a:p>
        </p:txBody>
      </p:sp>
    </p:spTree>
    <p:extLst>
      <p:ext uri="{BB962C8B-B14F-4D97-AF65-F5344CB8AC3E}">
        <p14:creationId xmlns:p14="http://schemas.microsoft.com/office/powerpoint/2010/main" val="384708613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MRI codes do not analyze the composition tissue (the brain tissue), but it rather looks at the lesions. The images are overlaid with each other, and over time, changes can be seen. Software quantifies the lesion volumes, number and location to provide information the MD can use to direct treatment. </a:t>
            </a:r>
          </a:p>
          <a:p>
            <a:endParaRPr lang="en-US" dirty="0"/>
          </a:p>
          <a:p>
            <a:r>
              <a:rPr lang="en-US" dirty="0"/>
              <a:t>0865T uses previously acquired images. 0866T is when the MRI is done at the same time. </a:t>
            </a:r>
          </a:p>
        </p:txBody>
      </p:sp>
      <p:sp>
        <p:nvSpPr>
          <p:cNvPr id="4" name="Slide Number Placeholder 3"/>
          <p:cNvSpPr>
            <a:spLocks noGrp="1"/>
          </p:cNvSpPr>
          <p:nvPr>
            <p:ph type="sldNum" sz="quarter" idx="5"/>
          </p:nvPr>
        </p:nvSpPr>
        <p:spPr/>
        <p:txBody>
          <a:bodyPr/>
          <a:lstStyle/>
          <a:p>
            <a:fld id="{43F1C1D5-1B46-441D-9B5C-BA43369CB2B2}" type="slidenum">
              <a:rPr lang="en-US" smtClean="0"/>
              <a:t>139</a:t>
            </a:fld>
            <a:endParaRPr lang="en-US"/>
          </a:p>
        </p:txBody>
      </p:sp>
    </p:spTree>
    <p:extLst>
      <p:ext uri="{BB962C8B-B14F-4D97-AF65-F5344CB8AC3E}">
        <p14:creationId xmlns:p14="http://schemas.microsoft.com/office/powerpoint/2010/main" val="283814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long-standing policy and nothing new. Certain services contain the phrase “per day” and it is the total time over the course of a day.</a:t>
            </a:r>
          </a:p>
        </p:txBody>
      </p:sp>
      <p:sp>
        <p:nvSpPr>
          <p:cNvPr id="4" name="Slide Number Placeholder 3"/>
          <p:cNvSpPr>
            <a:spLocks noGrp="1"/>
          </p:cNvSpPr>
          <p:nvPr>
            <p:ph type="sldNum" sz="quarter" idx="5"/>
          </p:nvPr>
        </p:nvSpPr>
        <p:spPr/>
        <p:txBody>
          <a:bodyPr/>
          <a:lstStyle/>
          <a:p>
            <a:fld id="{43F1C1D5-1B46-441D-9B5C-BA43369CB2B2}" type="slidenum">
              <a:rPr lang="en-US" smtClean="0"/>
              <a:t>23</a:t>
            </a:fld>
            <a:endParaRPr lang="en-US"/>
          </a:p>
        </p:txBody>
      </p:sp>
    </p:spTree>
    <p:extLst>
      <p:ext uri="{BB962C8B-B14F-4D97-AF65-F5344CB8AC3E}">
        <p14:creationId xmlns:p14="http://schemas.microsoft.com/office/powerpoint/2010/main" val="3347445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takeaway - No time may be counted twice when reporting more than one E/M service. </a:t>
            </a:r>
          </a:p>
        </p:txBody>
      </p:sp>
      <p:sp>
        <p:nvSpPr>
          <p:cNvPr id="4" name="Slide Number Placeholder 3"/>
          <p:cNvSpPr>
            <a:spLocks noGrp="1"/>
          </p:cNvSpPr>
          <p:nvPr>
            <p:ph type="sldNum" sz="quarter" idx="5"/>
          </p:nvPr>
        </p:nvSpPr>
        <p:spPr/>
        <p:txBody>
          <a:bodyPr/>
          <a:lstStyle/>
          <a:p>
            <a:fld id="{43F1C1D5-1B46-441D-9B5C-BA43369CB2B2}" type="slidenum">
              <a:rPr lang="en-US" smtClean="0"/>
              <a:t>24</a:t>
            </a:fld>
            <a:endParaRPr lang="en-US"/>
          </a:p>
        </p:txBody>
      </p:sp>
    </p:spTree>
    <p:extLst>
      <p:ext uri="{BB962C8B-B14F-4D97-AF65-F5344CB8AC3E}">
        <p14:creationId xmlns:p14="http://schemas.microsoft.com/office/powerpoint/2010/main" val="257140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visits do not use time for reporting. If you’re not the one reporting the ED visit, but spend a lot of time in the ED prior to admitting the patient, the time spent in the ED may be counted towards the inpatient admit visit.</a:t>
            </a:r>
          </a:p>
        </p:txBody>
      </p:sp>
      <p:sp>
        <p:nvSpPr>
          <p:cNvPr id="4" name="Slide Number Placeholder 3"/>
          <p:cNvSpPr>
            <a:spLocks noGrp="1"/>
          </p:cNvSpPr>
          <p:nvPr>
            <p:ph type="sldNum" sz="quarter" idx="5"/>
          </p:nvPr>
        </p:nvSpPr>
        <p:spPr/>
        <p:txBody>
          <a:bodyPr/>
          <a:lstStyle/>
          <a:p>
            <a:fld id="{43F1C1D5-1B46-441D-9B5C-BA43369CB2B2}" type="slidenum">
              <a:rPr lang="en-US" smtClean="0"/>
              <a:t>25</a:t>
            </a:fld>
            <a:endParaRPr lang="en-US"/>
          </a:p>
        </p:txBody>
      </p:sp>
    </p:spTree>
    <p:extLst>
      <p:ext uri="{BB962C8B-B14F-4D97-AF65-F5344CB8AC3E}">
        <p14:creationId xmlns:p14="http://schemas.microsoft.com/office/powerpoint/2010/main" val="2786500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this type of situation is when a patient is discharged from the hospital and admitted to a SNF. It is important that the documentation support the different allocations of time spent for each service.</a:t>
            </a:r>
          </a:p>
          <a:p>
            <a:endParaRPr lang="en-US" dirty="0"/>
          </a:p>
          <a:p>
            <a:r>
              <a:rPr lang="en-US" dirty="0"/>
              <a:t>Remember - No time may be counted twice when reporting more than one E/M service. </a:t>
            </a:r>
          </a:p>
        </p:txBody>
      </p:sp>
      <p:sp>
        <p:nvSpPr>
          <p:cNvPr id="4" name="Slide Number Placeholder 3"/>
          <p:cNvSpPr>
            <a:spLocks noGrp="1"/>
          </p:cNvSpPr>
          <p:nvPr>
            <p:ph type="sldNum" sz="quarter" idx="5"/>
          </p:nvPr>
        </p:nvSpPr>
        <p:spPr/>
        <p:txBody>
          <a:bodyPr/>
          <a:lstStyle/>
          <a:p>
            <a:fld id="{43F1C1D5-1B46-441D-9B5C-BA43369CB2B2}" type="slidenum">
              <a:rPr lang="en-US" smtClean="0"/>
              <a:t>26</a:t>
            </a:fld>
            <a:endParaRPr lang="en-US"/>
          </a:p>
        </p:txBody>
      </p:sp>
    </p:spTree>
    <p:extLst>
      <p:ext uri="{BB962C8B-B14F-4D97-AF65-F5344CB8AC3E}">
        <p14:creationId xmlns:p14="http://schemas.microsoft.com/office/powerpoint/2010/main" val="262133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top item, this is what might be considered a bounce back service. The patient is seen and discharged. Gets home, fever spikes and they come back and are admitted. This is a single stay and you may need to adjust coding.</a:t>
            </a:r>
          </a:p>
          <a:p>
            <a:endParaRPr lang="en-US" dirty="0"/>
          </a:p>
          <a:p>
            <a:r>
              <a:rPr lang="en-US" dirty="0"/>
              <a:t>The middle scenario addresses when a patient leaves one facility, but is then admitted to another. These are separate services and may be reported. </a:t>
            </a:r>
          </a:p>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27</a:t>
            </a:fld>
            <a:endParaRPr lang="en-US"/>
          </a:p>
        </p:txBody>
      </p:sp>
    </p:spTree>
    <p:extLst>
      <p:ext uri="{BB962C8B-B14F-4D97-AF65-F5344CB8AC3E}">
        <p14:creationId xmlns:p14="http://schemas.microsoft.com/office/powerpoint/2010/main" val="94978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addresses when you see the patient in two settings and only one service is reported, such as the scenario where CMS says you may only report one E/M. </a:t>
            </a:r>
          </a:p>
          <a:p>
            <a:endParaRPr lang="en-US" dirty="0"/>
          </a:p>
          <a:p>
            <a:r>
              <a:rPr lang="en-US" dirty="0"/>
              <a:t>Sum the total time, or you use the aggregated MDM to select the level of service. If prolonged services are reported, use the prolonged services code that is appropriate for the primary E/M code. </a:t>
            </a:r>
          </a:p>
        </p:txBody>
      </p:sp>
      <p:sp>
        <p:nvSpPr>
          <p:cNvPr id="4" name="Slide Number Placeholder 3"/>
          <p:cNvSpPr>
            <a:spLocks noGrp="1"/>
          </p:cNvSpPr>
          <p:nvPr>
            <p:ph type="sldNum" sz="quarter" idx="5"/>
          </p:nvPr>
        </p:nvSpPr>
        <p:spPr/>
        <p:txBody>
          <a:bodyPr/>
          <a:lstStyle/>
          <a:p>
            <a:fld id="{43F1C1D5-1B46-441D-9B5C-BA43369CB2B2}" type="slidenum">
              <a:rPr lang="en-US" smtClean="0"/>
              <a:t>28</a:t>
            </a:fld>
            <a:endParaRPr lang="en-US"/>
          </a:p>
        </p:txBody>
      </p:sp>
    </p:spTree>
    <p:extLst>
      <p:ext uri="{BB962C8B-B14F-4D97-AF65-F5344CB8AC3E}">
        <p14:creationId xmlns:p14="http://schemas.microsoft.com/office/powerpoint/2010/main" val="1043168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29</a:t>
            </a:fld>
            <a:endParaRPr lang="en-US"/>
          </a:p>
        </p:txBody>
      </p:sp>
    </p:spTree>
    <p:extLst>
      <p:ext uri="{BB962C8B-B14F-4D97-AF65-F5344CB8AC3E}">
        <p14:creationId xmlns:p14="http://schemas.microsoft.com/office/powerpoint/2010/main" val="349964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Updates to the 99234-99236 codes, or the admit/discharge on the same date, were done to create consistency to promote administrative simplification. </a:t>
            </a:r>
          </a:p>
          <a:p>
            <a:endParaRPr lang="en-US" dirty="0"/>
          </a:p>
          <a:p>
            <a:r>
              <a:rPr lang="en-US" dirty="0"/>
              <a:t>Mainly addresses short stays of under 8 hours.</a:t>
            </a:r>
          </a:p>
          <a:p>
            <a:endParaRPr lang="en-US" dirty="0"/>
          </a:p>
          <a:p>
            <a:r>
              <a:rPr lang="en-US" dirty="0"/>
              <a:t>Minor language changes for terms “visit” and “encounter” even though the terms are very similar. For a visit, you must physically go see the patient, so you will need to go see the patient in the hospital to do the admit discharge and not including telehealth visits.</a:t>
            </a:r>
          </a:p>
          <a:p>
            <a:endParaRPr lang="en-US" dirty="0"/>
          </a:p>
          <a:p>
            <a:r>
              <a:rPr lang="en-US" dirty="0"/>
              <a:t>CMS has a different graph in their E/M booklet that was mentioned previously. Link within the references section. </a:t>
            </a:r>
          </a:p>
        </p:txBody>
      </p:sp>
      <p:sp>
        <p:nvSpPr>
          <p:cNvPr id="4" name="Slide Number Placeholder 3"/>
          <p:cNvSpPr>
            <a:spLocks noGrp="1"/>
          </p:cNvSpPr>
          <p:nvPr>
            <p:ph type="sldNum" sz="quarter" idx="5"/>
          </p:nvPr>
        </p:nvSpPr>
        <p:spPr/>
        <p:txBody>
          <a:bodyPr/>
          <a:lstStyle/>
          <a:p>
            <a:fld id="{43F1C1D5-1B46-441D-9B5C-BA43369CB2B2}" type="slidenum">
              <a:rPr lang="en-US" smtClean="0"/>
              <a:t>30</a:t>
            </a:fld>
            <a:endParaRPr lang="en-US"/>
          </a:p>
        </p:txBody>
      </p:sp>
    </p:spTree>
    <p:extLst>
      <p:ext uri="{BB962C8B-B14F-4D97-AF65-F5344CB8AC3E}">
        <p14:creationId xmlns:p14="http://schemas.microsoft.com/office/powerpoint/2010/main" val="278362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Multianalyte Assays with Algorithmic Analyses (MAAA)</a:t>
            </a:r>
            <a:br>
              <a:rPr lang="en-US" dirty="0"/>
            </a:br>
            <a:r>
              <a:rPr lang="en-US" dirty="0"/>
              <a:t>Proprietary laboratory analyses (PLA) – 19 new codes released 09/29/2023. Too late to make the 2024 book, so will be in the 2025 CPT book.</a:t>
            </a:r>
          </a:p>
          <a:p>
            <a:endParaRPr lang="en-US" dirty="0"/>
          </a:p>
          <a:p>
            <a:r>
              <a:rPr lang="en-US" dirty="0"/>
              <a:t>Does not include codes added, deleted, or revised in CY 2023 with changes published in the CY 2024 book for the first time			</a:t>
            </a:r>
          </a:p>
          <a:p>
            <a:r>
              <a:rPr lang="en-US" dirty="0"/>
              <a:t>Does not include codes with changes to short and/or medium descriptions only and does not include changes to spacing and/or non-essential punctuation</a:t>
            </a:r>
          </a:p>
          <a:p>
            <a:endParaRPr lang="en-US" dirty="0"/>
          </a:p>
          <a:p>
            <a:r>
              <a:rPr lang="en-US" dirty="0"/>
              <a:t>There is an errata sheet with updates from November and December 2023. Link in the references section.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a:t>
            </a:fld>
            <a:endParaRPr lang="en-US"/>
          </a:p>
        </p:txBody>
      </p:sp>
    </p:spTree>
    <p:extLst>
      <p:ext uri="{BB962C8B-B14F-4D97-AF65-F5344CB8AC3E}">
        <p14:creationId xmlns:p14="http://schemas.microsoft.com/office/powerpoint/2010/main" val="126055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CPT 99484 is a behavioral health integration care management code</a:t>
            </a:r>
          </a:p>
          <a:p>
            <a:r>
              <a:rPr lang="en-US" dirty="0"/>
              <a:t>99497-99498 Advance Care Planning</a:t>
            </a:r>
          </a:p>
          <a:p>
            <a:r>
              <a:rPr lang="en-US" dirty="0"/>
              <a:t>G0277 hyperbaric oxygen service</a:t>
            </a:r>
          </a:p>
        </p:txBody>
      </p:sp>
      <p:sp>
        <p:nvSpPr>
          <p:cNvPr id="4" name="Slide Number Placeholder 3"/>
          <p:cNvSpPr>
            <a:spLocks noGrp="1"/>
          </p:cNvSpPr>
          <p:nvPr>
            <p:ph type="sldNum" sz="quarter" idx="5"/>
          </p:nvPr>
        </p:nvSpPr>
        <p:spPr/>
        <p:txBody>
          <a:bodyPr/>
          <a:lstStyle/>
          <a:p>
            <a:fld id="{43F1C1D5-1B46-441D-9B5C-BA43369CB2B2}" type="slidenum">
              <a:rPr lang="en-US" smtClean="0"/>
              <a:t>31</a:t>
            </a:fld>
            <a:endParaRPr lang="en-US"/>
          </a:p>
        </p:txBody>
      </p:sp>
    </p:spTree>
    <p:extLst>
      <p:ext uri="{BB962C8B-B14F-4D97-AF65-F5344CB8AC3E}">
        <p14:creationId xmlns:p14="http://schemas.microsoft.com/office/powerpoint/2010/main" val="81238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Vertebral body tethering (VBT) is used to correct scoliosis. Uses a tether (cord) that compresses the convex vertebral growth plates, which inhibits their growth, allowing the concave plates to grow</a:t>
            </a:r>
          </a:p>
          <a:p>
            <a:r>
              <a:rPr lang="en-US" dirty="0"/>
              <a:t>Does not include arthrodesis or fusion of the spine</a:t>
            </a:r>
          </a:p>
          <a:p>
            <a:r>
              <a:rPr lang="en-US" dirty="0"/>
              <a:t>Mostly done on children</a:t>
            </a:r>
          </a:p>
          <a:p>
            <a:endParaRPr lang="en-US" dirty="0"/>
          </a:p>
          <a:p>
            <a:r>
              <a:rPr lang="en-US" dirty="0"/>
              <a:t>It wasn’t that long ago that they introduced the codes where rods could be adjusted for the growth, and now it can be done with chords. </a:t>
            </a:r>
          </a:p>
          <a:p>
            <a:r>
              <a:rPr lang="en-US" dirty="0"/>
              <a:t>Note these are for the anterior thoracic vertebra. Changes were made to codes 0656T-0657T to make them specific to the lumbar/thoracolumbar area, with the addition of 0790T for the lumbar/thoracolumbar so there is alignment with the codes.</a:t>
            </a:r>
          </a:p>
          <a:p>
            <a:endParaRPr lang="en-US" dirty="0"/>
          </a:p>
          <a:p>
            <a:r>
              <a:rPr lang="en-US" dirty="0"/>
              <a:t>Code selection for the placement is dependent upon anatomical location and the number of vertebral segments.</a:t>
            </a:r>
          </a:p>
          <a:p>
            <a:endParaRPr lang="en-US" dirty="0"/>
          </a:p>
          <a:p>
            <a:r>
              <a:rPr lang="en-US" dirty="0"/>
              <a:t>Thoracoscopy is included.</a:t>
            </a:r>
          </a:p>
        </p:txBody>
      </p:sp>
      <p:sp>
        <p:nvSpPr>
          <p:cNvPr id="4" name="Slide Number Placeholder 3"/>
          <p:cNvSpPr>
            <a:spLocks noGrp="1"/>
          </p:cNvSpPr>
          <p:nvPr>
            <p:ph type="sldNum" sz="quarter" idx="5"/>
          </p:nvPr>
        </p:nvSpPr>
        <p:spPr/>
        <p:txBody>
          <a:bodyPr/>
          <a:lstStyle/>
          <a:p>
            <a:fld id="{43F1C1D5-1B46-441D-9B5C-BA43369CB2B2}" type="slidenum">
              <a:rPr lang="en-US" smtClean="0"/>
              <a:t>33</a:t>
            </a:fld>
            <a:endParaRPr lang="en-US"/>
          </a:p>
        </p:txBody>
      </p:sp>
    </p:spTree>
    <p:extLst>
      <p:ext uri="{BB962C8B-B14F-4D97-AF65-F5344CB8AC3E}">
        <p14:creationId xmlns:p14="http://schemas.microsoft.com/office/powerpoint/2010/main" val="1739135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codes are for SI Joint arthrodesis where the Category III code is being upgraded to a regular CPT code.</a:t>
            </a:r>
          </a:p>
          <a:p>
            <a:endParaRPr lang="en-US" dirty="0"/>
          </a:p>
          <a:p>
            <a:r>
              <a:rPr lang="en-US" dirty="0"/>
              <a:t>27278 is when no transfixation device used, while 27279 includes the use of a transfixation device. Yes, the codes use two different terms for the device. </a:t>
            </a:r>
          </a:p>
        </p:txBody>
      </p:sp>
      <p:sp>
        <p:nvSpPr>
          <p:cNvPr id="4" name="Slide Number Placeholder 3"/>
          <p:cNvSpPr>
            <a:spLocks noGrp="1"/>
          </p:cNvSpPr>
          <p:nvPr>
            <p:ph type="sldNum" sz="quarter" idx="5"/>
          </p:nvPr>
        </p:nvSpPr>
        <p:spPr/>
        <p:txBody>
          <a:bodyPr/>
          <a:lstStyle/>
          <a:p>
            <a:fld id="{43F1C1D5-1B46-441D-9B5C-BA43369CB2B2}" type="slidenum">
              <a:rPr lang="en-US" smtClean="0"/>
              <a:t>34</a:t>
            </a:fld>
            <a:endParaRPr lang="en-US"/>
          </a:p>
        </p:txBody>
      </p:sp>
    </p:spTree>
    <p:extLst>
      <p:ext uri="{BB962C8B-B14F-4D97-AF65-F5344CB8AC3E}">
        <p14:creationId xmlns:p14="http://schemas.microsoft.com/office/powerpoint/2010/main" val="3735101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Updates to clarify that the code should inherently include the removal of the bunion by excision or resection. Six codes updated.</a:t>
            </a:r>
          </a:p>
        </p:txBody>
      </p:sp>
      <p:sp>
        <p:nvSpPr>
          <p:cNvPr id="4" name="Slide Number Placeholder 3"/>
          <p:cNvSpPr>
            <a:spLocks noGrp="1"/>
          </p:cNvSpPr>
          <p:nvPr>
            <p:ph type="sldNum" sz="quarter" idx="5"/>
          </p:nvPr>
        </p:nvSpPr>
        <p:spPr/>
        <p:txBody>
          <a:bodyPr/>
          <a:lstStyle/>
          <a:p>
            <a:fld id="{43F1C1D5-1B46-441D-9B5C-BA43369CB2B2}" type="slidenum">
              <a:rPr lang="en-US" smtClean="0"/>
              <a:t>35</a:t>
            </a:fld>
            <a:endParaRPr lang="en-US"/>
          </a:p>
        </p:txBody>
      </p:sp>
    </p:spTree>
    <p:extLst>
      <p:ext uri="{BB962C8B-B14F-4D97-AF65-F5344CB8AC3E}">
        <p14:creationId xmlns:p14="http://schemas.microsoft.com/office/powerpoint/2010/main" val="276279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36</a:t>
            </a:fld>
            <a:endParaRPr lang="en-US"/>
          </a:p>
        </p:txBody>
      </p:sp>
    </p:spTree>
    <p:extLst>
      <p:ext uri="{BB962C8B-B14F-4D97-AF65-F5344CB8AC3E}">
        <p14:creationId xmlns:p14="http://schemas.microsoft.com/office/powerpoint/2010/main" val="276592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mistakenly believed that codes 28292 &amp; 28295-28299 may be used if a hallux valgus correction has been performed, regardless of whether a bunion was resected or not. </a:t>
            </a:r>
          </a:p>
        </p:txBody>
      </p:sp>
      <p:sp>
        <p:nvSpPr>
          <p:cNvPr id="4" name="Slide Number Placeholder 3"/>
          <p:cNvSpPr>
            <a:spLocks noGrp="1"/>
          </p:cNvSpPr>
          <p:nvPr>
            <p:ph type="sldNum" sz="quarter" idx="5"/>
          </p:nvPr>
        </p:nvSpPr>
        <p:spPr/>
        <p:txBody>
          <a:bodyPr/>
          <a:lstStyle/>
          <a:p>
            <a:fld id="{43F1C1D5-1B46-441D-9B5C-BA43369CB2B2}" type="slidenum">
              <a:rPr lang="en-US" smtClean="0"/>
              <a:t>37</a:t>
            </a:fld>
            <a:endParaRPr lang="en-US"/>
          </a:p>
        </p:txBody>
      </p:sp>
    </p:spTree>
    <p:extLst>
      <p:ext uri="{BB962C8B-B14F-4D97-AF65-F5344CB8AC3E}">
        <p14:creationId xmlns:p14="http://schemas.microsoft.com/office/powerpoint/2010/main" val="1407849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fairly new procedure used to treat refractory runny nose/chronic rhinitis, chronic dripping</a:t>
            </a:r>
          </a:p>
          <a:p>
            <a:r>
              <a:rPr lang="en-US" dirty="0"/>
              <a:t>Ablation wand looks similar to a toothbrush </a:t>
            </a:r>
          </a:p>
          <a:p>
            <a:r>
              <a:rPr lang="en-US" dirty="0"/>
              <a:t>Usually use an endoscope to enter behind the middle nasal turbinate where there’s a junction with the nasal sidewall.</a:t>
            </a:r>
          </a:p>
          <a:p>
            <a:r>
              <a:rPr lang="en-US" dirty="0"/>
              <a:t>Ablation handpiece is pressed against the nasal sidewall to ablate the nerve plexus. Can be hot or cold ablation, so you have the two different codes</a:t>
            </a:r>
          </a:p>
          <a:p>
            <a:r>
              <a:rPr lang="en-US" dirty="0"/>
              <a:t>Ablation of the branches of the </a:t>
            </a:r>
            <a:r>
              <a:rPr lang="en-US" dirty="0" err="1"/>
              <a:t>sino-palantine</a:t>
            </a:r>
            <a:r>
              <a:rPr lang="en-US" dirty="0"/>
              <a:t> nerve as it comes into the nose.</a:t>
            </a:r>
          </a:p>
          <a:p>
            <a:endParaRPr lang="en-US" dirty="0"/>
          </a:p>
          <a:p>
            <a:r>
              <a:rPr lang="en-US" dirty="0"/>
              <a:t>NOT a </a:t>
            </a:r>
            <a:r>
              <a:rPr lang="en-US" dirty="0" err="1"/>
              <a:t>Vidian</a:t>
            </a:r>
            <a:r>
              <a:rPr lang="en-US" dirty="0"/>
              <a:t> neurectomy.</a:t>
            </a:r>
          </a:p>
        </p:txBody>
      </p:sp>
      <p:sp>
        <p:nvSpPr>
          <p:cNvPr id="4" name="Slide Number Placeholder 3"/>
          <p:cNvSpPr>
            <a:spLocks noGrp="1"/>
          </p:cNvSpPr>
          <p:nvPr>
            <p:ph type="sldNum" sz="quarter" idx="5"/>
          </p:nvPr>
        </p:nvSpPr>
        <p:spPr/>
        <p:txBody>
          <a:bodyPr/>
          <a:lstStyle/>
          <a:p>
            <a:fld id="{43F1C1D5-1B46-441D-9B5C-BA43369CB2B2}" type="slidenum">
              <a:rPr lang="en-US" smtClean="0"/>
              <a:t>38</a:t>
            </a:fld>
            <a:endParaRPr lang="en-US"/>
          </a:p>
        </p:txBody>
      </p:sp>
    </p:spTree>
    <p:extLst>
      <p:ext uri="{BB962C8B-B14F-4D97-AF65-F5344CB8AC3E}">
        <p14:creationId xmlns:p14="http://schemas.microsoft.com/office/powerpoint/2010/main" val="2264636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codes should not be confused with codes 30117-30118 excision or destruction, intranasal lesion, internal &amp; external procedures. Not treating a lesion. </a:t>
            </a:r>
          </a:p>
          <a:p>
            <a:r>
              <a:rPr lang="en-US" dirty="0"/>
              <a:t>Through this process, codes 30117-30118 were reviewed for work RVUs.</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39</a:t>
            </a:fld>
            <a:endParaRPr lang="en-US"/>
          </a:p>
        </p:txBody>
      </p:sp>
    </p:spTree>
    <p:extLst>
      <p:ext uri="{BB962C8B-B14F-4D97-AF65-F5344CB8AC3E}">
        <p14:creationId xmlns:p14="http://schemas.microsoft.com/office/powerpoint/2010/main" val="3209018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33276 is the insertion of the system, and includes pulse generator and leads. </a:t>
            </a:r>
          </a:p>
          <a:p>
            <a:r>
              <a:rPr lang="en-US" dirty="0"/>
              <a:t>Insertion</a:t>
            </a:r>
          </a:p>
          <a:p>
            <a:r>
              <a:rPr lang="en-US" dirty="0"/>
              <a:t>Removal</a:t>
            </a:r>
          </a:p>
          <a:p>
            <a:r>
              <a:rPr lang="en-US" dirty="0"/>
              <a:t>Replacement</a:t>
            </a:r>
          </a:p>
          <a:p>
            <a:r>
              <a:rPr lang="en-US" dirty="0"/>
              <a:t>Repositioning</a:t>
            </a:r>
          </a:p>
          <a:p>
            <a:r>
              <a:rPr lang="en-US" dirty="0"/>
              <a:t>Therapy activation </a:t>
            </a:r>
          </a:p>
          <a:p>
            <a:r>
              <a:rPr lang="en-US" dirty="0"/>
              <a:t>Interrogation and programming – These are in the Medicine section</a:t>
            </a:r>
          </a:p>
        </p:txBody>
      </p:sp>
      <p:sp>
        <p:nvSpPr>
          <p:cNvPr id="4" name="Slide Number Placeholder 3"/>
          <p:cNvSpPr>
            <a:spLocks noGrp="1"/>
          </p:cNvSpPr>
          <p:nvPr>
            <p:ph type="sldNum" sz="quarter" idx="5"/>
          </p:nvPr>
        </p:nvSpPr>
        <p:spPr/>
        <p:txBody>
          <a:bodyPr/>
          <a:lstStyle/>
          <a:p>
            <a:fld id="{43F1C1D5-1B46-441D-9B5C-BA43369CB2B2}" type="slidenum">
              <a:rPr lang="en-US" smtClean="0"/>
              <a:t>40</a:t>
            </a:fld>
            <a:endParaRPr lang="en-US"/>
          </a:p>
        </p:txBody>
      </p:sp>
    </p:spTree>
    <p:extLst>
      <p:ext uri="{BB962C8B-B14F-4D97-AF65-F5344CB8AC3E}">
        <p14:creationId xmlns:p14="http://schemas.microsoft.com/office/powerpoint/2010/main" val="1139189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41</a:t>
            </a:fld>
            <a:endParaRPr lang="en-US"/>
          </a:p>
        </p:txBody>
      </p:sp>
    </p:spTree>
    <p:extLst>
      <p:ext uri="{BB962C8B-B14F-4D97-AF65-F5344CB8AC3E}">
        <p14:creationId xmlns:p14="http://schemas.microsoft.com/office/powerpoint/2010/main" val="195157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99459 not in the Add-on Code Edit (AOC) file published by CMS on 12/1/2023</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7</a:t>
            </a:fld>
            <a:endParaRPr lang="en-US"/>
          </a:p>
        </p:txBody>
      </p:sp>
    </p:spTree>
    <p:extLst>
      <p:ext uri="{BB962C8B-B14F-4D97-AF65-F5344CB8AC3E}">
        <p14:creationId xmlns:p14="http://schemas.microsoft.com/office/powerpoint/2010/main" val="1893748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42</a:t>
            </a:fld>
            <a:endParaRPr lang="en-US"/>
          </a:p>
        </p:txBody>
      </p:sp>
    </p:spTree>
    <p:extLst>
      <p:ext uri="{BB962C8B-B14F-4D97-AF65-F5344CB8AC3E}">
        <p14:creationId xmlns:p14="http://schemas.microsoft.com/office/powerpoint/2010/main" val="3607644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43</a:t>
            </a:fld>
            <a:endParaRPr lang="en-US"/>
          </a:p>
        </p:txBody>
      </p:sp>
    </p:spTree>
    <p:extLst>
      <p:ext uri="{BB962C8B-B14F-4D97-AF65-F5344CB8AC3E}">
        <p14:creationId xmlns:p14="http://schemas.microsoft.com/office/powerpoint/2010/main" val="416659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45</a:t>
            </a:fld>
            <a:endParaRPr lang="en-US"/>
          </a:p>
        </p:txBody>
      </p:sp>
    </p:spTree>
    <p:extLst>
      <p:ext uri="{BB962C8B-B14F-4D97-AF65-F5344CB8AC3E}">
        <p14:creationId xmlns:p14="http://schemas.microsoft.com/office/powerpoint/2010/main" val="2995483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codes were created and use a new device for responsive neurostimulation. Think of it like it’s a brain defibrillator</a:t>
            </a:r>
          </a:p>
          <a:p>
            <a:endParaRPr lang="en-US" dirty="0"/>
          </a:p>
          <a:p>
            <a:r>
              <a:rPr lang="en-US" dirty="0"/>
              <a:t>Unlike other DBS systems that continuously stimulate, this one stimulates only in response to signals that it monitors in the brain.</a:t>
            </a:r>
          </a:p>
          <a:p>
            <a:r>
              <a:rPr lang="en-US" dirty="0"/>
              <a:t>There are already existing CPT codes that may be used to describe the reading &amp; reporting of the EEG.</a:t>
            </a:r>
          </a:p>
          <a:p>
            <a:r>
              <a:rPr lang="en-US" dirty="0"/>
              <a:t>This is different because other DBS systems are subcutaneously placed, and this one is imbedded in the skull. The initial insertion includes the craniectomy/craniotomy procedure when performed.</a:t>
            </a:r>
          </a:p>
        </p:txBody>
      </p:sp>
      <p:sp>
        <p:nvSpPr>
          <p:cNvPr id="4" name="Slide Number Placeholder 3"/>
          <p:cNvSpPr>
            <a:spLocks noGrp="1"/>
          </p:cNvSpPr>
          <p:nvPr>
            <p:ph type="sldNum" sz="quarter" idx="5"/>
          </p:nvPr>
        </p:nvSpPr>
        <p:spPr/>
        <p:txBody>
          <a:bodyPr/>
          <a:lstStyle/>
          <a:p>
            <a:fld id="{43F1C1D5-1B46-441D-9B5C-BA43369CB2B2}" type="slidenum">
              <a:rPr lang="en-US" smtClean="0"/>
              <a:t>46</a:t>
            </a:fld>
            <a:endParaRPr lang="en-US"/>
          </a:p>
        </p:txBody>
      </p:sp>
    </p:spTree>
    <p:extLst>
      <p:ext uri="{BB962C8B-B14F-4D97-AF65-F5344CB8AC3E}">
        <p14:creationId xmlns:p14="http://schemas.microsoft.com/office/powerpoint/2010/main" val="2389045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https://bioinduction.com/the-solution/ </a:t>
            </a:r>
          </a:p>
          <a:p>
            <a:endParaRPr lang="en-US" dirty="0"/>
          </a:p>
          <a:p>
            <a:r>
              <a:rPr lang="en-US" dirty="0"/>
              <a:t>The image on the left is how the non-cranial mounted DBS systems are implanted.</a:t>
            </a:r>
          </a:p>
          <a:p>
            <a:r>
              <a:rPr lang="en-US" dirty="0"/>
              <a:t>The image on the right shows how the cranial mounted system goes. What isn’t shown is that a craniectomy removes a piece of the skull and the device is placed into the skull. </a:t>
            </a:r>
          </a:p>
        </p:txBody>
      </p:sp>
      <p:sp>
        <p:nvSpPr>
          <p:cNvPr id="4" name="Slide Number Placeholder 3"/>
          <p:cNvSpPr>
            <a:spLocks noGrp="1"/>
          </p:cNvSpPr>
          <p:nvPr>
            <p:ph type="sldNum" sz="quarter" idx="5"/>
          </p:nvPr>
        </p:nvSpPr>
        <p:spPr/>
        <p:txBody>
          <a:bodyPr/>
          <a:lstStyle/>
          <a:p>
            <a:fld id="{43F1C1D5-1B46-441D-9B5C-BA43369CB2B2}" type="slidenum">
              <a:rPr lang="en-US" smtClean="0"/>
              <a:t>47</a:t>
            </a:fld>
            <a:endParaRPr lang="en-US"/>
          </a:p>
        </p:txBody>
      </p:sp>
    </p:spTree>
    <p:extLst>
      <p:ext uri="{BB962C8B-B14F-4D97-AF65-F5344CB8AC3E}">
        <p14:creationId xmlns:p14="http://schemas.microsoft.com/office/powerpoint/2010/main" val="3697596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updates to codes 63685, 63688 and 64590 and 64595 are due to updated technology.</a:t>
            </a:r>
          </a:p>
          <a:p>
            <a:endParaRPr lang="en-US" dirty="0"/>
          </a:p>
          <a:p>
            <a:r>
              <a:rPr lang="en-US" dirty="0"/>
              <a:t>Traditional neurostimulators have an electrode implanted in the spinal epidural space or near a peripheral nerve. The electrodes are connected to the implanted generator and then are placed into a subcutaneous pocket.</a:t>
            </a:r>
          </a:p>
          <a:p>
            <a:endParaRPr lang="en-US" dirty="0"/>
          </a:p>
          <a:p>
            <a:r>
              <a:rPr lang="en-US" dirty="0"/>
              <a:t>Newer technology has come up with an integrated neurostimulator system. The electrode contains the receiver and the circuitry for power delivery. Although placed in a similar technique, there’s no need to create a substantial subcutaneous pocket.</a:t>
            </a:r>
          </a:p>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48</a:t>
            </a:fld>
            <a:endParaRPr lang="en-US"/>
          </a:p>
        </p:txBody>
      </p:sp>
    </p:spTree>
    <p:extLst>
      <p:ext uri="{BB962C8B-B14F-4D97-AF65-F5344CB8AC3E}">
        <p14:creationId xmlns:p14="http://schemas.microsoft.com/office/powerpoint/2010/main" val="4134988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49</a:t>
            </a:fld>
            <a:endParaRPr lang="en-US"/>
          </a:p>
        </p:txBody>
      </p:sp>
    </p:spTree>
    <p:extLst>
      <p:ext uri="{BB962C8B-B14F-4D97-AF65-F5344CB8AC3E}">
        <p14:creationId xmlns:p14="http://schemas.microsoft.com/office/powerpoint/2010/main" val="4235773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50</a:t>
            </a:fld>
            <a:endParaRPr lang="en-US"/>
          </a:p>
        </p:txBody>
      </p:sp>
    </p:spTree>
    <p:extLst>
      <p:ext uri="{BB962C8B-B14F-4D97-AF65-F5344CB8AC3E}">
        <p14:creationId xmlns:p14="http://schemas.microsoft.com/office/powerpoint/2010/main" val="3891077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64596-64597 have an integrated electrode array and neurostimulator.</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51</a:t>
            </a:fld>
            <a:endParaRPr lang="en-US"/>
          </a:p>
        </p:txBody>
      </p:sp>
    </p:spTree>
    <p:extLst>
      <p:ext uri="{BB962C8B-B14F-4D97-AF65-F5344CB8AC3E}">
        <p14:creationId xmlns:p14="http://schemas.microsoft.com/office/powerpoint/2010/main" val="1655091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may help you with the decision making when it comes to code selection.</a:t>
            </a:r>
          </a:p>
        </p:txBody>
      </p:sp>
      <p:sp>
        <p:nvSpPr>
          <p:cNvPr id="4" name="Slide Number Placeholder 3"/>
          <p:cNvSpPr>
            <a:spLocks noGrp="1"/>
          </p:cNvSpPr>
          <p:nvPr>
            <p:ph type="sldNum" sz="quarter" idx="5"/>
          </p:nvPr>
        </p:nvSpPr>
        <p:spPr/>
        <p:txBody>
          <a:bodyPr/>
          <a:lstStyle/>
          <a:p>
            <a:fld id="{43F1C1D5-1B46-441D-9B5C-BA43369CB2B2}" type="slidenum">
              <a:rPr lang="en-US" smtClean="0"/>
              <a:t>52</a:t>
            </a:fld>
            <a:endParaRPr lang="en-US"/>
          </a:p>
        </p:txBody>
      </p:sp>
    </p:spTree>
    <p:extLst>
      <p:ext uri="{BB962C8B-B14F-4D97-AF65-F5344CB8AC3E}">
        <p14:creationId xmlns:p14="http://schemas.microsoft.com/office/powerpoint/2010/main" val="80160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here that this is the risk of patient management. </a:t>
            </a:r>
          </a:p>
          <a:p>
            <a:endParaRPr lang="en-US" dirty="0"/>
          </a:p>
          <a:p>
            <a:r>
              <a:rPr lang="en-US" dirty="0"/>
              <a:t>CPT doesn’t distinguish between sites of service, but CMS does – outpatient and inpatient has different rules.</a:t>
            </a:r>
          </a:p>
          <a:p>
            <a:endParaRPr lang="en-US" dirty="0"/>
          </a:p>
          <a:p>
            <a:r>
              <a:rPr lang="en-US" dirty="0"/>
              <a:t>CMS also wants modifier FS to be appended.</a:t>
            </a:r>
          </a:p>
        </p:txBody>
      </p:sp>
      <p:sp>
        <p:nvSpPr>
          <p:cNvPr id="4" name="Slide Number Placeholder 3"/>
          <p:cNvSpPr>
            <a:spLocks noGrp="1"/>
          </p:cNvSpPr>
          <p:nvPr>
            <p:ph type="sldNum" sz="quarter" idx="5"/>
          </p:nvPr>
        </p:nvSpPr>
        <p:spPr/>
        <p:txBody>
          <a:bodyPr/>
          <a:lstStyle/>
          <a:p>
            <a:fld id="{43F1C1D5-1B46-441D-9B5C-BA43369CB2B2}" type="slidenum">
              <a:rPr lang="en-US" smtClean="0"/>
              <a:t>8</a:t>
            </a:fld>
            <a:endParaRPr lang="en-US"/>
          </a:p>
        </p:txBody>
      </p:sp>
    </p:spTree>
    <p:extLst>
      <p:ext uri="{BB962C8B-B14F-4D97-AF65-F5344CB8AC3E}">
        <p14:creationId xmlns:p14="http://schemas.microsoft.com/office/powerpoint/2010/main" val="3232157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intravitreal injection of anti-vascular endothelial growth factor (VEGF) drugs, steroids, and anti-infective agents is currently the dominant delivery technique for a variety of posterior segment diseases, its use has been associated with severe ocular adverse effects, such as cataracts and glaucoma. </a:t>
            </a:r>
          </a:p>
          <a:p>
            <a:endParaRPr lang="en-US" dirty="0"/>
          </a:p>
          <a:p>
            <a:r>
              <a:rPr lang="en-US" dirty="0"/>
              <a:t>Recently, the suprachoroidal space (SCS) has emerged as a potential pathway for local drug administration and delivery to the posterior segment of the eye[3]–[4]. Studies showed suprachoroidal injection achieved more than 10-fold higher </a:t>
            </a:r>
            <a:r>
              <a:rPr lang="en-US" dirty="0" err="1"/>
              <a:t>chorioretinal</a:t>
            </a:r>
            <a:r>
              <a:rPr lang="en-US" dirty="0"/>
              <a:t> concentrations and lower concentrations in nontarget areas (lens, anterior chamber), compared to intravitreal administration[5]. This increased selectivity may potentially allow for lower dosage or frequency of drugs, and reduce the risk of cataract formation or elevated intraocular pressure (IOP) associated with corticosteroid delivery[6]–[7]. The utilization of the SCS injection has shown successful outcomes in a limited range of ophthalmic diseases, including non-infectious uveitis, retinal vein occlusion (RVO) with macular edema and diabetic macular edema[7]–[9].</a:t>
            </a:r>
          </a:p>
          <a:p>
            <a:endParaRPr lang="en-US" dirty="0"/>
          </a:p>
          <a:p>
            <a:r>
              <a:rPr lang="en-US" dirty="0"/>
              <a:t>https://www.ncbi.nlm.nih.gov/pmc/articles/PMC9729086/ </a:t>
            </a:r>
          </a:p>
        </p:txBody>
      </p:sp>
      <p:sp>
        <p:nvSpPr>
          <p:cNvPr id="4" name="Slide Number Placeholder 3"/>
          <p:cNvSpPr>
            <a:spLocks noGrp="1"/>
          </p:cNvSpPr>
          <p:nvPr>
            <p:ph type="sldNum" sz="quarter" idx="5"/>
          </p:nvPr>
        </p:nvSpPr>
        <p:spPr/>
        <p:txBody>
          <a:bodyPr/>
          <a:lstStyle/>
          <a:p>
            <a:fld id="{43F1C1D5-1B46-441D-9B5C-BA43369CB2B2}" type="slidenum">
              <a:rPr lang="en-US" smtClean="0"/>
              <a:t>53</a:t>
            </a:fld>
            <a:endParaRPr lang="en-US"/>
          </a:p>
        </p:txBody>
      </p:sp>
    </p:spTree>
    <p:extLst>
      <p:ext uri="{BB962C8B-B14F-4D97-AF65-F5344CB8AC3E}">
        <p14:creationId xmlns:p14="http://schemas.microsoft.com/office/powerpoint/2010/main" val="2264802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codes are for placement of amniotic membrane on the ocular surface (65778-65779) and an amniotic membrane transplant (65780)</a:t>
            </a:r>
          </a:p>
        </p:txBody>
      </p:sp>
      <p:sp>
        <p:nvSpPr>
          <p:cNvPr id="4" name="Slide Number Placeholder 3"/>
          <p:cNvSpPr>
            <a:spLocks noGrp="1"/>
          </p:cNvSpPr>
          <p:nvPr>
            <p:ph type="sldNum" sz="quarter" idx="5"/>
          </p:nvPr>
        </p:nvSpPr>
        <p:spPr/>
        <p:txBody>
          <a:bodyPr/>
          <a:lstStyle/>
          <a:p>
            <a:fld id="{43F1C1D5-1B46-441D-9B5C-BA43369CB2B2}" type="slidenum">
              <a:rPr lang="en-US" smtClean="0"/>
              <a:t>54</a:t>
            </a:fld>
            <a:endParaRPr lang="en-US"/>
          </a:p>
        </p:txBody>
      </p:sp>
    </p:spTree>
    <p:extLst>
      <p:ext uri="{BB962C8B-B14F-4D97-AF65-F5344CB8AC3E}">
        <p14:creationId xmlns:p14="http://schemas.microsoft.com/office/powerpoint/2010/main" val="2243401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type of service identifies exactly where low blood flow exists and how severe the blockage may be. </a:t>
            </a:r>
          </a:p>
          <a:p>
            <a:r>
              <a:rPr lang="en-US" dirty="0"/>
              <a:t>This one code will replace several Category III codes.</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57</a:t>
            </a:fld>
            <a:endParaRPr lang="en-US"/>
          </a:p>
        </p:txBody>
      </p:sp>
    </p:spTree>
    <p:extLst>
      <p:ext uri="{BB962C8B-B14F-4D97-AF65-F5344CB8AC3E}">
        <p14:creationId xmlns:p14="http://schemas.microsoft.com/office/powerpoint/2010/main" val="1101344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58</a:t>
            </a:fld>
            <a:endParaRPr lang="en-US"/>
          </a:p>
        </p:txBody>
      </p:sp>
    </p:spTree>
    <p:extLst>
      <p:ext uri="{BB962C8B-B14F-4D97-AF65-F5344CB8AC3E}">
        <p14:creationId xmlns:p14="http://schemas.microsoft.com/office/powerpoint/2010/main" val="3926430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76998 intraoperative ultrasound (IOUS) was identified as a highly utilized service with over 20,000 Medicare claims, so the CPT code was reviewed.</a:t>
            </a:r>
          </a:p>
          <a:p>
            <a:r>
              <a:rPr lang="en-US" dirty="0"/>
              <a:t>Different specialty groups use 76998, so there were concerns regarding inconsistencies of how the procedure was performed according to the differences in the typical patient and physician work. </a:t>
            </a:r>
          </a:p>
          <a:p>
            <a:r>
              <a:rPr lang="en-US" dirty="0"/>
              <a:t>And now we have 4 new codes for reporting IOUS of the thoracic aorta and the epicardial diagnostic procedures. Now code selection may be based on anatomical considerations.</a:t>
            </a:r>
          </a:p>
          <a:p>
            <a:endParaRPr lang="en-US" dirty="0"/>
          </a:p>
          <a:p>
            <a:r>
              <a:rPr lang="en-US" dirty="0"/>
              <a:t>The table at the bottom shows the new work RVU assignment</a:t>
            </a:r>
          </a:p>
        </p:txBody>
      </p:sp>
      <p:sp>
        <p:nvSpPr>
          <p:cNvPr id="4" name="Slide Number Placeholder 3"/>
          <p:cNvSpPr>
            <a:spLocks noGrp="1"/>
          </p:cNvSpPr>
          <p:nvPr>
            <p:ph type="sldNum" sz="quarter" idx="5"/>
          </p:nvPr>
        </p:nvSpPr>
        <p:spPr/>
        <p:txBody>
          <a:bodyPr/>
          <a:lstStyle/>
          <a:p>
            <a:fld id="{43F1C1D5-1B46-441D-9B5C-BA43369CB2B2}" type="slidenum">
              <a:rPr lang="en-US" smtClean="0"/>
              <a:t>59</a:t>
            </a:fld>
            <a:endParaRPr lang="en-US"/>
          </a:p>
        </p:txBody>
      </p:sp>
    </p:spTree>
    <p:extLst>
      <p:ext uri="{BB962C8B-B14F-4D97-AF65-F5344CB8AC3E}">
        <p14:creationId xmlns:p14="http://schemas.microsoft.com/office/powerpoint/2010/main" val="293526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mental retardation to intellectual disability</a:t>
            </a:r>
          </a:p>
          <a:p>
            <a:r>
              <a:rPr lang="en-US" dirty="0"/>
              <a:t>Better characterization of the gene names using the HUGO classification (Human Genome Organization)</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61</a:t>
            </a:fld>
            <a:endParaRPr lang="en-US"/>
          </a:p>
        </p:txBody>
      </p:sp>
    </p:spTree>
    <p:extLst>
      <p:ext uri="{BB962C8B-B14F-4D97-AF65-F5344CB8AC3E}">
        <p14:creationId xmlns:p14="http://schemas.microsoft.com/office/powerpoint/2010/main" val="3271541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62</a:t>
            </a:fld>
            <a:endParaRPr lang="en-US"/>
          </a:p>
        </p:txBody>
      </p:sp>
    </p:spTree>
    <p:extLst>
      <p:ext uri="{BB962C8B-B14F-4D97-AF65-F5344CB8AC3E}">
        <p14:creationId xmlns:p14="http://schemas.microsoft.com/office/powerpoint/2010/main" val="624547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Tier 2 codes with the same update</a:t>
            </a:r>
          </a:p>
        </p:txBody>
      </p:sp>
      <p:sp>
        <p:nvSpPr>
          <p:cNvPr id="4" name="Slide Number Placeholder 3"/>
          <p:cNvSpPr>
            <a:spLocks noGrp="1"/>
          </p:cNvSpPr>
          <p:nvPr>
            <p:ph type="sldNum" sz="quarter" idx="5"/>
          </p:nvPr>
        </p:nvSpPr>
        <p:spPr/>
        <p:txBody>
          <a:bodyPr/>
          <a:lstStyle/>
          <a:p>
            <a:fld id="{43F1C1D5-1B46-441D-9B5C-BA43369CB2B2}" type="slidenum">
              <a:rPr lang="en-US" smtClean="0"/>
              <a:t>63</a:t>
            </a:fld>
            <a:endParaRPr lang="en-US"/>
          </a:p>
        </p:txBody>
      </p:sp>
    </p:spTree>
    <p:extLst>
      <p:ext uri="{BB962C8B-B14F-4D97-AF65-F5344CB8AC3E}">
        <p14:creationId xmlns:p14="http://schemas.microsoft.com/office/powerpoint/2010/main" val="3568470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Genomic Sequencing Patterns (GSPs) and Other Molecular Multianalyte Assays – new definitions in the guidelines.</a:t>
            </a:r>
          </a:p>
          <a:p>
            <a:r>
              <a:rPr lang="en-US" dirty="0"/>
              <a:t>This is a new and emerging field, so much of this is new to the pathologists as it is to the coders. </a:t>
            </a:r>
          </a:p>
          <a:p>
            <a:r>
              <a:rPr lang="en-US" dirty="0"/>
              <a:t>If you work with these codes, please be sure to review the guidelines.</a:t>
            </a:r>
          </a:p>
        </p:txBody>
      </p:sp>
      <p:sp>
        <p:nvSpPr>
          <p:cNvPr id="4" name="Slide Number Placeholder 3"/>
          <p:cNvSpPr>
            <a:spLocks noGrp="1"/>
          </p:cNvSpPr>
          <p:nvPr>
            <p:ph type="sldNum" sz="quarter" idx="5"/>
          </p:nvPr>
        </p:nvSpPr>
        <p:spPr/>
        <p:txBody>
          <a:bodyPr/>
          <a:lstStyle/>
          <a:p>
            <a:fld id="{43F1C1D5-1B46-441D-9B5C-BA43369CB2B2}" type="slidenum">
              <a:rPr lang="en-US" smtClean="0"/>
              <a:t>64</a:t>
            </a:fld>
            <a:endParaRPr lang="en-US"/>
          </a:p>
        </p:txBody>
      </p:sp>
    </p:spTree>
    <p:extLst>
      <p:ext uri="{BB962C8B-B14F-4D97-AF65-F5344CB8AC3E}">
        <p14:creationId xmlns:p14="http://schemas.microsoft.com/office/powerpoint/2010/main" val="1534287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Genomic Sequencing Patterns (GSPs) and Other Molecular Multianalyte Assays – new definitions in the guidelines. Slide 2</a:t>
            </a:r>
          </a:p>
        </p:txBody>
      </p:sp>
      <p:sp>
        <p:nvSpPr>
          <p:cNvPr id="4" name="Slide Number Placeholder 3"/>
          <p:cNvSpPr>
            <a:spLocks noGrp="1"/>
          </p:cNvSpPr>
          <p:nvPr>
            <p:ph type="sldNum" sz="quarter" idx="5"/>
          </p:nvPr>
        </p:nvSpPr>
        <p:spPr/>
        <p:txBody>
          <a:bodyPr/>
          <a:lstStyle/>
          <a:p>
            <a:fld id="{43F1C1D5-1B46-441D-9B5C-BA43369CB2B2}" type="slidenum">
              <a:rPr lang="en-US" smtClean="0"/>
              <a:t>65</a:t>
            </a:fld>
            <a:endParaRPr lang="en-US"/>
          </a:p>
        </p:txBody>
      </p:sp>
    </p:spTree>
    <p:extLst>
      <p:ext uri="{BB962C8B-B14F-4D97-AF65-F5344CB8AC3E}">
        <p14:creationId xmlns:p14="http://schemas.microsoft.com/office/powerpoint/2010/main" val="179446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a split/shared visit is with the MD and an NP or PA. It is for providers within the same group practice. Usually, that means with the same tax ID number.</a:t>
            </a:r>
          </a:p>
        </p:txBody>
      </p:sp>
      <p:sp>
        <p:nvSpPr>
          <p:cNvPr id="4" name="Slide Number Placeholder 3"/>
          <p:cNvSpPr>
            <a:spLocks noGrp="1"/>
          </p:cNvSpPr>
          <p:nvPr>
            <p:ph type="sldNum" sz="quarter" idx="5"/>
          </p:nvPr>
        </p:nvSpPr>
        <p:spPr/>
        <p:txBody>
          <a:bodyPr/>
          <a:lstStyle/>
          <a:p>
            <a:fld id="{43F1C1D5-1B46-441D-9B5C-BA43369CB2B2}" type="slidenum">
              <a:rPr lang="en-US" smtClean="0"/>
              <a:t>9</a:t>
            </a:fld>
            <a:endParaRPr lang="en-US"/>
          </a:p>
        </p:txBody>
      </p:sp>
    </p:spTree>
    <p:extLst>
      <p:ext uri="{BB962C8B-B14F-4D97-AF65-F5344CB8AC3E}">
        <p14:creationId xmlns:p14="http://schemas.microsoft.com/office/powerpoint/2010/main" val="644204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Genomic Sequencing Patterns (GSPs) and Other Molecular Multianalyte Assays – new definitions in the guidelines. Slide 3</a:t>
            </a:r>
          </a:p>
        </p:txBody>
      </p:sp>
      <p:sp>
        <p:nvSpPr>
          <p:cNvPr id="4" name="Slide Number Placeholder 3"/>
          <p:cNvSpPr>
            <a:spLocks noGrp="1"/>
          </p:cNvSpPr>
          <p:nvPr>
            <p:ph type="sldNum" sz="quarter" idx="5"/>
          </p:nvPr>
        </p:nvSpPr>
        <p:spPr/>
        <p:txBody>
          <a:bodyPr/>
          <a:lstStyle/>
          <a:p>
            <a:fld id="{43F1C1D5-1B46-441D-9B5C-BA43369CB2B2}" type="slidenum">
              <a:rPr lang="en-US" smtClean="0"/>
              <a:t>66</a:t>
            </a:fld>
            <a:endParaRPr lang="en-US"/>
          </a:p>
        </p:txBody>
      </p:sp>
    </p:spTree>
    <p:extLst>
      <p:ext uri="{BB962C8B-B14F-4D97-AF65-F5344CB8AC3E}">
        <p14:creationId xmlns:p14="http://schemas.microsoft.com/office/powerpoint/2010/main" val="500186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are technology agnostic and may use different technologies</a:t>
            </a:r>
          </a:p>
          <a:p>
            <a:r>
              <a:rPr lang="en-US" dirty="0"/>
              <a:t>There’s a chart in the CPT book you may find helpful when working with code assignment. </a:t>
            </a:r>
          </a:p>
          <a:p>
            <a:r>
              <a:rPr lang="en-US" dirty="0"/>
              <a:t>The CPT Symposium presenter, Dr. </a:t>
            </a:r>
            <a:r>
              <a:rPr lang="en-US" dirty="0" err="1"/>
              <a:t>Hilborne</a:t>
            </a:r>
            <a:r>
              <a:rPr lang="en-US" dirty="0"/>
              <a:t>, created the chart because he was having difficulty keeping them all straight</a:t>
            </a:r>
          </a:p>
          <a:p>
            <a:r>
              <a:rPr lang="en-US" dirty="0"/>
              <a:t>FYI – more codes to come in future years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67</a:t>
            </a:fld>
            <a:endParaRPr lang="en-US"/>
          </a:p>
        </p:txBody>
      </p:sp>
    </p:spTree>
    <p:extLst>
      <p:ext uri="{BB962C8B-B14F-4D97-AF65-F5344CB8AC3E}">
        <p14:creationId xmlns:p14="http://schemas.microsoft.com/office/powerpoint/2010/main" val="19331869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68</a:t>
            </a:fld>
            <a:endParaRPr lang="en-US"/>
          </a:p>
        </p:txBody>
      </p:sp>
    </p:spTree>
    <p:extLst>
      <p:ext uri="{BB962C8B-B14F-4D97-AF65-F5344CB8AC3E}">
        <p14:creationId xmlns:p14="http://schemas.microsoft.com/office/powerpoint/2010/main" val="2396358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69</a:t>
            </a:fld>
            <a:endParaRPr lang="en-US"/>
          </a:p>
        </p:txBody>
      </p:sp>
    </p:spTree>
    <p:extLst>
      <p:ext uri="{BB962C8B-B14F-4D97-AF65-F5344CB8AC3E}">
        <p14:creationId xmlns:p14="http://schemas.microsoft.com/office/powerpoint/2010/main" val="1664234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70</a:t>
            </a:fld>
            <a:endParaRPr lang="en-US"/>
          </a:p>
        </p:txBody>
      </p:sp>
    </p:spTree>
    <p:extLst>
      <p:ext uri="{BB962C8B-B14F-4D97-AF65-F5344CB8AC3E}">
        <p14:creationId xmlns:p14="http://schemas.microsoft.com/office/powerpoint/2010/main" val="42870351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71</a:t>
            </a:fld>
            <a:endParaRPr lang="en-US"/>
          </a:p>
        </p:txBody>
      </p:sp>
    </p:spTree>
    <p:extLst>
      <p:ext uri="{BB962C8B-B14F-4D97-AF65-F5344CB8AC3E}">
        <p14:creationId xmlns:p14="http://schemas.microsoft.com/office/powerpoint/2010/main" val="4059132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72</a:t>
            </a:fld>
            <a:endParaRPr lang="en-US"/>
          </a:p>
        </p:txBody>
      </p:sp>
    </p:spTree>
    <p:extLst>
      <p:ext uri="{BB962C8B-B14F-4D97-AF65-F5344CB8AC3E}">
        <p14:creationId xmlns:p14="http://schemas.microsoft.com/office/powerpoint/2010/main" val="3443250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codes are for the tumor tissue codes. </a:t>
            </a:r>
          </a:p>
        </p:txBody>
      </p:sp>
      <p:sp>
        <p:nvSpPr>
          <p:cNvPr id="4" name="Slide Number Placeholder 3"/>
          <p:cNvSpPr>
            <a:spLocks noGrp="1"/>
          </p:cNvSpPr>
          <p:nvPr>
            <p:ph type="sldNum" sz="quarter" idx="5"/>
          </p:nvPr>
        </p:nvSpPr>
        <p:spPr/>
        <p:txBody>
          <a:bodyPr/>
          <a:lstStyle/>
          <a:p>
            <a:fld id="{43F1C1D5-1B46-441D-9B5C-BA43369CB2B2}" type="slidenum">
              <a:rPr lang="en-US" smtClean="0"/>
              <a:t>73</a:t>
            </a:fld>
            <a:endParaRPr lang="en-US"/>
          </a:p>
        </p:txBody>
      </p:sp>
    </p:spTree>
    <p:extLst>
      <p:ext uri="{BB962C8B-B14F-4D97-AF65-F5344CB8AC3E}">
        <p14:creationId xmlns:p14="http://schemas.microsoft.com/office/powerpoint/2010/main" val="2421438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cell free (liquid, plasma) versions of the tests</a:t>
            </a:r>
          </a:p>
        </p:txBody>
      </p:sp>
      <p:sp>
        <p:nvSpPr>
          <p:cNvPr id="4" name="Slide Number Placeholder 3"/>
          <p:cNvSpPr>
            <a:spLocks noGrp="1"/>
          </p:cNvSpPr>
          <p:nvPr>
            <p:ph type="sldNum" sz="quarter" idx="5"/>
          </p:nvPr>
        </p:nvSpPr>
        <p:spPr/>
        <p:txBody>
          <a:bodyPr/>
          <a:lstStyle/>
          <a:p>
            <a:fld id="{43F1C1D5-1B46-441D-9B5C-BA43369CB2B2}" type="slidenum">
              <a:rPr lang="en-US" smtClean="0"/>
              <a:t>74</a:t>
            </a:fld>
            <a:endParaRPr lang="en-US"/>
          </a:p>
        </p:txBody>
      </p:sp>
    </p:spTree>
    <p:extLst>
      <p:ext uri="{BB962C8B-B14F-4D97-AF65-F5344CB8AC3E}">
        <p14:creationId xmlns:p14="http://schemas.microsoft.com/office/powerpoint/2010/main" val="2673860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gave us a little look into the crystal ball at the CPT Symposium. Here’s what is on deck for 2025, assuming approval goes as expected</a:t>
            </a:r>
          </a:p>
        </p:txBody>
      </p:sp>
      <p:sp>
        <p:nvSpPr>
          <p:cNvPr id="4" name="Slide Number Placeholder 3"/>
          <p:cNvSpPr>
            <a:spLocks noGrp="1"/>
          </p:cNvSpPr>
          <p:nvPr>
            <p:ph type="sldNum" sz="quarter" idx="5"/>
          </p:nvPr>
        </p:nvSpPr>
        <p:spPr/>
        <p:txBody>
          <a:bodyPr/>
          <a:lstStyle/>
          <a:p>
            <a:fld id="{43F1C1D5-1B46-441D-9B5C-BA43369CB2B2}" type="slidenum">
              <a:rPr lang="en-US" smtClean="0"/>
              <a:t>75</a:t>
            </a:fld>
            <a:endParaRPr lang="en-US"/>
          </a:p>
        </p:txBody>
      </p:sp>
    </p:spTree>
    <p:extLst>
      <p:ext uri="{BB962C8B-B14F-4D97-AF65-F5344CB8AC3E}">
        <p14:creationId xmlns:p14="http://schemas.microsoft.com/office/powerpoint/2010/main" val="94832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10</a:t>
            </a:fld>
            <a:endParaRPr lang="en-US"/>
          </a:p>
        </p:txBody>
      </p:sp>
    </p:spTree>
    <p:extLst>
      <p:ext uri="{BB962C8B-B14F-4D97-AF65-F5344CB8AC3E}">
        <p14:creationId xmlns:p14="http://schemas.microsoft.com/office/powerpoint/2010/main" val="11737025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AMH is made by the testes and ovaries. Can be used to check for female infertility, polycystic ovarian syndrome, ovarian cancer, etc.</a:t>
            </a:r>
          </a:p>
        </p:txBody>
      </p:sp>
      <p:sp>
        <p:nvSpPr>
          <p:cNvPr id="4" name="Slide Number Placeholder 3"/>
          <p:cNvSpPr>
            <a:spLocks noGrp="1"/>
          </p:cNvSpPr>
          <p:nvPr>
            <p:ph type="sldNum" sz="quarter" idx="5"/>
          </p:nvPr>
        </p:nvSpPr>
        <p:spPr/>
        <p:txBody>
          <a:bodyPr/>
          <a:lstStyle/>
          <a:p>
            <a:fld id="{43F1C1D5-1B46-441D-9B5C-BA43369CB2B2}" type="slidenum">
              <a:rPr lang="en-US" smtClean="0"/>
              <a:t>76</a:t>
            </a:fld>
            <a:endParaRPr lang="en-US"/>
          </a:p>
        </p:txBody>
      </p:sp>
    </p:spTree>
    <p:extLst>
      <p:ext uri="{BB962C8B-B14F-4D97-AF65-F5344CB8AC3E}">
        <p14:creationId xmlns:p14="http://schemas.microsoft.com/office/powerpoint/2010/main" val="29694050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86041-86043 are used to check the neurotransmitter for myasthenia gravis</a:t>
            </a:r>
          </a:p>
          <a:p>
            <a:endParaRPr lang="en-US" dirty="0"/>
          </a:p>
          <a:p>
            <a:r>
              <a:rPr lang="en-US" dirty="0" err="1"/>
              <a:t>MuSK</a:t>
            </a:r>
            <a:r>
              <a:rPr lang="en-US" dirty="0"/>
              <a:t> – generally performed as a reflex when the acetylcholine tests are negative (30% of the time). Used for diagnosis, plus monitoring &amp; treatment.</a:t>
            </a:r>
          </a:p>
        </p:txBody>
      </p:sp>
      <p:sp>
        <p:nvSpPr>
          <p:cNvPr id="4" name="Slide Number Placeholder 3"/>
          <p:cNvSpPr>
            <a:spLocks noGrp="1"/>
          </p:cNvSpPr>
          <p:nvPr>
            <p:ph type="sldNum" sz="quarter" idx="5"/>
          </p:nvPr>
        </p:nvSpPr>
        <p:spPr/>
        <p:txBody>
          <a:bodyPr/>
          <a:lstStyle/>
          <a:p>
            <a:fld id="{43F1C1D5-1B46-441D-9B5C-BA43369CB2B2}" type="slidenum">
              <a:rPr lang="en-US" smtClean="0"/>
              <a:t>77</a:t>
            </a:fld>
            <a:endParaRPr lang="en-US"/>
          </a:p>
        </p:txBody>
      </p:sp>
    </p:spTree>
    <p:extLst>
      <p:ext uri="{BB962C8B-B14F-4D97-AF65-F5344CB8AC3E}">
        <p14:creationId xmlns:p14="http://schemas.microsoft.com/office/powerpoint/2010/main" val="1581122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78</a:t>
            </a:fld>
            <a:endParaRPr lang="en-US"/>
          </a:p>
        </p:txBody>
      </p:sp>
    </p:spTree>
    <p:extLst>
      <p:ext uri="{BB962C8B-B14F-4D97-AF65-F5344CB8AC3E}">
        <p14:creationId xmlns:p14="http://schemas.microsoft.com/office/powerpoint/2010/main" val="32657830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19 new PLA codes published to the AMA website on September 29, and were not included in the annual CPT code data file. They will be included in the 2025 CPT book. </a:t>
            </a:r>
          </a:p>
        </p:txBody>
      </p:sp>
      <p:sp>
        <p:nvSpPr>
          <p:cNvPr id="4" name="Slide Number Placeholder 3"/>
          <p:cNvSpPr>
            <a:spLocks noGrp="1"/>
          </p:cNvSpPr>
          <p:nvPr>
            <p:ph type="sldNum" sz="quarter" idx="5"/>
          </p:nvPr>
        </p:nvSpPr>
        <p:spPr/>
        <p:txBody>
          <a:bodyPr/>
          <a:lstStyle/>
          <a:p>
            <a:fld id="{43F1C1D5-1B46-441D-9B5C-BA43369CB2B2}" type="slidenum">
              <a:rPr lang="en-US" smtClean="0"/>
              <a:t>81</a:t>
            </a:fld>
            <a:endParaRPr lang="en-US"/>
          </a:p>
        </p:txBody>
      </p:sp>
    </p:spTree>
    <p:extLst>
      <p:ext uri="{BB962C8B-B14F-4D97-AF65-F5344CB8AC3E}">
        <p14:creationId xmlns:p14="http://schemas.microsoft.com/office/powerpoint/2010/main" val="4398469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82</a:t>
            </a:fld>
            <a:endParaRPr lang="en-US"/>
          </a:p>
        </p:txBody>
      </p:sp>
    </p:spTree>
    <p:extLst>
      <p:ext uri="{BB962C8B-B14F-4D97-AF65-F5344CB8AC3E}">
        <p14:creationId xmlns:p14="http://schemas.microsoft.com/office/powerpoint/2010/main" val="38875848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83</a:t>
            </a:fld>
            <a:endParaRPr lang="en-US"/>
          </a:p>
        </p:txBody>
      </p:sp>
    </p:spTree>
    <p:extLst>
      <p:ext uri="{BB962C8B-B14F-4D97-AF65-F5344CB8AC3E}">
        <p14:creationId xmlns:p14="http://schemas.microsoft.com/office/powerpoint/2010/main" val="35795821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84</a:t>
            </a:fld>
            <a:endParaRPr lang="en-US"/>
          </a:p>
        </p:txBody>
      </p:sp>
    </p:spTree>
    <p:extLst>
      <p:ext uri="{BB962C8B-B14F-4D97-AF65-F5344CB8AC3E}">
        <p14:creationId xmlns:p14="http://schemas.microsoft.com/office/powerpoint/2010/main" val="41886306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RCIGM = Rady Children’s Institute for Genomic Medicine</a:t>
            </a:r>
          </a:p>
        </p:txBody>
      </p:sp>
      <p:sp>
        <p:nvSpPr>
          <p:cNvPr id="4" name="Slide Number Placeholder 3"/>
          <p:cNvSpPr>
            <a:spLocks noGrp="1"/>
          </p:cNvSpPr>
          <p:nvPr>
            <p:ph type="sldNum" sz="quarter" idx="5"/>
          </p:nvPr>
        </p:nvSpPr>
        <p:spPr/>
        <p:txBody>
          <a:bodyPr/>
          <a:lstStyle/>
          <a:p>
            <a:fld id="{43F1C1D5-1B46-441D-9B5C-BA43369CB2B2}" type="slidenum">
              <a:rPr lang="en-US" smtClean="0"/>
              <a:t>85</a:t>
            </a:fld>
            <a:endParaRPr lang="en-US"/>
          </a:p>
        </p:txBody>
      </p:sp>
    </p:spTree>
    <p:extLst>
      <p:ext uri="{BB962C8B-B14F-4D97-AF65-F5344CB8AC3E}">
        <p14:creationId xmlns:p14="http://schemas.microsoft.com/office/powerpoint/2010/main" val="38918841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86</a:t>
            </a:fld>
            <a:endParaRPr lang="en-US"/>
          </a:p>
        </p:txBody>
      </p:sp>
    </p:spTree>
    <p:extLst>
      <p:ext uri="{BB962C8B-B14F-4D97-AF65-F5344CB8AC3E}">
        <p14:creationId xmlns:p14="http://schemas.microsoft.com/office/powerpoint/2010/main" val="24215469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87</a:t>
            </a:fld>
            <a:endParaRPr lang="en-US"/>
          </a:p>
        </p:txBody>
      </p:sp>
    </p:spTree>
    <p:extLst>
      <p:ext uri="{BB962C8B-B14F-4D97-AF65-F5344CB8AC3E}">
        <p14:creationId xmlns:p14="http://schemas.microsoft.com/office/powerpoint/2010/main" val="376085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somebody is on parenteral controlled substances doesn’t necessarily make them high risk. For some, it certainly does if patient is at risk for suppression of respiration or mental confusion. PRN order for nurse to give probably isn’t high risk. It’s the decision to use the medicine, not the actual use of the medication.</a:t>
            </a:r>
          </a:p>
        </p:txBody>
      </p:sp>
      <p:sp>
        <p:nvSpPr>
          <p:cNvPr id="4" name="Slide Number Placeholder 3"/>
          <p:cNvSpPr>
            <a:spLocks noGrp="1"/>
          </p:cNvSpPr>
          <p:nvPr>
            <p:ph type="sldNum" sz="quarter" idx="5"/>
          </p:nvPr>
        </p:nvSpPr>
        <p:spPr/>
        <p:txBody>
          <a:bodyPr/>
          <a:lstStyle/>
          <a:p>
            <a:fld id="{43F1C1D5-1B46-441D-9B5C-BA43369CB2B2}" type="slidenum">
              <a:rPr lang="en-US" smtClean="0"/>
              <a:t>11</a:t>
            </a:fld>
            <a:endParaRPr lang="en-US"/>
          </a:p>
        </p:txBody>
      </p:sp>
    </p:spTree>
    <p:extLst>
      <p:ext uri="{BB962C8B-B14F-4D97-AF65-F5344CB8AC3E}">
        <p14:creationId xmlns:p14="http://schemas.microsoft.com/office/powerpoint/2010/main" val="3967304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88</a:t>
            </a:fld>
            <a:endParaRPr lang="en-US"/>
          </a:p>
        </p:txBody>
      </p:sp>
    </p:spTree>
    <p:extLst>
      <p:ext uri="{BB962C8B-B14F-4D97-AF65-F5344CB8AC3E}">
        <p14:creationId xmlns:p14="http://schemas.microsoft.com/office/powerpoint/2010/main" val="1255498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89</a:t>
            </a:fld>
            <a:endParaRPr lang="en-US"/>
          </a:p>
        </p:txBody>
      </p:sp>
    </p:spTree>
    <p:extLst>
      <p:ext uri="{BB962C8B-B14F-4D97-AF65-F5344CB8AC3E}">
        <p14:creationId xmlns:p14="http://schemas.microsoft.com/office/powerpoint/2010/main" val="40680977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Chikungunya virus is spread by infected mosquitoes. Common symptoms are fever &amp; joint pain. Other symptoms: headache, muscle pain, joint swelling, rash. Occurs in Africa, the Americas, Asia, Europe, and the Caribbean, Indian &amp; Pacific Oceans. </a:t>
            </a:r>
          </a:p>
        </p:txBody>
      </p:sp>
      <p:sp>
        <p:nvSpPr>
          <p:cNvPr id="4" name="Slide Number Placeholder 3"/>
          <p:cNvSpPr>
            <a:spLocks noGrp="1"/>
          </p:cNvSpPr>
          <p:nvPr>
            <p:ph type="sldNum" sz="quarter" idx="5"/>
          </p:nvPr>
        </p:nvSpPr>
        <p:spPr/>
        <p:txBody>
          <a:bodyPr/>
          <a:lstStyle/>
          <a:p>
            <a:fld id="{43F1C1D5-1B46-441D-9B5C-BA43369CB2B2}" type="slidenum">
              <a:rPr lang="en-US" smtClean="0"/>
              <a:t>91</a:t>
            </a:fld>
            <a:endParaRPr lang="en-US"/>
          </a:p>
        </p:txBody>
      </p:sp>
    </p:spTree>
    <p:extLst>
      <p:ext uri="{BB962C8B-B14F-4D97-AF65-F5344CB8AC3E}">
        <p14:creationId xmlns:p14="http://schemas.microsoft.com/office/powerpoint/2010/main" val="11644928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92622, 92623 describe the analysis, programming, and verification of an auditory </a:t>
            </a:r>
            <a:r>
              <a:rPr lang="en-US" dirty="0" err="1"/>
              <a:t>osseointegrated</a:t>
            </a:r>
            <a:r>
              <a:rPr lang="en-US" dirty="0"/>
              <a:t> sound processor, any type. These services include evaluating the attachment of the processor, device feedback calibration, device programming, and verification of the processor performance. These codes should be used for subsequent reprogramming, when performed.</a:t>
            </a:r>
          </a:p>
          <a:p>
            <a:endParaRPr lang="en-US" dirty="0"/>
          </a:p>
          <a:p>
            <a:r>
              <a:rPr lang="en-US" dirty="0"/>
              <a:t>Auditory </a:t>
            </a:r>
            <a:r>
              <a:rPr lang="en-US" dirty="0" err="1"/>
              <a:t>osseointegrated</a:t>
            </a:r>
            <a:r>
              <a:rPr lang="en-US" dirty="0"/>
              <a:t> device aka bone anchored hearing aid (BAHA) and is different than a cochlear device. The </a:t>
            </a:r>
            <a:r>
              <a:rPr lang="en-US" dirty="0" err="1"/>
              <a:t>osseointegrated</a:t>
            </a:r>
            <a:r>
              <a:rPr lang="en-US" dirty="0"/>
              <a:t> device becomes integrated with the patient’s skull, bypass the patient’s middle ear. Doesn’t do anything to impact the function of the cochlea itself. Cochlear implants are attached to spots inside the cochlear. </a:t>
            </a:r>
          </a:p>
          <a:p>
            <a:endParaRPr lang="en-US" dirty="0"/>
          </a:p>
          <a:p>
            <a:r>
              <a:rPr lang="en-US" dirty="0"/>
              <a:t>Many changes to parenthetical notes and instructions, so be on the look out for those.</a:t>
            </a:r>
          </a:p>
        </p:txBody>
      </p:sp>
      <p:sp>
        <p:nvSpPr>
          <p:cNvPr id="4" name="Slide Number Placeholder 3"/>
          <p:cNvSpPr>
            <a:spLocks noGrp="1"/>
          </p:cNvSpPr>
          <p:nvPr>
            <p:ph type="sldNum" sz="quarter" idx="5"/>
          </p:nvPr>
        </p:nvSpPr>
        <p:spPr/>
        <p:txBody>
          <a:bodyPr/>
          <a:lstStyle/>
          <a:p>
            <a:fld id="{43F1C1D5-1B46-441D-9B5C-BA43369CB2B2}" type="slidenum">
              <a:rPr lang="en-US" smtClean="0"/>
              <a:t>92</a:t>
            </a:fld>
            <a:endParaRPr lang="en-US"/>
          </a:p>
        </p:txBody>
      </p:sp>
    </p:spTree>
    <p:extLst>
      <p:ext uri="{BB962C8B-B14F-4D97-AF65-F5344CB8AC3E}">
        <p14:creationId xmlns:p14="http://schemas.microsoft.com/office/powerpoint/2010/main" val="37754577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in conjunction with other coronary procedures, such as PTCA</a:t>
            </a:r>
          </a:p>
        </p:txBody>
      </p:sp>
      <p:sp>
        <p:nvSpPr>
          <p:cNvPr id="4" name="Slide Number Placeholder 3"/>
          <p:cNvSpPr>
            <a:spLocks noGrp="1"/>
          </p:cNvSpPr>
          <p:nvPr>
            <p:ph type="sldNum" sz="quarter" idx="5"/>
          </p:nvPr>
        </p:nvSpPr>
        <p:spPr/>
        <p:txBody>
          <a:bodyPr/>
          <a:lstStyle/>
          <a:p>
            <a:fld id="{43F1C1D5-1B46-441D-9B5C-BA43369CB2B2}" type="slidenum">
              <a:rPr lang="en-US" smtClean="0"/>
              <a:t>93</a:t>
            </a:fld>
            <a:endParaRPr lang="en-US"/>
          </a:p>
        </p:txBody>
      </p:sp>
    </p:spTree>
    <p:extLst>
      <p:ext uri="{BB962C8B-B14F-4D97-AF65-F5344CB8AC3E}">
        <p14:creationId xmlns:p14="http://schemas.microsoft.com/office/powerpoint/2010/main" val="32394899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interrogation and programming codes we touched on when discussing the Phrenic Nerve Stimulator codes.</a:t>
            </a:r>
          </a:p>
        </p:txBody>
      </p:sp>
      <p:sp>
        <p:nvSpPr>
          <p:cNvPr id="4" name="Slide Number Placeholder 3"/>
          <p:cNvSpPr>
            <a:spLocks noGrp="1"/>
          </p:cNvSpPr>
          <p:nvPr>
            <p:ph type="sldNum" sz="quarter" idx="5"/>
          </p:nvPr>
        </p:nvSpPr>
        <p:spPr/>
        <p:txBody>
          <a:bodyPr/>
          <a:lstStyle/>
          <a:p>
            <a:fld id="{43F1C1D5-1B46-441D-9B5C-BA43369CB2B2}" type="slidenum">
              <a:rPr lang="en-US" smtClean="0"/>
              <a:t>94</a:t>
            </a:fld>
            <a:endParaRPr lang="en-US"/>
          </a:p>
        </p:txBody>
      </p:sp>
    </p:spTree>
    <p:extLst>
      <p:ext uri="{BB962C8B-B14F-4D97-AF65-F5344CB8AC3E}">
        <p14:creationId xmlns:p14="http://schemas.microsoft.com/office/powerpoint/2010/main" val="26742978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no adequate way to report this procedures</a:t>
            </a:r>
          </a:p>
          <a:p>
            <a:r>
              <a:rPr lang="en-US" dirty="0"/>
              <a:t>Used in addition to procedures performed during heart catheterization for heart defects</a:t>
            </a:r>
          </a:p>
          <a:p>
            <a:r>
              <a:rPr lang="en-US" dirty="0"/>
              <a:t>The info regarding 75827 and 93584 is in the guidelines</a:t>
            </a:r>
          </a:p>
        </p:txBody>
      </p:sp>
      <p:sp>
        <p:nvSpPr>
          <p:cNvPr id="4" name="Slide Number Placeholder 3"/>
          <p:cNvSpPr>
            <a:spLocks noGrp="1"/>
          </p:cNvSpPr>
          <p:nvPr>
            <p:ph type="sldNum" sz="quarter" idx="5"/>
          </p:nvPr>
        </p:nvSpPr>
        <p:spPr/>
        <p:txBody>
          <a:bodyPr/>
          <a:lstStyle/>
          <a:p>
            <a:fld id="{43F1C1D5-1B46-441D-9B5C-BA43369CB2B2}" type="slidenum">
              <a:rPr lang="en-US" smtClean="0"/>
              <a:t>95</a:t>
            </a:fld>
            <a:endParaRPr lang="en-US"/>
          </a:p>
        </p:txBody>
      </p:sp>
    </p:spTree>
    <p:extLst>
      <p:ext uri="{BB962C8B-B14F-4D97-AF65-F5344CB8AC3E}">
        <p14:creationId xmlns:p14="http://schemas.microsoft.com/office/powerpoint/2010/main" val="15306562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96</a:t>
            </a:fld>
            <a:endParaRPr lang="en-US"/>
          </a:p>
        </p:txBody>
      </p:sp>
    </p:spTree>
    <p:extLst>
      <p:ext uri="{BB962C8B-B14F-4D97-AF65-F5344CB8AC3E}">
        <p14:creationId xmlns:p14="http://schemas.microsoft.com/office/powerpoint/2010/main" val="5924945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update has to do with the next few codes that we’ll be discussing. CPT code 96446 has been updated to replace indwelling with implanted to differentiate chemotherapy administration in HIPEC. </a:t>
            </a:r>
          </a:p>
        </p:txBody>
      </p:sp>
      <p:sp>
        <p:nvSpPr>
          <p:cNvPr id="4" name="Slide Number Placeholder 3"/>
          <p:cNvSpPr>
            <a:spLocks noGrp="1"/>
          </p:cNvSpPr>
          <p:nvPr>
            <p:ph type="sldNum" sz="quarter" idx="5"/>
          </p:nvPr>
        </p:nvSpPr>
        <p:spPr/>
        <p:txBody>
          <a:bodyPr/>
          <a:lstStyle/>
          <a:p>
            <a:fld id="{43F1C1D5-1B46-441D-9B5C-BA43369CB2B2}" type="slidenum">
              <a:rPr lang="en-US" smtClean="0"/>
              <a:t>97</a:t>
            </a:fld>
            <a:endParaRPr lang="en-US"/>
          </a:p>
        </p:txBody>
      </p:sp>
    </p:spTree>
    <p:extLst>
      <p:ext uri="{BB962C8B-B14F-4D97-AF65-F5344CB8AC3E}">
        <p14:creationId xmlns:p14="http://schemas.microsoft.com/office/powerpoint/2010/main" val="18544082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done for some time for uterine cancer patients, but is now being accepted as the standard of care for appendiceal and colorectal cancers</a:t>
            </a:r>
          </a:p>
        </p:txBody>
      </p:sp>
      <p:sp>
        <p:nvSpPr>
          <p:cNvPr id="4" name="Slide Number Placeholder 3"/>
          <p:cNvSpPr>
            <a:spLocks noGrp="1"/>
          </p:cNvSpPr>
          <p:nvPr>
            <p:ph type="sldNum" sz="quarter" idx="5"/>
          </p:nvPr>
        </p:nvSpPr>
        <p:spPr/>
        <p:txBody>
          <a:bodyPr/>
          <a:lstStyle/>
          <a:p>
            <a:fld id="{43F1C1D5-1B46-441D-9B5C-BA43369CB2B2}" type="slidenum">
              <a:rPr lang="en-US" smtClean="0"/>
              <a:t>98</a:t>
            </a:fld>
            <a:endParaRPr lang="en-US"/>
          </a:p>
        </p:txBody>
      </p:sp>
    </p:spTree>
    <p:extLst>
      <p:ext uri="{BB962C8B-B14F-4D97-AF65-F5344CB8AC3E}">
        <p14:creationId xmlns:p14="http://schemas.microsoft.com/office/powerpoint/2010/main" val="225236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Midpoint concept for office E/M codes does not apply, and guidelines have been updated. Be sure to read because there.</a:t>
            </a:r>
          </a:p>
        </p:txBody>
      </p:sp>
      <p:sp>
        <p:nvSpPr>
          <p:cNvPr id="4" name="Slide Number Placeholder 3"/>
          <p:cNvSpPr>
            <a:spLocks noGrp="1"/>
          </p:cNvSpPr>
          <p:nvPr>
            <p:ph type="sldNum" sz="quarter" idx="5"/>
          </p:nvPr>
        </p:nvSpPr>
        <p:spPr/>
        <p:txBody>
          <a:bodyPr/>
          <a:lstStyle/>
          <a:p>
            <a:fld id="{43F1C1D5-1B46-441D-9B5C-BA43369CB2B2}" type="slidenum">
              <a:rPr lang="en-US" smtClean="0"/>
              <a:t>12</a:t>
            </a:fld>
            <a:endParaRPr lang="en-US"/>
          </a:p>
        </p:txBody>
      </p:sp>
    </p:spTree>
    <p:extLst>
      <p:ext uri="{BB962C8B-B14F-4D97-AF65-F5344CB8AC3E}">
        <p14:creationId xmlns:p14="http://schemas.microsoft.com/office/powerpoint/2010/main" val="38462761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update is just to be a little more specific that it is excimer laser, which is a form of an ultraviolet laser. </a:t>
            </a:r>
          </a:p>
        </p:txBody>
      </p:sp>
      <p:sp>
        <p:nvSpPr>
          <p:cNvPr id="4" name="Slide Number Placeholder 3"/>
          <p:cNvSpPr>
            <a:spLocks noGrp="1"/>
          </p:cNvSpPr>
          <p:nvPr>
            <p:ph type="sldNum" sz="quarter" idx="5"/>
          </p:nvPr>
        </p:nvSpPr>
        <p:spPr/>
        <p:txBody>
          <a:bodyPr/>
          <a:lstStyle/>
          <a:p>
            <a:fld id="{43F1C1D5-1B46-441D-9B5C-BA43369CB2B2}" type="slidenum">
              <a:rPr lang="en-US" smtClean="0"/>
              <a:t>100</a:t>
            </a:fld>
            <a:endParaRPr lang="en-US"/>
          </a:p>
        </p:txBody>
      </p:sp>
    </p:spTree>
    <p:extLst>
      <p:ext uri="{BB962C8B-B14F-4D97-AF65-F5344CB8AC3E}">
        <p14:creationId xmlns:p14="http://schemas.microsoft.com/office/powerpoint/2010/main" val="1871813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101</a:t>
            </a:fld>
            <a:endParaRPr lang="en-US"/>
          </a:p>
        </p:txBody>
      </p:sp>
    </p:spTree>
    <p:extLst>
      <p:ext uri="{BB962C8B-B14F-4D97-AF65-F5344CB8AC3E}">
        <p14:creationId xmlns:p14="http://schemas.microsoft.com/office/powerpoint/2010/main" val="21149525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verbal instructions, video and live demonstrations for the training</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102</a:t>
            </a:fld>
            <a:endParaRPr lang="en-US"/>
          </a:p>
        </p:txBody>
      </p:sp>
    </p:spTree>
    <p:extLst>
      <p:ext uri="{BB962C8B-B14F-4D97-AF65-F5344CB8AC3E}">
        <p14:creationId xmlns:p14="http://schemas.microsoft.com/office/powerpoint/2010/main" val="26255821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CMS’ definition of a caregiver</a:t>
            </a:r>
          </a:p>
        </p:txBody>
      </p:sp>
      <p:sp>
        <p:nvSpPr>
          <p:cNvPr id="4" name="Slide Number Placeholder 3"/>
          <p:cNvSpPr>
            <a:spLocks noGrp="1"/>
          </p:cNvSpPr>
          <p:nvPr>
            <p:ph type="sldNum" sz="quarter" idx="5"/>
          </p:nvPr>
        </p:nvSpPr>
        <p:spPr/>
        <p:txBody>
          <a:bodyPr/>
          <a:lstStyle/>
          <a:p>
            <a:fld id="{43F1C1D5-1B46-441D-9B5C-BA43369CB2B2}" type="slidenum">
              <a:rPr lang="en-US" smtClean="0"/>
              <a:t>103</a:t>
            </a:fld>
            <a:endParaRPr lang="en-US"/>
          </a:p>
        </p:txBody>
      </p:sp>
    </p:spTree>
    <p:extLst>
      <p:ext uri="{BB962C8B-B14F-4D97-AF65-F5344CB8AC3E}">
        <p14:creationId xmlns:p14="http://schemas.microsoft.com/office/powerpoint/2010/main" val="35581237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available in the 2024 MPFS final rule. Link to MPFS Final Rule and the RAISE Family Caregiving Advisory website in references</a:t>
            </a:r>
          </a:p>
        </p:txBody>
      </p:sp>
      <p:sp>
        <p:nvSpPr>
          <p:cNvPr id="4" name="Slide Number Placeholder 3"/>
          <p:cNvSpPr>
            <a:spLocks noGrp="1"/>
          </p:cNvSpPr>
          <p:nvPr>
            <p:ph type="sldNum" sz="quarter" idx="5"/>
          </p:nvPr>
        </p:nvSpPr>
        <p:spPr/>
        <p:txBody>
          <a:bodyPr/>
          <a:lstStyle/>
          <a:p>
            <a:fld id="{43F1C1D5-1B46-441D-9B5C-BA43369CB2B2}" type="slidenum">
              <a:rPr lang="en-US" smtClean="0"/>
              <a:t>104</a:t>
            </a:fld>
            <a:endParaRPr lang="en-US"/>
          </a:p>
        </p:txBody>
      </p:sp>
    </p:spTree>
    <p:extLst>
      <p:ext uri="{BB962C8B-B14F-4D97-AF65-F5344CB8AC3E}">
        <p14:creationId xmlns:p14="http://schemas.microsoft.com/office/powerpoint/2010/main" val="34638740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105</a:t>
            </a:fld>
            <a:endParaRPr lang="en-US"/>
          </a:p>
        </p:txBody>
      </p:sp>
    </p:spTree>
    <p:extLst>
      <p:ext uri="{BB962C8B-B14F-4D97-AF65-F5344CB8AC3E}">
        <p14:creationId xmlns:p14="http://schemas.microsoft.com/office/powerpoint/2010/main" val="32691502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Category III codes, little is published regarding the RVUs because the services are contractor-priced.</a:t>
            </a:r>
          </a:p>
        </p:txBody>
      </p:sp>
      <p:sp>
        <p:nvSpPr>
          <p:cNvPr id="4" name="Slide Number Placeholder 3"/>
          <p:cNvSpPr>
            <a:spLocks noGrp="1"/>
          </p:cNvSpPr>
          <p:nvPr>
            <p:ph type="sldNum" sz="quarter" idx="5"/>
          </p:nvPr>
        </p:nvSpPr>
        <p:spPr/>
        <p:txBody>
          <a:bodyPr/>
          <a:lstStyle/>
          <a:p>
            <a:fld id="{43F1C1D5-1B46-441D-9B5C-BA43369CB2B2}" type="slidenum">
              <a:rPr lang="en-US" smtClean="0"/>
              <a:t>106</a:t>
            </a:fld>
            <a:endParaRPr lang="en-US"/>
          </a:p>
        </p:txBody>
      </p:sp>
    </p:spTree>
    <p:extLst>
      <p:ext uri="{BB962C8B-B14F-4D97-AF65-F5344CB8AC3E}">
        <p14:creationId xmlns:p14="http://schemas.microsoft.com/office/powerpoint/2010/main" val="10079008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Interventional cardiology codes for wireless cardiac stimulator implantation is similar to some of the updates for neurostimulator work. Codes are being revised to better reflect the technology used, and new codes are being added to make sure there are appropriate codes for systems versus components. These are for left ventricular pacing.</a:t>
            </a:r>
          </a:p>
        </p:txBody>
      </p:sp>
      <p:sp>
        <p:nvSpPr>
          <p:cNvPr id="4" name="Slide Number Placeholder 3"/>
          <p:cNvSpPr>
            <a:spLocks noGrp="1"/>
          </p:cNvSpPr>
          <p:nvPr>
            <p:ph type="sldNum" sz="quarter" idx="5"/>
          </p:nvPr>
        </p:nvSpPr>
        <p:spPr/>
        <p:txBody>
          <a:bodyPr/>
          <a:lstStyle/>
          <a:p>
            <a:fld id="{43F1C1D5-1B46-441D-9B5C-BA43369CB2B2}" type="slidenum">
              <a:rPr lang="en-US" smtClean="0"/>
              <a:t>107</a:t>
            </a:fld>
            <a:endParaRPr lang="en-US"/>
          </a:p>
        </p:txBody>
      </p:sp>
    </p:spTree>
    <p:extLst>
      <p:ext uri="{BB962C8B-B14F-4D97-AF65-F5344CB8AC3E}">
        <p14:creationId xmlns:p14="http://schemas.microsoft.com/office/powerpoint/2010/main" val="28735777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108</a:t>
            </a:fld>
            <a:endParaRPr lang="en-US"/>
          </a:p>
        </p:txBody>
      </p:sp>
    </p:spTree>
    <p:extLst>
      <p:ext uri="{BB962C8B-B14F-4D97-AF65-F5344CB8AC3E}">
        <p14:creationId xmlns:p14="http://schemas.microsoft.com/office/powerpoint/2010/main" val="36900389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0587T &amp; 0588T are being revised to indicate they are specifically for bladder dysfunction. Please note they are for the percutaneous procedure. </a:t>
            </a:r>
          </a:p>
          <a:p>
            <a:r>
              <a:rPr lang="en-US" dirty="0"/>
              <a:t>There are some new codes in a few slides 0816T-0819T are for open procedures</a:t>
            </a:r>
          </a:p>
        </p:txBody>
      </p:sp>
      <p:sp>
        <p:nvSpPr>
          <p:cNvPr id="4" name="Slide Number Placeholder 3"/>
          <p:cNvSpPr>
            <a:spLocks noGrp="1"/>
          </p:cNvSpPr>
          <p:nvPr>
            <p:ph type="sldNum" sz="quarter" idx="5"/>
          </p:nvPr>
        </p:nvSpPr>
        <p:spPr/>
        <p:txBody>
          <a:bodyPr/>
          <a:lstStyle/>
          <a:p>
            <a:fld id="{43F1C1D5-1B46-441D-9B5C-BA43369CB2B2}" type="slidenum">
              <a:rPr lang="en-US" smtClean="0"/>
              <a:t>109</a:t>
            </a:fld>
            <a:endParaRPr lang="en-US"/>
          </a:p>
        </p:txBody>
      </p:sp>
    </p:spTree>
    <p:extLst>
      <p:ext uri="{BB962C8B-B14F-4D97-AF65-F5344CB8AC3E}">
        <p14:creationId xmlns:p14="http://schemas.microsoft.com/office/powerpoint/2010/main" val="335616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2 NF codes were changed to more closely match the rounded times from the RUC survey. Doesn’t have any effect on the value.</a:t>
            </a:r>
          </a:p>
        </p:txBody>
      </p:sp>
      <p:sp>
        <p:nvSpPr>
          <p:cNvPr id="4" name="Slide Number Placeholder 3"/>
          <p:cNvSpPr>
            <a:spLocks noGrp="1"/>
          </p:cNvSpPr>
          <p:nvPr>
            <p:ph type="sldNum" sz="quarter" idx="5"/>
          </p:nvPr>
        </p:nvSpPr>
        <p:spPr/>
        <p:txBody>
          <a:bodyPr/>
          <a:lstStyle/>
          <a:p>
            <a:fld id="{43F1C1D5-1B46-441D-9B5C-BA43369CB2B2}" type="slidenum">
              <a:rPr lang="en-US" smtClean="0"/>
              <a:t>20</a:t>
            </a:fld>
            <a:endParaRPr lang="en-US"/>
          </a:p>
        </p:txBody>
      </p:sp>
    </p:spTree>
    <p:extLst>
      <p:ext uri="{BB962C8B-B14F-4D97-AF65-F5344CB8AC3E}">
        <p14:creationId xmlns:p14="http://schemas.microsoft.com/office/powerpoint/2010/main" val="27492814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110</a:t>
            </a:fld>
            <a:endParaRPr lang="en-US"/>
          </a:p>
        </p:txBody>
      </p:sp>
    </p:spTree>
    <p:extLst>
      <p:ext uri="{BB962C8B-B14F-4D97-AF65-F5344CB8AC3E}">
        <p14:creationId xmlns:p14="http://schemas.microsoft.com/office/powerpoint/2010/main" val="24228341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update being made for the electronic analysis codes.</a:t>
            </a:r>
          </a:p>
          <a:p>
            <a:endParaRPr lang="en-US" dirty="0"/>
          </a:p>
          <a:p>
            <a:r>
              <a:rPr lang="en-US" dirty="0"/>
              <a:t>0589T is for simple programming, 1-3 parameters</a:t>
            </a:r>
          </a:p>
          <a:p>
            <a:r>
              <a:rPr lang="en-US" dirty="0"/>
              <a:t>0590T is for complex programming, 4 or more parameters</a:t>
            </a:r>
          </a:p>
        </p:txBody>
      </p:sp>
      <p:sp>
        <p:nvSpPr>
          <p:cNvPr id="4" name="Slide Number Placeholder 3"/>
          <p:cNvSpPr>
            <a:spLocks noGrp="1"/>
          </p:cNvSpPr>
          <p:nvPr>
            <p:ph type="sldNum" sz="quarter" idx="5"/>
          </p:nvPr>
        </p:nvSpPr>
        <p:spPr/>
        <p:txBody>
          <a:bodyPr/>
          <a:lstStyle/>
          <a:p>
            <a:fld id="{43F1C1D5-1B46-441D-9B5C-BA43369CB2B2}" type="slidenum">
              <a:rPr lang="en-US" smtClean="0"/>
              <a:t>111</a:t>
            </a:fld>
            <a:endParaRPr lang="en-US"/>
          </a:p>
        </p:txBody>
      </p:sp>
    </p:spTree>
    <p:extLst>
      <p:ext uri="{BB962C8B-B14F-4D97-AF65-F5344CB8AC3E}">
        <p14:creationId xmlns:p14="http://schemas.microsoft.com/office/powerpoint/2010/main" val="5877139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changes to codes 0640T to distinguish this code from new code 0860T, which is coming up later. The code is no longer specific to the studies of a flap or wound, but represents screening for other than PAD. </a:t>
            </a:r>
          </a:p>
          <a:p>
            <a:endParaRPr lang="en-US" dirty="0"/>
          </a:p>
          <a:p>
            <a:r>
              <a:rPr lang="en-US" dirty="0"/>
              <a:t>Near-infrared spectroscopy uses infrared light to measure tissue oxygenation.</a:t>
            </a:r>
          </a:p>
        </p:txBody>
      </p:sp>
      <p:sp>
        <p:nvSpPr>
          <p:cNvPr id="4" name="Slide Number Placeholder 3"/>
          <p:cNvSpPr>
            <a:spLocks noGrp="1"/>
          </p:cNvSpPr>
          <p:nvPr>
            <p:ph type="sldNum" sz="quarter" idx="5"/>
          </p:nvPr>
        </p:nvSpPr>
        <p:spPr/>
        <p:txBody>
          <a:bodyPr/>
          <a:lstStyle/>
          <a:p>
            <a:fld id="{43F1C1D5-1B46-441D-9B5C-BA43369CB2B2}" type="slidenum">
              <a:rPr lang="en-US" smtClean="0"/>
              <a:t>112</a:t>
            </a:fld>
            <a:endParaRPr lang="en-US"/>
          </a:p>
        </p:txBody>
      </p:sp>
    </p:spTree>
    <p:extLst>
      <p:ext uri="{BB962C8B-B14F-4D97-AF65-F5344CB8AC3E}">
        <p14:creationId xmlns:p14="http://schemas.microsoft.com/office/powerpoint/2010/main" val="10593023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changes are due to the new codes 22836-22838 codes and specify that these are specific to the lumbar or thoracolumbar region. Codes 22836-22838 </a:t>
            </a:r>
          </a:p>
        </p:txBody>
      </p:sp>
      <p:sp>
        <p:nvSpPr>
          <p:cNvPr id="4" name="Slide Number Placeholder 3"/>
          <p:cNvSpPr>
            <a:spLocks noGrp="1"/>
          </p:cNvSpPr>
          <p:nvPr>
            <p:ph type="sldNum" sz="quarter" idx="5"/>
          </p:nvPr>
        </p:nvSpPr>
        <p:spPr/>
        <p:txBody>
          <a:bodyPr/>
          <a:lstStyle/>
          <a:p>
            <a:fld id="{43F1C1D5-1B46-441D-9B5C-BA43369CB2B2}" type="slidenum">
              <a:rPr lang="en-US" smtClean="0"/>
              <a:t>113</a:t>
            </a:fld>
            <a:endParaRPr lang="en-US"/>
          </a:p>
        </p:txBody>
      </p:sp>
    </p:spTree>
    <p:extLst>
      <p:ext uri="{BB962C8B-B14F-4D97-AF65-F5344CB8AC3E}">
        <p14:creationId xmlns:p14="http://schemas.microsoft.com/office/powerpoint/2010/main" val="39511900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codes distinguished between initial treatment (0766T-0767T) and subsequent (0768T-0769T).</a:t>
            </a:r>
          </a:p>
          <a:p>
            <a:r>
              <a:rPr lang="en-US" dirty="0"/>
              <a:t>As the procedure evolved, no longer a difference in the work for initial vs. subsequent.</a:t>
            </a:r>
          </a:p>
          <a:p>
            <a:r>
              <a:rPr lang="en-US" dirty="0"/>
              <a:t>0766T-0767T revised and 0768T-0769T have been deleted </a:t>
            </a:r>
          </a:p>
        </p:txBody>
      </p:sp>
      <p:sp>
        <p:nvSpPr>
          <p:cNvPr id="4" name="Slide Number Placeholder 3"/>
          <p:cNvSpPr>
            <a:spLocks noGrp="1"/>
          </p:cNvSpPr>
          <p:nvPr>
            <p:ph type="sldNum" sz="quarter" idx="5"/>
          </p:nvPr>
        </p:nvSpPr>
        <p:spPr/>
        <p:txBody>
          <a:bodyPr/>
          <a:lstStyle/>
          <a:p>
            <a:fld id="{43F1C1D5-1B46-441D-9B5C-BA43369CB2B2}" type="slidenum">
              <a:rPr lang="en-US" smtClean="0"/>
              <a:t>114</a:t>
            </a:fld>
            <a:endParaRPr lang="en-US"/>
          </a:p>
        </p:txBody>
      </p:sp>
    </p:spTree>
    <p:extLst>
      <p:ext uri="{BB962C8B-B14F-4D97-AF65-F5344CB8AC3E}">
        <p14:creationId xmlns:p14="http://schemas.microsoft.com/office/powerpoint/2010/main" val="35913424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codes for both the initial treatment &amp; any subsequent treatments. </a:t>
            </a:r>
          </a:p>
          <a:p>
            <a:r>
              <a:rPr lang="en-US" dirty="0"/>
              <a:t>Guidelines have been updated, and parentheticals throughout the book </a:t>
            </a:r>
          </a:p>
        </p:txBody>
      </p:sp>
      <p:sp>
        <p:nvSpPr>
          <p:cNvPr id="4" name="Slide Number Placeholder 3"/>
          <p:cNvSpPr>
            <a:spLocks noGrp="1"/>
          </p:cNvSpPr>
          <p:nvPr>
            <p:ph type="sldNum" sz="quarter" idx="5"/>
          </p:nvPr>
        </p:nvSpPr>
        <p:spPr/>
        <p:txBody>
          <a:bodyPr/>
          <a:lstStyle/>
          <a:p>
            <a:fld id="{43F1C1D5-1B46-441D-9B5C-BA43369CB2B2}" type="slidenum">
              <a:rPr lang="en-US" smtClean="0"/>
              <a:t>115</a:t>
            </a:fld>
            <a:endParaRPr lang="en-US"/>
          </a:p>
        </p:txBody>
      </p:sp>
    </p:spTree>
    <p:extLst>
      <p:ext uri="{BB962C8B-B14F-4D97-AF65-F5344CB8AC3E}">
        <p14:creationId xmlns:p14="http://schemas.microsoft.com/office/powerpoint/2010/main" val="32212459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code changes go hand-in-hand with the revisions and new codes discussed with the 64590 and 64595-64598 codes. </a:t>
            </a:r>
          </a:p>
          <a:p>
            <a:endParaRPr lang="en-US" dirty="0"/>
          </a:p>
          <a:p>
            <a:r>
              <a:rPr lang="en-US" dirty="0"/>
              <a:t>The bold in the description on the slide is to highlight the anatomical location. </a:t>
            </a:r>
          </a:p>
          <a:p>
            <a:endParaRPr lang="en-US" dirty="0"/>
          </a:p>
          <a:p>
            <a:r>
              <a:rPr lang="en-US" dirty="0"/>
              <a:t>The sacral neurostimulators help patients with chronic urinary or fecal incontinence.</a:t>
            </a:r>
          </a:p>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116</a:t>
            </a:fld>
            <a:endParaRPr lang="en-US"/>
          </a:p>
        </p:txBody>
      </p:sp>
    </p:spTree>
    <p:extLst>
      <p:ext uri="{BB962C8B-B14F-4D97-AF65-F5344CB8AC3E}">
        <p14:creationId xmlns:p14="http://schemas.microsoft.com/office/powerpoint/2010/main" val="5224500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electronic analysis and programming for the integrated systems. </a:t>
            </a:r>
          </a:p>
          <a:p>
            <a:r>
              <a:rPr lang="en-US" dirty="0"/>
              <a:t>Again, these are differentiated between simple and complex</a:t>
            </a:r>
          </a:p>
        </p:txBody>
      </p:sp>
      <p:sp>
        <p:nvSpPr>
          <p:cNvPr id="4" name="Slide Number Placeholder 3"/>
          <p:cNvSpPr>
            <a:spLocks noGrp="1"/>
          </p:cNvSpPr>
          <p:nvPr>
            <p:ph type="sldNum" sz="quarter" idx="5"/>
          </p:nvPr>
        </p:nvSpPr>
        <p:spPr/>
        <p:txBody>
          <a:bodyPr/>
          <a:lstStyle/>
          <a:p>
            <a:fld id="{43F1C1D5-1B46-441D-9B5C-BA43369CB2B2}" type="slidenum">
              <a:rPr lang="en-US" smtClean="0"/>
              <a:t>117</a:t>
            </a:fld>
            <a:endParaRPr lang="en-US"/>
          </a:p>
        </p:txBody>
      </p:sp>
    </p:spTree>
    <p:extLst>
      <p:ext uri="{BB962C8B-B14F-4D97-AF65-F5344CB8AC3E}">
        <p14:creationId xmlns:p14="http://schemas.microsoft.com/office/powerpoint/2010/main" val="15398597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118</a:t>
            </a:fld>
            <a:endParaRPr lang="en-US"/>
          </a:p>
        </p:txBody>
      </p:sp>
    </p:spTree>
    <p:extLst>
      <p:ext uri="{BB962C8B-B14F-4D97-AF65-F5344CB8AC3E}">
        <p14:creationId xmlns:p14="http://schemas.microsoft.com/office/powerpoint/2010/main" val="22892366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Uroflowmetry is typically 7-10 days, as 99453-99454 require at least 16 days</a:t>
            </a:r>
          </a:p>
        </p:txBody>
      </p:sp>
      <p:sp>
        <p:nvSpPr>
          <p:cNvPr id="4" name="Slide Number Placeholder 3"/>
          <p:cNvSpPr>
            <a:spLocks noGrp="1"/>
          </p:cNvSpPr>
          <p:nvPr>
            <p:ph type="sldNum" sz="quarter" idx="5"/>
          </p:nvPr>
        </p:nvSpPr>
        <p:spPr/>
        <p:txBody>
          <a:bodyPr/>
          <a:lstStyle/>
          <a:p>
            <a:fld id="{43F1C1D5-1B46-441D-9B5C-BA43369CB2B2}" type="slidenum">
              <a:rPr lang="en-US" smtClean="0"/>
              <a:t>119</a:t>
            </a:fld>
            <a:endParaRPr lang="en-US"/>
          </a:p>
        </p:txBody>
      </p:sp>
    </p:spTree>
    <p:extLst>
      <p:ext uri="{BB962C8B-B14F-4D97-AF65-F5344CB8AC3E}">
        <p14:creationId xmlns:p14="http://schemas.microsoft.com/office/powerpoint/2010/main" val="419783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tx1"/>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5718753"/>
            <a:ext cx="9670598" cy="269875"/>
          </a:xfrm>
        </p:spPr>
        <p:txBody>
          <a:bodyPr anchor="ctr"/>
          <a:lstStyle>
            <a:lvl1pPr>
              <a:defRPr lang="en-US" sz="2000" b="1" kern="1200" dirty="0" smtClean="0">
                <a:solidFill>
                  <a:schemeClr val="tx1"/>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oter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638673"/>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B664E88F-307A-DB40-B2B8-A6ACEE9F6D5C}"/>
              </a:ext>
            </a:extLst>
          </p:cNvPr>
          <p:cNvGrpSpPr/>
          <p:nvPr userDrawn="1"/>
        </p:nvGrpSpPr>
        <p:grpSpPr>
          <a:xfrm>
            <a:off x="725020" y="6001879"/>
            <a:ext cx="10741959" cy="387014"/>
            <a:chOff x="725020" y="6001879"/>
            <a:chExt cx="10741959" cy="387014"/>
          </a:xfrm>
        </p:grpSpPr>
        <p:cxnSp>
          <p:nvCxnSpPr>
            <p:cNvPr id="6" name="Straight Connector 5">
              <a:extLst>
                <a:ext uri="{FF2B5EF4-FFF2-40B4-BE49-F238E27FC236}">
                  <a16:creationId xmlns:a16="http://schemas.microsoft.com/office/drawing/2014/main" id="{F4B2A32C-99E1-19FC-2170-1EDC074C5FC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E21FC4-AEF7-0958-E898-1725533E04E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8" name="Picture 7" descr="A picture containing font, graphics, graphic design, typography&#10;&#10;Description automatically generated">
              <a:extLst>
                <a:ext uri="{FF2B5EF4-FFF2-40B4-BE49-F238E27FC236}">
                  <a16:creationId xmlns:a16="http://schemas.microsoft.com/office/drawing/2014/main" id="{12B226E4-5AAB-AD6E-4DD5-901D0F35B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23723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74652"/>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4" name="Group 3">
            <a:extLst>
              <a:ext uri="{FF2B5EF4-FFF2-40B4-BE49-F238E27FC236}">
                <a16:creationId xmlns:a16="http://schemas.microsoft.com/office/drawing/2014/main" id="{61C7BFC4-2615-B752-5789-67ABC4927F71}"/>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EF31E3ED-C85A-8BAF-F060-51C7B8B693A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EE455F-7FA6-34FA-76DC-CEAA704F8D2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A2E3FED0-6347-364E-D308-54CB51620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79447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 One Column, Sub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65125"/>
            <a:ext cx="105156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519453"/>
            <a:ext cx="10515600"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926235"/>
            <a:ext cx="10515600" cy="393192"/>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4" name="Group 3">
            <a:extLst>
              <a:ext uri="{FF2B5EF4-FFF2-40B4-BE49-F238E27FC236}">
                <a16:creationId xmlns:a16="http://schemas.microsoft.com/office/drawing/2014/main" id="{A781C98C-9083-A428-28E2-1CAC1FC03179}"/>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1A7042F1-211E-1AD2-3130-D664AA8BB00D}"/>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03A8DE-DEBF-1385-1C28-9BF1387887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D9E36C5A-9C6B-0252-269C-484C05A91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92589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c - One Colum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199" y="1519453"/>
            <a:ext cx="10515599"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198" y="930802"/>
            <a:ext cx="10515600" cy="390203"/>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199" y="365126"/>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2" name="Group 1">
            <a:extLst>
              <a:ext uri="{FF2B5EF4-FFF2-40B4-BE49-F238E27FC236}">
                <a16:creationId xmlns:a16="http://schemas.microsoft.com/office/drawing/2014/main" id="{C956221D-665A-89DF-A0D1-04497F21E3F8}"/>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22E98F08-0F10-011A-B3A2-7E2356DAB5E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BE5810-531D-D9F5-2D52-CFC3CA2760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68B7F45-0266-B120-60CF-66F8618E9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58096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1128675" y="987879"/>
            <a:ext cx="9939705"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6236256" y="2166120"/>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1123619" y="2166596"/>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 name="Text Placeholder 14">
            <a:extLst>
              <a:ext uri="{FF2B5EF4-FFF2-40B4-BE49-F238E27FC236}">
                <a16:creationId xmlns:a16="http://schemas.microsoft.com/office/drawing/2014/main" id="{CE124EBA-F971-04E3-C644-8E74006DF6DB}"/>
              </a:ext>
            </a:extLst>
          </p:cNvPr>
          <p:cNvSpPr>
            <a:spLocks noGrp="1"/>
          </p:cNvSpPr>
          <p:nvPr>
            <p:ph type="body" sz="quarter" idx="14" hasCustomPrompt="1"/>
          </p:nvPr>
        </p:nvSpPr>
        <p:spPr>
          <a:xfrm>
            <a:off x="1128676" y="1568141"/>
            <a:ext cx="9939704" cy="393192"/>
          </a:xfrm>
        </p:spPr>
        <p:txBody>
          <a:bodyP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2" name="Group 1">
            <a:extLst>
              <a:ext uri="{FF2B5EF4-FFF2-40B4-BE49-F238E27FC236}">
                <a16:creationId xmlns:a16="http://schemas.microsoft.com/office/drawing/2014/main" id="{E9DC329B-643C-93A0-C990-FDD28D876690}"/>
              </a:ext>
            </a:extLst>
          </p:cNvPr>
          <p:cNvGrpSpPr/>
          <p:nvPr userDrawn="1"/>
        </p:nvGrpSpPr>
        <p:grpSpPr>
          <a:xfrm>
            <a:off x="725020" y="6001879"/>
            <a:ext cx="10741959" cy="387014"/>
            <a:chOff x="725020" y="6001879"/>
            <a:chExt cx="10741959" cy="387014"/>
          </a:xfrm>
        </p:grpSpPr>
        <p:cxnSp>
          <p:nvCxnSpPr>
            <p:cNvPr id="4" name="Straight Connector 3">
              <a:extLst>
                <a:ext uri="{FF2B5EF4-FFF2-40B4-BE49-F238E27FC236}">
                  <a16:creationId xmlns:a16="http://schemas.microsoft.com/office/drawing/2014/main" id="{8222C2BF-44AC-9955-0B4C-4C708926DC22}"/>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088D08-A3A4-90B8-D655-A6F2517E616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6" name="Picture 5" descr="A picture containing font, graphics, graphic design, typography&#10;&#10;Description automatically generated">
              <a:extLst>
                <a:ext uri="{FF2B5EF4-FFF2-40B4-BE49-F238E27FC236}">
                  <a16:creationId xmlns:a16="http://schemas.microsoft.com/office/drawing/2014/main" id="{F8515AEF-2069-DA4A-D83E-A1BB115C44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405330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1123620" y="987879"/>
            <a:ext cx="9939704"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1123620" y="1673850"/>
            <a:ext cx="9939704" cy="4003050"/>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06689083-74D4-E614-30C8-227266BF6585}"/>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33CE5507-5E1C-650B-6193-DBA0AB2734E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B21729-3A5F-87B5-E826-ACD45C78BD2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5429199-CCE2-3564-0937-1C56D0599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66056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879865" y="777016"/>
            <a:ext cx="10432269" cy="4881387"/>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2B2835E0-7FCA-C33D-104B-F96C63A3F7B0}"/>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C753963-74ED-AF98-3672-3CA669AFB540}"/>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58F151-E56A-2979-C41B-E47CE37A838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91526758-20A6-861B-8828-791CB14EE8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3247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6300472" y="786541"/>
            <a:ext cx="5079651" cy="4881387"/>
          </a:xfrm>
          <a:prstGeom prst="rect">
            <a:avLst/>
          </a:prstGeom>
          <a:noFill/>
        </p:spPr>
        <p:txBody>
          <a:bodyPr wrap="square">
            <a:noAutofit/>
          </a:bodyPr>
          <a:lstStyle/>
          <a:p>
            <a:r>
              <a:rPr lang="en-US"/>
              <a:t>Click icon to add picture</a:t>
            </a:r>
            <a:endParaRPr lang="en-US" dirty="0"/>
          </a:p>
        </p:txBody>
      </p:sp>
      <p:sp>
        <p:nvSpPr>
          <p:cNvPr id="14" name="Picture Placeholder 2">
            <a:extLst>
              <a:ext uri="{FF2B5EF4-FFF2-40B4-BE49-F238E27FC236}">
                <a16:creationId xmlns:a16="http://schemas.microsoft.com/office/drawing/2014/main" id="{FE21B81A-67DB-C416-4873-338F2409A7AC}"/>
              </a:ext>
            </a:extLst>
          </p:cNvPr>
          <p:cNvSpPr>
            <a:spLocks noGrp="1"/>
          </p:cNvSpPr>
          <p:nvPr>
            <p:ph type="pic" sz="quarter" idx="16"/>
          </p:nvPr>
        </p:nvSpPr>
        <p:spPr>
          <a:xfrm>
            <a:off x="770890" y="786541"/>
            <a:ext cx="5079651" cy="4881387"/>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A57D5D50-1101-B65D-E4B7-36EE3EB614BA}"/>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7C16068-36CA-E4B1-3470-C05F9FC05BD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890DA4-FCCE-DE52-729A-B3E1AA91B9C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CE4C6E90-5DB5-8D5D-F0BA-737EA7940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56678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DBB741-4F65-4FAB-B65A-D22C244384F7}"/>
              </a:ext>
            </a:extLst>
          </p:cNvPr>
          <p:cNvSpPr txBox="1"/>
          <p:nvPr userDrawn="1"/>
        </p:nvSpPr>
        <p:spPr>
          <a:xfrm>
            <a:off x="3652100" y="2219915"/>
            <a:ext cx="4741962" cy="623828"/>
          </a:xfrm>
          <a:prstGeom prst="rect">
            <a:avLst/>
          </a:prstGeom>
          <a:noFill/>
        </p:spPr>
        <p:txBody>
          <a:bodyPr wrap="square" rtlCol="0">
            <a:noAutofit/>
          </a:bodyPr>
          <a:lstStyle/>
          <a:p>
            <a:pPr algn="ctr"/>
            <a:r>
              <a:rPr lang="en-US" sz="4400" b="1" kern="1200" dirty="0">
                <a:solidFill>
                  <a:schemeClr val="bg2"/>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3652100" y="3225018"/>
            <a:ext cx="4741961"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3652100" y="3653231"/>
            <a:ext cx="4741962"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Email</a:t>
            </a:r>
          </a:p>
        </p:txBody>
      </p:sp>
      <p:grpSp>
        <p:nvGrpSpPr>
          <p:cNvPr id="2" name="Group 1">
            <a:extLst>
              <a:ext uri="{FF2B5EF4-FFF2-40B4-BE49-F238E27FC236}">
                <a16:creationId xmlns:a16="http://schemas.microsoft.com/office/drawing/2014/main" id="{3AA2779A-F700-434D-1FCA-E5B50AE9F05F}"/>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FDA8463A-B76D-B3CD-BADB-C02F7A63F5E8}"/>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706402-5EAF-4CD9-3D68-F42B089AC2E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F0FF634B-E3FF-567B-BF3B-3450782C6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71113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Presenta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bg2"/>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1" y="5769553"/>
            <a:ext cx="4668850" cy="555047"/>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pic>
        <p:nvPicPr>
          <p:cNvPr id="7" name="object 7">
            <a:extLst>
              <a:ext uri="{FF2B5EF4-FFF2-40B4-BE49-F238E27FC236}">
                <a16:creationId xmlns:a16="http://schemas.microsoft.com/office/drawing/2014/main" id="{492DE474-7BA0-3C90-3591-05FADD4C6B22}"/>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0639680" y="4391568"/>
            <a:ext cx="1766100" cy="2482761"/>
          </a:xfrm>
          <a:prstGeom prst="rect">
            <a:avLst/>
          </a:prstGeom>
        </p:spPr>
      </p:pic>
      <p:grpSp>
        <p:nvGrpSpPr>
          <p:cNvPr id="8" name="object 3">
            <a:extLst>
              <a:ext uri="{FF2B5EF4-FFF2-40B4-BE49-F238E27FC236}">
                <a16:creationId xmlns:a16="http://schemas.microsoft.com/office/drawing/2014/main" id="{4E92FAFB-CADF-5B45-F681-DC0D52E7749F}"/>
              </a:ext>
            </a:extLst>
          </p:cNvPr>
          <p:cNvGrpSpPr>
            <a:grpSpLocks/>
          </p:cNvGrpSpPr>
          <p:nvPr userDrawn="1"/>
        </p:nvGrpSpPr>
        <p:grpSpPr>
          <a:xfrm>
            <a:off x="-19050" y="-19050"/>
            <a:ext cx="4210088" cy="4690872"/>
            <a:chOff x="0" y="0"/>
            <a:chExt cx="4210088" cy="4692510"/>
          </a:xfrm>
        </p:grpSpPr>
        <p:pic>
          <p:nvPicPr>
            <p:cNvPr id="9" name="object 4">
              <a:extLst>
                <a:ext uri="{FF2B5EF4-FFF2-40B4-BE49-F238E27FC236}">
                  <a16:creationId xmlns:a16="http://schemas.microsoft.com/office/drawing/2014/main" id="{76FA81B5-B0E4-F7BF-BB0F-74FE969039B4}"/>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0" y="0"/>
              <a:ext cx="4210088" cy="4692510"/>
            </a:xfrm>
            <a:prstGeom prst="rect">
              <a:avLst/>
            </a:prstGeom>
          </p:spPr>
        </p:pic>
        <p:sp>
          <p:nvSpPr>
            <p:cNvPr id="10" name="object 5">
              <a:extLst>
                <a:ext uri="{FF2B5EF4-FFF2-40B4-BE49-F238E27FC236}">
                  <a16:creationId xmlns:a16="http://schemas.microsoft.com/office/drawing/2014/main" id="{6A948BAC-23BA-D10C-26BE-898C8E998D37}"/>
                </a:ext>
              </a:extLst>
            </p:cNvPr>
            <p:cNvSpPr/>
            <p:nvPr/>
          </p:nvSpPr>
          <p:spPr>
            <a:xfrm>
              <a:off x="393349" y="0"/>
              <a:ext cx="802640" cy="802640"/>
            </a:xfrm>
            <a:custGeom>
              <a:avLst/>
              <a:gdLst/>
              <a:ahLst/>
              <a:cxnLst/>
              <a:rect l="l" t="t" r="r" b="b"/>
              <a:pathLst>
                <a:path w="802640" h="802640">
                  <a:moveTo>
                    <a:pt x="0" y="802518"/>
                  </a:moveTo>
                  <a:lnTo>
                    <a:pt x="802518" y="0"/>
                  </a:lnTo>
                </a:path>
              </a:pathLst>
            </a:custGeom>
            <a:ln w="9525">
              <a:solidFill>
                <a:srgbClr val="FFFFFF"/>
              </a:solidFill>
            </a:ln>
          </p:spPr>
          <p:txBody>
            <a:bodyPr wrap="square" lIns="0" tIns="0" rIns="0" bIns="0" rtlCol="0"/>
            <a:lstStyle/>
            <a:p>
              <a:endParaRPr/>
            </a:p>
          </p:txBody>
        </p:sp>
        <p:sp>
          <p:nvSpPr>
            <p:cNvPr id="13" name="object 6">
              <a:extLst>
                <a:ext uri="{FF2B5EF4-FFF2-40B4-BE49-F238E27FC236}">
                  <a16:creationId xmlns:a16="http://schemas.microsoft.com/office/drawing/2014/main" id="{6D3DB80E-C501-21DC-FEB0-F20B9C5026C1}"/>
                </a:ext>
              </a:extLst>
            </p:cNvPr>
            <p:cNvSpPr/>
            <p:nvPr/>
          </p:nvSpPr>
          <p:spPr>
            <a:xfrm>
              <a:off x="0" y="452582"/>
              <a:ext cx="1053465" cy="1053465"/>
            </a:xfrm>
            <a:custGeom>
              <a:avLst/>
              <a:gdLst/>
              <a:ahLst/>
              <a:cxnLst/>
              <a:rect l="l" t="t" r="r" b="b"/>
              <a:pathLst>
                <a:path w="1053465" h="1053465">
                  <a:moveTo>
                    <a:pt x="0" y="1052906"/>
                  </a:moveTo>
                  <a:lnTo>
                    <a:pt x="1052906" y="0"/>
                  </a:lnTo>
                </a:path>
              </a:pathLst>
            </a:custGeom>
            <a:ln w="9525">
              <a:solidFill>
                <a:srgbClr val="FFFFFF"/>
              </a:solidFill>
            </a:ln>
          </p:spPr>
          <p:txBody>
            <a:bodyPr wrap="square" lIns="0" tIns="0" rIns="0" bIns="0" rtlCol="0"/>
            <a:lstStyle/>
            <a:p>
              <a:endParaRPr/>
            </a:p>
          </p:txBody>
        </p:sp>
      </p:grpSp>
      <p:sp>
        <p:nvSpPr>
          <p:cNvPr id="14" name="Text Placeholder 3">
            <a:extLst>
              <a:ext uri="{FF2B5EF4-FFF2-40B4-BE49-F238E27FC236}">
                <a16:creationId xmlns:a16="http://schemas.microsoft.com/office/drawing/2014/main" id="{535C87C4-0F46-35B5-AC27-F1B9341E6087}"/>
              </a:ext>
            </a:extLst>
          </p:cNvPr>
          <p:cNvSpPr>
            <a:spLocks noGrp="1"/>
          </p:cNvSpPr>
          <p:nvPr>
            <p:ph type="body" sz="quarter" idx="12" hasCustomPrompt="1"/>
          </p:nvPr>
        </p:nvSpPr>
        <p:spPr>
          <a:xfrm>
            <a:off x="5583040" y="5772145"/>
            <a:ext cx="4672584" cy="552455"/>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Tree>
    <p:extLst>
      <p:ext uri="{BB962C8B-B14F-4D97-AF65-F5344CB8AC3E}">
        <p14:creationId xmlns:p14="http://schemas.microsoft.com/office/powerpoint/2010/main" val="273990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69441"/>
          </a:xfrm>
          <a:prstGeom prst="rect">
            <a:avLst/>
          </a:prstGeom>
          <a:noFill/>
        </p:spPr>
        <p:txBody>
          <a:bodyPr wrap="square" rtlCol="0">
            <a:spAutoFit/>
          </a:bodyPr>
          <a:lstStyle/>
          <a:p>
            <a:pPr algn="ctr"/>
            <a:r>
              <a:rPr lang="en-US" sz="4400" b="1" i="0" kern="1200" dirty="0">
                <a:solidFill>
                  <a:schemeClr val="tx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3960999"/>
          </a:xfrm>
        </p:spPr>
        <p:txBody>
          <a:bodyPr/>
          <a:lstStyle>
            <a:lvl2pPr>
              <a:defRPr/>
            </a:lvl2pPr>
            <a:lvl3pPr marL="548640" indent="0">
              <a:buNone/>
              <a:defRPr/>
            </a:lvl3pPr>
          </a:lstStyle>
          <a:p>
            <a:pPr lvl="1"/>
            <a:r>
              <a:rPr lang="en-US" dirty="0"/>
              <a:t>Click to add text</a:t>
            </a:r>
          </a:p>
        </p:txBody>
      </p:sp>
      <p:grpSp>
        <p:nvGrpSpPr>
          <p:cNvPr id="17" name="Group 16">
            <a:extLst>
              <a:ext uri="{FF2B5EF4-FFF2-40B4-BE49-F238E27FC236}">
                <a16:creationId xmlns:a16="http://schemas.microsoft.com/office/drawing/2014/main" id="{14602FBD-6CC7-AEDE-0BCB-F7D4D6F1A116}"/>
              </a:ext>
            </a:extLst>
          </p:cNvPr>
          <p:cNvGrpSpPr/>
          <p:nvPr userDrawn="1"/>
        </p:nvGrpSpPr>
        <p:grpSpPr>
          <a:xfrm>
            <a:off x="725020" y="6001879"/>
            <a:ext cx="10741959" cy="410792"/>
            <a:chOff x="725020" y="6001879"/>
            <a:chExt cx="10741959" cy="410792"/>
          </a:xfrm>
        </p:grpSpPr>
        <p:cxnSp>
          <p:nvCxnSpPr>
            <p:cNvPr id="18" name="Straight Connector 17">
              <a:extLst>
                <a:ext uri="{FF2B5EF4-FFF2-40B4-BE49-F238E27FC236}">
                  <a16:creationId xmlns:a16="http://schemas.microsoft.com/office/drawing/2014/main" id="{F2E7F0E1-5AEC-A58F-658A-5F20249E0A4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A258AB-6A98-C97C-DF08-4BEC3EDB62E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20" name="Picture 19" descr="A close-up of a logo&#10;&#10;Description automatically generated with low confidence">
              <a:extLst>
                <a:ext uri="{FF2B5EF4-FFF2-40B4-BE49-F238E27FC236}">
                  <a16:creationId xmlns:a16="http://schemas.microsoft.com/office/drawing/2014/main" id="{16797C8E-F7F8-0580-3DE4-7CD76F888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93914" y="2357437"/>
            <a:ext cx="5202086" cy="1952626"/>
          </a:xfrm>
        </p:spPr>
        <p:txBody>
          <a:bodyPr>
            <a:noAutofit/>
          </a:bodyPr>
          <a:lstStyle>
            <a:lvl1pPr>
              <a:defRPr lang="en-US" sz="4400" b="1" kern="1200" dirty="0">
                <a:solidFill>
                  <a:schemeClr val="tx1"/>
                </a:solidFill>
                <a:latin typeface="+mn-lt"/>
                <a:ea typeface="+mj-ea"/>
                <a:cs typeface="+mj-cs"/>
              </a:defRPr>
            </a:lvl1pPr>
          </a:lstStyle>
          <a:p>
            <a:r>
              <a:rPr lang="en-US" dirty="0"/>
              <a:t>Section Title Page</a:t>
            </a:r>
          </a:p>
        </p:txBody>
      </p:sp>
      <p:grpSp>
        <p:nvGrpSpPr>
          <p:cNvPr id="11" name="Group 10">
            <a:extLst>
              <a:ext uri="{FF2B5EF4-FFF2-40B4-BE49-F238E27FC236}">
                <a16:creationId xmlns:a16="http://schemas.microsoft.com/office/drawing/2014/main" id="{BECF0455-FF2C-8631-9DDF-7F946FF36CB8}"/>
              </a:ext>
            </a:extLst>
          </p:cNvPr>
          <p:cNvGrpSpPr/>
          <p:nvPr userDrawn="1"/>
        </p:nvGrpSpPr>
        <p:grpSpPr>
          <a:xfrm>
            <a:off x="725020" y="6001879"/>
            <a:ext cx="10741959" cy="410792"/>
            <a:chOff x="725020" y="6001879"/>
            <a:chExt cx="10741959" cy="410792"/>
          </a:xfrm>
        </p:grpSpPr>
        <p:cxnSp>
          <p:nvCxnSpPr>
            <p:cNvPr id="12" name="Straight Connector 11">
              <a:extLst>
                <a:ext uri="{FF2B5EF4-FFF2-40B4-BE49-F238E27FC236}">
                  <a16:creationId xmlns:a16="http://schemas.microsoft.com/office/drawing/2014/main" id="{3F3B2BFA-B984-1C34-88AD-DF6248B5BB4A}"/>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B4877D-8D92-90E8-4640-A976E18788D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14" name="Picture 13" descr="A close-up of a logo&#10;&#10;Description automatically generated with low confidence">
              <a:extLst>
                <a:ext uri="{FF2B5EF4-FFF2-40B4-BE49-F238E27FC236}">
                  <a16:creationId xmlns:a16="http://schemas.microsoft.com/office/drawing/2014/main" id="{92CF7C3B-E13D-A81B-4092-6FBC69A6A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924175" y="2800350"/>
            <a:ext cx="8372474" cy="605368"/>
          </a:xfrm>
          <a:prstGeom prst="rect">
            <a:avLst/>
          </a:prstGeom>
        </p:spPr>
        <p:txBody>
          <a:bodyPr anchor="ctr" anchorCtr="0">
            <a:noAutofit/>
          </a:bodyPr>
          <a:lstStyle>
            <a:lvl1pPr algn="ctr">
              <a:defRPr lang="en-US" sz="4400" b="1" kern="1200" dirty="0">
                <a:solidFill>
                  <a:schemeClr val="tx1"/>
                </a:solidFill>
                <a:latin typeface="+mn-lt"/>
                <a:ea typeface="+mj-ea"/>
                <a:cs typeface="+mj-cs"/>
              </a:defRPr>
            </a:lvl1pPr>
          </a:lstStyle>
          <a:p>
            <a:r>
              <a:rPr lang="en-US" dirty="0"/>
              <a:t>Section Title Page</a:t>
            </a:r>
          </a:p>
        </p:txBody>
      </p:sp>
      <p:grpSp>
        <p:nvGrpSpPr>
          <p:cNvPr id="2" name="Group 1">
            <a:extLst>
              <a:ext uri="{FF2B5EF4-FFF2-40B4-BE49-F238E27FC236}">
                <a16:creationId xmlns:a16="http://schemas.microsoft.com/office/drawing/2014/main" id="{CEBF48D1-89CF-2904-1835-5ACE115CF141}"/>
              </a:ext>
            </a:extLst>
          </p:cNvPr>
          <p:cNvGrpSpPr/>
          <p:nvPr userDrawn="1"/>
        </p:nvGrpSpPr>
        <p:grpSpPr>
          <a:xfrm>
            <a:off x="725020" y="6001879"/>
            <a:ext cx="10741959" cy="410792"/>
            <a:chOff x="725020" y="6001879"/>
            <a:chExt cx="10741959" cy="410792"/>
          </a:xfrm>
        </p:grpSpPr>
        <p:cxnSp>
          <p:nvCxnSpPr>
            <p:cNvPr id="3" name="Straight Connector 2">
              <a:extLst>
                <a:ext uri="{FF2B5EF4-FFF2-40B4-BE49-F238E27FC236}">
                  <a16:creationId xmlns:a16="http://schemas.microsoft.com/office/drawing/2014/main" id="{F0F03481-7A7F-8E64-DE84-8160A6A1F466}"/>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ED7C67-08F3-4C47-A5D8-B3BD6400E471}"/>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5" name="Picture 4" descr="A close-up of a logo&#10;&#10;Description automatically generated with low confidence">
              <a:extLst>
                <a:ext uri="{FF2B5EF4-FFF2-40B4-BE49-F238E27FC236}">
                  <a16:creationId xmlns:a16="http://schemas.microsoft.com/office/drawing/2014/main" id="{BF0D42DD-34BC-2949-CECB-3BBE676C2F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847975" y="2530007"/>
            <a:ext cx="6496050" cy="623828"/>
          </a:xfrm>
          <a:prstGeom prst="rect">
            <a:avLst/>
          </a:prstGeom>
        </p:spPr>
        <p:txBody>
          <a:bodyPr anchor="ctr" anchorCtr="0">
            <a:noAutofit/>
          </a:bodyPr>
          <a:lstStyle>
            <a:lvl1pPr algn="ctr">
              <a:defRPr lang="en-US" sz="4400" b="1" kern="1200" dirty="0">
                <a:solidFill>
                  <a:schemeClr val="bg2"/>
                </a:solidFill>
                <a:latin typeface="+mn-lt"/>
                <a:ea typeface="+mj-ea"/>
                <a:cs typeface="+mj-cs"/>
              </a:defRPr>
            </a:lvl1pPr>
          </a:lstStyle>
          <a:p>
            <a:r>
              <a:rPr lang="en-US" dirty="0"/>
              <a:t>Section Title Page</a:t>
            </a:r>
          </a:p>
        </p:txBody>
      </p:sp>
      <p:sp>
        <p:nvSpPr>
          <p:cNvPr id="3" name="Text Placeholder 2">
            <a:extLst>
              <a:ext uri="{FF2B5EF4-FFF2-40B4-BE49-F238E27FC236}">
                <a16:creationId xmlns:a16="http://schemas.microsoft.com/office/drawing/2014/main" id="{17FC3923-9C39-924B-4096-7682A1E9CF5E}"/>
              </a:ext>
            </a:extLst>
          </p:cNvPr>
          <p:cNvSpPr>
            <a:spLocks noGrp="1"/>
          </p:cNvSpPr>
          <p:nvPr>
            <p:ph type="body" sz="quarter" idx="10" hasCustomPrompt="1"/>
          </p:nvPr>
        </p:nvSpPr>
        <p:spPr>
          <a:xfrm>
            <a:off x="2847975" y="3200400"/>
            <a:ext cx="6496050" cy="457200"/>
          </a:xfrm>
        </p:spPr>
        <p:txBody>
          <a:bodyPr anchor="ctr"/>
          <a:lstStyle>
            <a:lvl1pPr algn="ctr">
              <a:defRPr b="1">
                <a:solidFill>
                  <a:schemeClr val="tx2"/>
                </a:solidFill>
              </a:defRPr>
            </a:lvl1pPr>
          </a:lstStyle>
          <a:p>
            <a:pPr lvl="0"/>
            <a:r>
              <a:rPr lang="en-US" dirty="0"/>
              <a:t>Subtitle</a:t>
            </a:r>
          </a:p>
        </p:txBody>
      </p:sp>
      <p:grpSp>
        <p:nvGrpSpPr>
          <p:cNvPr id="14" name="Group 13">
            <a:extLst>
              <a:ext uri="{FF2B5EF4-FFF2-40B4-BE49-F238E27FC236}">
                <a16:creationId xmlns:a16="http://schemas.microsoft.com/office/drawing/2014/main" id="{F65064A8-104A-93B4-5C69-D0FFC6668FD9}"/>
              </a:ext>
            </a:extLst>
          </p:cNvPr>
          <p:cNvGrpSpPr/>
          <p:nvPr userDrawn="1"/>
        </p:nvGrpSpPr>
        <p:grpSpPr>
          <a:xfrm>
            <a:off x="725020" y="6001879"/>
            <a:ext cx="10741959" cy="410792"/>
            <a:chOff x="725020" y="6001879"/>
            <a:chExt cx="10741959" cy="410792"/>
          </a:xfrm>
        </p:grpSpPr>
        <p:cxnSp>
          <p:nvCxnSpPr>
            <p:cNvPr id="8" name="Straight Connector 7">
              <a:extLst>
                <a:ext uri="{FF2B5EF4-FFF2-40B4-BE49-F238E27FC236}">
                  <a16:creationId xmlns:a16="http://schemas.microsoft.com/office/drawing/2014/main" id="{CDB57694-C7E1-59E5-F571-5E66298B0ECD}"/>
                </a:ext>
              </a:extLst>
            </p:cNvPr>
            <p:cNvCxnSpPr>
              <a:cxnSpLocks/>
            </p:cNvCxnSpPr>
            <p:nvPr userDrawn="1"/>
          </p:nvCxnSpPr>
          <p:spPr>
            <a:xfrm>
              <a:off x="725020" y="6001879"/>
              <a:ext cx="10741959"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4BAB2-439A-6EA1-3A14-1855FA255A2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07B9B132-E862-499E-355D-0334FDE446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13406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E740A625-9828-C054-922E-0505F945CB33}"/>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C6AE6C8B-408C-A1F3-E195-9310E19CDDB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65B5E7-663B-8743-877C-A5F6CE4E44BE}"/>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86A90C9B-8A4A-4087-9383-0BFE40CC09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10140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D3C7AA1C-6687-8D0B-1161-9C15351850E4}"/>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61CDED18-0A3B-3ED5-F301-7D6DB12DAB07}"/>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D3C4AA-C612-5B55-4C6B-492A794DCE9F}"/>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21632E4D-FBC0-7CDB-530A-75D145278F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19397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942975" y="336550"/>
            <a:ext cx="68580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13" name="Group 12">
            <a:extLst>
              <a:ext uri="{FF2B5EF4-FFF2-40B4-BE49-F238E27FC236}">
                <a16:creationId xmlns:a16="http://schemas.microsoft.com/office/drawing/2014/main" id="{B4B90342-4C25-6104-8B22-85C88F79D0EE}"/>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96094A37-55FC-6D5B-55A1-340952E6D45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64C604A-B651-2F1E-F8DC-4CE5C137A44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2" name="Picture 11" descr="A picture containing font, graphics, graphic design, typography&#10;&#10;Description automatically generated">
              <a:extLst>
                <a:ext uri="{FF2B5EF4-FFF2-40B4-BE49-F238E27FC236}">
                  <a16:creationId xmlns:a16="http://schemas.microsoft.com/office/drawing/2014/main" id="{DFF73291-91C1-DCB0-149A-EB689E15A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7843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73074"/>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92" r:id="rId3"/>
    <p:sldLayoutId id="2147483664" r:id="rId4"/>
    <p:sldLayoutId id="2147483661" r:id="rId5"/>
    <p:sldLayoutId id="2147483696" r:id="rId6"/>
    <p:sldLayoutId id="2147483694" r:id="rId7"/>
    <p:sldLayoutId id="2147483695" r:id="rId8"/>
    <p:sldLayoutId id="2147483691" r:id="rId9"/>
    <p:sldLayoutId id="2147483650" r:id="rId10"/>
    <p:sldLayoutId id="2147483666" r:id="rId11"/>
    <p:sldLayoutId id="2147483665" r:id="rId12"/>
    <p:sldLayoutId id="2147483660" r:id="rId13"/>
    <p:sldLayoutId id="2147483677" r:id="rId14"/>
    <p:sldLayoutId id="2147483685" r:id="rId15"/>
    <p:sldLayoutId id="2147483689" r:id="rId16"/>
    <p:sldLayoutId id="2147483688" r:id="rId17"/>
    <p:sldLayoutId id="2147483654" r:id="rId18"/>
    <p:sldLayoutId id="2147483655" r:id="rId19"/>
  </p:sldLayoutIdLst>
  <p:hf hdr="0" ftr="0" dt="0"/>
  <p:txStyles>
    <p:title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228600" algn="l" defTabSz="914400" rtl="0" eaLnBrk="1" latinLnBrk="0" hangingPunct="1">
        <a:lnSpc>
          <a:spcPct val="90000"/>
        </a:lnSpc>
        <a:spcBef>
          <a:spcPts val="800"/>
        </a:spcBef>
        <a:buClr>
          <a:schemeClr val="bg2"/>
        </a:buClr>
        <a:buFont typeface="Wingdings" panose="05000000000000000000" pitchFamily="2" charset="2"/>
        <a:buChar char="§"/>
        <a:defRPr sz="2000" kern="1200">
          <a:solidFill>
            <a:schemeClr val="bg1"/>
          </a:solidFill>
          <a:latin typeface="+mn-lt"/>
          <a:ea typeface="+mn-ea"/>
          <a:cs typeface="+mn-cs"/>
        </a:defRPr>
      </a:lvl2pPr>
      <a:lvl3pPr marL="777240" indent="-228600" algn="l" defTabSz="914400" rtl="0" eaLnBrk="1" latinLnBrk="0" hangingPunct="1">
        <a:lnSpc>
          <a:spcPct val="90000"/>
        </a:lnSpc>
        <a:spcBef>
          <a:spcPts val="800"/>
        </a:spcBef>
        <a:buClr>
          <a:schemeClr val="bg2"/>
        </a:buClr>
        <a:buFont typeface="Calibri" panose="020F050202020403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package" Target="../embeddings/Microsoft_Excel_Worksheet.xlsx"/><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package" Target="../embeddings/Microsoft_Excel_Worksheet1.xlsx"/><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package" Target="../embeddings/Microsoft_Excel_Worksheet2.xlsx"/><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package" Target="../embeddings/Microsoft_Excel_Worksheet3.xlsx"/><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package" Target="../embeddings/Microsoft_Excel_Worksheet4.xlsx"/><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package" Target="../embeddings/Microsoft_Excel_Worksheet5.xlsx"/><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3" Type="http://schemas.openxmlformats.org/officeDocument/2006/relationships/hyperlink" Target="https://www.ama-assn.org/practice-management/cpt/cpt-errata-technical-corrections" TargetMode="External"/><Relationship Id="rId2" Type="http://schemas.openxmlformats.org/officeDocument/2006/relationships/hyperlink" Target="https://www.cms.gov/medicare/medicare-fee-service-payment/physicianfeesched/pfs-federal-regulation-notices/cms-1784-f" TargetMode="External"/><Relationship Id="rId1" Type="http://schemas.openxmlformats.org/officeDocument/2006/relationships/slideLayout" Target="../slideLayouts/slideLayout10.xml"/><Relationship Id="rId5" Type="http://schemas.openxmlformats.org/officeDocument/2006/relationships/hyperlink" Target="https://acl.gov/programs/support-caregivers/raise-family-caregiving-advisory-council" TargetMode="External"/><Relationship Id="rId4" Type="http://schemas.openxmlformats.org/officeDocument/2006/relationships/hyperlink" Target="https://www.cms.gov/training-education/partner-outreach-resources/partner-with-cms/caregiver-partners#:~:text=Caregivers%20are%20broadly%20defined" TargetMode="External"/></Relationships>
</file>

<file path=ppt/slides/_rels/slide147.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downloads/eval-mgmt-serv-guide-icn006764.pdf" TargetMode="Externa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3.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C031-C8F6-3B5B-99CA-C5484E100091}"/>
              </a:ext>
            </a:extLst>
          </p:cNvPr>
          <p:cNvSpPr>
            <a:spLocks noGrp="1"/>
          </p:cNvSpPr>
          <p:nvPr>
            <p:ph type="ctrTitle"/>
          </p:nvPr>
        </p:nvSpPr>
        <p:spPr/>
        <p:txBody>
          <a:bodyPr/>
          <a:lstStyle/>
          <a:p>
            <a:r>
              <a:rPr lang="en-US" dirty="0"/>
              <a:t>2024 CPT® Updates – Professional Focus</a:t>
            </a:r>
          </a:p>
        </p:txBody>
      </p:sp>
      <p:sp>
        <p:nvSpPr>
          <p:cNvPr id="3" name="Text Placeholder 2">
            <a:extLst>
              <a:ext uri="{FF2B5EF4-FFF2-40B4-BE49-F238E27FC236}">
                <a16:creationId xmlns:a16="http://schemas.microsoft.com/office/drawing/2014/main" id="{093012F3-BD4C-0D4E-6005-B7238EA5E881}"/>
              </a:ext>
            </a:extLst>
          </p:cNvPr>
          <p:cNvSpPr>
            <a:spLocks noGrp="1"/>
          </p:cNvSpPr>
          <p:nvPr>
            <p:ph type="body" sz="quarter" idx="11"/>
          </p:nvPr>
        </p:nvSpPr>
        <p:spPr/>
        <p:txBody>
          <a:bodyPr/>
          <a:lstStyle/>
          <a:p>
            <a:r>
              <a:rPr lang="en-US" dirty="0"/>
              <a:t>Ardith Campbell, COC, CPC</a:t>
            </a:r>
          </a:p>
        </p:txBody>
      </p:sp>
    </p:spTree>
    <p:extLst>
      <p:ext uri="{BB962C8B-B14F-4D97-AF65-F5344CB8AC3E}">
        <p14:creationId xmlns:p14="http://schemas.microsoft.com/office/powerpoint/2010/main" val="89167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9267-B1AE-11D8-E996-1FCCAC17FEA7}"/>
              </a:ext>
            </a:extLst>
          </p:cNvPr>
          <p:cNvSpPr>
            <a:spLocks noGrp="1"/>
          </p:cNvSpPr>
          <p:nvPr>
            <p:ph type="title"/>
          </p:nvPr>
        </p:nvSpPr>
        <p:spPr/>
        <p:txBody>
          <a:bodyPr/>
          <a:lstStyle/>
          <a:p>
            <a:r>
              <a:rPr lang="en-US" dirty="0"/>
              <a:t>Split or Shared Visits, continued</a:t>
            </a:r>
          </a:p>
        </p:txBody>
      </p:sp>
      <p:sp>
        <p:nvSpPr>
          <p:cNvPr id="3" name="Content Placeholder 2">
            <a:extLst>
              <a:ext uri="{FF2B5EF4-FFF2-40B4-BE49-F238E27FC236}">
                <a16:creationId xmlns:a16="http://schemas.microsoft.com/office/drawing/2014/main" id="{DF87186A-BB4B-785F-691C-1DEEB0B8EAD2}"/>
              </a:ext>
            </a:extLst>
          </p:cNvPr>
          <p:cNvSpPr>
            <a:spLocks noGrp="1"/>
          </p:cNvSpPr>
          <p:nvPr>
            <p:ph idx="1"/>
          </p:nvPr>
        </p:nvSpPr>
        <p:spPr/>
        <p:txBody>
          <a:bodyPr/>
          <a:lstStyle/>
          <a:p>
            <a:r>
              <a:rPr lang="en-US" sz="2800" dirty="0"/>
              <a:t>By doing so, a physician or other QHP has performed two of the three elements used in the selection of the code level based on MDM. </a:t>
            </a:r>
            <a:r>
              <a:rPr lang="en-US" sz="2800" b="1" dirty="0"/>
              <a:t>If the amount and/or complexity of data to be reviewed and analyzed</a:t>
            </a:r>
            <a:r>
              <a:rPr lang="en-US" sz="2800" dirty="0"/>
              <a:t> is used by the physician or other QHP to determine the reported code level, assessing an independent historian’s narrative and the ordering or review of tests or documents do not have to be personally performed by the physician or other QHP, because the relevant items would be considered in formulating the management plan. Independent interpretation of tests and discussion of management plan or test interpretation must be personally performed by the physician or other QHP if these are used to determine the reported code level by the physician or other QHP.</a:t>
            </a:r>
          </a:p>
        </p:txBody>
      </p:sp>
    </p:spTree>
    <p:extLst>
      <p:ext uri="{BB962C8B-B14F-4D97-AF65-F5344CB8AC3E}">
        <p14:creationId xmlns:p14="http://schemas.microsoft.com/office/powerpoint/2010/main" val="5283347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Special Dermatological Procedures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96920 Laser treatment for </a:t>
            </a:r>
            <a:r>
              <a:rPr lang="en-US" b="1" u="sng" strike="sngStrike" dirty="0"/>
              <a:t>inflammatory skin disease (</a:t>
            </a:r>
            <a:r>
              <a:rPr lang="en-US" dirty="0"/>
              <a:t>psoriasis</a:t>
            </a:r>
            <a:r>
              <a:rPr lang="en-US" b="1" u="sng" strike="sngStrike" dirty="0"/>
              <a:t>)</a:t>
            </a:r>
            <a:r>
              <a:rPr lang="en-US" dirty="0"/>
              <a:t>; total area less than 250 sq cm</a:t>
            </a:r>
          </a:p>
          <a:p>
            <a:pPr marL="342900" indent="-342900">
              <a:buFont typeface="Arial" panose="020B0604020202020204" pitchFamily="34" charset="0"/>
              <a:buChar char="•"/>
            </a:pPr>
            <a:r>
              <a:rPr lang="en-US" dirty="0"/>
              <a:t>96921 Laser treatment for </a:t>
            </a:r>
            <a:r>
              <a:rPr lang="en-US" b="1" u="sng" strike="sngStrike" dirty="0"/>
              <a:t>inflammatory skin disease (</a:t>
            </a:r>
            <a:r>
              <a:rPr lang="en-US" dirty="0"/>
              <a:t>psoriasis</a:t>
            </a:r>
            <a:r>
              <a:rPr lang="en-US" b="1" u="sng" strike="sngStrike" dirty="0"/>
              <a:t>)</a:t>
            </a:r>
            <a:r>
              <a:rPr lang="en-US" dirty="0"/>
              <a:t>; 250 sq cm to 500 sq cm</a:t>
            </a:r>
          </a:p>
          <a:p>
            <a:pPr marL="342900" indent="-342900">
              <a:buFont typeface="Arial" panose="020B0604020202020204" pitchFamily="34" charset="0"/>
              <a:buChar char="•"/>
            </a:pPr>
            <a:r>
              <a:rPr lang="en-US" dirty="0"/>
              <a:t>96922 Laser treatment for </a:t>
            </a:r>
            <a:r>
              <a:rPr lang="en-US" b="1" u="sng" strike="sngStrike" dirty="0"/>
              <a:t>inflammatory skin disease (</a:t>
            </a:r>
            <a:r>
              <a:rPr lang="en-US" dirty="0"/>
              <a:t>psoriasis</a:t>
            </a:r>
            <a:r>
              <a:rPr lang="en-US" b="1" u="sng" strike="sngStrike" dirty="0"/>
              <a:t>)</a:t>
            </a:r>
            <a:r>
              <a:rPr lang="en-US" dirty="0"/>
              <a:t>; over 500 sq cm</a:t>
            </a:r>
          </a:p>
          <a:p>
            <a:endParaRPr lang="en-US" dirty="0"/>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96920 </a:t>
            </a:r>
            <a:r>
              <a:rPr lang="en-US" b="1" u="sng" dirty="0"/>
              <a:t>Excimer</a:t>
            </a:r>
            <a:r>
              <a:rPr lang="en-US" dirty="0"/>
              <a:t> laser treatment for psoriasis; total area less than 250 sq cm</a:t>
            </a:r>
          </a:p>
          <a:p>
            <a:pPr marL="342900" indent="-342900">
              <a:buFont typeface="Arial" panose="020B0604020202020204" pitchFamily="34" charset="0"/>
              <a:buChar char="•"/>
            </a:pPr>
            <a:r>
              <a:rPr lang="en-US" dirty="0"/>
              <a:t>96921 </a:t>
            </a:r>
            <a:r>
              <a:rPr lang="en-US" b="1" u="sng" dirty="0"/>
              <a:t>Excimer</a:t>
            </a:r>
            <a:r>
              <a:rPr lang="en-US" dirty="0"/>
              <a:t> laser treatment for psoriasis; 250 sq cm to 500 sq cm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96922 </a:t>
            </a:r>
            <a:r>
              <a:rPr lang="en-US" b="1" u="sng" dirty="0"/>
              <a:t>Excimer</a:t>
            </a:r>
            <a:r>
              <a:rPr lang="en-US" dirty="0"/>
              <a:t> laser treatment for psoriasis; over 500 sq cm</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28567122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a:t>Physical Medicine and Rehabilitation Modalities</a:t>
            </a:r>
          </a:p>
        </p:txBody>
      </p:sp>
      <p:pic>
        <p:nvPicPr>
          <p:cNvPr id="5" name="Picture 4">
            <a:extLst>
              <a:ext uri="{FF2B5EF4-FFF2-40B4-BE49-F238E27FC236}">
                <a16:creationId xmlns:a16="http://schemas.microsoft.com/office/drawing/2014/main" id="{16F0C940-D4B6-02C1-F1E7-525DD5CB34F4}"/>
              </a:ext>
            </a:extLst>
          </p:cNvPr>
          <p:cNvPicPr>
            <a:picLocks noChangeAspect="1"/>
          </p:cNvPicPr>
          <p:nvPr/>
        </p:nvPicPr>
        <p:blipFill>
          <a:blip r:embed="rId3"/>
          <a:stretch>
            <a:fillRect/>
          </a:stretch>
        </p:blipFill>
        <p:spPr>
          <a:xfrm>
            <a:off x="1323526" y="1047751"/>
            <a:ext cx="4140841" cy="4629148"/>
          </a:xfrm>
          <a:prstGeom prst="rect">
            <a:avLst/>
          </a:prstGeom>
          <a:noFill/>
        </p:spPr>
      </p:pic>
      <p:sp>
        <p:nvSpPr>
          <p:cNvPr id="3" name="Content Placeholder 2">
            <a:extLst>
              <a:ext uri="{FF2B5EF4-FFF2-40B4-BE49-F238E27FC236}">
                <a16:creationId xmlns:a16="http://schemas.microsoft.com/office/drawing/2014/main" id="{658DBE9D-D286-9F0E-8FE4-DFD71D916D7C}"/>
              </a:ext>
            </a:extLst>
          </p:cNvPr>
          <p:cNvSpPr>
            <a:spLocks noGrp="1"/>
          </p:cNvSpPr>
          <p:nvPr>
            <p:ph idx="13"/>
          </p:nvPr>
        </p:nvSpPr>
        <p:spPr>
          <a:xfrm>
            <a:off x="6241313" y="1047751"/>
            <a:ext cx="5112488" cy="4629148"/>
          </a:xfrm>
        </p:spPr>
        <p:txBody>
          <a:bodyPr>
            <a:normAutofit/>
          </a:bodyPr>
          <a:lstStyle/>
          <a:p>
            <a:pPr marL="342900" indent="-342900">
              <a:buFont typeface="Arial" panose="020B0604020202020204" pitchFamily="34" charset="0"/>
              <a:buChar char="•"/>
            </a:pPr>
            <a:r>
              <a:rPr lang="en-US" dirty="0"/>
              <a:t>97037 Application of a modality to 1 or more areas; low-level laser therapy (i.e., nonthermal and non-ablative) for post-operative pain reduction</a:t>
            </a:r>
          </a:p>
          <a:p>
            <a:pPr marL="342900" indent="-342900">
              <a:buFont typeface="Arial" panose="020B0604020202020204" pitchFamily="34" charset="0"/>
              <a:buChar char="•"/>
            </a:pPr>
            <a:r>
              <a:rPr lang="en-US" dirty="0"/>
              <a:t>This is under the Constant Attendance section</a:t>
            </a:r>
          </a:p>
          <a:p>
            <a:pPr marL="342900" indent="-342900">
              <a:buFont typeface="Arial" panose="020B0604020202020204" pitchFamily="34" charset="0"/>
              <a:buChar char="•"/>
            </a:pPr>
            <a:r>
              <a:rPr lang="en-US" dirty="0"/>
              <a:t>Entirely non-thermal</a:t>
            </a:r>
          </a:p>
          <a:p>
            <a:pPr marL="342900" indent="-342900">
              <a:buFont typeface="Arial" panose="020B0604020202020204" pitchFamily="34" charset="0"/>
              <a:buChar char="•"/>
            </a:pPr>
            <a:r>
              <a:rPr lang="en-US" dirty="0"/>
              <a:t>Also known as a cold laser</a:t>
            </a:r>
          </a:p>
          <a:p>
            <a:pPr marL="342900" indent="-342900">
              <a:buFont typeface="Arial" panose="020B0604020202020204" pitchFamily="34" charset="0"/>
              <a:buChar char="•"/>
            </a:pPr>
            <a:r>
              <a:rPr lang="en-US" dirty="0"/>
              <a:t>Promotes tissue healing</a:t>
            </a:r>
          </a:p>
          <a:p>
            <a:pPr marL="342900" indent="-342900">
              <a:buFont typeface="Arial" panose="020B0604020202020204" pitchFamily="34" charset="0"/>
              <a:buChar char="•"/>
            </a:pPr>
            <a:r>
              <a:rPr lang="en-US" dirty="0"/>
              <a:t>Provides pain relief</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9271292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Caregiver Training</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97550 Caregiver training in strategies and techniques to facilitate the patient’s functional performance in the home or community (e.g., activities of daily living [ADLs], instrumental ADLs [</a:t>
            </a:r>
            <a:r>
              <a:rPr lang="en-US" dirty="0" err="1"/>
              <a:t>iADLs</a:t>
            </a:r>
            <a:r>
              <a:rPr lang="en-US" dirty="0"/>
              <a:t>], transfers, mobility, communication, swallowing, feeding, problem solving, safety practices) (without the patient present), face to face; initial 30 minutes</a:t>
            </a:r>
          </a:p>
          <a:p>
            <a:pPr marL="342900" indent="-342900">
              <a:buFont typeface="Arial" panose="020B0604020202020204" pitchFamily="34" charset="0"/>
              <a:buChar char="•"/>
            </a:pPr>
            <a:r>
              <a:rPr lang="en-US" dirty="0"/>
              <a:t>97551 Caregiver training in strategies and techniques to facilitate the patient’s functional performance in the home or community (e.g., activities of daily living [ADLs], instrumental ADLs [</a:t>
            </a:r>
            <a:r>
              <a:rPr lang="en-US" dirty="0" err="1"/>
              <a:t>iADLs</a:t>
            </a:r>
            <a:r>
              <a:rPr lang="en-US" dirty="0"/>
              <a:t>], transfers, mobility, communication, swallowing, feeding, problem solving, safety practices) (without the patient present), face to face; each additional 15 minutes (List separately in addition to code for primary service)</a:t>
            </a:r>
          </a:p>
          <a:p>
            <a:pPr marL="342900" indent="-342900">
              <a:buFont typeface="Arial" panose="020B0604020202020204" pitchFamily="34" charset="0"/>
              <a:buChar char="•"/>
            </a:pPr>
            <a:r>
              <a:rPr lang="en-US" dirty="0"/>
              <a:t>Allows caregivers to </a:t>
            </a:r>
          </a:p>
          <a:p>
            <a:pPr marL="800100" lvl="1" indent="-342900">
              <a:buFont typeface="Arial" panose="020B0604020202020204" pitchFamily="34" charset="0"/>
              <a:buChar char="•"/>
            </a:pPr>
            <a:r>
              <a:rPr lang="en-US" dirty="0"/>
              <a:t>Understand patient’s treatment plan</a:t>
            </a:r>
          </a:p>
          <a:p>
            <a:pPr marL="800100" lvl="1" indent="-342900">
              <a:buFont typeface="Arial" panose="020B0604020202020204" pitchFamily="34" charset="0"/>
              <a:buChar char="•"/>
            </a:pPr>
            <a:r>
              <a:rPr lang="en-US" dirty="0"/>
              <a:t>Obtain knowledge of outside resources to assist with patient care</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2278276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a:t>Caregiver Training</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199" y="1047751"/>
            <a:ext cx="5111496" cy="4629148"/>
          </a:xfrm>
        </p:spPr>
        <p:txBody>
          <a:bodyPr>
            <a:normAutofit/>
          </a:bodyPr>
          <a:lstStyle/>
          <a:p>
            <a:pPr marL="342900" indent="-342900">
              <a:buFont typeface="Arial" panose="020B0604020202020204" pitchFamily="34" charset="0"/>
              <a:buChar char="•"/>
            </a:pPr>
            <a:r>
              <a:rPr lang="en-US" dirty="0"/>
              <a:t>97552 Group caregiver training in strategies and techniques to facilitate the patient's functional performance in the home or community (e.g., activities of daily living [ADLs], instrumental ADLs [</a:t>
            </a:r>
            <a:r>
              <a:rPr lang="en-US" dirty="0" err="1"/>
              <a:t>iADLs</a:t>
            </a:r>
            <a:r>
              <a:rPr lang="en-US" dirty="0"/>
              <a:t>], transfers, mobility, communication, swallowing, feeding, problem solving, safety practices) (without the patient present), face to face with multiple sets of caregivers</a:t>
            </a:r>
          </a:p>
        </p:txBody>
      </p:sp>
      <p:pic>
        <p:nvPicPr>
          <p:cNvPr id="4" name="Picture 3">
            <a:extLst>
              <a:ext uri="{FF2B5EF4-FFF2-40B4-BE49-F238E27FC236}">
                <a16:creationId xmlns:a16="http://schemas.microsoft.com/office/drawing/2014/main" id="{79FF6C0A-2FD2-D11B-B9FB-4D3317057A90}"/>
              </a:ext>
            </a:extLst>
          </p:cNvPr>
          <p:cNvPicPr>
            <a:picLocks noChangeAspect="1"/>
          </p:cNvPicPr>
          <p:nvPr/>
        </p:nvPicPr>
        <p:blipFill>
          <a:blip r:embed="rId3"/>
          <a:stretch>
            <a:fillRect/>
          </a:stretch>
        </p:blipFill>
        <p:spPr>
          <a:xfrm>
            <a:off x="6482983" y="1047751"/>
            <a:ext cx="4629148" cy="4629148"/>
          </a:xfrm>
          <a:prstGeom prst="rect">
            <a:avLst/>
          </a:prstGeom>
          <a:noFill/>
        </p:spPr>
      </p:pic>
    </p:spTree>
    <p:extLst>
      <p:ext uri="{BB962C8B-B14F-4D97-AF65-F5344CB8AC3E}">
        <p14:creationId xmlns:p14="http://schemas.microsoft.com/office/powerpoint/2010/main" val="5452302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1099-2662-A03D-03EE-E43BCB2E2375}"/>
              </a:ext>
            </a:extLst>
          </p:cNvPr>
          <p:cNvSpPr>
            <a:spLocks noGrp="1"/>
          </p:cNvSpPr>
          <p:nvPr>
            <p:ph type="title"/>
          </p:nvPr>
        </p:nvSpPr>
        <p:spPr/>
        <p:txBody>
          <a:bodyPr/>
          <a:lstStyle/>
          <a:p>
            <a:r>
              <a:rPr lang="en-US" dirty="0"/>
              <a:t>CMS Definition of Caregiver</a:t>
            </a:r>
          </a:p>
        </p:txBody>
      </p:sp>
      <p:sp>
        <p:nvSpPr>
          <p:cNvPr id="3" name="Content Placeholder 2">
            <a:extLst>
              <a:ext uri="{FF2B5EF4-FFF2-40B4-BE49-F238E27FC236}">
                <a16:creationId xmlns:a16="http://schemas.microsoft.com/office/drawing/2014/main" id="{8F166AD3-3BCA-2B41-B948-CDD6C731269F}"/>
              </a:ext>
            </a:extLst>
          </p:cNvPr>
          <p:cNvSpPr>
            <a:spLocks noGrp="1"/>
          </p:cNvSpPr>
          <p:nvPr>
            <p:ph idx="1"/>
          </p:nvPr>
        </p:nvSpPr>
        <p:spPr>
          <a:xfrm>
            <a:off x="838200" y="1343026"/>
            <a:ext cx="10515600" cy="4638673"/>
          </a:xfrm>
        </p:spPr>
        <p:txBody>
          <a:bodyPr/>
          <a:lstStyle/>
          <a:p>
            <a:pPr marL="342900" indent="-342900">
              <a:buFont typeface="Arial" panose="020B0604020202020204" pitchFamily="34" charset="0"/>
              <a:buChar char="•"/>
            </a:pPr>
            <a:r>
              <a:rPr lang="en-US" dirty="0"/>
              <a:t>Caregivers are broadly defined as family members, friends or neighbors who provide unpaid assistance to a person with a chronic illness or disabling condition</a:t>
            </a:r>
          </a:p>
          <a:p>
            <a:r>
              <a:rPr lang="en-US" b="1" dirty="0"/>
              <a:t>AND</a:t>
            </a:r>
          </a:p>
          <a:p>
            <a:pPr marL="342900" indent="-342900">
              <a:buFont typeface="Arial" panose="020B0604020202020204" pitchFamily="34" charset="0"/>
              <a:buChar char="•"/>
            </a:pPr>
            <a:r>
              <a:rPr lang="en-US" dirty="0"/>
              <a:t>Recognize, Assist, Include, Support, and Engage (RAISE) Family Caregivers Act definition</a:t>
            </a:r>
          </a:p>
          <a:p>
            <a:pPr marL="800100" lvl="1" indent="-342900">
              <a:buFont typeface="Arial" panose="020B0604020202020204" pitchFamily="34" charset="0"/>
              <a:buChar char="•"/>
            </a:pPr>
            <a:r>
              <a:rPr lang="en-US" dirty="0"/>
              <a:t>an adult family member or other individual who has a significant relationship with, and who provides a broad range of assistance to, an individual with a chronic or other health condition, disability, or functional limitation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954105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8FDF-DD5B-CD77-224E-0992216CD26C}"/>
              </a:ext>
            </a:extLst>
          </p:cNvPr>
          <p:cNvSpPr>
            <a:spLocks noGrp="1"/>
          </p:cNvSpPr>
          <p:nvPr>
            <p:ph type="title"/>
          </p:nvPr>
        </p:nvSpPr>
        <p:spPr/>
        <p:txBody>
          <a:bodyPr/>
          <a:lstStyle/>
          <a:p>
            <a:r>
              <a:rPr lang="en-US" dirty="0"/>
              <a:t>Conditions and Possible Training Topics</a:t>
            </a:r>
          </a:p>
        </p:txBody>
      </p:sp>
      <p:sp>
        <p:nvSpPr>
          <p:cNvPr id="3" name="Content Placeholder 2">
            <a:extLst>
              <a:ext uri="{FF2B5EF4-FFF2-40B4-BE49-F238E27FC236}">
                <a16:creationId xmlns:a16="http://schemas.microsoft.com/office/drawing/2014/main" id="{C355059D-944E-1C45-4A60-83D96A4A56F6}"/>
              </a:ext>
            </a:extLst>
          </p:cNvPr>
          <p:cNvSpPr>
            <a:spLocks noGrp="1"/>
          </p:cNvSpPr>
          <p:nvPr>
            <p:ph idx="1"/>
          </p:nvPr>
        </p:nvSpPr>
        <p:spPr/>
        <p:txBody>
          <a:bodyPr/>
          <a:lstStyle/>
          <a:p>
            <a:pPr marL="342900" indent="-342900">
              <a:buFont typeface="Arial" panose="020B0604020202020204" pitchFamily="34" charset="0"/>
              <a:buChar char="•"/>
            </a:pPr>
            <a:r>
              <a:rPr lang="en-US" dirty="0"/>
              <a:t>Stroke</a:t>
            </a:r>
          </a:p>
          <a:p>
            <a:pPr marL="342900" indent="-342900">
              <a:buFont typeface="Arial" panose="020B0604020202020204" pitchFamily="34" charset="0"/>
              <a:buChar char="•"/>
            </a:pPr>
            <a:r>
              <a:rPr lang="en-US" dirty="0"/>
              <a:t>Traumatic Brain Injury (TBI)</a:t>
            </a:r>
          </a:p>
          <a:p>
            <a:pPr marL="342900" indent="-342900">
              <a:buFont typeface="Arial" panose="020B0604020202020204" pitchFamily="34" charset="0"/>
              <a:buChar char="•"/>
            </a:pPr>
            <a:r>
              <a:rPr lang="en-US" dirty="0"/>
              <a:t>Various forms of dementia</a:t>
            </a:r>
          </a:p>
          <a:p>
            <a:pPr marL="342900" indent="-342900">
              <a:buFont typeface="Arial" panose="020B0604020202020204" pitchFamily="34" charset="0"/>
              <a:buChar char="•"/>
            </a:pPr>
            <a:r>
              <a:rPr lang="en-US"/>
              <a:t>Autism </a:t>
            </a:r>
            <a:r>
              <a:rPr lang="en-US" dirty="0"/>
              <a:t>spectrum disorders</a:t>
            </a:r>
          </a:p>
          <a:p>
            <a:pPr marL="342900" indent="-342900">
              <a:buFont typeface="Arial" panose="020B0604020202020204" pitchFamily="34" charset="0"/>
              <a:buChar char="•"/>
            </a:pPr>
            <a:r>
              <a:rPr lang="en-US" dirty="0"/>
              <a:t>Individuals with other intellectual or cognitive disabilities</a:t>
            </a:r>
          </a:p>
          <a:p>
            <a:pPr marL="342900" indent="-342900">
              <a:buFont typeface="Arial" panose="020B0604020202020204" pitchFamily="34" charset="0"/>
              <a:buChar char="•"/>
            </a:pPr>
            <a:r>
              <a:rPr lang="en-US" dirty="0"/>
              <a:t>Physical mobility limitations or necessary use of assisted devices or mobility aids</a:t>
            </a:r>
          </a:p>
        </p:txBody>
      </p:sp>
      <p:sp>
        <p:nvSpPr>
          <p:cNvPr id="4" name="Content Placeholder 3">
            <a:extLst>
              <a:ext uri="{FF2B5EF4-FFF2-40B4-BE49-F238E27FC236}">
                <a16:creationId xmlns:a16="http://schemas.microsoft.com/office/drawing/2014/main" id="{215E1D52-3206-05D3-87C7-9B62AEFC51E8}"/>
              </a:ext>
            </a:extLst>
          </p:cNvPr>
          <p:cNvSpPr>
            <a:spLocks noGrp="1"/>
          </p:cNvSpPr>
          <p:nvPr>
            <p:ph idx="13"/>
          </p:nvPr>
        </p:nvSpPr>
        <p:spPr/>
        <p:txBody>
          <a:bodyPr/>
          <a:lstStyle/>
          <a:p>
            <a:pPr marL="342900" indent="-342900">
              <a:buFont typeface="Arial" panose="020B0604020202020204" pitchFamily="34" charset="0"/>
              <a:buChar char="•"/>
            </a:pPr>
            <a:r>
              <a:rPr lang="en-US" dirty="0"/>
              <a:t>Assistance with challenging behaviors</a:t>
            </a:r>
          </a:p>
          <a:p>
            <a:pPr marL="342900" indent="-342900">
              <a:buFont typeface="Arial" panose="020B0604020202020204" pitchFamily="34" charset="0"/>
              <a:buChar char="•"/>
            </a:pPr>
            <a:r>
              <a:rPr lang="en-US" dirty="0"/>
              <a:t>Help with safe transfers in the home to avoid post-operative complications</a:t>
            </a:r>
          </a:p>
          <a:p>
            <a:pPr marL="342900" indent="-342900">
              <a:buFont typeface="Arial" panose="020B0604020202020204" pitchFamily="34" charset="0"/>
              <a:buChar char="•"/>
            </a:pPr>
            <a:r>
              <a:rPr lang="en-US" dirty="0"/>
              <a:t>Assistance with medication management</a:t>
            </a:r>
          </a:p>
          <a:p>
            <a:pPr marL="342900" indent="-342900">
              <a:buFont typeface="Arial" panose="020B0604020202020204" pitchFamily="34" charset="0"/>
              <a:buChar char="•"/>
            </a:pPr>
            <a:r>
              <a:rPr lang="en-US" dirty="0"/>
              <a:t>Assistance with feeding or swallowing</a:t>
            </a:r>
          </a:p>
          <a:p>
            <a:pPr marL="342900" indent="-34290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927791EF-8087-2FA4-59D9-70D677FB3370}"/>
              </a:ext>
            </a:extLst>
          </p:cNvPr>
          <p:cNvSpPr txBox="1"/>
          <p:nvPr/>
        </p:nvSpPr>
        <p:spPr>
          <a:xfrm>
            <a:off x="5636941" y="2971800"/>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8FAEC1AA-9D9E-9257-C931-3EB42A0DC901}"/>
              </a:ext>
            </a:extLst>
          </p:cNvPr>
          <p:cNvSpPr txBox="1"/>
          <p:nvPr/>
        </p:nvSpPr>
        <p:spPr>
          <a:xfrm>
            <a:off x="6241313" y="3534937"/>
            <a:ext cx="4330043"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solidFill>
                  <a:schemeClr val="bg1"/>
                </a:solidFill>
              </a:rPr>
              <a:t>Must not duplicate payments made on behalf of the patient under another Medicare benefit category or Federal program</a:t>
            </a:r>
          </a:p>
        </p:txBody>
      </p:sp>
    </p:spTree>
    <p:extLst>
      <p:ext uri="{BB962C8B-B14F-4D97-AF65-F5344CB8AC3E}">
        <p14:creationId xmlns:p14="http://schemas.microsoft.com/office/powerpoint/2010/main" val="7564649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496-2488-7F45-607E-B80732FCBFDB}"/>
              </a:ext>
            </a:extLst>
          </p:cNvPr>
          <p:cNvSpPr>
            <a:spLocks noGrp="1"/>
          </p:cNvSpPr>
          <p:nvPr>
            <p:ph type="title"/>
          </p:nvPr>
        </p:nvSpPr>
        <p:spPr/>
        <p:txBody>
          <a:bodyPr/>
          <a:lstStyle/>
          <a:p>
            <a:r>
              <a:rPr lang="en-US" dirty="0"/>
              <a:t>Category III</a:t>
            </a:r>
          </a:p>
        </p:txBody>
      </p:sp>
    </p:spTree>
    <p:extLst>
      <p:ext uri="{BB962C8B-B14F-4D97-AF65-F5344CB8AC3E}">
        <p14:creationId xmlns:p14="http://schemas.microsoft.com/office/powerpoint/2010/main" val="17990092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Category III – Interventional Cardiology</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a:xfrm>
            <a:off x="6236256" y="2166120"/>
            <a:ext cx="5015324" cy="3510303"/>
          </a:xfrm>
        </p:spPr>
        <p:txBody>
          <a:bodyPr/>
          <a:lstStyle/>
          <a:p>
            <a:pPr marL="342900" indent="-342900">
              <a:buFont typeface="Arial" panose="020B0604020202020204" pitchFamily="34" charset="0"/>
              <a:buChar char="•"/>
            </a:pPr>
            <a:r>
              <a:rPr lang="en-US" dirty="0"/>
              <a:t>0517T Insertion of wireless cardiac stimulator for left ventricular pacing, including device interrogation and programming, and imaging supervision and interpretation, when performed; pulse generator </a:t>
            </a:r>
            <a:r>
              <a:rPr lang="en-US" b="1" u="sng" strike="sngStrike" dirty="0"/>
              <a:t>component(s)</a:t>
            </a:r>
            <a:r>
              <a:rPr lang="en-US" dirty="0"/>
              <a:t> (battery and</a:t>
            </a:r>
            <a:r>
              <a:rPr lang="en-US" b="1" u="sng" strike="sngStrike" dirty="0"/>
              <a:t>/or</a:t>
            </a:r>
            <a:r>
              <a:rPr lang="en-US" dirty="0"/>
              <a:t> transmitter) only</a:t>
            </a:r>
          </a:p>
          <a:p>
            <a:pPr marL="342900" indent="-342900">
              <a:buFont typeface="Arial" panose="020B0604020202020204" pitchFamily="34" charset="0"/>
              <a:buChar char="•"/>
            </a:pPr>
            <a:r>
              <a:rPr lang="en-US" dirty="0"/>
              <a:t>0518T Removal of </a:t>
            </a:r>
            <a:r>
              <a:rPr lang="en-US" b="1" u="sng" strike="sngStrike" dirty="0"/>
              <a:t>only</a:t>
            </a:r>
            <a:r>
              <a:rPr lang="en-US" dirty="0"/>
              <a:t> pulse generator </a:t>
            </a:r>
            <a:r>
              <a:rPr lang="en-US" b="1" u="sng" strike="sngStrike" dirty="0"/>
              <a:t>component(s) (battery and/or transmitter) of </a:t>
            </a:r>
            <a:r>
              <a:rPr lang="en-US" dirty="0"/>
              <a:t>wireless cardiac stimulator for left ventricular pacing</a:t>
            </a:r>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0517T Insertion of wireless cardiac stimulator for left ventricular pacing, including device interrogation and programming, and imaging supervision and interpretation, when performed; </a:t>
            </a:r>
            <a:r>
              <a:rPr lang="en-US" b="1" u="sng" dirty="0"/>
              <a:t>both components of </a:t>
            </a:r>
            <a:r>
              <a:rPr lang="en-US" dirty="0"/>
              <a:t>pulse generator (battery and transmitter) only</a:t>
            </a:r>
          </a:p>
          <a:p>
            <a:pPr marL="342900" indent="-342900">
              <a:buFont typeface="Arial" panose="020B0604020202020204" pitchFamily="34" charset="0"/>
              <a:buChar char="•"/>
            </a:pPr>
            <a:r>
              <a:rPr lang="en-US" dirty="0"/>
              <a:t>0518T Removal of pulse generator for wireless cardiac stimulator </a:t>
            </a:r>
            <a:r>
              <a:rPr lang="en-US" b="1" dirty="0"/>
              <a:t>for</a:t>
            </a:r>
            <a:r>
              <a:rPr lang="en-US" dirty="0"/>
              <a:t> left ventricular pacing; </a:t>
            </a:r>
            <a:r>
              <a:rPr lang="en-US" b="1" dirty="0"/>
              <a:t>battery component only</a:t>
            </a:r>
          </a:p>
          <a:p>
            <a:endParaRPr lang="en-US" dirty="0"/>
          </a:p>
          <a:p>
            <a:pPr marL="342900" indent="-3429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41901791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Category III – Interventional Cardiology</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0519T Removal and replacement of wireless cardiac stimulator for left ventricular pacing</a:t>
            </a:r>
            <a:r>
              <a:rPr lang="en-US" b="1" u="sng" strike="sngStrike" dirty="0"/>
              <a:t>; pulse generator component(s)</a:t>
            </a:r>
            <a:r>
              <a:rPr lang="en-US" dirty="0"/>
              <a:t> (battery and</a:t>
            </a:r>
            <a:r>
              <a:rPr lang="en-US" b="1" u="sng" strike="sngStrike" dirty="0"/>
              <a:t>/or </a:t>
            </a:r>
            <a:r>
              <a:rPr lang="en-US" dirty="0"/>
              <a:t>transmitter)</a:t>
            </a:r>
          </a:p>
          <a:p>
            <a:pPr marL="342900" indent="-342900">
              <a:buFont typeface="Arial" panose="020B0604020202020204" pitchFamily="34" charset="0"/>
              <a:buChar char="•"/>
            </a:pPr>
            <a:r>
              <a:rPr lang="en-US" dirty="0"/>
              <a:t>0520T Removal and replacement of wireless cardiac stimulator for left ventricular pacing; </a:t>
            </a:r>
            <a:r>
              <a:rPr lang="en-US" b="1" u="sng" strike="sngStrike" dirty="0"/>
              <a:t>pulse generator component(s) (battery and/or transmitter), including placement of a new electrode</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a:xfrm>
            <a:off x="1123619" y="2166596"/>
            <a:ext cx="4846320" cy="3810458"/>
          </a:xfrm>
        </p:spPr>
        <p:txBody>
          <a:bodyPr/>
          <a:lstStyle/>
          <a:p>
            <a:pPr marL="342900" indent="-342900">
              <a:buFont typeface="Arial" panose="020B0604020202020204" pitchFamily="34" charset="0"/>
              <a:buChar char="•"/>
            </a:pPr>
            <a:r>
              <a:rPr lang="en-US" dirty="0"/>
              <a:t>0519T Removal and replacement of </a:t>
            </a:r>
            <a:r>
              <a:rPr lang="en-US" b="1" u="sng" dirty="0"/>
              <a:t>pulse generator </a:t>
            </a:r>
            <a:r>
              <a:rPr lang="en-US" dirty="0"/>
              <a:t>for wireless cardiac stimulator for left ventricular pacing, </a:t>
            </a:r>
            <a:r>
              <a:rPr lang="en-US" b="1" u="sng" dirty="0"/>
              <a:t>including device interrogation and programming; both components </a:t>
            </a:r>
            <a:r>
              <a:rPr lang="en-US" dirty="0"/>
              <a:t>(battery and transmitter)</a:t>
            </a:r>
          </a:p>
          <a:p>
            <a:pPr marL="342900" indent="-342900">
              <a:buFont typeface="Arial" panose="020B0604020202020204" pitchFamily="34" charset="0"/>
              <a:buChar char="•"/>
            </a:pPr>
            <a:r>
              <a:rPr lang="en-US" dirty="0"/>
              <a:t>0520T Removal and replacement </a:t>
            </a:r>
            <a:r>
              <a:rPr lang="en-US" b="1" u="sng" dirty="0"/>
              <a:t>of pulse generator </a:t>
            </a:r>
            <a:r>
              <a:rPr lang="en-US" dirty="0"/>
              <a:t>for wireless cardiac stimulator for left ventricular pacing, </a:t>
            </a:r>
            <a:r>
              <a:rPr lang="en-US" b="1" u="sng" dirty="0"/>
              <a:t>including device interrogation and programming; battery component only</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11057314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Category III – Neurostimulator for Bladder Dysfunction</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0587T Percutaneous implantation or replacement of integrated single device neurostimulation system including electrode array and receiver or pulse generator, including analysis, programming, and imaging guidance when performed, posterior tibial nerve</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0587T Percutaneous implantation or replacement of integrated single device neurostimulation system </a:t>
            </a:r>
            <a:r>
              <a:rPr lang="en-US" b="1" u="sng" dirty="0"/>
              <a:t>for bladder dysfunction</a:t>
            </a:r>
            <a:r>
              <a:rPr lang="en-US" dirty="0"/>
              <a:t> including electrode array and receiver or pulse generator, including analysis, programming, and imaging guidance when performed, posterior tibial nerve</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133744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FC64-084E-A1B9-F3BF-EC1B601154B1}"/>
              </a:ext>
            </a:extLst>
          </p:cNvPr>
          <p:cNvSpPr>
            <a:spLocks noGrp="1"/>
          </p:cNvSpPr>
          <p:nvPr>
            <p:ph type="title"/>
          </p:nvPr>
        </p:nvSpPr>
        <p:spPr>
          <a:xfrm>
            <a:off x="838200" y="374652"/>
            <a:ext cx="10515600" cy="473074"/>
          </a:xfrm>
        </p:spPr>
        <p:txBody>
          <a:bodyPr anchor="ctr">
            <a:normAutofit fontScale="90000"/>
          </a:bodyPr>
          <a:lstStyle/>
          <a:p>
            <a:r>
              <a:rPr lang="en-US" sz="2800" dirty="0"/>
              <a:t>Levels of Medical Decision Making (MDM) </a:t>
            </a:r>
          </a:p>
        </p:txBody>
      </p:sp>
      <p:sp>
        <p:nvSpPr>
          <p:cNvPr id="3" name="Content Placeholder 2">
            <a:extLst>
              <a:ext uri="{FF2B5EF4-FFF2-40B4-BE49-F238E27FC236}">
                <a16:creationId xmlns:a16="http://schemas.microsoft.com/office/drawing/2014/main" id="{5CD07658-6E90-03AC-36B3-E431D09AABF5}"/>
              </a:ext>
            </a:extLst>
          </p:cNvPr>
          <p:cNvSpPr>
            <a:spLocks noGrp="1"/>
          </p:cNvSpPr>
          <p:nvPr>
            <p:ph idx="1"/>
          </p:nvPr>
        </p:nvSpPr>
        <p:spPr>
          <a:xfrm>
            <a:off x="838199" y="1047751"/>
            <a:ext cx="5111496" cy="4629148"/>
          </a:xfrm>
        </p:spPr>
        <p:txBody>
          <a:bodyPr>
            <a:normAutofit/>
          </a:bodyPr>
          <a:lstStyle/>
          <a:p>
            <a:r>
              <a:rPr lang="en-US" dirty="0"/>
              <a:t>The term “risk” as used in the definition of this element relates to risk from the condition. While condition risk and management risk may often correlate, the risk from the condition is distinct from the risk of the management.</a:t>
            </a:r>
          </a:p>
          <a:p>
            <a:endParaRPr lang="en-US" dirty="0"/>
          </a:p>
          <a:p>
            <a:r>
              <a:rPr lang="en-US" b="1" i="1" dirty="0"/>
              <a:t>Parenteral controlled substances: </a:t>
            </a:r>
            <a:r>
              <a:rPr lang="en-US" dirty="0"/>
              <a:t>The level of risk is based on the usual behavior and thought processes of a physician or other qualified health care professional in the same specialty and subspecialty and not simply based on the presence of an order for parenteral controlled substances.</a:t>
            </a:r>
          </a:p>
        </p:txBody>
      </p:sp>
      <p:pic>
        <p:nvPicPr>
          <p:cNvPr id="4" name="Picture 3">
            <a:extLst>
              <a:ext uri="{FF2B5EF4-FFF2-40B4-BE49-F238E27FC236}">
                <a16:creationId xmlns:a16="http://schemas.microsoft.com/office/drawing/2014/main" id="{1B3D842B-F6FE-44E8-F3D3-D5AA58E5E096}"/>
              </a:ext>
            </a:extLst>
          </p:cNvPr>
          <p:cNvPicPr>
            <a:picLocks noChangeAspect="1"/>
          </p:cNvPicPr>
          <p:nvPr/>
        </p:nvPicPr>
        <p:blipFill>
          <a:blip r:embed="rId3"/>
          <a:stretch>
            <a:fillRect/>
          </a:stretch>
        </p:blipFill>
        <p:spPr>
          <a:xfrm>
            <a:off x="6241313" y="1656032"/>
            <a:ext cx="5112488" cy="3412585"/>
          </a:xfrm>
          <a:prstGeom prst="rect">
            <a:avLst/>
          </a:prstGeom>
          <a:noFill/>
        </p:spPr>
      </p:pic>
    </p:spTree>
    <p:extLst>
      <p:ext uri="{BB962C8B-B14F-4D97-AF65-F5344CB8AC3E}">
        <p14:creationId xmlns:p14="http://schemas.microsoft.com/office/powerpoint/2010/main" val="24771643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Category III – Neurostimulator for Bladder Dysfunction</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0588T Revision or removal of integrated single device neurostimulation system including electrode array and receiver or pulse generator, including analysis, programming, and imaging guidance when performed, posterior tibial nerve</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0588T Revision or removal of </a:t>
            </a:r>
            <a:r>
              <a:rPr lang="en-US" b="1" u="sng" dirty="0"/>
              <a:t>percutaneously placed </a:t>
            </a:r>
            <a:r>
              <a:rPr lang="en-US" dirty="0"/>
              <a:t>integrated single device neurostimulation system </a:t>
            </a:r>
            <a:r>
              <a:rPr lang="en-US" b="1" u="sng" dirty="0"/>
              <a:t>for bladder dysfunction </a:t>
            </a:r>
            <a:r>
              <a:rPr lang="en-US" dirty="0"/>
              <a:t>including electrode array and receiver or pulse generator, including analysis, programming, and imaging guidance when performed, posterior tibial nerve</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18890205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sz="3600" dirty="0"/>
              <a:t>Category III – Neurostimulator for Bladder Dysfunction</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200" y="1226634"/>
            <a:ext cx="10515600" cy="4450265"/>
          </a:xfrm>
        </p:spPr>
        <p:txBody>
          <a:bodyPr/>
          <a:lstStyle/>
          <a:p>
            <a:pPr marL="342900" indent="-342900">
              <a:buFont typeface="Arial" panose="020B0604020202020204" pitchFamily="34" charset="0"/>
              <a:buChar char="•"/>
            </a:pPr>
            <a:r>
              <a:rPr lang="en-US" dirty="0"/>
              <a:t>0589T Electronic analysis with simple programming of implanted integrated neurostimulation system </a:t>
            </a:r>
            <a:r>
              <a:rPr lang="en-US" b="1" u="sng" dirty="0"/>
              <a:t>for bladder dysfunction </a:t>
            </a:r>
            <a:r>
              <a:rPr lang="en-US" dirty="0"/>
              <a:t>(</a:t>
            </a:r>
            <a:r>
              <a:rPr lang="en-US" dirty="0" err="1"/>
              <a:t>eg</a:t>
            </a:r>
            <a:r>
              <a:rPr lang="en-US" dirty="0"/>
              <a:t>, electrode array and receiver), including contact group(s), amplitude, pulse width, frequency (Hz), on/off cycling, burst, dose lockout, patient-selectable parameters, responsive neurostimulation, detection algorithms, closed-loop parameters, and passive parameters, when performed by physician or other qualified health care professional, posterior tibial nerve, 1-3 parameters</a:t>
            </a:r>
          </a:p>
          <a:p>
            <a:pPr marL="342900" indent="-342900">
              <a:buFont typeface="Arial" panose="020B0604020202020204" pitchFamily="34" charset="0"/>
              <a:buChar char="•"/>
            </a:pPr>
            <a:r>
              <a:rPr lang="en-US" dirty="0"/>
              <a:t>0590T Electronic analysis with complex programming of implanted integrated neurostimulation system </a:t>
            </a:r>
            <a:r>
              <a:rPr lang="en-US" b="1" u="sng" dirty="0"/>
              <a:t>for bladder dysfunction </a:t>
            </a:r>
            <a:r>
              <a:rPr lang="en-US" dirty="0"/>
              <a:t>(</a:t>
            </a:r>
            <a:r>
              <a:rPr lang="en-US" dirty="0" err="1"/>
              <a:t>eg</a:t>
            </a:r>
            <a:r>
              <a:rPr lang="en-US" dirty="0"/>
              <a:t>, electrode array and receiver), including contact group(s), amplitude, pulse width, frequency (Hz), on/off cycling, burst, dose lockout, patient-selectable parameters, responsive neurostimulation, detection algorithms, closed-loop parameters, and passive parameters, when performed by physician or other qualified health care professional, posterior tibial nerve, 4 or more parameters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378241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Category III – Near-infrared Spectroscopy</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0640T Noncontact near-infrared spectroscopy </a:t>
            </a:r>
            <a:r>
              <a:rPr lang="en-US" b="1" u="sng" strike="sngStrike" dirty="0"/>
              <a:t>studies of flap or wound </a:t>
            </a:r>
            <a:r>
              <a:rPr lang="en-US" dirty="0"/>
              <a:t>(e.g., for measurement of deoxyhemoglobin, oxyhemoglobin, and ratio of tissue oxygenation </a:t>
            </a:r>
            <a:r>
              <a:rPr lang="en-US" b="1" u="sng" strike="sngStrike" dirty="0"/>
              <a:t>[StO2])</a:t>
            </a:r>
            <a:r>
              <a:rPr lang="en-US" dirty="0"/>
              <a:t>; image acquisition, interpretation and report</a:t>
            </a:r>
            <a:r>
              <a:rPr lang="en-US" b="1" u="sng" strike="sngStrike" dirty="0"/>
              <a:t>, each flap or wound</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0640T Noncontact near-infrared spectroscopy (e.g., for measurement of deoxyhemoglobin, oxyhemoglobin, and ratio of tissue oxygenation), </a:t>
            </a:r>
            <a:r>
              <a:rPr lang="en-US" b="1" u="sng" dirty="0"/>
              <a:t>other than for screening for peripheral arterial disease</a:t>
            </a:r>
            <a:r>
              <a:rPr lang="en-US" dirty="0"/>
              <a:t>, image acquisition, interpretation, and report; </a:t>
            </a:r>
            <a:r>
              <a:rPr lang="en-US" b="1" u="sng" dirty="0"/>
              <a:t>first anatomic site</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27482330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Category III - VBT</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0656T Vertebral body tethering, </a:t>
            </a:r>
            <a:r>
              <a:rPr lang="en-US" b="1" u="sng" strike="sngStrike" dirty="0"/>
              <a:t>anterio</a:t>
            </a:r>
            <a:r>
              <a:rPr lang="en-US" dirty="0"/>
              <a:t>r; up to 7 vertebral segments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0657T Vertebral body tethering, </a:t>
            </a:r>
            <a:r>
              <a:rPr lang="en-US" b="1" u="sng" strike="sngStrike" dirty="0"/>
              <a:t>anterior</a:t>
            </a:r>
            <a:r>
              <a:rPr lang="en-US" dirty="0"/>
              <a:t>; 8 or more vertebral segments</a:t>
            </a:r>
          </a:p>
          <a:p>
            <a:endParaRPr lang="en-US" dirty="0"/>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0656T </a:t>
            </a:r>
            <a:r>
              <a:rPr lang="en-US" b="1" u="sng" dirty="0"/>
              <a:t>Anterior lumbar or thoracolumbar</a:t>
            </a:r>
            <a:r>
              <a:rPr lang="en-US" dirty="0"/>
              <a:t> vertebral body tethering; up to 7 vertebral segments</a:t>
            </a:r>
          </a:p>
          <a:p>
            <a:endParaRPr lang="en-US" dirty="0"/>
          </a:p>
          <a:p>
            <a:pPr marL="342900" indent="-342900">
              <a:buFont typeface="Arial" panose="020B0604020202020204" pitchFamily="34" charset="0"/>
              <a:buChar char="•"/>
            </a:pPr>
            <a:r>
              <a:rPr lang="en-US" dirty="0"/>
              <a:t>0657T </a:t>
            </a:r>
            <a:r>
              <a:rPr lang="en-US" b="1" u="sng" dirty="0"/>
              <a:t>Anterior lumbar or thoracolumbar </a:t>
            </a:r>
            <a:r>
              <a:rPr lang="en-US" dirty="0"/>
              <a:t>vertebral body tethering; 8 or more vertebral segments</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29206174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a:xfrm>
            <a:off x="1128675" y="780585"/>
            <a:ext cx="9939705" cy="970156"/>
          </a:xfrm>
        </p:spPr>
        <p:txBody>
          <a:bodyPr/>
          <a:lstStyle/>
          <a:p>
            <a:r>
              <a:rPr lang="en-US" dirty="0"/>
              <a:t>Category III – Peripheral Transcutaneous Magnetic Stimulation (TMS)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a:xfrm>
            <a:off x="6236256" y="2341280"/>
            <a:ext cx="4846320" cy="3335143"/>
          </a:xfrm>
        </p:spPr>
        <p:txBody>
          <a:bodyPr/>
          <a:lstStyle/>
          <a:p>
            <a:pPr marL="342900" indent="-342900">
              <a:buFont typeface="Arial" panose="020B0604020202020204" pitchFamily="34" charset="0"/>
              <a:buChar char="•"/>
            </a:pPr>
            <a:r>
              <a:rPr lang="en-US" dirty="0"/>
              <a:t>0766T Transcutaneous magnetic stimulation by focused low-frequency electromagnetic pulse, peripheral nerve, </a:t>
            </a:r>
            <a:r>
              <a:rPr lang="en-US" b="1" u="sng" strike="sngStrike" dirty="0"/>
              <a:t>initial treatment, </a:t>
            </a:r>
            <a:r>
              <a:rPr lang="en-US" dirty="0"/>
              <a:t>with identification and marking of the treatment location, including noninvasive electroneurographic localization (nerve conduction localization), when performed; first nerve</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a:xfrm>
            <a:off x="1123619" y="2341756"/>
            <a:ext cx="4846320" cy="3335143"/>
          </a:xfrm>
        </p:spPr>
        <p:txBody>
          <a:bodyPr/>
          <a:lstStyle/>
          <a:p>
            <a:pPr marL="342900" indent="-342900">
              <a:buFont typeface="Arial" panose="020B0604020202020204" pitchFamily="34" charset="0"/>
              <a:buChar char="•"/>
            </a:pPr>
            <a:r>
              <a:rPr lang="en-US" dirty="0"/>
              <a:t>0766T Transcutaneous magnetic stimulation by focused low-frequency electromagnetic pulse, peripheral nerve, with identification and marking of the treatment location, including noninvasive electroneurographic localization (nerve conduction localization), when performed; first nerve</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128676" y="1865791"/>
            <a:ext cx="9939704" cy="475488"/>
          </a:xfrm>
        </p:spPr>
        <p:txBody>
          <a:bodyPr/>
          <a:lstStyle/>
          <a:p>
            <a:pPr algn="ctr"/>
            <a:r>
              <a:rPr lang="en-US" dirty="0"/>
              <a:t>2024 versus 2023</a:t>
            </a:r>
          </a:p>
        </p:txBody>
      </p:sp>
    </p:spTree>
    <p:extLst>
      <p:ext uri="{BB962C8B-B14F-4D97-AF65-F5344CB8AC3E}">
        <p14:creationId xmlns:p14="http://schemas.microsoft.com/office/powerpoint/2010/main" val="15279621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a:xfrm>
            <a:off x="1128675" y="691376"/>
            <a:ext cx="9939705" cy="1018775"/>
          </a:xfrm>
        </p:spPr>
        <p:txBody>
          <a:bodyPr/>
          <a:lstStyle/>
          <a:p>
            <a:r>
              <a:rPr lang="en-US" dirty="0"/>
              <a:t>Category III TMS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a:xfrm>
            <a:off x="6236256" y="2079995"/>
            <a:ext cx="4846320" cy="3506062"/>
          </a:xfrm>
        </p:spPr>
        <p:txBody>
          <a:bodyPr/>
          <a:lstStyle/>
          <a:p>
            <a:pPr marL="342900" indent="-342900">
              <a:buFont typeface="Arial" panose="020B0604020202020204" pitchFamily="34" charset="0"/>
              <a:buChar char="•"/>
            </a:pPr>
            <a:r>
              <a:rPr lang="en-US" dirty="0"/>
              <a:t>0767T Transcutaneous magnetic stimulation by focused low-frequency electromagnetic pulse, peripheral nerve, </a:t>
            </a:r>
            <a:r>
              <a:rPr lang="en-US" b="1" u="sng" strike="sngStrike" dirty="0"/>
              <a:t>initial treatment, </a:t>
            </a:r>
            <a:r>
              <a:rPr lang="en-US" dirty="0"/>
              <a:t>with identification and marking of the treatment location, including noninvasive electroneurographic localization (nerve conduction localization), when performed; each additional nerve (List separately in addition to code for primary procedure)</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a:xfrm>
            <a:off x="1128675" y="2176606"/>
            <a:ext cx="4846320" cy="3312840"/>
          </a:xfrm>
        </p:spPr>
        <p:txBody>
          <a:bodyPr/>
          <a:lstStyle/>
          <a:p>
            <a:pPr marL="342900" indent="-342900">
              <a:buFont typeface="Arial" panose="020B0604020202020204" pitchFamily="34" charset="0"/>
              <a:buChar char="•"/>
            </a:pPr>
            <a:r>
              <a:rPr lang="en-US" dirty="0"/>
              <a:t>0767T  Transcutaneous magnetic stimulation by focused low-frequency electromagnetic pulse, peripheral nerve, with identification and marking of the treatment location, including noninvasive electroneurographic localization (nerve conduction localization), when performed; each additional nerve (List separately in addition to code for primary procedure)</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142872" y="1561617"/>
            <a:ext cx="9939704" cy="475488"/>
          </a:xfrm>
        </p:spPr>
        <p:txBody>
          <a:bodyPr/>
          <a:lstStyle/>
          <a:p>
            <a:pPr algn="ctr"/>
            <a:r>
              <a:rPr lang="en-US" dirty="0"/>
              <a:t>2024 versus 2023</a:t>
            </a:r>
          </a:p>
        </p:txBody>
      </p:sp>
    </p:spTree>
    <p:extLst>
      <p:ext uri="{BB962C8B-B14F-4D97-AF65-F5344CB8AC3E}">
        <p14:creationId xmlns:p14="http://schemas.microsoft.com/office/powerpoint/2010/main" val="5710007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dirty="0"/>
              <a:t>Category III – Neurostimulator Procedures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199" y="1047751"/>
            <a:ext cx="5111496" cy="4629148"/>
          </a:xfrm>
        </p:spPr>
        <p:txBody>
          <a:bodyPr>
            <a:normAutofit/>
          </a:bodyPr>
          <a:lstStyle/>
          <a:p>
            <a:pPr marL="342900" indent="-342900">
              <a:buFont typeface="Arial" panose="020B0604020202020204" pitchFamily="34" charset="0"/>
              <a:buChar char="•"/>
            </a:pPr>
            <a:r>
              <a:rPr lang="en-US" sz="2000" dirty="0"/>
              <a:t>0784T Insertion or replacement of percutaneous electrode array, </a:t>
            </a:r>
            <a:r>
              <a:rPr lang="en-US" sz="2000" b="1" dirty="0"/>
              <a:t>spinal</a:t>
            </a:r>
            <a:r>
              <a:rPr lang="en-US" sz="2000" dirty="0"/>
              <a:t>, with integrated neurostimulator, including imaging guidance, when performed</a:t>
            </a:r>
          </a:p>
          <a:p>
            <a:pPr marL="342900" indent="-342900">
              <a:buFont typeface="Arial" panose="020B0604020202020204" pitchFamily="34" charset="0"/>
              <a:buChar char="•"/>
            </a:pPr>
            <a:r>
              <a:rPr lang="en-US" sz="2000" dirty="0"/>
              <a:t>0785T Revision or removal of neurostimulator electrode array, </a:t>
            </a:r>
            <a:r>
              <a:rPr lang="en-US" sz="2000" b="1" dirty="0"/>
              <a:t>spinal</a:t>
            </a:r>
            <a:r>
              <a:rPr lang="en-US" sz="2000" dirty="0"/>
              <a:t>, with integrated neurostimulator</a:t>
            </a:r>
          </a:p>
          <a:p>
            <a:pPr marL="342900" indent="-342900">
              <a:buFont typeface="Arial" panose="020B0604020202020204" pitchFamily="34" charset="0"/>
              <a:buChar char="•"/>
            </a:pPr>
            <a:r>
              <a:rPr lang="en-US" sz="2000" dirty="0"/>
              <a:t>0786T Insertion or replacement of percutaneous electrode array, </a:t>
            </a:r>
            <a:r>
              <a:rPr lang="en-US" sz="2000" b="1" dirty="0"/>
              <a:t>sacral</a:t>
            </a:r>
            <a:r>
              <a:rPr lang="en-US" sz="2000" dirty="0"/>
              <a:t>, with integrated neurostimulator, including imaging guidance, when performed</a:t>
            </a:r>
          </a:p>
          <a:p>
            <a:pPr marL="342900" indent="-342900">
              <a:buFont typeface="Arial" panose="020B0604020202020204" pitchFamily="34" charset="0"/>
              <a:buChar char="•"/>
            </a:pPr>
            <a:r>
              <a:rPr lang="en-US" sz="2000" dirty="0"/>
              <a:t>0787T Revision or removal of neurostimulator electrode array, </a:t>
            </a:r>
            <a:r>
              <a:rPr lang="en-US" sz="2000" b="1" dirty="0"/>
              <a:t>sacral</a:t>
            </a:r>
            <a:r>
              <a:rPr lang="en-US" sz="2000" dirty="0"/>
              <a:t>, with integrated neurostimulator</a:t>
            </a:r>
          </a:p>
        </p:txBody>
      </p:sp>
      <p:pic>
        <p:nvPicPr>
          <p:cNvPr id="5" name="Picture 4">
            <a:extLst>
              <a:ext uri="{FF2B5EF4-FFF2-40B4-BE49-F238E27FC236}">
                <a16:creationId xmlns:a16="http://schemas.microsoft.com/office/drawing/2014/main" id="{61DBAF3F-8E37-BA6C-6A8C-A95ADAB683FD}"/>
              </a:ext>
            </a:extLst>
          </p:cNvPr>
          <p:cNvPicPr>
            <a:picLocks noChangeAspect="1"/>
          </p:cNvPicPr>
          <p:nvPr/>
        </p:nvPicPr>
        <p:blipFill>
          <a:blip r:embed="rId3"/>
          <a:stretch>
            <a:fillRect/>
          </a:stretch>
        </p:blipFill>
        <p:spPr>
          <a:xfrm>
            <a:off x="7142637" y="1047751"/>
            <a:ext cx="3309840" cy="4629148"/>
          </a:xfrm>
          <a:prstGeom prst="rect">
            <a:avLst/>
          </a:prstGeom>
          <a:noFill/>
        </p:spPr>
      </p:pic>
    </p:spTree>
    <p:extLst>
      <p:ext uri="{BB962C8B-B14F-4D97-AF65-F5344CB8AC3E}">
        <p14:creationId xmlns:p14="http://schemas.microsoft.com/office/powerpoint/2010/main" val="29783640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Neurostimulator Procedures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0788T Electronic analysis with simple programming of implanted integrated neurostimulation system (e.g., electrode array and receiver), including contact group(s), amplitude, pulse width, frequency (Hz), on/off cycling, burst, dose lockout, patient-selectable parameters, responsive neurostimulation, detection algorithms, closed-loop parameters, and passive parameters, when performed by physician or other qualified health care professional, spinal cord or sacral nerve, 1-3 parameters</a:t>
            </a:r>
          </a:p>
          <a:p>
            <a:pPr marL="342900" indent="-342900">
              <a:buFont typeface="Arial" panose="020B0604020202020204" pitchFamily="34" charset="0"/>
              <a:buChar char="•"/>
            </a:pPr>
            <a:r>
              <a:rPr lang="en-US" dirty="0"/>
              <a:t>0789T Electronic analysis with complex programming of implanted integrated neurostimulation system (e.g., electrode array and receiver), including contact group(s), amplitude, pulse width, frequency (Hz), on/off cycling, burst, dose lockout, patient-selectable parameters, responsive neurostimulation, detection algorithms, closed-loop parameters, and passive parameters, when performed by physician or other qualified health care professional, spinal cord or sacral nerve, 4 or more parameters</a:t>
            </a:r>
          </a:p>
        </p:txBody>
      </p:sp>
    </p:spTree>
    <p:extLst>
      <p:ext uri="{BB962C8B-B14F-4D97-AF65-F5344CB8AC3E}">
        <p14:creationId xmlns:p14="http://schemas.microsoft.com/office/powerpoint/2010/main" val="169751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VBT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0790T Revision (e.g., augmentation, division of tether), replacement, or removal of thoracolumbar or lumbar vertebral body tethering, including thoracoscopy, when performed</a:t>
            </a:r>
          </a:p>
          <a:p>
            <a:pPr marL="342900" indent="-342900">
              <a:buFont typeface="Arial" panose="020B0604020202020204" pitchFamily="34" charset="0"/>
              <a:buChar char="•"/>
            </a:pPr>
            <a:r>
              <a:rPr lang="en-US" dirty="0"/>
              <a:t>Added to simplify the coding for anterior thoracic tethering codes and lumbar/thoracolumbar codes</a:t>
            </a:r>
          </a:p>
          <a:p>
            <a:pPr marL="800100" lvl="1" indent="-342900">
              <a:buFont typeface="Arial" panose="020B0604020202020204" pitchFamily="34" charset="0"/>
              <a:buChar char="•"/>
            </a:pPr>
            <a:r>
              <a:rPr lang="en-US" dirty="0"/>
              <a:t>22836-22838 is for the thoracic spine</a:t>
            </a:r>
          </a:p>
          <a:p>
            <a:pPr marL="800100" lvl="1" indent="-342900">
              <a:buFont typeface="Arial" panose="020B0604020202020204" pitchFamily="34" charset="0"/>
              <a:buChar char="•"/>
            </a:pPr>
            <a:r>
              <a:rPr lang="en-US" dirty="0"/>
              <a:t>0656T-0657T is for the thoracolumbar or lumbar</a:t>
            </a:r>
          </a:p>
        </p:txBody>
      </p:sp>
    </p:spTree>
    <p:extLst>
      <p:ext uri="{BB962C8B-B14F-4D97-AF65-F5344CB8AC3E}">
        <p14:creationId xmlns:p14="http://schemas.microsoft.com/office/powerpoint/2010/main" val="34705135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a:t>Category III - Uroflowmetry </a:t>
            </a:r>
          </a:p>
        </p:txBody>
      </p:sp>
      <p:pic>
        <p:nvPicPr>
          <p:cNvPr id="4" name="Picture 3">
            <a:extLst>
              <a:ext uri="{FF2B5EF4-FFF2-40B4-BE49-F238E27FC236}">
                <a16:creationId xmlns:a16="http://schemas.microsoft.com/office/drawing/2014/main" id="{41CA99D4-6AE2-AB2E-AFF3-61820CC36DD4}"/>
              </a:ext>
            </a:extLst>
          </p:cNvPr>
          <p:cNvPicPr>
            <a:picLocks noChangeAspect="1"/>
          </p:cNvPicPr>
          <p:nvPr/>
        </p:nvPicPr>
        <p:blipFill>
          <a:blip r:embed="rId3"/>
          <a:stretch>
            <a:fillRect/>
          </a:stretch>
        </p:blipFill>
        <p:spPr>
          <a:xfrm>
            <a:off x="1079373" y="1047751"/>
            <a:ext cx="4629148" cy="4629148"/>
          </a:xfrm>
          <a:prstGeom prst="rect">
            <a:avLst/>
          </a:prstGeom>
          <a:noFill/>
        </p:spPr>
      </p:pic>
      <p:sp>
        <p:nvSpPr>
          <p:cNvPr id="3" name="Content Placeholder 2">
            <a:extLst>
              <a:ext uri="{FF2B5EF4-FFF2-40B4-BE49-F238E27FC236}">
                <a16:creationId xmlns:a16="http://schemas.microsoft.com/office/drawing/2014/main" id="{658DBE9D-D286-9F0E-8FE4-DFD71D916D7C}"/>
              </a:ext>
            </a:extLst>
          </p:cNvPr>
          <p:cNvSpPr>
            <a:spLocks noGrp="1"/>
          </p:cNvSpPr>
          <p:nvPr>
            <p:ph idx="13"/>
          </p:nvPr>
        </p:nvSpPr>
        <p:spPr>
          <a:xfrm>
            <a:off x="6241313" y="1047751"/>
            <a:ext cx="5112488" cy="4629148"/>
          </a:xfrm>
        </p:spPr>
        <p:txBody>
          <a:bodyPr>
            <a:normAutofit/>
          </a:bodyPr>
          <a:lstStyle/>
          <a:p>
            <a:pPr marL="342900" indent="-342900">
              <a:buFont typeface="Arial" panose="020B0604020202020204" pitchFamily="34" charset="0"/>
              <a:buChar char="•"/>
            </a:pPr>
            <a:r>
              <a:rPr lang="en-US" sz="2000" dirty="0"/>
              <a:t>0811T Remote multi-day complex uroflowmetry (e.g., calibrated electronic equipment); set-up and patient education on use of equipment</a:t>
            </a:r>
          </a:p>
          <a:p>
            <a:pPr marL="342900" indent="-342900">
              <a:buFont typeface="Arial" panose="020B0604020202020204" pitchFamily="34" charset="0"/>
              <a:buChar char="•"/>
            </a:pPr>
            <a:r>
              <a:rPr lang="en-US" sz="2000" dirty="0"/>
              <a:t>0812T Remote multi-day complex uroflowmetry (e.g., calibrated electronic equipment); device supply with automated report generation, up to 10 days</a:t>
            </a:r>
          </a:p>
          <a:p>
            <a:pPr marL="342900" indent="-342900">
              <a:buFont typeface="Arial" panose="020B0604020202020204" pitchFamily="34" charset="0"/>
              <a:buChar char="•"/>
            </a:pPr>
            <a:r>
              <a:rPr lang="en-US" sz="2000" dirty="0"/>
              <a:t>Differ from remote physiologic monitoring because of the length of monitoring</a:t>
            </a:r>
          </a:p>
          <a:p>
            <a:pPr marL="342900" indent="-342900">
              <a:buFont typeface="Arial" panose="020B0604020202020204" pitchFamily="34" charset="0"/>
              <a:buChar char="•"/>
            </a:pPr>
            <a:r>
              <a:rPr lang="en-US" sz="2000" dirty="0"/>
              <a:t>Patients able to urinate into a special device at home and results are transmitted to the provider</a:t>
            </a:r>
          </a:p>
          <a:p>
            <a:pPr marL="342900" indent="-342900">
              <a:buFont typeface="Arial" panose="020B0604020202020204" pitchFamily="34" charset="0"/>
              <a:buChar char="•"/>
            </a:pPr>
            <a:r>
              <a:rPr lang="en-US" sz="2000" dirty="0"/>
              <a:t>Multiday and multi-void schedule</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81446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99202</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dirty="0"/>
              <a:t>Office or other outpatient visit for the evaluation and management of a new patient, which requires a medically appropriate history and/or examination and straightforward medical decision making. </a:t>
            </a:r>
            <a:r>
              <a:rPr lang="en-US" b="1" strike="sngStrike" dirty="0"/>
              <a:t>When using time for code selection, 15-29 minutes of total time is spent on the date of the encounter</a:t>
            </a:r>
            <a:r>
              <a:rPr lang="en-US" dirty="0"/>
              <a:t>.</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dirty="0"/>
              <a:t>Office or other outpatient visit for the evaluation and management of a new patient, which requires a medically appropriate history and/or examination and straightforward medical decision making. </a:t>
            </a:r>
            <a:r>
              <a:rPr lang="en-US" b="1" u="sng" dirty="0"/>
              <a:t>When using total time on the date of the encounter for code selection, 15 minutes must be met or exceeded.</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000087" y="1421314"/>
            <a:ext cx="9939704" cy="393192"/>
          </a:xfrm>
        </p:spPr>
        <p:txBody>
          <a:bodyPr/>
          <a:lstStyle/>
          <a:p>
            <a:pPr algn="ctr"/>
            <a:r>
              <a:rPr lang="en-US" sz="2800" dirty="0"/>
              <a:t>2024 versus 2023</a:t>
            </a:r>
          </a:p>
        </p:txBody>
      </p:sp>
    </p:spTree>
    <p:extLst>
      <p:ext uri="{BB962C8B-B14F-4D97-AF65-F5344CB8AC3E}">
        <p14:creationId xmlns:p14="http://schemas.microsoft.com/office/powerpoint/2010/main" val="35964476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dirty="0"/>
              <a:t>Category III – Digestive System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199" y="1047751"/>
            <a:ext cx="5111496" cy="4629148"/>
          </a:xfrm>
        </p:spPr>
        <p:txBody>
          <a:bodyPr>
            <a:normAutofit/>
          </a:bodyPr>
          <a:lstStyle/>
          <a:p>
            <a:pPr marL="342900" indent="-342900">
              <a:buFont typeface="Arial" panose="020B0604020202020204" pitchFamily="34" charset="0"/>
              <a:buChar char="•"/>
            </a:pPr>
            <a:r>
              <a:rPr lang="en-US" dirty="0"/>
              <a:t>0813T Esophagogastroduodenoscopy, flexible, transoral, with volume adjustment of intragastric bariatric balloon</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2772DD5-23C1-8718-9E97-5AD3C5B71AD3}"/>
              </a:ext>
            </a:extLst>
          </p:cNvPr>
          <p:cNvPicPr>
            <a:picLocks noChangeAspect="1"/>
          </p:cNvPicPr>
          <p:nvPr/>
        </p:nvPicPr>
        <p:blipFill>
          <a:blip r:embed="rId3"/>
          <a:stretch>
            <a:fillRect/>
          </a:stretch>
        </p:blipFill>
        <p:spPr>
          <a:xfrm>
            <a:off x="6241313" y="1074487"/>
            <a:ext cx="5112488" cy="4575676"/>
          </a:xfrm>
          <a:prstGeom prst="rect">
            <a:avLst/>
          </a:prstGeom>
          <a:noFill/>
        </p:spPr>
      </p:pic>
    </p:spTree>
    <p:extLst>
      <p:ext uri="{BB962C8B-B14F-4D97-AF65-F5344CB8AC3E}">
        <p14:creationId xmlns:p14="http://schemas.microsoft.com/office/powerpoint/2010/main" val="8750036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1128675" y="987879"/>
            <a:ext cx="9939705" cy="475488"/>
          </a:xfrm>
        </p:spPr>
        <p:txBody>
          <a:bodyPr anchor="ctr">
            <a:normAutofit/>
          </a:bodyPr>
          <a:lstStyle/>
          <a:p>
            <a:r>
              <a:rPr lang="en-US" sz="2800"/>
              <a:t>Category III - Musculoskeletal</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sz="half" idx="15"/>
          </p:nvPr>
        </p:nvSpPr>
        <p:spPr>
          <a:xfrm>
            <a:off x="6222060" y="1861320"/>
            <a:ext cx="4846320" cy="3510303"/>
          </a:xfrm>
        </p:spPr>
        <p:txBody>
          <a:bodyPr>
            <a:normAutofit/>
          </a:bodyPr>
          <a:lstStyle/>
          <a:p>
            <a:pPr marL="342900" indent="-342900">
              <a:buFont typeface="Arial" panose="020B0604020202020204" pitchFamily="34" charset="0"/>
              <a:buChar char="•"/>
            </a:pPr>
            <a:r>
              <a:rPr lang="en-US" dirty="0"/>
              <a:t>0814T Percutaneous injection of calcium-based biodegradable osteoconductive material, proximal femur, including imaging guidance, unilateral</a:t>
            </a:r>
          </a:p>
          <a:p>
            <a:pPr marL="800100" lvl="1" indent="-342900">
              <a:buFont typeface="Arial" panose="020B0604020202020204" pitchFamily="34" charset="0"/>
              <a:buChar char="•"/>
            </a:pPr>
            <a:r>
              <a:rPr lang="en-US" sz="2200" dirty="0"/>
              <a:t>Fills in bone voids in the proximal femur of patients </a:t>
            </a:r>
          </a:p>
          <a:p>
            <a:pPr marL="800100" lvl="1" indent="-342900">
              <a:buFont typeface="Arial" panose="020B0604020202020204" pitchFamily="34" charset="0"/>
              <a:buChar char="•"/>
            </a:pPr>
            <a:r>
              <a:rPr lang="en-US" sz="2200" dirty="0"/>
              <a:t>Patient at risk for fracture, so may have disorder such as osteoporosis</a:t>
            </a:r>
          </a:p>
          <a:p>
            <a:pPr marL="800100" lvl="1" indent="-342900">
              <a:buFont typeface="Arial" panose="020B0604020202020204" pitchFamily="34" charset="0"/>
              <a:buChar char="•"/>
            </a:pPr>
            <a:r>
              <a:rPr lang="en-US" sz="2200" dirty="0"/>
              <a:t>Includes imaging guidance</a:t>
            </a:r>
          </a:p>
          <a:p>
            <a:pPr marL="342900" indent="-342900">
              <a:buFont typeface="Arial" panose="020B0604020202020204" pitchFamily="34" charset="0"/>
              <a:buChar char="•"/>
            </a:pPr>
            <a:endParaRPr lang="en-US" dirty="0"/>
          </a:p>
        </p:txBody>
      </p:sp>
      <p:pic>
        <p:nvPicPr>
          <p:cNvPr id="4" name="Picture 3" descr="A syringe with a red liquid&#10;&#10;Description automatically generated">
            <a:extLst>
              <a:ext uri="{FF2B5EF4-FFF2-40B4-BE49-F238E27FC236}">
                <a16:creationId xmlns:a16="http://schemas.microsoft.com/office/drawing/2014/main" id="{51868A8E-2E91-3A4D-FE06-FA22B8FB6176}"/>
              </a:ext>
            </a:extLst>
          </p:cNvPr>
          <p:cNvPicPr>
            <a:picLocks noChangeAspect="1"/>
          </p:cNvPicPr>
          <p:nvPr/>
        </p:nvPicPr>
        <p:blipFill>
          <a:blip r:embed="rId3"/>
          <a:stretch>
            <a:fillRect/>
          </a:stretch>
        </p:blipFill>
        <p:spPr>
          <a:xfrm>
            <a:off x="1552977" y="1861320"/>
            <a:ext cx="3729696" cy="3510303"/>
          </a:xfrm>
          <a:prstGeom prst="rect">
            <a:avLst/>
          </a:prstGeom>
          <a:noFill/>
        </p:spPr>
      </p:pic>
    </p:spTree>
    <p:extLst>
      <p:ext uri="{BB962C8B-B14F-4D97-AF65-F5344CB8AC3E}">
        <p14:creationId xmlns:p14="http://schemas.microsoft.com/office/powerpoint/2010/main" val="19084448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a:t>Category III - Radiology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199" y="1047751"/>
            <a:ext cx="5111496" cy="4629148"/>
          </a:xfrm>
        </p:spPr>
        <p:txBody>
          <a:bodyPr>
            <a:normAutofit/>
          </a:bodyPr>
          <a:lstStyle/>
          <a:p>
            <a:pPr marL="342900" indent="-342900">
              <a:buFont typeface="Arial" panose="020B0604020202020204" pitchFamily="34" charset="0"/>
              <a:buChar char="•"/>
            </a:pPr>
            <a:r>
              <a:rPr lang="en-US" dirty="0"/>
              <a:t>0815T Ultrasound-based radiofrequency </a:t>
            </a:r>
            <a:r>
              <a:rPr lang="en-US" dirty="0" err="1"/>
              <a:t>echographic</a:t>
            </a:r>
            <a:r>
              <a:rPr lang="en-US" dirty="0"/>
              <a:t> multi-spectrometry (REMS), bone-density study and fracture-risk assessment, 1 or more sites, hips, pelvis, or spine</a:t>
            </a:r>
          </a:p>
          <a:p>
            <a:pPr marL="800100" lvl="1" indent="-342900">
              <a:buFont typeface="Arial" panose="020B0604020202020204" pitchFamily="34" charset="0"/>
              <a:buChar char="•"/>
            </a:pPr>
            <a:r>
              <a:rPr lang="en-US" sz="2200" dirty="0"/>
              <a:t>Non-ionizing energy</a:t>
            </a:r>
          </a:p>
          <a:p>
            <a:pPr marL="800100" lvl="1" indent="-342900">
              <a:buFont typeface="Arial" panose="020B0604020202020204" pitchFamily="34" charset="0"/>
              <a:buChar char="•"/>
            </a:pPr>
            <a:r>
              <a:rPr lang="en-US" sz="2200" dirty="0"/>
              <a:t>Radiation free</a:t>
            </a:r>
          </a:p>
          <a:p>
            <a:pPr marL="342900" indent="-342900">
              <a:buFont typeface="Arial" panose="020B0604020202020204" pitchFamily="34" charset="0"/>
              <a:buChar char="•"/>
            </a:pPr>
            <a:r>
              <a:rPr lang="en-US" dirty="0"/>
              <a:t>Alternative to dual-energy X-ray absorptiometry (DXA)</a:t>
            </a:r>
          </a:p>
          <a:p>
            <a:pPr marL="800100" lvl="1" indent="-342900">
              <a:buFont typeface="Arial" panose="020B0604020202020204" pitchFamily="34" charset="0"/>
              <a:buChar char="•"/>
            </a:pPr>
            <a:r>
              <a:rPr lang="en-US" sz="2200" dirty="0"/>
              <a:t>Ionizing radiation</a:t>
            </a:r>
          </a:p>
          <a:p>
            <a:endParaRPr lang="en-US" dirty="0"/>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B7203419-E7FB-851B-9E9B-017A58EFDD01}"/>
              </a:ext>
            </a:extLst>
          </p:cNvPr>
          <p:cNvPicPr>
            <a:picLocks noChangeAspect="1"/>
          </p:cNvPicPr>
          <p:nvPr/>
        </p:nvPicPr>
        <p:blipFill>
          <a:blip r:embed="rId3"/>
          <a:stretch>
            <a:fillRect/>
          </a:stretch>
        </p:blipFill>
        <p:spPr>
          <a:xfrm>
            <a:off x="6482983" y="1047751"/>
            <a:ext cx="4629148" cy="4629148"/>
          </a:xfrm>
          <a:prstGeom prst="rect">
            <a:avLst/>
          </a:prstGeom>
          <a:noFill/>
        </p:spPr>
      </p:pic>
    </p:spTree>
    <p:extLst>
      <p:ext uri="{BB962C8B-B14F-4D97-AF65-F5344CB8AC3E}">
        <p14:creationId xmlns:p14="http://schemas.microsoft.com/office/powerpoint/2010/main" val="3455795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sz="3600" dirty="0"/>
              <a:t>Category III – Neurostimulator for Bladder Dysfunction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0816T Open insertion or replacement of integrated neurostimulation system for bladder dysfunction including electrode(s) (e.g., array or leadless), and pulse generator or receiver, including analysis, programming, and imaging guidance, when performed, posterior tibial nerve; subcutaneous</a:t>
            </a:r>
          </a:p>
          <a:p>
            <a:pPr marL="342900" indent="-342900">
              <a:buFont typeface="Arial" panose="020B0604020202020204" pitchFamily="34" charset="0"/>
              <a:buChar char="•"/>
            </a:pPr>
            <a:r>
              <a:rPr lang="en-US" dirty="0"/>
              <a:t>0817T Open insertion or replacement of integrated neurostimulation system for bladder dysfunction including electrode(s) (e.g., array or leadless), and pulse generator or receiver, including analysis, programming, and imaging guidance, when performed, posterior tibial nerve; subfascial</a:t>
            </a:r>
          </a:p>
          <a:p>
            <a:pPr marL="342900" indent="-342900">
              <a:buFont typeface="Arial" panose="020B0604020202020204" pitchFamily="34" charset="0"/>
              <a:buChar char="•"/>
            </a:pPr>
            <a:r>
              <a:rPr lang="en-US" dirty="0"/>
              <a:t>0818T Revision or removal of integrated neurostimulation system for bladder dysfunction, including analysis, programming, and imaging, when performed, posterior tibial nerve; subcutaneous</a:t>
            </a:r>
          </a:p>
          <a:p>
            <a:pPr marL="342900" indent="-342900">
              <a:buFont typeface="Arial" panose="020B0604020202020204" pitchFamily="34" charset="0"/>
              <a:buChar char="•"/>
            </a:pPr>
            <a:r>
              <a:rPr lang="en-US" dirty="0"/>
              <a:t>0819T Revision or removal of integrated neurostimulation system for bladder dysfunction, including analysis, programming, and imaging, when performed, posterior tibial nerve; subfascial</a:t>
            </a:r>
          </a:p>
          <a:p>
            <a:endParaRPr lang="en-US" dirty="0"/>
          </a:p>
        </p:txBody>
      </p:sp>
    </p:spTree>
    <p:extLst>
      <p:ext uri="{BB962C8B-B14F-4D97-AF65-F5344CB8AC3E}">
        <p14:creationId xmlns:p14="http://schemas.microsoft.com/office/powerpoint/2010/main" val="16246280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Psychedelic Medication Therapy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0820T Continuous in-person monitoring and intervention (e.g., psychotherapy, crisis intervention), as needed, during psychedelic medication therapy; first physician or other qualified health care professional, each hour</a:t>
            </a:r>
          </a:p>
          <a:p>
            <a:pPr marL="342900" indent="-342900">
              <a:buFont typeface="Arial" panose="020B0604020202020204" pitchFamily="34" charset="0"/>
              <a:buChar char="•"/>
            </a:pPr>
            <a:r>
              <a:rPr lang="en-US" dirty="0"/>
              <a:t>0821T Continuous in-person monitoring and intervention (e.g., psychotherapy, crisis intervention), as needed, during psychedelic medication therapy; second physician or other qualified health care professional, concurrent with first physician or other qualified health care professional, each hour (List separately in addition to code for primary procedure)</a:t>
            </a:r>
          </a:p>
          <a:p>
            <a:pPr marL="342900" indent="-342900">
              <a:buFont typeface="Arial" panose="020B0604020202020204" pitchFamily="34" charset="0"/>
              <a:buChar char="•"/>
            </a:pPr>
            <a:r>
              <a:rPr lang="en-US" dirty="0"/>
              <a:t>0822T Continuous in-person monitoring and intervention (e.g., psychotherapy, crisis intervention), as needed, during psychedelic medication therapy; clinical staff under the direction of a physician or other qualified health care professional, concurrent with first physician or other qualified health care professional, each hour (List separately in addition to code for primary procedure)</a:t>
            </a:r>
          </a:p>
        </p:txBody>
      </p:sp>
    </p:spTree>
    <p:extLst>
      <p:ext uri="{BB962C8B-B14F-4D97-AF65-F5344CB8AC3E}">
        <p14:creationId xmlns:p14="http://schemas.microsoft.com/office/powerpoint/2010/main" val="36769611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Insertion of Leadless Pacemaker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0823T Transcatheter insertion of permanent single-chamber leadless pacemaker, right atrial, including imaging guidance (e.g., fluoroscopy, venous ultrasound, right atrial angiography and/or right ventriculography, femoral venography, cavography) and device evaluation (e.g., interrogation or programming), when performed</a:t>
            </a:r>
          </a:p>
          <a:p>
            <a:pPr marL="342900" indent="-342900">
              <a:buFont typeface="Arial" panose="020B0604020202020204" pitchFamily="34" charset="0"/>
              <a:buChar char="•"/>
            </a:pPr>
            <a:r>
              <a:rPr lang="en-US" dirty="0"/>
              <a:t>0824T Transcatheter removal of permanent single-chamber leadless pacemaker, right atrial, including imaging guidance (e.g., fluoroscopy, venous ultrasound, right atrial angiography and/or right ventriculography, femoral venography, cavography), when performed</a:t>
            </a:r>
          </a:p>
          <a:p>
            <a:pPr marL="342900" indent="-342900">
              <a:buFont typeface="Arial" panose="020B0604020202020204" pitchFamily="34" charset="0"/>
              <a:buChar char="•"/>
            </a:pPr>
            <a:r>
              <a:rPr lang="en-US" dirty="0"/>
              <a:t>0825T Transcatheter removal and replacement of permanent single-chamber leadless pacemaker, right atrial, including imaging guidance (e.g., fluoroscopy, venous ultrasound, right atrial angiography and/or right ventriculography, femoral venography, cavography) and device evaluation (e.g., interrogation or programming), when performed</a:t>
            </a:r>
          </a:p>
        </p:txBody>
      </p:sp>
    </p:spTree>
    <p:extLst>
      <p:ext uri="{BB962C8B-B14F-4D97-AF65-F5344CB8AC3E}">
        <p14:creationId xmlns:p14="http://schemas.microsoft.com/office/powerpoint/2010/main" val="28715858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dirty="0"/>
              <a:t>Category III – Insertion of Leadless Pacemaker </a:t>
            </a:r>
          </a:p>
        </p:txBody>
      </p:sp>
      <p:pic>
        <p:nvPicPr>
          <p:cNvPr id="5" name="Picture 4">
            <a:extLst>
              <a:ext uri="{FF2B5EF4-FFF2-40B4-BE49-F238E27FC236}">
                <a16:creationId xmlns:a16="http://schemas.microsoft.com/office/drawing/2014/main" id="{2AF0D5B0-9DBF-E456-4CC7-6DA86F738995}"/>
              </a:ext>
            </a:extLst>
          </p:cNvPr>
          <p:cNvPicPr>
            <a:picLocks noChangeAspect="1"/>
          </p:cNvPicPr>
          <p:nvPr/>
        </p:nvPicPr>
        <p:blipFill>
          <a:blip r:embed="rId3"/>
          <a:stretch>
            <a:fillRect/>
          </a:stretch>
        </p:blipFill>
        <p:spPr>
          <a:xfrm>
            <a:off x="838199" y="1445514"/>
            <a:ext cx="5111496" cy="3833622"/>
          </a:xfrm>
          <a:prstGeom prst="rect">
            <a:avLst/>
          </a:prstGeom>
          <a:noFill/>
        </p:spPr>
      </p:pic>
      <p:sp>
        <p:nvSpPr>
          <p:cNvPr id="3" name="Content Placeholder 2">
            <a:extLst>
              <a:ext uri="{FF2B5EF4-FFF2-40B4-BE49-F238E27FC236}">
                <a16:creationId xmlns:a16="http://schemas.microsoft.com/office/drawing/2014/main" id="{658DBE9D-D286-9F0E-8FE4-DFD71D916D7C}"/>
              </a:ext>
            </a:extLst>
          </p:cNvPr>
          <p:cNvSpPr>
            <a:spLocks noGrp="1"/>
          </p:cNvSpPr>
          <p:nvPr>
            <p:ph idx="13"/>
          </p:nvPr>
        </p:nvSpPr>
        <p:spPr>
          <a:xfrm>
            <a:off x="6241313" y="1047751"/>
            <a:ext cx="5112488" cy="4629148"/>
          </a:xfrm>
        </p:spPr>
        <p:txBody>
          <a:bodyPr>
            <a:normAutofit/>
          </a:bodyPr>
          <a:lstStyle/>
          <a:p>
            <a:pPr marL="342900" indent="-342900">
              <a:buFont typeface="Arial" panose="020B0604020202020204" pitchFamily="34" charset="0"/>
              <a:buChar char="•"/>
            </a:pPr>
            <a:r>
              <a:rPr lang="en-US" dirty="0"/>
              <a:t>0826T Programming device evaluation (in person) with iterative adjustment of the implantable device to test the function of the device and select optimal permanent programmed values with analysis, review and report by a physician or other qualified health care professional, leadless pacemaker system in single-cardiac chamber</a:t>
            </a:r>
          </a:p>
          <a:p>
            <a:pPr marL="342900" indent="-342900">
              <a:buFont typeface="Arial" panose="020B0604020202020204" pitchFamily="34" charset="0"/>
              <a:buChar char="•"/>
            </a:pPr>
            <a:r>
              <a:rPr lang="en-US" dirty="0"/>
              <a:t>Device is about the size of a battery</a:t>
            </a:r>
          </a:p>
        </p:txBody>
      </p:sp>
    </p:spTree>
    <p:extLst>
      <p:ext uri="{BB962C8B-B14F-4D97-AF65-F5344CB8AC3E}">
        <p14:creationId xmlns:p14="http://schemas.microsoft.com/office/powerpoint/2010/main" val="23155832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Digitization of Slides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0827T Digitization of glass microscope slides for cytopathology, fluids, washings, or brushings, except cervical or vaginal; smears with interpretation (List separately in addition to code for primary procedure)</a:t>
            </a:r>
          </a:p>
          <a:p>
            <a:pPr marL="342900" indent="-342900">
              <a:buFont typeface="Arial" panose="020B0604020202020204" pitchFamily="34" charset="0"/>
              <a:buChar char="•"/>
            </a:pPr>
            <a:r>
              <a:rPr lang="en-US" dirty="0"/>
              <a:t>0828T Digitization of glass microscope slides for cytopathology, fluids, washings, or brushings, except cervical or vaginal; simple filter method with interpretation (List separately in addition to code for primary procedure)</a:t>
            </a:r>
          </a:p>
          <a:p>
            <a:pPr marL="342900" indent="-342900">
              <a:buFont typeface="Arial" panose="020B0604020202020204" pitchFamily="34" charset="0"/>
              <a:buChar char="•"/>
            </a:pPr>
            <a:r>
              <a:rPr lang="en-US" dirty="0"/>
              <a:t>0829T Digitization of glass microscope slides for cytopathology, concentration technique, smears, and interpretation (e.g., </a:t>
            </a:r>
            <a:r>
              <a:rPr lang="en-US" dirty="0" err="1"/>
              <a:t>Saccomanno</a:t>
            </a:r>
            <a:r>
              <a:rPr lang="en-US" dirty="0"/>
              <a:t> technique) (List separately in addition to code for primary procedure)</a:t>
            </a:r>
          </a:p>
          <a:p>
            <a:pPr marL="342900" indent="-342900">
              <a:buFont typeface="Arial" panose="020B0604020202020204" pitchFamily="34" charset="0"/>
              <a:buChar char="•"/>
            </a:pPr>
            <a:r>
              <a:rPr lang="en-US" dirty="0"/>
              <a:t>0830T Digitization of glass microscope slides for cytopathology, selective-cellular enhancement technique with interpretation (e.g., liquid-based slide preparation method), except cervical or vaginal (List separately in addition to code for primary procedure)</a:t>
            </a:r>
          </a:p>
        </p:txBody>
      </p:sp>
    </p:spTree>
    <p:extLst>
      <p:ext uri="{BB962C8B-B14F-4D97-AF65-F5344CB8AC3E}">
        <p14:creationId xmlns:p14="http://schemas.microsoft.com/office/powerpoint/2010/main" val="2686588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Digitization of Slides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0831T Digitization of glass microscope slides for cytopathology, cervical or vaginal (any reporting system), requiring interpretation by physician (List separately in addition to code for primary procedure)</a:t>
            </a:r>
          </a:p>
          <a:p>
            <a:pPr marL="342900" indent="-342900">
              <a:buFont typeface="Arial" panose="020B0604020202020204" pitchFamily="34" charset="0"/>
              <a:buChar char="•"/>
            </a:pPr>
            <a:r>
              <a:rPr lang="en-US" dirty="0"/>
              <a:t>0832T Digitization of glass microscope slides for cytopathology, smears, any other source; screening and interpretation (List separately in addition to code for primary procedure)</a:t>
            </a:r>
          </a:p>
          <a:p>
            <a:pPr marL="342900" indent="-342900">
              <a:buFont typeface="Arial" panose="020B0604020202020204" pitchFamily="34" charset="0"/>
              <a:buChar char="•"/>
            </a:pPr>
            <a:r>
              <a:rPr lang="en-US" dirty="0"/>
              <a:t>0833T Digitization of glass microscope slides for cytopathology, smears, any other source; preparation, screening and interpretation (List separately in addition to code for primary procedure) </a:t>
            </a:r>
          </a:p>
          <a:p>
            <a:pPr marL="342900" indent="-342900">
              <a:buFont typeface="Arial" panose="020B0604020202020204" pitchFamily="34" charset="0"/>
              <a:buChar char="•"/>
            </a:pPr>
            <a:r>
              <a:rPr lang="en-US" dirty="0"/>
              <a:t>0834T Digitization of glass microscope slides for cytopathology, smears, any other source; extended study involving over 5 slides and/or multiple stains (List separately in addition to code for primary procedure)</a:t>
            </a:r>
          </a:p>
        </p:txBody>
      </p:sp>
    </p:spTree>
    <p:extLst>
      <p:ext uri="{BB962C8B-B14F-4D97-AF65-F5344CB8AC3E}">
        <p14:creationId xmlns:p14="http://schemas.microsoft.com/office/powerpoint/2010/main" val="9420089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Digitization of Slides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0835T Digitization of glass microscope slides for cytopathology, evaluation of fine needle aspirate; immediate cytohistologic study to determine adequacy for diagnosis, first evaluation episode, each site (List separately in addition to code for primary procedure)</a:t>
            </a:r>
          </a:p>
          <a:p>
            <a:pPr marL="342900" indent="-342900">
              <a:buFont typeface="Arial" panose="020B0604020202020204" pitchFamily="34" charset="0"/>
              <a:buChar char="•"/>
            </a:pPr>
            <a:r>
              <a:rPr lang="en-US" dirty="0"/>
              <a:t>0836T Digitization of glass microscope slides for cytopathology, evaluation of fine needle aspirate; immediate cytohistologic study to determine adequacy for diagnosis, each separate additional evaluation episode, same site (List separately in addition to code for primary procedure)</a:t>
            </a:r>
          </a:p>
          <a:p>
            <a:pPr marL="342900" indent="-342900">
              <a:buFont typeface="Arial" panose="020B0604020202020204" pitchFamily="34" charset="0"/>
              <a:buChar char="•"/>
            </a:pPr>
            <a:r>
              <a:rPr lang="en-US" dirty="0"/>
              <a:t>0837T Digitization of glass microscope slides for cytopathology, evaluation of fine needle aspirate; interpretation and report (List separately in addition to code for primary procedure)</a:t>
            </a:r>
          </a:p>
          <a:p>
            <a:pPr marL="342900" indent="-342900">
              <a:buFont typeface="Arial" panose="020B0604020202020204" pitchFamily="34" charset="0"/>
              <a:buChar char="•"/>
            </a:pPr>
            <a:r>
              <a:rPr lang="en-US" dirty="0"/>
              <a:t>0838T Digitization of glass microscope slides for consultation and report on referred slides prepared elsewhere (List separately in addition to code for primary procedure)</a:t>
            </a:r>
          </a:p>
        </p:txBody>
      </p:sp>
    </p:spTree>
    <p:extLst>
      <p:ext uri="{BB962C8B-B14F-4D97-AF65-F5344CB8AC3E}">
        <p14:creationId xmlns:p14="http://schemas.microsoft.com/office/powerpoint/2010/main" val="38399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99203</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dirty="0"/>
              <a:t>Office or other outpatient visit for the evaluation and management of a new patient, which requires a medically appropriate history and/or examination and low level of medical decision making. </a:t>
            </a:r>
            <a:r>
              <a:rPr lang="en-US" b="1" strike="sngStrike" dirty="0"/>
              <a:t>When using time for code selection, 30-44 minutes of total time is spent on the date of the encounter.</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dirty="0"/>
              <a:t>Office or other outpatient visit for the evaluation and management of a new patient, which requires a medically appropriate history and/or examination and low level of medical decision making. </a:t>
            </a:r>
            <a:r>
              <a:rPr lang="en-US" b="1" dirty="0"/>
              <a:t>When using total time on the date of the encounter for code selection, 30 minutes must be met or exceeded.</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000087" y="1463367"/>
            <a:ext cx="9939704" cy="393192"/>
          </a:xfrm>
        </p:spPr>
        <p:txBody>
          <a:bodyPr/>
          <a:lstStyle/>
          <a:p>
            <a:pPr algn="ctr"/>
            <a:r>
              <a:rPr lang="en-US" sz="2800" dirty="0"/>
              <a:t>2024 versus 2023</a:t>
            </a:r>
          </a:p>
        </p:txBody>
      </p:sp>
    </p:spTree>
    <p:extLst>
      <p:ext uri="{BB962C8B-B14F-4D97-AF65-F5344CB8AC3E}">
        <p14:creationId xmlns:p14="http://schemas.microsoft.com/office/powerpoint/2010/main" val="16976301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Digitization of Slides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0839T Digitization of glass microscope slides for consultation and report on referred material requiring preparation of slides (List separately in addition to code for primary procedure)</a:t>
            </a:r>
          </a:p>
          <a:p>
            <a:pPr marL="342900" indent="-342900">
              <a:buFont typeface="Arial" panose="020B0604020202020204" pitchFamily="34" charset="0"/>
              <a:buChar char="•"/>
            </a:pPr>
            <a:r>
              <a:rPr lang="en-US" dirty="0"/>
              <a:t>0840T Digitization of glass microscope slides for consultation, comprehensive, with review of records and specimens, with report on referred material (List separately in addition to code for primary procedure)</a:t>
            </a:r>
          </a:p>
          <a:p>
            <a:pPr marL="342900" indent="-342900">
              <a:buFont typeface="Arial" panose="020B0604020202020204" pitchFamily="34" charset="0"/>
              <a:buChar char="•"/>
            </a:pPr>
            <a:r>
              <a:rPr lang="en-US" dirty="0"/>
              <a:t>0841T Digitization of glass microscope slides for pathology consultation during surgery; first tissue block, with frozen section(s), single specimen (List separately in addition to code for primary procedure)</a:t>
            </a:r>
          </a:p>
          <a:p>
            <a:pPr marL="342900" indent="-342900">
              <a:buFont typeface="Arial" panose="020B0604020202020204" pitchFamily="34" charset="0"/>
              <a:buChar char="•"/>
            </a:pPr>
            <a:r>
              <a:rPr lang="en-US" dirty="0"/>
              <a:t>0842T Digitization of glass microscope slides for pathology consultation during surgery; each additional tissue block with frozen section(s) (List separately in addition to code for primary procedure)</a:t>
            </a:r>
          </a:p>
        </p:txBody>
      </p:sp>
    </p:spTree>
    <p:extLst>
      <p:ext uri="{BB962C8B-B14F-4D97-AF65-F5344CB8AC3E}">
        <p14:creationId xmlns:p14="http://schemas.microsoft.com/office/powerpoint/2010/main" val="21725268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Digitization of Slides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0843T Digitization of glass microscope slides for pathology consultation during surgery; cytologic examination (e.g., touch preparation, squash preparation), initial site (List separately in addition to code for primary procedure)</a:t>
            </a:r>
          </a:p>
          <a:p>
            <a:pPr marL="342900" indent="-342900">
              <a:buFont typeface="Arial" panose="020B0604020202020204" pitchFamily="34" charset="0"/>
              <a:buChar char="•"/>
            </a:pPr>
            <a:r>
              <a:rPr lang="en-US" dirty="0"/>
              <a:t>0844T Digitization of glass microscope slides for pathology consultation during surgery; cytologic examination (e.g., touch preparation, squash preparation), each additional site (List separately in addition to code for primary procedure)</a:t>
            </a:r>
          </a:p>
          <a:p>
            <a:pPr marL="342900" indent="-342900">
              <a:buFont typeface="Arial" panose="020B0604020202020204" pitchFamily="34" charset="0"/>
              <a:buChar char="•"/>
            </a:pPr>
            <a:r>
              <a:rPr lang="en-US" dirty="0"/>
              <a:t>0845T Digitization of glass microscope slides for immunofluorescence, per specimen; initial single antibody stain procedure (List separately in addition to code for primary procedure)</a:t>
            </a:r>
          </a:p>
          <a:p>
            <a:pPr marL="342900" indent="-342900">
              <a:buFont typeface="Arial" panose="020B0604020202020204" pitchFamily="34" charset="0"/>
              <a:buChar char="•"/>
            </a:pPr>
            <a:r>
              <a:rPr lang="en-US" dirty="0"/>
              <a:t>0846T Digitization of glass microscope slides for immunofluorescence, per specimen; each additional single antibody stain procedure (List separately in addition to code for primary procedure)</a:t>
            </a:r>
          </a:p>
        </p:txBody>
      </p:sp>
    </p:spTree>
    <p:extLst>
      <p:ext uri="{BB962C8B-B14F-4D97-AF65-F5344CB8AC3E}">
        <p14:creationId xmlns:p14="http://schemas.microsoft.com/office/powerpoint/2010/main" val="22206306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Digitization of Slides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0847T Digitization of glass microscope slides for examination and selection of retrieved archival (</a:t>
            </a:r>
            <a:r>
              <a:rPr lang="en-US" dirty="0" err="1"/>
              <a:t>ie</a:t>
            </a:r>
            <a:r>
              <a:rPr lang="en-US" dirty="0"/>
              <a:t>, previously diagnosed) tissue(s) for molecular analysis (e.g., KRAS mutational analysis) (List separately in addition to code for primary procedure)</a:t>
            </a:r>
          </a:p>
          <a:p>
            <a:pPr marL="342900" indent="-342900">
              <a:buFont typeface="Arial" panose="020B0604020202020204" pitchFamily="34" charset="0"/>
              <a:buChar char="•"/>
            </a:pPr>
            <a:r>
              <a:rPr lang="en-US" dirty="0"/>
              <a:t>0848T Digitization of glass microscope slides for in situ hybridization (e.g., FISH), per specimen; initial single probe stain procedure (List separately in addition to code for primary procedure)</a:t>
            </a:r>
          </a:p>
          <a:p>
            <a:pPr marL="342900" indent="-342900">
              <a:buFont typeface="Arial" panose="020B0604020202020204" pitchFamily="34" charset="0"/>
              <a:buChar char="•"/>
            </a:pPr>
            <a:r>
              <a:rPr lang="en-US" dirty="0"/>
              <a:t>0849T Digitization of glass microscope slides for in situ hybridization (e.g., FISH), per specimen; each additional single probe stain procedure (List separately in addition to code for primary procedure)</a:t>
            </a:r>
          </a:p>
          <a:p>
            <a:pPr marL="342900" indent="-342900">
              <a:buFont typeface="Arial" panose="020B0604020202020204" pitchFamily="34" charset="0"/>
              <a:buChar char="•"/>
            </a:pPr>
            <a:r>
              <a:rPr lang="en-US" dirty="0"/>
              <a:t>0850T Digitization of glass microscope slides for in situ hybridization (e.g., FISH), per specimen; each multiplex probe stain procedure (List separately in addition to code for primary procedure)</a:t>
            </a:r>
          </a:p>
        </p:txBody>
      </p:sp>
    </p:spTree>
    <p:extLst>
      <p:ext uri="{BB962C8B-B14F-4D97-AF65-F5344CB8AC3E}">
        <p14:creationId xmlns:p14="http://schemas.microsoft.com/office/powerpoint/2010/main" val="17238108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Digitization of Slides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0851T Digitization of glass microscope slides for morphometric analysis, in situ hybridization (quantitative or semiquantitative), manual, per specimen; initial single probe stain procedure (List separately in addition to code for primary procedure)</a:t>
            </a:r>
          </a:p>
          <a:p>
            <a:pPr marL="342900" indent="-342900">
              <a:buFont typeface="Arial" panose="020B0604020202020204" pitchFamily="34" charset="0"/>
              <a:buChar char="•"/>
            </a:pPr>
            <a:r>
              <a:rPr lang="en-US" dirty="0"/>
              <a:t>0852T Digitization of glass microscope slides for morphometric analysis, in situ hybridization (quantitative or semiquantitative), manual, per specimen; each additional single probe stain procedure (List separately in addition to code for primary procedure)</a:t>
            </a:r>
          </a:p>
          <a:p>
            <a:pPr marL="342900" indent="-342900">
              <a:buFont typeface="Arial" panose="020B0604020202020204" pitchFamily="34" charset="0"/>
              <a:buChar char="•"/>
            </a:pPr>
            <a:r>
              <a:rPr lang="en-US" dirty="0"/>
              <a:t>0853T Digitization of glass microscope slides for morphometric analysis, in situ hybridization (quantitative or semiquantitative), manual, per specimen; each multiplex probe stain procedure (List separately in addition to code for primary procedure)</a:t>
            </a:r>
          </a:p>
          <a:p>
            <a:endParaRPr lang="en-US" dirty="0"/>
          </a:p>
        </p:txBody>
      </p:sp>
    </p:spTree>
    <p:extLst>
      <p:ext uri="{BB962C8B-B14F-4D97-AF65-F5344CB8AC3E}">
        <p14:creationId xmlns:p14="http://schemas.microsoft.com/office/powerpoint/2010/main" val="29139001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Digitization of Slides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0854T Digitization of glass microscope slides for blood smear, peripheral, interpretation by physician with written report (List separately in addition to code for primary procedure)</a:t>
            </a:r>
          </a:p>
          <a:p>
            <a:pPr marL="342900" indent="-342900">
              <a:buFont typeface="Arial" panose="020B0604020202020204" pitchFamily="34" charset="0"/>
              <a:buChar char="•"/>
            </a:pPr>
            <a:r>
              <a:rPr lang="en-US" dirty="0"/>
              <a:t>0855T Digitization of glass microscope slides for bone marrow, smear interpretation (List separately in addition to code for primary procedure)</a:t>
            </a:r>
          </a:p>
          <a:p>
            <a:pPr marL="342900" indent="-342900">
              <a:buFont typeface="Arial" panose="020B0604020202020204" pitchFamily="34" charset="0"/>
              <a:buChar char="•"/>
            </a:pPr>
            <a:r>
              <a:rPr lang="en-US" dirty="0"/>
              <a:t>0856T Digitization of glass microscope slides for electron microscopy, diagnostic (List separately in addition to code for primary procedure)</a:t>
            </a:r>
          </a:p>
        </p:txBody>
      </p:sp>
    </p:spTree>
    <p:extLst>
      <p:ext uri="{BB962C8B-B14F-4D97-AF65-F5344CB8AC3E}">
        <p14:creationId xmlns:p14="http://schemas.microsoft.com/office/powerpoint/2010/main" val="35600131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0857T Opto-acoustic imaging, breast, unilateral, including axilla when performed, real-time with image documentation, augmentative analysis and report (List separately in addition to code for primary procedure)</a:t>
            </a:r>
          </a:p>
          <a:p>
            <a:pPr marL="800100" lvl="1" indent="-342900">
              <a:buFont typeface="Arial" panose="020B0604020202020204" pitchFamily="34" charset="0"/>
              <a:buChar char="•"/>
            </a:pPr>
            <a:r>
              <a:rPr lang="en-US" dirty="0"/>
              <a:t>Report in conjunction with breast ultrasound procedures 76641, 76642</a:t>
            </a:r>
          </a:p>
          <a:p>
            <a:pPr marL="800100" lvl="1" indent="-342900">
              <a:buFont typeface="Arial" panose="020B0604020202020204" pitchFamily="34" charset="0"/>
              <a:buChar char="•"/>
            </a:pPr>
            <a:r>
              <a:rPr lang="en-US" dirty="0"/>
              <a:t>Delivers laser light into breast at the time of ultrasound to create images</a:t>
            </a:r>
          </a:p>
          <a:p>
            <a:pPr marL="800100" lvl="1" indent="-342900">
              <a:buFont typeface="Arial" panose="020B0604020202020204" pitchFamily="34" charset="0"/>
              <a:buChar char="•"/>
            </a:pPr>
            <a:r>
              <a:rPr lang="en-US" dirty="0"/>
              <a:t>Two wave lengths that view oxygenated blood and deoxygenated blood</a:t>
            </a:r>
          </a:p>
          <a:p>
            <a:pPr marL="800100" lvl="1" indent="-342900">
              <a:buFont typeface="Arial" panose="020B0604020202020204" pitchFamily="34" charset="0"/>
              <a:buChar char="•"/>
            </a:pPr>
            <a:r>
              <a:rPr lang="en-US" dirty="0"/>
              <a:t>Caution: may be considered investigational by the payer</a:t>
            </a:r>
          </a:p>
          <a:p>
            <a:pPr marL="342900" indent="-342900">
              <a:buFont typeface="Arial" panose="020B0604020202020204" pitchFamily="34" charset="0"/>
              <a:buChar char="•"/>
            </a:pPr>
            <a:r>
              <a:rPr lang="en-US" dirty="0"/>
              <a:t>0858T Externally applied transcranial magnetic stimulation with concomitant measurement of evoked cortical potentials with automated report</a:t>
            </a:r>
          </a:p>
          <a:p>
            <a:pPr marL="800100" lvl="1" indent="-342900">
              <a:buFont typeface="Arial" panose="020B0604020202020204" pitchFamily="34" charset="0"/>
              <a:buChar char="•"/>
            </a:pPr>
            <a:r>
              <a:rPr lang="en-US" dirty="0"/>
              <a:t>Used to assess brain function within the context of an existing brain disease</a:t>
            </a:r>
          </a:p>
          <a:p>
            <a:pPr marL="800100" lvl="1" indent="-342900">
              <a:buFont typeface="Arial" panose="020B0604020202020204" pitchFamily="34" charset="0"/>
              <a:buChar char="•"/>
            </a:pPr>
            <a:r>
              <a:rPr lang="en-US" dirty="0"/>
              <a:t>Parenthetical notes for other magnetic stimulation codes</a:t>
            </a:r>
          </a:p>
          <a:p>
            <a:endParaRPr lang="en-US" dirty="0"/>
          </a:p>
        </p:txBody>
      </p:sp>
    </p:spTree>
    <p:extLst>
      <p:ext uri="{BB962C8B-B14F-4D97-AF65-F5344CB8AC3E}">
        <p14:creationId xmlns:p14="http://schemas.microsoft.com/office/powerpoint/2010/main" val="31296489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Near-infrared Spectroscopy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0859T Noncontact near-infrared spectroscopy (e.g., for measurement of deoxyhemoglobin, oxyhemoglobin, and ratio of tissue oxygenation), other than for screening for peripheral arterial disease, image acquisition, interpretation, and report; each additional anatomic site (List separately in addition to code for primary procedure)</a:t>
            </a:r>
          </a:p>
          <a:p>
            <a:pPr marL="342900" indent="-342900">
              <a:buFont typeface="Arial" panose="020B0604020202020204" pitchFamily="34" charset="0"/>
              <a:buChar char="•"/>
            </a:pPr>
            <a:r>
              <a:rPr lang="en-US" dirty="0"/>
              <a:t>0860T Noncontact near-infrared spectroscopy (e.g., for measurement of deoxyhemoglobin, oxyhemoglobin, and ratio of tissue oxygenation), for screening for peripheral arterial disease, including provocative maneuvers, image acquisition, interpretation, and report, one or both lower extremities</a:t>
            </a:r>
          </a:p>
          <a:p>
            <a:pPr marL="342900" indent="-342900">
              <a:buFont typeface="Arial" panose="020B0604020202020204" pitchFamily="34" charset="0"/>
              <a:buChar char="•"/>
            </a:pPr>
            <a:r>
              <a:rPr lang="en-US" dirty="0"/>
              <a:t>Replaces 0641T Noncontact near-infrared spectroscopy studies of flap or wound (e.g., for measurement of deoxyhemoglobin, oxyhemoglobin, and ratio of tissue oxygenation [StO2]); image acquisition only, each flap or wound</a:t>
            </a:r>
          </a:p>
          <a:p>
            <a:pPr marL="342900" indent="-342900">
              <a:buFont typeface="Arial" panose="020B0604020202020204" pitchFamily="34" charset="0"/>
              <a:buChar char="•"/>
            </a:pPr>
            <a:r>
              <a:rPr lang="en-US" dirty="0"/>
              <a:t>Replaces 0642T Noncontact near-infrared spectroscopy studies of flap or wound (e.g., for measurement of deoxyhemoglobin, oxyhemoglobin, and ratio of tissue oxygenation [StO2]); interpretation and report only, each flap or wound</a:t>
            </a:r>
          </a:p>
        </p:txBody>
      </p:sp>
    </p:spTree>
    <p:extLst>
      <p:ext uri="{BB962C8B-B14F-4D97-AF65-F5344CB8AC3E}">
        <p14:creationId xmlns:p14="http://schemas.microsoft.com/office/powerpoint/2010/main" val="10768251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a:t>Category III – Interventional Cardiology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199" y="1047751"/>
            <a:ext cx="5111496" cy="4629148"/>
          </a:xfrm>
        </p:spPr>
        <p:txBody>
          <a:bodyPr>
            <a:normAutofit/>
          </a:bodyPr>
          <a:lstStyle/>
          <a:p>
            <a:pPr marL="342900" indent="-342900">
              <a:buFont typeface="Arial" panose="020B0604020202020204" pitchFamily="34" charset="0"/>
              <a:buChar char="•"/>
            </a:pPr>
            <a:r>
              <a:rPr lang="en-US" dirty="0"/>
              <a:t>0861T Removal of pulse generator for wireless cardiac stimulator for left ventricular pacing; both components (battery and transmitter)</a:t>
            </a:r>
          </a:p>
          <a:p>
            <a:pPr marL="342900" indent="-342900">
              <a:buFont typeface="Arial" panose="020B0604020202020204" pitchFamily="34" charset="0"/>
              <a:buChar char="•"/>
            </a:pPr>
            <a:r>
              <a:rPr lang="en-US" dirty="0"/>
              <a:t>0862T Relocation of pulse generator for wireless cardiac stimulator for left ventricular pacing, including device interrogation and programming; battery component only</a:t>
            </a:r>
          </a:p>
          <a:p>
            <a:pPr marL="342900" indent="-342900">
              <a:buFont typeface="Arial" panose="020B0604020202020204" pitchFamily="34" charset="0"/>
              <a:buChar char="•"/>
            </a:pPr>
            <a:r>
              <a:rPr lang="en-US" dirty="0"/>
              <a:t>0863T Relocation of pulse generator for wireless cardiac stimulator for left ventricular pacing, including device interrogation and programming; transmitter component only</a:t>
            </a:r>
          </a:p>
        </p:txBody>
      </p:sp>
      <p:pic>
        <p:nvPicPr>
          <p:cNvPr id="4" name="Picture 3">
            <a:extLst>
              <a:ext uri="{FF2B5EF4-FFF2-40B4-BE49-F238E27FC236}">
                <a16:creationId xmlns:a16="http://schemas.microsoft.com/office/drawing/2014/main" id="{2D6CD18E-25EA-E7EC-EF1F-37E828215A7E}"/>
              </a:ext>
            </a:extLst>
          </p:cNvPr>
          <p:cNvPicPr>
            <a:picLocks noChangeAspect="1"/>
          </p:cNvPicPr>
          <p:nvPr/>
        </p:nvPicPr>
        <p:blipFill rotWithShape="1">
          <a:blip r:embed="rId3"/>
          <a:srcRect r="-1" b="3858"/>
          <a:stretch/>
        </p:blipFill>
        <p:spPr>
          <a:xfrm>
            <a:off x="6241313" y="1047751"/>
            <a:ext cx="5112488" cy="4629148"/>
          </a:xfrm>
          <a:prstGeom prst="rect">
            <a:avLst/>
          </a:prstGeom>
          <a:noFill/>
        </p:spPr>
      </p:pic>
    </p:spTree>
    <p:extLst>
      <p:ext uri="{BB962C8B-B14F-4D97-AF65-F5344CB8AC3E}">
        <p14:creationId xmlns:p14="http://schemas.microsoft.com/office/powerpoint/2010/main" val="19499406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Low-Intensity ESWT</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0864T Low-intensity extracorporeal shock wave therapy involving corpus cavernosum, low energy</a:t>
            </a:r>
          </a:p>
          <a:p>
            <a:pPr marL="342900" indent="-342900">
              <a:buFont typeface="Arial" panose="020B0604020202020204" pitchFamily="34" charset="0"/>
              <a:buChar char="•"/>
            </a:pPr>
            <a:r>
              <a:rPr lang="en-US" dirty="0"/>
              <a:t>Li-ESWT involving the corpus cavernosum</a:t>
            </a:r>
          </a:p>
          <a:p>
            <a:pPr marL="342900" indent="-342900">
              <a:buFont typeface="Arial" panose="020B0604020202020204" pitchFamily="34" charset="0"/>
              <a:buChar char="•"/>
            </a:pPr>
            <a:r>
              <a:rPr lang="en-US" dirty="0"/>
              <a:t>Used to treat erectile dysfunction</a:t>
            </a:r>
          </a:p>
          <a:p>
            <a:pPr marL="342900" indent="-342900">
              <a:buFont typeface="Arial" panose="020B0604020202020204" pitchFamily="34" charset="0"/>
              <a:buChar char="•"/>
            </a:pPr>
            <a:r>
              <a:rPr lang="en-US" dirty="0"/>
              <a:t>CPT® 0101T Extracorporeal shock wave involving musculoskeletal system, not otherwise specified should not be reported together when treating the same area</a:t>
            </a:r>
          </a:p>
        </p:txBody>
      </p:sp>
    </p:spTree>
    <p:extLst>
      <p:ext uri="{BB962C8B-B14F-4D97-AF65-F5344CB8AC3E}">
        <p14:creationId xmlns:p14="http://schemas.microsoft.com/office/powerpoint/2010/main" val="37723486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Category III - Radiology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0865T Quantitative magnetic resonance image (MRI) analysis of the brain with comparison to prior magnetic resonance (MR) study(</a:t>
            </a:r>
            <a:r>
              <a:rPr lang="en-US" dirty="0" err="1"/>
              <a:t>ies</a:t>
            </a:r>
            <a:r>
              <a:rPr lang="en-US" dirty="0"/>
              <a:t>), including lesion identification, characterization, and quantification, with brain volume(s) quantification and/or severity score, when performed, data preparation and transmission, interpretation and report, obtained without diagnostic MRI examination of the brain during the same session</a:t>
            </a:r>
          </a:p>
          <a:p>
            <a:pPr marL="342900" indent="-342900">
              <a:buFont typeface="Arial" panose="020B0604020202020204" pitchFamily="34" charset="0"/>
              <a:buChar char="•"/>
            </a:pPr>
            <a:r>
              <a:rPr lang="en-US" dirty="0"/>
              <a:t>0866T Quantitative magnetic resonance image (MRI) analysis of the brain with comparison to prior magnetic resonance (MR) study(</a:t>
            </a:r>
            <a:r>
              <a:rPr lang="en-US" dirty="0" err="1"/>
              <a:t>ies</a:t>
            </a:r>
            <a:r>
              <a:rPr lang="en-US" dirty="0"/>
              <a:t>), including lesion detection, characterization, and quantification, with brain volume(s) quantification and/or severity score, when performed, data preparation and transmission, interpretation and report, obtained with diagnostic MRI examination of the brain (List separately in addition to code for primary procedure)</a:t>
            </a:r>
          </a:p>
        </p:txBody>
      </p:sp>
    </p:spTree>
    <p:extLst>
      <p:ext uri="{BB962C8B-B14F-4D97-AF65-F5344CB8AC3E}">
        <p14:creationId xmlns:p14="http://schemas.microsoft.com/office/powerpoint/2010/main" val="86742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99204</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dirty="0"/>
              <a:t>Office or other outpatient visit for the evaluation and management of a new patient, which requires a medically appropriate history and/or examination and moderate level of medical decision making. </a:t>
            </a:r>
            <a:r>
              <a:rPr lang="en-US" b="1" strike="sngStrike" dirty="0"/>
              <a:t>When using time for code selection, 45-59 minutes of total time is spent on the date of the encounter.</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dirty="0"/>
              <a:t>Office or other outpatient visit for the evaluation and management of a new patient, which requires a medically appropriate history and/or examination and moderate level of medical decision making. </a:t>
            </a:r>
            <a:r>
              <a:rPr lang="en-US" b="1" dirty="0"/>
              <a:t>When using total time on the date of the encounter for code selection, 45 minutes must be met or exceeded.</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000087" y="1463367"/>
            <a:ext cx="9939704" cy="393192"/>
          </a:xfrm>
        </p:spPr>
        <p:txBody>
          <a:bodyPr/>
          <a:lstStyle/>
          <a:p>
            <a:pPr algn="ctr"/>
            <a:r>
              <a:rPr lang="en-US" sz="2800" dirty="0"/>
              <a:t>2024 versus 2023</a:t>
            </a:r>
          </a:p>
        </p:txBody>
      </p:sp>
    </p:spTree>
    <p:extLst>
      <p:ext uri="{BB962C8B-B14F-4D97-AF65-F5344CB8AC3E}">
        <p14:creationId xmlns:p14="http://schemas.microsoft.com/office/powerpoint/2010/main" val="27689062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5F3C-9C33-41E3-C5CB-675A88FDE3B2}"/>
              </a:ext>
            </a:extLst>
          </p:cNvPr>
          <p:cNvSpPr>
            <a:spLocks noGrp="1"/>
          </p:cNvSpPr>
          <p:nvPr>
            <p:ph type="title"/>
          </p:nvPr>
        </p:nvSpPr>
        <p:spPr/>
        <p:txBody>
          <a:bodyPr/>
          <a:lstStyle/>
          <a:p>
            <a:r>
              <a:rPr lang="en-US" dirty="0"/>
              <a:t>Category III Deleted Codes</a:t>
            </a:r>
          </a:p>
        </p:txBody>
      </p:sp>
      <p:graphicFrame>
        <p:nvGraphicFramePr>
          <p:cNvPr id="4" name="Object 3">
            <a:extLst>
              <a:ext uri="{FF2B5EF4-FFF2-40B4-BE49-F238E27FC236}">
                <a16:creationId xmlns:a16="http://schemas.microsoft.com/office/drawing/2014/main" id="{26A981B8-A4EB-1CB7-2B06-D4CC787D0E4E}"/>
              </a:ext>
            </a:extLst>
          </p:cNvPr>
          <p:cNvGraphicFramePr>
            <a:graphicFrameLocks noChangeAspect="1"/>
          </p:cNvGraphicFramePr>
          <p:nvPr>
            <p:extLst>
              <p:ext uri="{D42A27DB-BD31-4B8C-83A1-F6EECF244321}">
                <p14:modId xmlns:p14="http://schemas.microsoft.com/office/powerpoint/2010/main" val="1513116232"/>
              </p:ext>
            </p:extLst>
          </p:nvPr>
        </p:nvGraphicFramePr>
        <p:xfrm>
          <a:off x="1487487" y="1261804"/>
          <a:ext cx="9217025" cy="3935916"/>
        </p:xfrm>
        <a:graphic>
          <a:graphicData uri="http://schemas.openxmlformats.org/presentationml/2006/ole">
            <mc:AlternateContent xmlns:mc="http://schemas.openxmlformats.org/markup-compatibility/2006">
              <mc:Choice xmlns:v="urn:schemas-microsoft-com:vml" Requires="v">
                <p:oleObj name="Worksheet" r:id="rId2" imgW="12395200" imgH="5289731" progId="Excel.Sheet.12">
                  <p:embed/>
                </p:oleObj>
              </mc:Choice>
              <mc:Fallback>
                <p:oleObj name="Worksheet" r:id="rId2" imgW="12395200" imgH="5289731" progId="Excel.Sheet.12">
                  <p:embed/>
                  <p:pic>
                    <p:nvPicPr>
                      <p:cNvPr id="0" name=""/>
                      <p:cNvPicPr/>
                      <p:nvPr/>
                    </p:nvPicPr>
                    <p:blipFill>
                      <a:blip r:embed="rId3"/>
                      <a:stretch>
                        <a:fillRect/>
                      </a:stretch>
                    </p:blipFill>
                    <p:spPr>
                      <a:xfrm>
                        <a:off x="1487487" y="1261804"/>
                        <a:ext cx="9217025" cy="3935916"/>
                      </a:xfrm>
                      <a:prstGeom prst="rect">
                        <a:avLst/>
                      </a:prstGeom>
                    </p:spPr>
                  </p:pic>
                </p:oleObj>
              </mc:Fallback>
            </mc:AlternateContent>
          </a:graphicData>
        </a:graphic>
      </p:graphicFrame>
    </p:spTree>
    <p:extLst>
      <p:ext uri="{BB962C8B-B14F-4D97-AF65-F5344CB8AC3E}">
        <p14:creationId xmlns:p14="http://schemas.microsoft.com/office/powerpoint/2010/main" val="15552252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EA0A-9BF8-BE55-81C3-30411E1CAB8A}"/>
              </a:ext>
            </a:extLst>
          </p:cNvPr>
          <p:cNvSpPr>
            <a:spLocks noGrp="1"/>
          </p:cNvSpPr>
          <p:nvPr>
            <p:ph type="title"/>
          </p:nvPr>
        </p:nvSpPr>
        <p:spPr/>
        <p:txBody>
          <a:bodyPr/>
          <a:lstStyle/>
          <a:p>
            <a:r>
              <a:rPr lang="en-US" dirty="0"/>
              <a:t>Category III Deleted Codes</a:t>
            </a:r>
          </a:p>
        </p:txBody>
      </p:sp>
      <p:graphicFrame>
        <p:nvGraphicFramePr>
          <p:cNvPr id="3" name="Object 2">
            <a:extLst>
              <a:ext uri="{FF2B5EF4-FFF2-40B4-BE49-F238E27FC236}">
                <a16:creationId xmlns:a16="http://schemas.microsoft.com/office/drawing/2014/main" id="{70308A43-8B60-4833-DDC3-0C2436123564}"/>
              </a:ext>
            </a:extLst>
          </p:cNvPr>
          <p:cNvGraphicFramePr>
            <a:graphicFrameLocks noChangeAspect="1"/>
          </p:cNvGraphicFramePr>
          <p:nvPr>
            <p:extLst>
              <p:ext uri="{D42A27DB-BD31-4B8C-83A1-F6EECF244321}">
                <p14:modId xmlns:p14="http://schemas.microsoft.com/office/powerpoint/2010/main" val="3137929075"/>
              </p:ext>
            </p:extLst>
          </p:nvPr>
        </p:nvGraphicFramePr>
        <p:xfrm>
          <a:off x="1487487" y="1037063"/>
          <a:ext cx="9217025" cy="4237464"/>
        </p:xfrm>
        <a:graphic>
          <a:graphicData uri="http://schemas.openxmlformats.org/presentationml/2006/ole">
            <mc:AlternateContent xmlns:mc="http://schemas.openxmlformats.org/markup-compatibility/2006">
              <mc:Choice xmlns:v="urn:schemas-microsoft-com:vml" Requires="v">
                <p:oleObj name="Worksheet" r:id="rId2" imgW="12395200" imgH="5289731" progId="Excel.Sheet.12">
                  <p:embed/>
                </p:oleObj>
              </mc:Choice>
              <mc:Fallback>
                <p:oleObj name="Worksheet" r:id="rId2" imgW="12395200" imgH="5289731" progId="Excel.Sheet.12">
                  <p:embed/>
                  <p:pic>
                    <p:nvPicPr>
                      <p:cNvPr id="0" name=""/>
                      <p:cNvPicPr/>
                      <p:nvPr/>
                    </p:nvPicPr>
                    <p:blipFill>
                      <a:blip r:embed="rId3"/>
                      <a:stretch>
                        <a:fillRect/>
                      </a:stretch>
                    </p:blipFill>
                    <p:spPr>
                      <a:xfrm>
                        <a:off x="1487487" y="1037063"/>
                        <a:ext cx="9217025" cy="4237464"/>
                      </a:xfrm>
                      <a:prstGeom prst="rect">
                        <a:avLst/>
                      </a:prstGeom>
                    </p:spPr>
                  </p:pic>
                </p:oleObj>
              </mc:Fallback>
            </mc:AlternateContent>
          </a:graphicData>
        </a:graphic>
      </p:graphicFrame>
    </p:spTree>
    <p:extLst>
      <p:ext uri="{BB962C8B-B14F-4D97-AF65-F5344CB8AC3E}">
        <p14:creationId xmlns:p14="http://schemas.microsoft.com/office/powerpoint/2010/main" val="15428027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EA0A-9BF8-BE55-81C3-30411E1CAB8A}"/>
              </a:ext>
            </a:extLst>
          </p:cNvPr>
          <p:cNvSpPr>
            <a:spLocks noGrp="1"/>
          </p:cNvSpPr>
          <p:nvPr>
            <p:ph type="title"/>
          </p:nvPr>
        </p:nvSpPr>
        <p:spPr/>
        <p:txBody>
          <a:bodyPr/>
          <a:lstStyle/>
          <a:p>
            <a:r>
              <a:rPr lang="en-US" dirty="0"/>
              <a:t>Category III Deleted Codes</a:t>
            </a:r>
          </a:p>
        </p:txBody>
      </p:sp>
      <p:graphicFrame>
        <p:nvGraphicFramePr>
          <p:cNvPr id="6" name="Object 5">
            <a:extLst>
              <a:ext uri="{FF2B5EF4-FFF2-40B4-BE49-F238E27FC236}">
                <a16:creationId xmlns:a16="http://schemas.microsoft.com/office/drawing/2014/main" id="{228DFC25-3A3E-79D3-9F9E-078305AE1EC1}"/>
              </a:ext>
            </a:extLst>
          </p:cNvPr>
          <p:cNvGraphicFramePr>
            <a:graphicFrameLocks noChangeAspect="1"/>
          </p:cNvGraphicFramePr>
          <p:nvPr>
            <p:extLst>
              <p:ext uri="{D42A27DB-BD31-4B8C-83A1-F6EECF244321}">
                <p14:modId xmlns:p14="http://schemas.microsoft.com/office/powerpoint/2010/main" val="3840672762"/>
              </p:ext>
            </p:extLst>
          </p:nvPr>
        </p:nvGraphicFramePr>
        <p:xfrm>
          <a:off x="1043425" y="1128561"/>
          <a:ext cx="10105149" cy="4088207"/>
        </p:xfrm>
        <a:graphic>
          <a:graphicData uri="http://schemas.openxmlformats.org/presentationml/2006/ole">
            <mc:AlternateContent xmlns:mc="http://schemas.openxmlformats.org/markup-compatibility/2006">
              <mc:Choice xmlns:v="urn:schemas-microsoft-com:vml" Requires="v">
                <p:oleObj name="Worksheet" r:id="rId2" imgW="13474700" imgH="6610531" progId="Excel.Sheet.12">
                  <p:embed/>
                </p:oleObj>
              </mc:Choice>
              <mc:Fallback>
                <p:oleObj name="Worksheet" r:id="rId2" imgW="13474700" imgH="6610531" progId="Excel.Sheet.12">
                  <p:embed/>
                  <p:pic>
                    <p:nvPicPr>
                      <p:cNvPr id="0" name=""/>
                      <p:cNvPicPr/>
                      <p:nvPr/>
                    </p:nvPicPr>
                    <p:blipFill>
                      <a:blip r:embed="rId3"/>
                      <a:stretch>
                        <a:fillRect/>
                      </a:stretch>
                    </p:blipFill>
                    <p:spPr>
                      <a:xfrm>
                        <a:off x="1043425" y="1128561"/>
                        <a:ext cx="10105149" cy="4088207"/>
                      </a:xfrm>
                      <a:prstGeom prst="rect">
                        <a:avLst/>
                      </a:prstGeom>
                    </p:spPr>
                  </p:pic>
                </p:oleObj>
              </mc:Fallback>
            </mc:AlternateContent>
          </a:graphicData>
        </a:graphic>
      </p:graphicFrame>
    </p:spTree>
    <p:extLst>
      <p:ext uri="{BB962C8B-B14F-4D97-AF65-F5344CB8AC3E}">
        <p14:creationId xmlns:p14="http://schemas.microsoft.com/office/powerpoint/2010/main" val="3647056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EA0A-9BF8-BE55-81C3-30411E1CAB8A}"/>
              </a:ext>
            </a:extLst>
          </p:cNvPr>
          <p:cNvSpPr>
            <a:spLocks noGrp="1"/>
          </p:cNvSpPr>
          <p:nvPr>
            <p:ph type="title"/>
          </p:nvPr>
        </p:nvSpPr>
        <p:spPr/>
        <p:txBody>
          <a:bodyPr/>
          <a:lstStyle/>
          <a:p>
            <a:r>
              <a:rPr lang="en-US" dirty="0"/>
              <a:t>Category III Deleted Codes</a:t>
            </a:r>
          </a:p>
        </p:txBody>
      </p:sp>
      <p:graphicFrame>
        <p:nvGraphicFramePr>
          <p:cNvPr id="3" name="Object 2">
            <a:extLst>
              <a:ext uri="{FF2B5EF4-FFF2-40B4-BE49-F238E27FC236}">
                <a16:creationId xmlns:a16="http://schemas.microsoft.com/office/drawing/2014/main" id="{D8CA1911-C30C-D562-DD90-5D437139716A}"/>
              </a:ext>
            </a:extLst>
          </p:cNvPr>
          <p:cNvGraphicFramePr>
            <a:graphicFrameLocks noChangeAspect="1"/>
          </p:cNvGraphicFramePr>
          <p:nvPr>
            <p:extLst>
              <p:ext uri="{D42A27DB-BD31-4B8C-83A1-F6EECF244321}">
                <p14:modId xmlns:p14="http://schemas.microsoft.com/office/powerpoint/2010/main" val="3297751526"/>
              </p:ext>
            </p:extLst>
          </p:nvPr>
        </p:nvGraphicFramePr>
        <p:xfrm>
          <a:off x="1467886" y="1035783"/>
          <a:ext cx="9256227" cy="4386263"/>
        </p:xfrm>
        <a:graphic>
          <a:graphicData uri="http://schemas.openxmlformats.org/presentationml/2006/ole">
            <mc:AlternateContent xmlns:mc="http://schemas.openxmlformats.org/markup-compatibility/2006">
              <mc:Choice xmlns:v="urn:schemas-microsoft-com:vml" Requires="v">
                <p:oleObj name="Worksheet" r:id="rId2" imgW="13474700" imgH="7270931" progId="Excel.Sheet.12">
                  <p:embed/>
                </p:oleObj>
              </mc:Choice>
              <mc:Fallback>
                <p:oleObj name="Worksheet" r:id="rId2" imgW="13474700" imgH="7270931" progId="Excel.Sheet.12">
                  <p:embed/>
                  <p:pic>
                    <p:nvPicPr>
                      <p:cNvPr id="0" name=""/>
                      <p:cNvPicPr/>
                      <p:nvPr/>
                    </p:nvPicPr>
                    <p:blipFill>
                      <a:blip r:embed="rId3"/>
                      <a:stretch>
                        <a:fillRect/>
                      </a:stretch>
                    </p:blipFill>
                    <p:spPr>
                      <a:xfrm>
                        <a:off x="1467886" y="1035783"/>
                        <a:ext cx="9256227" cy="4386263"/>
                      </a:xfrm>
                      <a:prstGeom prst="rect">
                        <a:avLst/>
                      </a:prstGeom>
                    </p:spPr>
                  </p:pic>
                </p:oleObj>
              </mc:Fallback>
            </mc:AlternateContent>
          </a:graphicData>
        </a:graphic>
      </p:graphicFrame>
    </p:spTree>
    <p:extLst>
      <p:ext uri="{BB962C8B-B14F-4D97-AF65-F5344CB8AC3E}">
        <p14:creationId xmlns:p14="http://schemas.microsoft.com/office/powerpoint/2010/main" val="39400239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EA0A-9BF8-BE55-81C3-30411E1CAB8A}"/>
              </a:ext>
            </a:extLst>
          </p:cNvPr>
          <p:cNvSpPr>
            <a:spLocks noGrp="1"/>
          </p:cNvSpPr>
          <p:nvPr>
            <p:ph type="title"/>
          </p:nvPr>
        </p:nvSpPr>
        <p:spPr/>
        <p:txBody>
          <a:bodyPr/>
          <a:lstStyle/>
          <a:p>
            <a:r>
              <a:rPr lang="en-US" dirty="0"/>
              <a:t>Category III Deleted Codes</a:t>
            </a:r>
          </a:p>
        </p:txBody>
      </p:sp>
      <p:graphicFrame>
        <p:nvGraphicFramePr>
          <p:cNvPr id="3" name="Object 2">
            <a:extLst>
              <a:ext uri="{FF2B5EF4-FFF2-40B4-BE49-F238E27FC236}">
                <a16:creationId xmlns:a16="http://schemas.microsoft.com/office/drawing/2014/main" id="{18C152BB-2D60-7F35-CE9D-F921F3E5B930}"/>
              </a:ext>
            </a:extLst>
          </p:cNvPr>
          <p:cNvGraphicFramePr>
            <a:graphicFrameLocks noChangeAspect="1"/>
          </p:cNvGraphicFramePr>
          <p:nvPr>
            <p:extLst>
              <p:ext uri="{D42A27DB-BD31-4B8C-83A1-F6EECF244321}">
                <p14:modId xmlns:p14="http://schemas.microsoft.com/office/powerpoint/2010/main" val="2171748656"/>
              </p:ext>
            </p:extLst>
          </p:nvPr>
        </p:nvGraphicFramePr>
        <p:xfrm>
          <a:off x="1170878" y="1103972"/>
          <a:ext cx="10080702" cy="4118904"/>
        </p:xfrm>
        <a:graphic>
          <a:graphicData uri="http://schemas.openxmlformats.org/presentationml/2006/ole">
            <mc:AlternateContent xmlns:mc="http://schemas.openxmlformats.org/markup-compatibility/2006">
              <mc:Choice xmlns:v="urn:schemas-microsoft-com:vml" Requires="v">
                <p:oleObj name="Worksheet" r:id="rId2" imgW="13474700" imgH="5950131" progId="Excel.Sheet.12">
                  <p:embed/>
                </p:oleObj>
              </mc:Choice>
              <mc:Fallback>
                <p:oleObj name="Worksheet" r:id="rId2" imgW="13474700" imgH="5950131" progId="Excel.Sheet.12">
                  <p:embed/>
                  <p:pic>
                    <p:nvPicPr>
                      <p:cNvPr id="0" name=""/>
                      <p:cNvPicPr/>
                      <p:nvPr/>
                    </p:nvPicPr>
                    <p:blipFill>
                      <a:blip r:embed="rId3"/>
                      <a:stretch>
                        <a:fillRect/>
                      </a:stretch>
                    </p:blipFill>
                    <p:spPr>
                      <a:xfrm>
                        <a:off x="1170878" y="1103972"/>
                        <a:ext cx="10080702" cy="4118904"/>
                      </a:xfrm>
                      <a:prstGeom prst="rect">
                        <a:avLst/>
                      </a:prstGeom>
                    </p:spPr>
                  </p:pic>
                </p:oleObj>
              </mc:Fallback>
            </mc:AlternateContent>
          </a:graphicData>
        </a:graphic>
      </p:graphicFrame>
    </p:spTree>
    <p:extLst>
      <p:ext uri="{BB962C8B-B14F-4D97-AF65-F5344CB8AC3E}">
        <p14:creationId xmlns:p14="http://schemas.microsoft.com/office/powerpoint/2010/main" val="16696783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EA0A-9BF8-BE55-81C3-30411E1CAB8A}"/>
              </a:ext>
            </a:extLst>
          </p:cNvPr>
          <p:cNvSpPr>
            <a:spLocks noGrp="1"/>
          </p:cNvSpPr>
          <p:nvPr>
            <p:ph type="title"/>
          </p:nvPr>
        </p:nvSpPr>
        <p:spPr/>
        <p:txBody>
          <a:bodyPr/>
          <a:lstStyle/>
          <a:p>
            <a:r>
              <a:rPr lang="en-US" dirty="0"/>
              <a:t>Category III Deleted Codes</a:t>
            </a:r>
          </a:p>
        </p:txBody>
      </p:sp>
      <p:graphicFrame>
        <p:nvGraphicFramePr>
          <p:cNvPr id="3" name="Object 2">
            <a:extLst>
              <a:ext uri="{FF2B5EF4-FFF2-40B4-BE49-F238E27FC236}">
                <a16:creationId xmlns:a16="http://schemas.microsoft.com/office/drawing/2014/main" id="{A05A09A3-6888-5074-F805-D45AD20CA34F}"/>
              </a:ext>
            </a:extLst>
          </p:cNvPr>
          <p:cNvGraphicFramePr>
            <a:graphicFrameLocks noChangeAspect="1"/>
          </p:cNvGraphicFramePr>
          <p:nvPr>
            <p:extLst>
              <p:ext uri="{D42A27DB-BD31-4B8C-83A1-F6EECF244321}">
                <p14:modId xmlns:p14="http://schemas.microsoft.com/office/powerpoint/2010/main" val="3930669788"/>
              </p:ext>
            </p:extLst>
          </p:nvPr>
        </p:nvGraphicFramePr>
        <p:xfrm>
          <a:off x="1488832" y="1779620"/>
          <a:ext cx="9381892" cy="2804103"/>
        </p:xfrm>
        <a:graphic>
          <a:graphicData uri="http://schemas.openxmlformats.org/presentationml/2006/ole">
            <mc:AlternateContent xmlns:mc="http://schemas.openxmlformats.org/markup-compatibility/2006">
              <mc:Choice xmlns:v="urn:schemas-microsoft-com:vml" Requires="v">
                <p:oleObj name="Worksheet" r:id="rId2" imgW="13474700" imgH="2317931" progId="Excel.Sheet.12">
                  <p:embed/>
                </p:oleObj>
              </mc:Choice>
              <mc:Fallback>
                <p:oleObj name="Worksheet" r:id="rId2" imgW="13474700" imgH="2317931" progId="Excel.Sheet.12">
                  <p:embed/>
                  <p:pic>
                    <p:nvPicPr>
                      <p:cNvPr id="0" name=""/>
                      <p:cNvPicPr/>
                      <p:nvPr/>
                    </p:nvPicPr>
                    <p:blipFill>
                      <a:blip r:embed="rId3"/>
                      <a:stretch>
                        <a:fillRect/>
                      </a:stretch>
                    </p:blipFill>
                    <p:spPr>
                      <a:xfrm>
                        <a:off x="1488832" y="1779620"/>
                        <a:ext cx="9381892" cy="2804103"/>
                      </a:xfrm>
                      <a:prstGeom prst="rect">
                        <a:avLst/>
                      </a:prstGeom>
                    </p:spPr>
                  </p:pic>
                </p:oleObj>
              </mc:Fallback>
            </mc:AlternateContent>
          </a:graphicData>
        </a:graphic>
      </p:graphicFrame>
    </p:spTree>
    <p:extLst>
      <p:ext uri="{BB962C8B-B14F-4D97-AF65-F5344CB8AC3E}">
        <p14:creationId xmlns:p14="http://schemas.microsoft.com/office/powerpoint/2010/main" val="322453609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CY 2024 Medicare Physician Fee Schedule Final Rule</a:t>
            </a:r>
          </a:p>
          <a:p>
            <a:pPr marL="342900" indent="-342900">
              <a:buFont typeface="Arial" panose="020B0604020202020204" pitchFamily="34" charset="0"/>
              <a:buChar char="•"/>
            </a:pPr>
            <a:r>
              <a:rPr lang="en-US" dirty="0">
                <a:hlinkClick r:id="rId2"/>
              </a:rPr>
              <a:t>https://www.cms.gov/medicare/medicare-fee-service-payment/physicianfeesched/pfs-federal-regulation-notices/cms-1784-f</a:t>
            </a:r>
            <a:r>
              <a:rPr lang="en-US" dirty="0"/>
              <a:t> </a:t>
            </a:r>
          </a:p>
          <a:p>
            <a:pPr marL="342900" indent="-342900">
              <a:buFont typeface="Arial" panose="020B0604020202020204" pitchFamily="34" charset="0"/>
              <a:buChar char="•"/>
            </a:pPr>
            <a:r>
              <a:rPr lang="en-US" dirty="0"/>
              <a:t>CPT® Errata and Technical Corrections</a:t>
            </a:r>
          </a:p>
          <a:p>
            <a:pPr marL="342900" indent="-342900">
              <a:buFont typeface="Arial" panose="020B0604020202020204" pitchFamily="34" charset="0"/>
              <a:buChar char="•"/>
            </a:pPr>
            <a:r>
              <a:rPr lang="en-US" dirty="0">
                <a:hlinkClick r:id="rId3"/>
              </a:rPr>
              <a:t>https://www.ama-assn.org/practice-management/cpt/cpt-errata-technical-corrections</a:t>
            </a:r>
            <a:r>
              <a:rPr lang="en-US" dirty="0"/>
              <a:t> </a:t>
            </a:r>
          </a:p>
          <a:p>
            <a:pPr marL="342900" indent="-342900">
              <a:buFont typeface="Arial" panose="020B0604020202020204" pitchFamily="34" charset="0"/>
              <a:buChar char="•"/>
            </a:pPr>
            <a:r>
              <a:rPr lang="en-US" dirty="0"/>
              <a:t>CMS Caregiver Partners</a:t>
            </a:r>
          </a:p>
          <a:p>
            <a:pPr marL="342900" indent="-342900">
              <a:buFont typeface="Arial" panose="020B0604020202020204" pitchFamily="34" charset="0"/>
              <a:buChar char="•"/>
            </a:pPr>
            <a:r>
              <a:rPr lang="en-US" dirty="0">
                <a:hlinkClick r:id="rId4"/>
              </a:rPr>
              <a:t>https://www.cms.gov/training-education/partner-outreach-resources/partner-with-cms/caregiver-partners#:~:text=Caregivers%20are%20broadly%20defined</a:t>
            </a:r>
            <a:r>
              <a:rPr lang="en-US" dirty="0"/>
              <a:t> </a:t>
            </a:r>
          </a:p>
          <a:p>
            <a:pPr marL="342900" indent="-342900">
              <a:buFont typeface="Arial" panose="020B0604020202020204" pitchFamily="34" charset="0"/>
              <a:buChar char="•"/>
            </a:pPr>
            <a:r>
              <a:rPr lang="en-US" dirty="0"/>
              <a:t>RAISE Family Caregiving Advisory Council</a:t>
            </a:r>
          </a:p>
          <a:p>
            <a:pPr marL="342900" indent="-342900">
              <a:buFont typeface="Arial" panose="020B0604020202020204" pitchFamily="34" charset="0"/>
              <a:buChar char="•"/>
            </a:pPr>
            <a:r>
              <a:rPr lang="en-US" dirty="0">
                <a:hlinkClick r:id="rId5"/>
              </a:rPr>
              <a:t>https://acl.gov/programs/support-caregivers/raise-family-caregiving-advisory-council</a:t>
            </a:r>
            <a:r>
              <a:rPr lang="en-US" dirty="0"/>
              <a:t> </a:t>
            </a:r>
          </a:p>
        </p:txBody>
      </p:sp>
    </p:spTree>
    <p:extLst>
      <p:ext uri="{BB962C8B-B14F-4D97-AF65-F5344CB8AC3E}">
        <p14:creationId xmlns:p14="http://schemas.microsoft.com/office/powerpoint/2010/main" val="5404312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MLN® Matters Evaluation and Management (E/M), MLN006764</a:t>
            </a:r>
          </a:p>
          <a:p>
            <a:pPr marL="342900" indent="-342900">
              <a:buFont typeface="Arial" panose="020B0604020202020204" pitchFamily="34" charset="0"/>
              <a:buChar char="•"/>
            </a:pPr>
            <a:r>
              <a:rPr lang="en-US" dirty="0">
                <a:hlinkClick r:id="rId2"/>
              </a:rPr>
              <a:t>https://www.cms.gov/outreach-and-education/medicare-learning-network-mln/mlnproducts/downloads/eval-mgmt-serv-guide-icn006764.pdf</a:t>
            </a:r>
            <a:r>
              <a:rPr lang="en-US" dirty="0"/>
              <a:t> </a:t>
            </a:r>
          </a:p>
        </p:txBody>
      </p:sp>
    </p:spTree>
    <p:extLst>
      <p:ext uri="{BB962C8B-B14F-4D97-AF65-F5344CB8AC3E}">
        <p14:creationId xmlns:p14="http://schemas.microsoft.com/office/powerpoint/2010/main" val="10429780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E11BD6-3646-D822-FEB4-85C14D1470DC}"/>
              </a:ext>
            </a:extLst>
          </p:cNvPr>
          <p:cNvSpPr>
            <a:spLocks noGrp="1"/>
          </p:cNvSpPr>
          <p:nvPr>
            <p:ph type="body" sz="quarter" idx="10"/>
          </p:nvPr>
        </p:nvSpPr>
        <p:spPr/>
        <p:txBody>
          <a:bodyPr/>
          <a:lstStyle/>
          <a:p>
            <a:r>
              <a:rPr lang="en-US" dirty="0"/>
              <a:t>Ardith Campbell, COC, CPC</a:t>
            </a:r>
          </a:p>
        </p:txBody>
      </p:sp>
      <p:sp>
        <p:nvSpPr>
          <p:cNvPr id="3" name="Text Placeholder 2">
            <a:extLst>
              <a:ext uri="{FF2B5EF4-FFF2-40B4-BE49-F238E27FC236}">
                <a16:creationId xmlns:a16="http://schemas.microsoft.com/office/drawing/2014/main" id="{62C47F11-CF85-CBDF-05E7-9E562BBBF666}"/>
              </a:ext>
            </a:extLst>
          </p:cNvPr>
          <p:cNvSpPr>
            <a:spLocks noGrp="1"/>
          </p:cNvSpPr>
          <p:nvPr>
            <p:ph type="body" sz="quarter" idx="11"/>
          </p:nvPr>
        </p:nvSpPr>
        <p:spPr/>
        <p:txBody>
          <a:bodyPr/>
          <a:lstStyle/>
          <a:p>
            <a:r>
              <a:rPr lang="en-US" dirty="0"/>
              <a:t>hcwebinars@healthcatalyst.com</a:t>
            </a:r>
          </a:p>
        </p:txBody>
      </p:sp>
    </p:spTree>
    <p:extLst>
      <p:ext uri="{BB962C8B-B14F-4D97-AF65-F5344CB8AC3E}">
        <p14:creationId xmlns:p14="http://schemas.microsoft.com/office/powerpoint/2010/main" val="210871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99205 </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dirty="0"/>
              <a:t>Office or other outpatient visit for the evaluation and management of a new patient, which requires a medically appropriate history and/or examination and high level of medical decision making. </a:t>
            </a:r>
            <a:r>
              <a:rPr lang="en-US" b="1" strike="sngStrike" dirty="0"/>
              <a:t>When using time for code selection, 60-74 minutes of total time is spent on the date of the encounter.</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dirty="0"/>
              <a:t>Office or other outpatient visit for the evaluation and management of a new patient, which requires a medically appropriate history and/or examination and high level of medical decision making. </a:t>
            </a:r>
            <a:r>
              <a:rPr lang="en-US" b="1" dirty="0"/>
              <a:t>When using total time on the date of the encounter for code selection, 60 minutes must be met or exceeded.</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000087" y="1463367"/>
            <a:ext cx="9939704" cy="393192"/>
          </a:xfrm>
        </p:spPr>
        <p:txBody>
          <a:bodyPr/>
          <a:lstStyle/>
          <a:p>
            <a:pPr algn="ctr"/>
            <a:r>
              <a:rPr lang="en-US" sz="2800" dirty="0"/>
              <a:t>2024 versus 2023</a:t>
            </a:r>
          </a:p>
        </p:txBody>
      </p:sp>
    </p:spTree>
    <p:extLst>
      <p:ext uri="{BB962C8B-B14F-4D97-AF65-F5344CB8AC3E}">
        <p14:creationId xmlns:p14="http://schemas.microsoft.com/office/powerpoint/2010/main" val="80141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99212</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dirty="0"/>
              <a:t>Office or other outpatient visit for the evaluation and management of an established patient, which requires a medically appropriate history and/or examination and straightforward medical decision making. </a:t>
            </a:r>
            <a:r>
              <a:rPr lang="en-US" b="1" strike="sngStrike" dirty="0"/>
              <a:t>When using time for code selection, 10-19 minutes of total time is spent on the date of the encounter.</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dirty="0"/>
              <a:t>Office or other outpatient visit for the evaluation and management of an established patient, which requires a medically appropriate history and/or examination and straightforward medical decision making. </a:t>
            </a:r>
            <a:r>
              <a:rPr lang="en-US" b="1" dirty="0"/>
              <a:t>When using total time on the date of the encounter for code selection, 10 minutes must be met or exceeded.</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000087" y="1463367"/>
            <a:ext cx="9939704" cy="393192"/>
          </a:xfrm>
        </p:spPr>
        <p:txBody>
          <a:bodyPr/>
          <a:lstStyle/>
          <a:p>
            <a:pPr algn="ctr"/>
            <a:r>
              <a:rPr lang="en-US" sz="2800" dirty="0"/>
              <a:t>2024 versus 2023</a:t>
            </a:r>
          </a:p>
        </p:txBody>
      </p:sp>
    </p:spTree>
    <p:extLst>
      <p:ext uri="{BB962C8B-B14F-4D97-AF65-F5344CB8AC3E}">
        <p14:creationId xmlns:p14="http://schemas.microsoft.com/office/powerpoint/2010/main" val="214622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99213</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dirty="0"/>
              <a:t>Office or other outpatient visit for the evaluation and management of an established patient, which requires a medically appropriate history and/or examination and low level of medical decision making. </a:t>
            </a:r>
            <a:r>
              <a:rPr lang="en-US" b="1" strike="sngStrike" dirty="0"/>
              <a:t>When using time for code selection, 20-29 minutes of total time is spent on the date of the encounter.</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dirty="0"/>
              <a:t>Office or other outpatient visit for the evaluation and management of an established patient, which requires a medically appropriate history and/or examination and low level of medical decision making. </a:t>
            </a:r>
            <a:r>
              <a:rPr lang="en-US" b="1" dirty="0"/>
              <a:t>When using total time on the date of the encounter for code selection, 20 minutes must be met or exceeded.</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000087" y="1463367"/>
            <a:ext cx="9939704" cy="393192"/>
          </a:xfrm>
        </p:spPr>
        <p:txBody>
          <a:bodyPr/>
          <a:lstStyle/>
          <a:p>
            <a:pPr algn="ctr"/>
            <a:r>
              <a:rPr lang="en-US" sz="2800" dirty="0"/>
              <a:t>2024 versus 2023</a:t>
            </a:r>
          </a:p>
        </p:txBody>
      </p:sp>
    </p:spTree>
    <p:extLst>
      <p:ext uri="{BB962C8B-B14F-4D97-AF65-F5344CB8AC3E}">
        <p14:creationId xmlns:p14="http://schemas.microsoft.com/office/powerpoint/2010/main" val="193186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99214</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dirty="0"/>
              <a:t>Office or other outpatient visit for the evaluation and management of an established patient, which requires a medically appropriate history and/or examination and moderate level of medical decision making. </a:t>
            </a:r>
            <a:r>
              <a:rPr lang="en-US" b="1" strike="sngStrike" dirty="0"/>
              <a:t>When using time for code selection, 30-39 minutes of total time is spent on the date of the encounter.</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dirty="0"/>
              <a:t>Office or other outpatient visit for the evaluation and management of an established patient, which requires a medically appropriate history and/or examination and moderate level of medical decision making. </a:t>
            </a:r>
            <a:r>
              <a:rPr lang="en-US" b="1" dirty="0"/>
              <a:t>When using total time on the date of the encounter for code selection, 30 minutes must be met or exceeded.</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000087" y="1463367"/>
            <a:ext cx="9939704" cy="393192"/>
          </a:xfrm>
        </p:spPr>
        <p:txBody>
          <a:bodyPr/>
          <a:lstStyle/>
          <a:p>
            <a:pPr algn="ctr"/>
            <a:r>
              <a:rPr lang="en-US" sz="2800" dirty="0"/>
              <a:t>2024 versus 2023</a:t>
            </a:r>
          </a:p>
        </p:txBody>
      </p:sp>
    </p:spTree>
    <p:extLst>
      <p:ext uri="{BB962C8B-B14F-4D97-AF65-F5344CB8AC3E}">
        <p14:creationId xmlns:p14="http://schemas.microsoft.com/office/powerpoint/2010/main" val="41841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99215</a:t>
            </a:r>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idx="1"/>
          </p:nvPr>
        </p:nvSpPr>
        <p:spPr/>
        <p:txBody>
          <a:bodyPr/>
          <a:lstStyle/>
          <a:p>
            <a:r>
              <a:rPr lang="en-US" dirty="0"/>
              <a:t>Office or other outpatient visit for the evaluation and management of an established patient, which requires a medically appropriate history and/or examination and high level of medical decision making. </a:t>
            </a:r>
            <a:r>
              <a:rPr lang="en-US" b="1" dirty="0"/>
              <a:t>When using total time on the date of the encounter for code selection, 40 minutes must be met or exceeded.</a:t>
            </a:r>
          </a:p>
          <a:p>
            <a:endParaRPr lang="en-US" dirty="0"/>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4294967295"/>
          </p:nvPr>
        </p:nvSpPr>
        <p:spPr>
          <a:xfrm>
            <a:off x="7345363" y="2165350"/>
            <a:ext cx="4846637" cy="3511550"/>
          </a:xfrm>
        </p:spPr>
        <p:txBody>
          <a:bodyPr/>
          <a:lstStyle/>
          <a:p>
            <a:r>
              <a:rPr lang="en-US" dirty="0"/>
              <a:t>Office or other outpatient visit for the evaluation and management of an established patient, which requires a medically appropriate history and/or examination and high level of medical decision making. </a:t>
            </a:r>
            <a:r>
              <a:rPr lang="en-US" b="1" strike="sngStrike" dirty="0"/>
              <a:t>When using time for code selection, 40-54 minutes of total time is spent on the date of the encounter.</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4294967295"/>
          </p:nvPr>
        </p:nvSpPr>
        <p:spPr>
          <a:xfrm>
            <a:off x="0" y="1463675"/>
            <a:ext cx="9939338" cy="392113"/>
          </a:xfrm>
        </p:spPr>
        <p:txBody>
          <a:bodyPr/>
          <a:lstStyle/>
          <a:p>
            <a:pPr algn="ctr"/>
            <a:r>
              <a:rPr lang="en-US" sz="2800" dirty="0"/>
              <a:t>2024 versus 2023</a:t>
            </a:r>
          </a:p>
        </p:txBody>
      </p:sp>
    </p:spTree>
    <p:extLst>
      <p:ext uri="{BB962C8B-B14F-4D97-AF65-F5344CB8AC3E}">
        <p14:creationId xmlns:p14="http://schemas.microsoft.com/office/powerpoint/2010/main" val="231822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AE013-5954-1B0F-D58A-608540DDE6EE}"/>
              </a:ext>
            </a:extLst>
          </p:cNvPr>
          <p:cNvSpPr>
            <a:spLocks noGrp="1"/>
          </p:cNvSpPr>
          <p:nvPr>
            <p:ph type="title"/>
          </p:nvPr>
        </p:nvSpPr>
        <p:spPr/>
        <p:txBody>
          <a:bodyPr/>
          <a:lstStyle/>
          <a:p>
            <a:r>
              <a:rPr lang="en-US" dirty="0">
                <a:solidFill>
                  <a:schemeClr val="bg1"/>
                </a:solidFill>
              </a:rPr>
              <a:t>Disclaimer Statement</a:t>
            </a:r>
          </a:p>
        </p:txBody>
      </p:sp>
      <p:sp>
        <p:nvSpPr>
          <p:cNvPr id="6" name="Content Placeholder 5">
            <a:extLst>
              <a:ext uri="{FF2B5EF4-FFF2-40B4-BE49-F238E27FC236}">
                <a16:creationId xmlns:a16="http://schemas.microsoft.com/office/drawing/2014/main" id="{96441BF5-7FCF-2E40-B703-4B81CD72A243}"/>
              </a:ext>
            </a:extLst>
          </p:cNvPr>
          <p:cNvSpPr>
            <a:spLocks noGrp="1"/>
          </p:cNvSpPr>
          <p:nvPr>
            <p:ph sz="half" idx="1"/>
          </p:nvPr>
        </p:nvSpPr>
        <p:spPr/>
        <p:txBody>
          <a:bodyPr/>
          <a:lstStyle/>
          <a:p>
            <a:r>
              <a:rPr lang="en-US" sz="2400" dirty="0"/>
              <a:t>This webinar/presentation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a:t>
            </a:r>
          </a:p>
        </p:txBody>
      </p:sp>
    </p:spTree>
    <p:extLst>
      <p:ext uri="{BB962C8B-B14F-4D97-AF65-F5344CB8AC3E}">
        <p14:creationId xmlns:p14="http://schemas.microsoft.com/office/powerpoint/2010/main" val="223306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99306</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sz="2400" b="0" i="0" u="none" strike="noStrike" dirty="0">
                <a:solidFill>
                  <a:srgbClr val="000000"/>
                </a:solidFill>
                <a:effectLst/>
                <a:latin typeface="Calibri" panose="020F0502020204030204" pitchFamily="34" charset="0"/>
              </a:rPr>
              <a:t>Initial nursing facility care, per day, for the evaluation and management of a patient, which requires a medically appropriate history and/or examination and high level of medical decision making. </a:t>
            </a:r>
            <a:r>
              <a:rPr lang="en-US" sz="2400" b="1" i="0" u="none" dirty="0">
                <a:effectLst/>
                <a:latin typeface="Calibri" panose="020F0502020204030204" pitchFamily="34" charset="0"/>
              </a:rPr>
              <a:t>When using total time on the date of the encounter for code selection, 45 minutes must be met or exceeded.</a:t>
            </a:r>
            <a:endParaRPr lang="en-US" sz="2400" b="1" dirty="0"/>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sz="2400" b="0" i="0" u="none" strike="noStrike" dirty="0">
                <a:solidFill>
                  <a:srgbClr val="000000"/>
                </a:solidFill>
                <a:effectLst/>
                <a:latin typeface="Calibri" panose="020F0502020204030204" pitchFamily="34" charset="0"/>
              </a:rPr>
              <a:t>Initial nursing facility care, per day, for the evaluation and management of a patient, which requires a medically appropriate history and/or examination and high level of medical decision making. </a:t>
            </a:r>
            <a:r>
              <a:rPr lang="en-US" sz="2400" b="1" i="0" u="none" dirty="0">
                <a:effectLst/>
                <a:latin typeface="Calibri" panose="020F0502020204030204" pitchFamily="34" charset="0"/>
              </a:rPr>
              <a:t>When using total time on the date of the encounter for code selection, 50 minutes must be met or exceeded.</a:t>
            </a:r>
            <a:r>
              <a:rPr lang="en-US" dirty="0"/>
              <a:t> </a:t>
            </a:r>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000087" y="1463367"/>
            <a:ext cx="9939704" cy="393192"/>
          </a:xfrm>
        </p:spPr>
        <p:txBody>
          <a:bodyPr/>
          <a:lstStyle/>
          <a:p>
            <a:pPr algn="ctr"/>
            <a:r>
              <a:rPr lang="en-US" sz="2800" dirty="0"/>
              <a:t>2024 versus 2023</a:t>
            </a:r>
          </a:p>
        </p:txBody>
      </p:sp>
    </p:spTree>
    <p:extLst>
      <p:ext uri="{BB962C8B-B14F-4D97-AF65-F5344CB8AC3E}">
        <p14:creationId xmlns:p14="http://schemas.microsoft.com/office/powerpoint/2010/main" val="2042175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99308</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sz="2400" b="0" i="0" u="none" strike="noStrike" dirty="0">
                <a:solidFill>
                  <a:srgbClr val="000000"/>
                </a:solidFill>
                <a:effectLst/>
                <a:latin typeface="Calibri" panose="020F0502020204030204" pitchFamily="34" charset="0"/>
              </a:rPr>
              <a:t>Subsequent nursing facility care, per day, for the evaluation and management of a patient, which requires a medically appropriate history and/or examination and low level of medical decision making. </a:t>
            </a:r>
            <a:r>
              <a:rPr lang="en-US" sz="2400" b="1" i="0" u="none" strike="sngStrike" dirty="0">
                <a:effectLst/>
                <a:latin typeface="Calibri" panose="020F0502020204030204" pitchFamily="34" charset="0"/>
              </a:rPr>
              <a:t>When using total time on the date of the encounter for code selection, 15 minutes must be met or exceeded.</a:t>
            </a:r>
            <a:endParaRPr lang="en-US" b="1" strike="sngStrike" dirty="0"/>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sz="2400" b="0" i="0" u="none" strike="noStrike" dirty="0">
                <a:solidFill>
                  <a:srgbClr val="000000"/>
                </a:solidFill>
                <a:effectLst/>
                <a:latin typeface="Calibri" panose="020F0502020204030204" pitchFamily="34" charset="0"/>
              </a:rPr>
              <a:t>Subsequent nursing facility care, per day, for the evaluation and management of a patient, which requires a medically appropriate history and/or examination and low level of medical decision making. </a:t>
            </a:r>
            <a:r>
              <a:rPr lang="en-US" sz="2400" b="1" i="0" u="sng" strike="noStrike" dirty="0">
                <a:effectLst/>
                <a:latin typeface="Calibri" panose="020F0502020204030204" pitchFamily="34" charset="0"/>
              </a:rPr>
              <a:t>When using total time on the date of the encounter for code selection, 20 minutes must be met or exceeded.</a:t>
            </a:r>
            <a:endParaRPr lang="en-US" b="1" dirty="0"/>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000087" y="1463367"/>
            <a:ext cx="9939704" cy="393192"/>
          </a:xfrm>
        </p:spPr>
        <p:txBody>
          <a:bodyPr/>
          <a:lstStyle/>
          <a:p>
            <a:pPr algn="ctr"/>
            <a:r>
              <a:rPr lang="en-US" sz="2800" dirty="0"/>
              <a:t>2024 versus 2023</a:t>
            </a:r>
          </a:p>
        </p:txBody>
      </p:sp>
    </p:spTree>
    <p:extLst>
      <p:ext uri="{BB962C8B-B14F-4D97-AF65-F5344CB8AC3E}">
        <p14:creationId xmlns:p14="http://schemas.microsoft.com/office/powerpoint/2010/main" val="269067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FC64-084E-A1B9-F3BF-EC1B601154B1}"/>
              </a:ext>
            </a:extLst>
          </p:cNvPr>
          <p:cNvSpPr>
            <a:spLocks noGrp="1"/>
          </p:cNvSpPr>
          <p:nvPr>
            <p:ph type="title"/>
          </p:nvPr>
        </p:nvSpPr>
        <p:spPr/>
        <p:txBody>
          <a:bodyPr/>
          <a:lstStyle/>
          <a:p>
            <a:r>
              <a:rPr lang="en-US" dirty="0"/>
              <a:t>Multiple E/M Services on the Same Date</a:t>
            </a:r>
          </a:p>
        </p:txBody>
      </p:sp>
      <p:sp>
        <p:nvSpPr>
          <p:cNvPr id="3" name="Content Placeholder 2">
            <a:extLst>
              <a:ext uri="{FF2B5EF4-FFF2-40B4-BE49-F238E27FC236}">
                <a16:creationId xmlns:a16="http://schemas.microsoft.com/office/drawing/2014/main" id="{5CD07658-6E90-03AC-36B3-E431D09AABF5}"/>
              </a:ext>
            </a:extLst>
          </p:cNvPr>
          <p:cNvSpPr>
            <a:spLocks noGrp="1"/>
          </p:cNvSpPr>
          <p:nvPr>
            <p:ph idx="1"/>
          </p:nvPr>
        </p:nvSpPr>
        <p:spPr/>
        <p:txBody>
          <a:bodyPr/>
          <a:lstStyle/>
          <a:p>
            <a:r>
              <a:rPr lang="en-US" dirty="0"/>
              <a:t>The following guidelines apply to services that a patient may receive for hospital inpatient care, observation care, or nursing facility care. For instructions regarding transitions to these settings from the office or outpatient, home or residence, or emergency department setting, see guidelines for </a:t>
            </a:r>
            <a:r>
              <a:rPr lang="en-US" b="1" dirty="0"/>
              <a:t>Hospital Inpatient and Observation Care Services or Nursing Facility Services</a:t>
            </a:r>
            <a:r>
              <a:rPr lang="en-US" dirty="0"/>
              <a:t>. </a:t>
            </a:r>
            <a:endParaRPr lang="en-US" b="1" dirty="0"/>
          </a:p>
          <a:p>
            <a:r>
              <a:rPr lang="en-US" dirty="0"/>
              <a:t>A patient may receive E/M services in more than one setting on a calendar date. A patient may also have more than one visit in the same setting on a calendar date. The guidelines for multiple E/M services on the same date address circumstances in which the patient has received multiple visits or services from the same physician or other QHP or another physician or other QHP of the exact same specialty and subspecialty who belongs to the same group practice.</a:t>
            </a:r>
          </a:p>
        </p:txBody>
      </p:sp>
    </p:spTree>
    <p:extLst>
      <p:ext uri="{BB962C8B-B14F-4D97-AF65-F5344CB8AC3E}">
        <p14:creationId xmlns:p14="http://schemas.microsoft.com/office/powerpoint/2010/main" val="325120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FC64-084E-A1B9-F3BF-EC1B601154B1}"/>
              </a:ext>
            </a:extLst>
          </p:cNvPr>
          <p:cNvSpPr>
            <a:spLocks noGrp="1"/>
          </p:cNvSpPr>
          <p:nvPr>
            <p:ph type="title"/>
          </p:nvPr>
        </p:nvSpPr>
        <p:spPr/>
        <p:txBody>
          <a:bodyPr/>
          <a:lstStyle/>
          <a:p>
            <a:r>
              <a:rPr lang="en-US" dirty="0"/>
              <a:t>Multiple E/M Services on the Same Date</a:t>
            </a:r>
          </a:p>
        </p:txBody>
      </p:sp>
      <p:sp>
        <p:nvSpPr>
          <p:cNvPr id="3" name="Content Placeholder 2">
            <a:extLst>
              <a:ext uri="{FF2B5EF4-FFF2-40B4-BE49-F238E27FC236}">
                <a16:creationId xmlns:a16="http://schemas.microsoft.com/office/drawing/2014/main" id="{5CD07658-6E90-03AC-36B3-E431D09AABF5}"/>
              </a:ext>
            </a:extLst>
          </p:cNvPr>
          <p:cNvSpPr>
            <a:spLocks noGrp="1"/>
          </p:cNvSpPr>
          <p:nvPr>
            <p:ph idx="1"/>
          </p:nvPr>
        </p:nvSpPr>
        <p:spPr/>
        <p:txBody>
          <a:bodyPr/>
          <a:lstStyle/>
          <a:p>
            <a:r>
              <a:rPr lang="en-US" sz="2800" b="1" i="1" dirty="0"/>
              <a:t>Per day:</a:t>
            </a:r>
            <a:r>
              <a:rPr lang="en-US" sz="2800" dirty="0"/>
              <a:t> The hospital inpatient and observation care services and the nursing facility services are “per day” services. When multiple visits occur over the course of a single calendar date in the same setting, a single service is reported. When using MDM for code level selection, use the aggregated MDM over the course of the calendar date. When using time for code level selection, sum the time over the course of the day using the guidelines for reporting time.</a:t>
            </a:r>
            <a:endParaRPr lang="en-US" sz="2800" b="1" i="1" dirty="0"/>
          </a:p>
        </p:txBody>
      </p:sp>
    </p:spTree>
    <p:extLst>
      <p:ext uri="{BB962C8B-B14F-4D97-AF65-F5344CB8AC3E}">
        <p14:creationId xmlns:p14="http://schemas.microsoft.com/office/powerpoint/2010/main" val="30255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FC64-084E-A1B9-F3BF-EC1B601154B1}"/>
              </a:ext>
            </a:extLst>
          </p:cNvPr>
          <p:cNvSpPr>
            <a:spLocks noGrp="1"/>
          </p:cNvSpPr>
          <p:nvPr>
            <p:ph type="title"/>
          </p:nvPr>
        </p:nvSpPr>
        <p:spPr/>
        <p:txBody>
          <a:bodyPr/>
          <a:lstStyle/>
          <a:p>
            <a:r>
              <a:rPr lang="en-US" dirty="0"/>
              <a:t>Multiple E/M Services on the Same Date</a:t>
            </a:r>
          </a:p>
        </p:txBody>
      </p:sp>
      <p:sp>
        <p:nvSpPr>
          <p:cNvPr id="3" name="Content Placeholder 2">
            <a:extLst>
              <a:ext uri="{FF2B5EF4-FFF2-40B4-BE49-F238E27FC236}">
                <a16:creationId xmlns:a16="http://schemas.microsoft.com/office/drawing/2014/main" id="{5CD07658-6E90-03AC-36B3-E431D09AABF5}"/>
              </a:ext>
            </a:extLst>
          </p:cNvPr>
          <p:cNvSpPr>
            <a:spLocks noGrp="1"/>
          </p:cNvSpPr>
          <p:nvPr>
            <p:ph idx="1"/>
          </p:nvPr>
        </p:nvSpPr>
        <p:spPr/>
        <p:txBody>
          <a:bodyPr/>
          <a:lstStyle/>
          <a:p>
            <a:r>
              <a:rPr lang="en-US" b="1" i="1" dirty="0"/>
              <a:t>Multiple encounters in different settings or facilities:</a:t>
            </a:r>
            <a:r>
              <a:rPr lang="en-US" dirty="0"/>
              <a:t> A patient may be seen and treated in different facilities (</a:t>
            </a:r>
            <a:r>
              <a:rPr lang="en-US" dirty="0" err="1"/>
              <a:t>eg</a:t>
            </a:r>
            <a:r>
              <a:rPr lang="en-US" dirty="0"/>
              <a:t>, a hospital-to-hospital transfer). When more than one primary E/M service is reported and time is used to select the code level for either service, only the time spent providing that individual service may be allocated to the code level selected for reporting that service. </a:t>
            </a:r>
            <a:r>
              <a:rPr lang="en-US" b="1" dirty="0"/>
              <a:t>No time may be counted twice when reporting more than one E/M service</a:t>
            </a:r>
            <a:r>
              <a:rPr lang="en-US" dirty="0"/>
              <a:t>. Prolonged services are also based on the same allocation and their relationship to the primary service. </a:t>
            </a:r>
            <a:r>
              <a:rPr lang="en-US" b="1" dirty="0"/>
              <a:t>The designation of the facility may be defined by licensure or regulation</a:t>
            </a:r>
            <a:r>
              <a:rPr lang="en-US" dirty="0"/>
              <a:t>. Transfer from a hospital bed to a nursing facility bed in a hospital with nursing facility beds is considered as two services in two facilities because there is a discharge from one type of designation to another. </a:t>
            </a:r>
            <a:r>
              <a:rPr lang="en-US" b="1" dirty="0"/>
              <a:t>An intra-facility transfer for a different level of care (</a:t>
            </a:r>
            <a:r>
              <a:rPr lang="en-US" b="1" dirty="0" err="1"/>
              <a:t>eg</a:t>
            </a:r>
            <a:r>
              <a:rPr lang="en-US" b="1" dirty="0"/>
              <a:t>, from a routine unit to a critical care unit) does not constitute a new stay, nor does it constitute a transfer to a different facility</a:t>
            </a:r>
            <a:r>
              <a:rPr lang="en-US" dirty="0"/>
              <a:t>.</a:t>
            </a:r>
            <a:endParaRPr lang="en-US" b="1" i="1" dirty="0"/>
          </a:p>
        </p:txBody>
      </p:sp>
    </p:spTree>
    <p:extLst>
      <p:ext uri="{BB962C8B-B14F-4D97-AF65-F5344CB8AC3E}">
        <p14:creationId xmlns:p14="http://schemas.microsoft.com/office/powerpoint/2010/main" val="189140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FC64-084E-A1B9-F3BF-EC1B601154B1}"/>
              </a:ext>
            </a:extLst>
          </p:cNvPr>
          <p:cNvSpPr>
            <a:spLocks noGrp="1"/>
          </p:cNvSpPr>
          <p:nvPr>
            <p:ph type="title"/>
          </p:nvPr>
        </p:nvSpPr>
        <p:spPr>
          <a:xfrm>
            <a:off x="838200" y="374652"/>
            <a:ext cx="10515600" cy="473074"/>
          </a:xfrm>
        </p:spPr>
        <p:txBody>
          <a:bodyPr anchor="ctr">
            <a:normAutofit/>
          </a:bodyPr>
          <a:lstStyle/>
          <a:p>
            <a:r>
              <a:rPr lang="en-US" sz="2500" dirty="0"/>
              <a:t>Multiple E/M Services on the Same Date</a:t>
            </a:r>
          </a:p>
        </p:txBody>
      </p:sp>
      <p:sp>
        <p:nvSpPr>
          <p:cNvPr id="3" name="Content Placeholder 2">
            <a:extLst>
              <a:ext uri="{FF2B5EF4-FFF2-40B4-BE49-F238E27FC236}">
                <a16:creationId xmlns:a16="http://schemas.microsoft.com/office/drawing/2014/main" id="{5CD07658-6E90-03AC-36B3-E431D09AABF5}"/>
              </a:ext>
            </a:extLst>
          </p:cNvPr>
          <p:cNvSpPr>
            <a:spLocks noGrp="1"/>
          </p:cNvSpPr>
          <p:nvPr>
            <p:ph idx="1"/>
          </p:nvPr>
        </p:nvSpPr>
        <p:spPr>
          <a:xfrm>
            <a:off x="838199" y="1047751"/>
            <a:ext cx="5111496" cy="4629148"/>
          </a:xfrm>
        </p:spPr>
        <p:txBody>
          <a:bodyPr>
            <a:normAutofit/>
          </a:bodyPr>
          <a:lstStyle/>
          <a:p>
            <a:r>
              <a:rPr lang="en-US" sz="2400" b="1" i="1" dirty="0"/>
              <a:t>Emergency department (ED) and services in other settings (same or different facilities): </a:t>
            </a:r>
            <a:r>
              <a:rPr lang="en-US" sz="2400" dirty="0"/>
              <a:t>Time spent in an ED by a physician or other QHP who provides subsequent E/M services may be included in calculating total time on the date of the encounter when ED services are not reported and another E/M service is reported (</a:t>
            </a:r>
            <a:r>
              <a:rPr lang="en-US" sz="2400" dirty="0" err="1"/>
              <a:t>eg</a:t>
            </a:r>
            <a:r>
              <a:rPr lang="en-US" sz="2400" dirty="0"/>
              <a:t>, hospital inpatient and observation care services).</a:t>
            </a:r>
          </a:p>
        </p:txBody>
      </p:sp>
      <p:pic>
        <p:nvPicPr>
          <p:cNvPr id="4" name="Picture 3">
            <a:extLst>
              <a:ext uri="{FF2B5EF4-FFF2-40B4-BE49-F238E27FC236}">
                <a16:creationId xmlns:a16="http://schemas.microsoft.com/office/drawing/2014/main" id="{8502896C-9E45-D5AE-5C88-C64695755840}"/>
              </a:ext>
            </a:extLst>
          </p:cNvPr>
          <p:cNvPicPr>
            <a:picLocks noChangeAspect="1"/>
          </p:cNvPicPr>
          <p:nvPr/>
        </p:nvPicPr>
        <p:blipFill>
          <a:blip r:embed="rId3"/>
          <a:stretch>
            <a:fillRect/>
          </a:stretch>
        </p:blipFill>
        <p:spPr>
          <a:xfrm>
            <a:off x="6241313" y="1406798"/>
            <a:ext cx="5112488" cy="3911053"/>
          </a:xfrm>
          <a:prstGeom prst="rect">
            <a:avLst/>
          </a:prstGeom>
          <a:noFill/>
        </p:spPr>
      </p:pic>
    </p:spTree>
    <p:extLst>
      <p:ext uri="{BB962C8B-B14F-4D97-AF65-F5344CB8AC3E}">
        <p14:creationId xmlns:p14="http://schemas.microsoft.com/office/powerpoint/2010/main" val="234405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FC64-084E-A1B9-F3BF-EC1B601154B1}"/>
              </a:ext>
            </a:extLst>
          </p:cNvPr>
          <p:cNvSpPr>
            <a:spLocks noGrp="1"/>
          </p:cNvSpPr>
          <p:nvPr>
            <p:ph type="title"/>
          </p:nvPr>
        </p:nvSpPr>
        <p:spPr/>
        <p:txBody>
          <a:bodyPr/>
          <a:lstStyle/>
          <a:p>
            <a:r>
              <a:rPr lang="en-US" dirty="0"/>
              <a:t>Multiple E/M Services on the Same Date</a:t>
            </a:r>
          </a:p>
        </p:txBody>
      </p:sp>
      <p:sp>
        <p:nvSpPr>
          <p:cNvPr id="3" name="Content Placeholder 2">
            <a:extLst>
              <a:ext uri="{FF2B5EF4-FFF2-40B4-BE49-F238E27FC236}">
                <a16:creationId xmlns:a16="http://schemas.microsoft.com/office/drawing/2014/main" id="{5CD07658-6E90-03AC-36B3-E431D09AABF5}"/>
              </a:ext>
            </a:extLst>
          </p:cNvPr>
          <p:cNvSpPr>
            <a:spLocks noGrp="1"/>
          </p:cNvSpPr>
          <p:nvPr>
            <p:ph idx="1"/>
          </p:nvPr>
        </p:nvSpPr>
        <p:spPr/>
        <p:txBody>
          <a:bodyPr/>
          <a:lstStyle/>
          <a:p>
            <a:r>
              <a:rPr lang="en-US" sz="2400" b="1" i="1" dirty="0"/>
              <a:t>Discharge services and services in other facilities: </a:t>
            </a:r>
            <a:r>
              <a:rPr lang="en-US" sz="2400" dirty="0"/>
              <a:t>Each service may be reported separately as long as any time spent on the discharge service is not counted towards the total time of a subsequent service in which code level selection for the subsequent service is based on time. This includes any hospital inpatient or observation care services (including admission and discharge services) time (99234, 99235, 99236) because these services may be selected based on MDM or time. When these services are reported with another E/M service on the same calendar date, time related to the hospital inpatient or observation care service (including admission and discharge services) may not be used for code selection of the subsequent service.</a:t>
            </a:r>
          </a:p>
          <a:p>
            <a:endParaRPr lang="en-US" dirty="0"/>
          </a:p>
        </p:txBody>
      </p:sp>
    </p:spTree>
    <p:extLst>
      <p:ext uri="{BB962C8B-B14F-4D97-AF65-F5344CB8AC3E}">
        <p14:creationId xmlns:p14="http://schemas.microsoft.com/office/powerpoint/2010/main" val="97052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FC64-084E-A1B9-F3BF-EC1B601154B1}"/>
              </a:ext>
            </a:extLst>
          </p:cNvPr>
          <p:cNvSpPr>
            <a:spLocks noGrp="1"/>
          </p:cNvSpPr>
          <p:nvPr>
            <p:ph type="title"/>
          </p:nvPr>
        </p:nvSpPr>
        <p:spPr/>
        <p:txBody>
          <a:bodyPr/>
          <a:lstStyle/>
          <a:p>
            <a:r>
              <a:rPr lang="en-US" dirty="0"/>
              <a:t>Multiple E/M Services on the Same Date</a:t>
            </a:r>
          </a:p>
        </p:txBody>
      </p:sp>
      <p:sp>
        <p:nvSpPr>
          <p:cNvPr id="3" name="Content Placeholder 2">
            <a:extLst>
              <a:ext uri="{FF2B5EF4-FFF2-40B4-BE49-F238E27FC236}">
                <a16:creationId xmlns:a16="http://schemas.microsoft.com/office/drawing/2014/main" id="{5CD07658-6E90-03AC-36B3-E431D09AABF5}"/>
              </a:ext>
            </a:extLst>
          </p:cNvPr>
          <p:cNvSpPr>
            <a:spLocks noGrp="1"/>
          </p:cNvSpPr>
          <p:nvPr>
            <p:ph idx="1"/>
          </p:nvPr>
        </p:nvSpPr>
        <p:spPr/>
        <p:txBody>
          <a:bodyPr/>
          <a:lstStyle/>
          <a:p>
            <a:r>
              <a:rPr lang="en-US" b="1" i="1" dirty="0"/>
              <a:t>Discharge services and services in the same facility: </a:t>
            </a:r>
            <a:r>
              <a:rPr lang="en-US" dirty="0"/>
              <a:t>If the patient is discharged and readmitted to the same facility on the same calendar date, report a subsequent care service instead of a discharge or initial service. </a:t>
            </a:r>
            <a:r>
              <a:rPr lang="en-US" b="1" dirty="0"/>
              <a:t>For the purpose of E/M reporting, this is a single stay.</a:t>
            </a:r>
          </a:p>
          <a:p>
            <a:r>
              <a:rPr lang="en-US" b="1" i="1" dirty="0"/>
              <a:t>Discharge services and services in a different facility: </a:t>
            </a:r>
            <a:r>
              <a:rPr lang="en-US" dirty="0"/>
              <a:t>If the patient is admitted to another facility, for the purpose of E/M reporting this is considered a different stay. Discharge and initial services may be reported as long as time spent on the discharge service is not counted towards the total time of the subsequent service reported when code level selection is based on time.</a:t>
            </a:r>
          </a:p>
          <a:p>
            <a:r>
              <a:rPr lang="en-US" b="1" i="1" dirty="0"/>
              <a:t>Critical care services (including neonatal intensive care services and pediatric and neonatal critical care): </a:t>
            </a:r>
            <a:r>
              <a:rPr lang="en-US" dirty="0"/>
              <a:t>Reporting guidelines for intensive and critical care services that are performed on the same calendar date as another E/M service are described in the service specific section guidelines.</a:t>
            </a:r>
          </a:p>
        </p:txBody>
      </p:sp>
    </p:spTree>
    <p:extLst>
      <p:ext uri="{BB962C8B-B14F-4D97-AF65-F5344CB8AC3E}">
        <p14:creationId xmlns:p14="http://schemas.microsoft.com/office/powerpoint/2010/main" val="57739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FC64-084E-A1B9-F3BF-EC1B601154B1}"/>
              </a:ext>
            </a:extLst>
          </p:cNvPr>
          <p:cNvSpPr>
            <a:spLocks noGrp="1"/>
          </p:cNvSpPr>
          <p:nvPr>
            <p:ph type="title"/>
          </p:nvPr>
        </p:nvSpPr>
        <p:spPr/>
        <p:txBody>
          <a:bodyPr/>
          <a:lstStyle/>
          <a:p>
            <a:r>
              <a:rPr lang="en-US" dirty="0"/>
              <a:t>Multiple E/M Services on the Same Date</a:t>
            </a:r>
          </a:p>
        </p:txBody>
      </p:sp>
      <p:sp>
        <p:nvSpPr>
          <p:cNvPr id="3" name="Content Placeholder 2">
            <a:extLst>
              <a:ext uri="{FF2B5EF4-FFF2-40B4-BE49-F238E27FC236}">
                <a16:creationId xmlns:a16="http://schemas.microsoft.com/office/drawing/2014/main" id="{5CD07658-6E90-03AC-36B3-E431D09AABF5}"/>
              </a:ext>
            </a:extLst>
          </p:cNvPr>
          <p:cNvSpPr>
            <a:spLocks noGrp="1"/>
          </p:cNvSpPr>
          <p:nvPr>
            <p:ph idx="1"/>
          </p:nvPr>
        </p:nvSpPr>
        <p:spPr/>
        <p:txBody>
          <a:bodyPr/>
          <a:lstStyle/>
          <a:p>
            <a:r>
              <a:rPr lang="en-US" sz="2400" b="1" i="1" dirty="0"/>
              <a:t>Transitions between office or other outpatient, home or residence, or emergency department and hospital inpatient or observation or nursing facility: </a:t>
            </a:r>
            <a:r>
              <a:rPr lang="en-US" sz="2400" dirty="0"/>
              <a:t>See the guidelines for </a:t>
            </a:r>
            <a:r>
              <a:rPr lang="en-US" sz="2400" b="1" dirty="0"/>
              <a:t>Hospital Inpatient and Observation Care Services</a:t>
            </a:r>
            <a:r>
              <a:rPr lang="en-US" sz="2400" dirty="0"/>
              <a:t> or </a:t>
            </a:r>
            <a:r>
              <a:rPr lang="en-US" sz="2400" b="1" dirty="0"/>
              <a:t>Nursing Facility Services</a:t>
            </a:r>
            <a:r>
              <a:rPr lang="en-US" sz="2400" dirty="0"/>
              <a:t>. If the patient is seen in two settings and only one service is reported, the total time on the date of the encounter or the aggregated MDM is used for determining the level of the single reported service. If prolonged services are reported, use the prolonged services code that is appropriate for the primary service reported, regardless of where the patient was located when the prolonged services time threshold was met. </a:t>
            </a:r>
            <a:r>
              <a:rPr lang="en-US" sz="2400" b="1" dirty="0"/>
              <a:t>The choice of the primary service is at the discretion of the reporting physician or other QHP</a:t>
            </a:r>
            <a:r>
              <a:rPr lang="en-US" sz="2400" dirty="0"/>
              <a:t>.</a:t>
            </a:r>
          </a:p>
        </p:txBody>
      </p:sp>
    </p:spTree>
    <p:extLst>
      <p:ext uri="{BB962C8B-B14F-4D97-AF65-F5344CB8AC3E}">
        <p14:creationId xmlns:p14="http://schemas.microsoft.com/office/powerpoint/2010/main" val="3988059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8BEE-5B93-379C-1439-AE5587E96621}"/>
              </a:ext>
            </a:extLst>
          </p:cNvPr>
          <p:cNvSpPr>
            <a:spLocks noGrp="1"/>
          </p:cNvSpPr>
          <p:nvPr>
            <p:ph type="title"/>
          </p:nvPr>
        </p:nvSpPr>
        <p:spPr>
          <a:xfrm>
            <a:off x="838200" y="374652"/>
            <a:ext cx="10515600" cy="473074"/>
          </a:xfrm>
        </p:spPr>
        <p:txBody>
          <a:bodyPr anchor="ctr">
            <a:normAutofit/>
          </a:bodyPr>
          <a:lstStyle/>
          <a:p>
            <a:r>
              <a:rPr lang="en-US" sz="2500"/>
              <a:t>Scenario 1 – Two Providers, Two Settings</a:t>
            </a:r>
          </a:p>
        </p:txBody>
      </p:sp>
      <p:pic>
        <p:nvPicPr>
          <p:cNvPr id="4" name="Picture 3" descr="A stick figure with question marks&#10;&#10;Description automatically generated">
            <a:extLst>
              <a:ext uri="{FF2B5EF4-FFF2-40B4-BE49-F238E27FC236}">
                <a16:creationId xmlns:a16="http://schemas.microsoft.com/office/drawing/2014/main" id="{97FC1653-89FE-A385-6D60-41D2119FA928}"/>
              </a:ext>
            </a:extLst>
          </p:cNvPr>
          <p:cNvPicPr>
            <a:picLocks noChangeAspect="1"/>
          </p:cNvPicPr>
          <p:nvPr/>
        </p:nvPicPr>
        <p:blipFill>
          <a:blip r:embed="rId3"/>
          <a:stretch>
            <a:fillRect/>
          </a:stretch>
        </p:blipFill>
        <p:spPr>
          <a:xfrm>
            <a:off x="1229821" y="1047751"/>
            <a:ext cx="4328252" cy="4629148"/>
          </a:xfrm>
          <a:prstGeom prst="rect">
            <a:avLst/>
          </a:prstGeom>
          <a:noFill/>
        </p:spPr>
      </p:pic>
      <p:sp>
        <p:nvSpPr>
          <p:cNvPr id="3" name="Content Placeholder 2">
            <a:extLst>
              <a:ext uri="{FF2B5EF4-FFF2-40B4-BE49-F238E27FC236}">
                <a16:creationId xmlns:a16="http://schemas.microsoft.com/office/drawing/2014/main" id="{20C6DCEE-6A82-A481-5902-4AF0BF2CF519}"/>
              </a:ext>
            </a:extLst>
          </p:cNvPr>
          <p:cNvSpPr>
            <a:spLocks noGrp="1"/>
          </p:cNvSpPr>
          <p:nvPr>
            <p:ph idx="13"/>
          </p:nvPr>
        </p:nvSpPr>
        <p:spPr>
          <a:xfrm>
            <a:off x="6241313" y="1047751"/>
            <a:ext cx="5112488" cy="4629148"/>
          </a:xfrm>
        </p:spPr>
        <p:txBody>
          <a:bodyPr>
            <a:normAutofit/>
          </a:bodyPr>
          <a:lstStyle/>
          <a:p>
            <a:r>
              <a:rPr lang="en-US" b="1" dirty="0"/>
              <a:t>Q</a:t>
            </a:r>
            <a:r>
              <a:rPr lang="en-US" dirty="0"/>
              <a:t>. I see a Medicare patient in the office, and after evaluation, determine the patient requires hospitalization. My practice partner (same specialty) is covering inpatients that day and handles the admission. Who reports what?</a:t>
            </a:r>
          </a:p>
          <a:p>
            <a:r>
              <a:rPr lang="en-US" b="1" dirty="0"/>
              <a:t>A.</a:t>
            </a:r>
            <a:r>
              <a:rPr lang="en-US" dirty="0"/>
              <a:t> You decide who reports what, as only one service may be reported for Medicare. It’s common that these double services will be time-consuming. The total time on the date of the encounter may allow for reporting of prolonged services. Be careful to report the correct prolonged services G-code.</a:t>
            </a:r>
            <a:endParaRPr lang="en-US" b="1" dirty="0"/>
          </a:p>
        </p:txBody>
      </p:sp>
    </p:spTree>
    <p:extLst>
      <p:ext uri="{BB962C8B-B14F-4D97-AF65-F5344CB8AC3E}">
        <p14:creationId xmlns:p14="http://schemas.microsoft.com/office/powerpoint/2010/main" val="268947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CF8FEC-0FE7-9872-BA2E-F0FC42705998}"/>
              </a:ext>
            </a:extLst>
          </p:cNvPr>
          <p:cNvSpPr>
            <a:spLocks noGrp="1"/>
          </p:cNvSpPr>
          <p:nvPr>
            <p:ph type="body" sz="quarter" idx="24"/>
          </p:nvPr>
        </p:nvSpPr>
        <p:spPr>
          <a:xfrm>
            <a:off x="5107064" y="2517714"/>
            <a:ext cx="6100197" cy="1822572"/>
          </a:xfrm>
        </p:spPr>
        <p:txBody>
          <a:bodyPr/>
          <a:lstStyle/>
          <a:p>
            <a:pPr marL="342900" indent="-342900">
              <a:buFont typeface="Arial" panose="020B0604020202020204" pitchFamily="34" charset="0"/>
              <a:buChar char="•"/>
            </a:pPr>
            <a:r>
              <a:rPr lang="en-US" dirty="0"/>
              <a:t>Review of Overall Changes</a:t>
            </a:r>
          </a:p>
          <a:p>
            <a:pPr marL="342900" indent="-342900">
              <a:buFont typeface="Arial" panose="020B0604020202020204" pitchFamily="34" charset="0"/>
              <a:buChar char="•"/>
            </a:pPr>
            <a:r>
              <a:rPr lang="en-US" dirty="0"/>
              <a:t>Chapter Review of Code Updates</a:t>
            </a:r>
          </a:p>
          <a:p>
            <a:pPr marL="342900" indent="-342900">
              <a:buFont typeface="Arial" panose="020B0604020202020204" pitchFamily="34" charset="0"/>
              <a:buChar char="•"/>
            </a:pPr>
            <a:r>
              <a:rPr lang="en-US" dirty="0"/>
              <a:t>Category III Changes Included with CPT® Section</a:t>
            </a:r>
          </a:p>
          <a:p>
            <a:pPr marL="342900" indent="-342900">
              <a:buFont typeface="Arial" panose="020B0604020202020204" pitchFamily="34" charset="0"/>
              <a:buChar char="•"/>
            </a:pPr>
            <a:r>
              <a:rPr lang="en-US" dirty="0"/>
              <a:t>Review of Major Guideline Updates</a:t>
            </a:r>
          </a:p>
          <a:p>
            <a:endParaRPr lang="en-US" dirty="0"/>
          </a:p>
        </p:txBody>
      </p:sp>
    </p:spTree>
    <p:extLst>
      <p:ext uri="{BB962C8B-B14F-4D97-AF65-F5344CB8AC3E}">
        <p14:creationId xmlns:p14="http://schemas.microsoft.com/office/powerpoint/2010/main" val="894585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2412-27BA-5F44-5F04-E9D855279BE9}"/>
              </a:ext>
            </a:extLst>
          </p:cNvPr>
          <p:cNvSpPr>
            <a:spLocks noGrp="1"/>
          </p:cNvSpPr>
          <p:nvPr>
            <p:ph type="title"/>
          </p:nvPr>
        </p:nvSpPr>
        <p:spPr/>
        <p:txBody>
          <a:bodyPr/>
          <a:lstStyle/>
          <a:p>
            <a:r>
              <a:rPr lang="en-US" dirty="0"/>
              <a:t>Clarification for Admission/Discharge Services</a:t>
            </a:r>
          </a:p>
        </p:txBody>
      </p:sp>
      <p:graphicFrame>
        <p:nvGraphicFramePr>
          <p:cNvPr id="7" name="Content Placeholder 6">
            <a:extLst>
              <a:ext uri="{FF2B5EF4-FFF2-40B4-BE49-F238E27FC236}">
                <a16:creationId xmlns:a16="http://schemas.microsoft.com/office/drawing/2014/main" id="{2C1A4C13-62D4-87FE-769C-3895B312EF14}"/>
              </a:ext>
            </a:extLst>
          </p:cNvPr>
          <p:cNvGraphicFramePr>
            <a:graphicFrameLocks noGrp="1"/>
          </p:cNvGraphicFramePr>
          <p:nvPr>
            <p:ph idx="1"/>
            <p:extLst>
              <p:ext uri="{D42A27DB-BD31-4B8C-83A1-F6EECF244321}">
                <p14:modId xmlns:p14="http://schemas.microsoft.com/office/powerpoint/2010/main" val="1911267236"/>
              </p:ext>
            </p:extLst>
          </p:nvPr>
        </p:nvGraphicFramePr>
        <p:xfrm>
          <a:off x="838200" y="1038225"/>
          <a:ext cx="10515597" cy="2926080"/>
        </p:xfrm>
        <a:graphic>
          <a:graphicData uri="http://schemas.openxmlformats.org/drawingml/2006/table">
            <a:tbl>
              <a:tblPr firstRow="1" bandRow="1">
                <a:tableStyleId>{5C22544A-7EE6-4342-B048-85BDC9FD1C3A}</a:tableStyleId>
              </a:tblPr>
              <a:tblGrid>
                <a:gridCol w="1815790">
                  <a:extLst>
                    <a:ext uri="{9D8B030D-6E8A-4147-A177-3AD203B41FA5}">
                      <a16:colId xmlns:a16="http://schemas.microsoft.com/office/drawing/2014/main" val="3348582484"/>
                    </a:ext>
                  </a:extLst>
                </a:gridCol>
                <a:gridCol w="5194608">
                  <a:extLst>
                    <a:ext uri="{9D8B030D-6E8A-4147-A177-3AD203B41FA5}">
                      <a16:colId xmlns:a16="http://schemas.microsoft.com/office/drawing/2014/main" val="1475345882"/>
                    </a:ext>
                  </a:extLst>
                </a:gridCol>
                <a:gridCol w="3505199">
                  <a:extLst>
                    <a:ext uri="{9D8B030D-6E8A-4147-A177-3AD203B41FA5}">
                      <a16:colId xmlns:a16="http://schemas.microsoft.com/office/drawing/2014/main" val="1853235401"/>
                    </a:ext>
                  </a:extLst>
                </a:gridCol>
              </a:tblGrid>
              <a:tr h="327422">
                <a:tc>
                  <a:txBody>
                    <a:bodyPr/>
                    <a:lstStyle/>
                    <a:p>
                      <a:r>
                        <a:rPr lang="en-US" dirty="0">
                          <a:solidFill>
                            <a:schemeClr val="bg1"/>
                          </a:solidFill>
                        </a:rPr>
                        <a:t>Length of Stay</a:t>
                      </a:r>
                    </a:p>
                  </a:txBody>
                  <a:tcPr/>
                </a:tc>
                <a:tc>
                  <a:txBody>
                    <a:bodyPr/>
                    <a:lstStyle/>
                    <a:p>
                      <a:r>
                        <a:rPr lang="en-US" dirty="0">
                          <a:solidFill>
                            <a:schemeClr val="bg1"/>
                          </a:solidFill>
                        </a:rPr>
                        <a:t>Discharged On</a:t>
                      </a:r>
                    </a:p>
                  </a:txBody>
                  <a:tcPr/>
                </a:tc>
                <a:tc>
                  <a:txBody>
                    <a:bodyPr/>
                    <a:lstStyle/>
                    <a:p>
                      <a:r>
                        <a:rPr lang="en-US" dirty="0">
                          <a:solidFill>
                            <a:schemeClr val="bg1"/>
                          </a:solidFill>
                        </a:rPr>
                        <a:t>CPT® Codes</a:t>
                      </a:r>
                    </a:p>
                  </a:txBody>
                  <a:tcPr/>
                </a:tc>
                <a:extLst>
                  <a:ext uri="{0D108BD9-81ED-4DB2-BD59-A6C34878D82A}">
                    <a16:rowId xmlns:a16="http://schemas.microsoft.com/office/drawing/2014/main" val="4148303059"/>
                  </a:ext>
                </a:extLst>
              </a:tr>
              <a:tr h="572988">
                <a:tc>
                  <a:txBody>
                    <a:bodyPr/>
                    <a:lstStyle/>
                    <a:p>
                      <a:r>
                        <a:rPr lang="en-US" u="sng" dirty="0">
                          <a:solidFill>
                            <a:schemeClr val="bg1"/>
                          </a:solidFill>
                        </a:rPr>
                        <a:t>&lt;</a:t>
                      </a:r>
                      <a:r>
                        <a:rPr lang="en-US" u="none" dirty="0">
                          <a:solidFill>
                            <a:schemeClr val="bg1"/>
                          </a:solidFill>
                        </a:rPr>
                        <a:t>8 hours</a:t>
                      </a:r>
                      <a:endParaRPr lang="en-US" u="sng" dirty="0">
                        <a:solidFill>
                          <a:schemeClr val="bg1"/>
                        </a:solidFill>
                      </a:endParaRPr>
                    </a:p>
                  </a:txBody>
                  <a:tcPr/>
                </a:tc>
                <a:tc>
                  <a:txBody>
                    <a:bodyPr/>
                    <a:lstStyle/>
                    <a:p>
                      <a:r>
                        <a:rPr lang="en-US" dirty="0">
                          <a:solidFill>
                            <a:schemeClr val="bg1"/>
                          </a:solidFill>
                        </a:rPr>
                        <a:t>Same calendar date as initial hospital inpatient or observation care service</a:t>
                      </a:r>
                    </a:p>
                  </a:txBody>
                  <a:tcPr/>
                </a:tc>
                <a:tc>
                  <a:txBody>
                    <a:bodyPr/>
                    <a:lstStyle/>
                    <a:p>
                      <a:r>
                        <a:rPr lang="en-US" dirty="0">
                          <a:solidFill>
                            <a:schemeClr val="bg1"/>
                          </a:solidFill>
                        </a:rPr>
                        <a:t>99221, 99222, 99223</a:t>
                      </a:r>
                    </a:p>
                  </a:txBody>
                  <a:tcPr/>
                </a:tc>
                <a:extLst>
                  <a:ext uri="{0D108BD9-81ED-4DB2-BD59-A6C34878D82A}">
                    <a16:rowId xmlns:a16="http://schemas.microsoft.com/office/drawing/2014/main" val="3334369327"/>
                  </a:ext>
                </a:extLst>
              </a:tr>
              <a:tr h="572988">
                <a:tc>
                  <a:txBody>
                    <a:bodyPr/>
                    <a:lstStyle/>
                    <a:p>
                      <a:r>
                        <a:rPr lang="en-US" dirty="0">
                          <a:solidFill>
                            <a:schemeClr val="bg1"/>
                          </a:solidFill>
                        </a:rPr>
                        <a:t>8 or more hours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Same calendar date as initial hospital inpatient or observation care service</a:t>
                      </a:r>
                    </a:p>
                  </a:txBody>
                  <a:tcPr/>
                </a:tc>
                <a:tc>
                  <a:txBody>
                    <a:bodyPr/>
                    <a:lstStyle/>
                    <a:p>
                      <a:r>
                        <a:rPr lang="en-US" dirty="0">
                          <a:solidFill>
                            <a:schemeClr val="bg1"/>
                          </a:solidFill>
                        </a:rPr>
                        <a:t>99234, 99235, 99236</a:t>
                      </a:r>
                    </a:p>
                  </a:txBody>
                  <a:tcPr/>
                </a:tc>
                <a:extLst>
                  <a:ext uri="{0D108BD9-81ED-4DB2-BD59-A6C34878D82A}">
                    <a16:rowId xmlns:a16="http://schemas.microsoft.com/office/drawing/2014/main" val="400212969"/>
                  </a:ext>
                </a:extLst>
              </a:tr>
              <a:tr h="572988">
                <a:tc>
                  <a:txBody>
                    <a:bodyPr/>
                    <a:lstStyle/>
                    <a:p>
                      <a:r>
                        <a:rPr lang="en-US" u="sng" dirty="0">
                          <a:solidFill>
                            <a:schemeClr val="bg1"/>
                          </a:solidFill>
                        </a:rPr>
                        <a:t>&lt;</a:t>
                      </a:r>
                      <a:r>
                        <a:rPr lang="en-US" u="none" dirty="0">
                          <a:solidFill>
                            <a:schemeClr val="bg1"/>
                          </a:solidFill>
                        </a:rPr>
                        <a:t>8 hours</a:t>
                      </a:r>
                      <a:endParaRPr lang="en-US" u="sng"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Different calendar date as initial hospital inpatient or observation care service</a:t>
                      </a:r>
                    </a:p>
                  </a:txBody>
                  <a:tcPr/>
                </a:tc>
                <a:tc>
                  <a:txBody>
                    <a:bodyPr/>
                    <a:lstStyle/>
                    <a:p>
                      <a:r>
                        <a:rPr lang="en-US" dirty="0">
                          <a:solidFill>
                            <a:schemeClr val="bg1"/>
                          </a:solidFill>
                        </a:rPr>
                        <a:t>99221, 99222, 99223</a:t>
                      </a:r>
                    </a:p>
                  </a:txBody>
                  <a:tcPr/>
                </a:tc>
                <a:extLst>
                  <a:ext uri="{0D108BD9-81ED-4DB2-BD59-A6C34878D82A}">
                    <a16:rowId xmlns:a16="http://schemas.microsoft.com/office/drawing/2014/main" val="2504787962"/>
                  </a:ext>
                </a:extLst>
              </a:tr>
              <a:tr h="572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8 or more hours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Different calendar date as initial hospital inpatient or observation care service</a:t>
                      </a:r>
                    </a:p>
                  </a:txBody>
                  <a:tcPr/>
                </a:tc>
                <a:tc>
                  <a:txBody>
                    <a:bodyPr/>
                    <a:lstStyle/>
                    <a:p>
                      <a:r>
                        <a:rPr lang="en-US" dirty="0">
                          <a:solidFill>
                            <a:schemeClr val="bg1"/>
                          </a:solidFill>
                        </a:rPr>
                        <a:t>99221, 99222, 99223 </a:t>
                      </a:r>
                      <a:r>
                        <a:rPr lang="en-US" b="1" dirty="0">
                          <a:solidFill>
                            <a:schemeClr val="bg1"/>
                          </a:solidFill>
                        </a:rPr>
                        <a:t>and</a:t>
                      </a:r>
                      <a:r>
                        <a:rPr lang="en-US" b="0" dirty="0">
                          <a:solidFill>
                            <a:schemeClr val="bg1"/>
                          </a:solidFill>
                        </a:rPr>
                        <a:t> 99238, 99239</a:t>
                      </a:r>
                      <a:endParaRPr lang="en-US" dirty="0">
                        <a:solidFill>
                          <a:schemeClr val="bg1"/>
                        </a:solidFill>
                      </a:endParaRPr>
                    </a:p>
                  </a:txBody>
                  <a:tcPr/>
                </a:tc>
                <a:extLst>
                  <a:ext uri="{0D108BD9-81ED-4DB2-BD59-A6C34878D82A}">
                    <a16:rowId xmlns:a16="http://schemas.microsoft.com/office/drawing/2014/main" val="3392058545"/>
                  </a:ext>
                </a:extLst>
              </a:tr>
            </a:tbl>
          </a:graphicData>
        </a:graphic>
      </p:graphicFrame>
      <p:pic>
        <p:nvPicPr>
          <p:cNvPr id="10" name="Picture 9">
            <a:extLst>
              <a:ext uri="{FF2B5EF4-FFF2-40B4-BE49-F238E27FC236}">
                <a16:creationId xmlns:a16="http://schemas.microsoft.com/office/drawing/2014/main" id="{E9428500-1705-8E22-EFDA-2DC83504484D}"/>
              </a:ext>
            </a:extLst>
          </p:cNvPr>
          <p:cNvPicPr>
            <a:picLocks noChangeAspect="1"/>
          </p:cNvPicPr>
          <p:nvPr/>
        </p:nvPicPr>
        <p:blipFill>
          <a:blip r:embed="rId3"/>
          <a:stretch>
            <a:fillRect/>
          </a:stretch>
        </p:blipFill>
        <p:spPr>
          <a:xfrm>
            <a:off x="4928837" y="4059044"/>
            <a:ext cx="2334322" cy="1760731"/>
          </a:xfrm>
          <a:prstGeom prst="rect">
            <a:avLst/>
          </a:prstGeom>
        </p:spPr>
      </p:pic>
    </p:spTree>
    <p:extLst>
      <p:ext uri="{BB962C8B-B14F-4D97-AF65-F5344CB8AC3E}">
        <p14:creationId xmlns:p14="http://schemas.microsoft.com/office/powerpoint/2010/main" val="1728602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DFC6-A81A-4DE5-3A26-A6F4535637E5}"/>
              </a:ext>
            </a:extLst>
          </p:cNvPr>
          <p:cNvSpPr>
            <a:spLocks noGrp="1"/>
          </p:cNvSpPr>
          <p:nvPr>
            <p:ph type="title"/>
          </p:nvPr>
        </p:nvSpPr>
        <p:spPr/>
        <p:txBody>
          <a:bodyPr/>
          <a:lstStyle/>
          <a:p>
            <a:r>
              <a:rPr lang="en-US" dirty="0"/>
              <a:t>Misvalued Services Review</a:t>
            </a:r>
          </a:p>
        </p:txBody>
      </p:sp>
      <p:graphicFrame>
        <p:nvGraphicFramePr>
          <p:cNvPr id="4" name="Content Placeholder 3">
            <a:extLst>
              <a:ext uri="{FF2B5EF4-FFF2-40B4-BE49-F238E27FC236}">
                <a16:creationId xmlns:a16="http://schemas.microsoft.com/office/drawing/2014/main" id="{E8E339F0-35A5-22F9-16AB-F3C020BC6D4B}"/>
              </a:ext>
            </a:extLst>
          </p:cNvPr>
          <p:cNvGraphicFramePr>
            <a:graphicFrameLocks noGrp="1"/>
          </p:cNvGraphicFramePr>
          <p:nvPr>
            <p:ph idx="1"/>
            <p:extLst>
              <p:ext uri="{D42A27DB-BD31-4B8C-83A1-F6EECF244321}">
                <p14:modId xmlns:p14="http://schemas.microsoft.com/office/powerpoint/2010/main" val="34504338"/>
              </p:ext>
            </p:extLst>
          </p:nvPr>
        </p:nvGraphicFramePr>
        <p:xfrm>
          <a:off x="838200" y="1038225"/>
          <a:ext cx="10515600" cy="2392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007649690"/>
                    </a:ext>
                  </a:extLst>
                </a:gridCol>
                <a:gridCol w="2628900">
                  <a:extLst>
                    <a:ext uri="{9D8B030D-6E8A-4147-A177-3AD203B41FA5}">
                      <a16:colId xmlns:a16="http://schemas.microsoft.com/office/drawing/2014/main" val="1727280795"/>
                    </a:ext>
                  </a:extLst>
                </a:gridCol>
                <a:gridCol w="2628900">
                  <a:extLst>
                    <a:ext uri="{9D8B030D-6E8A-4147-A177-3AD203B41FA5}">
                      <a16:colId xmlns:a16="http://schemas.microsoft.com/office/drawing/2014/main" val="2258243644"/>
                    </a:ext>
                  </a:extLst>
                </a:gridCol>
                <a:gridCol w="2628900">
                  <a:extLst>
                    <a:ext uri="{9D8B030D-6E8A-4147-A177-3AD203B41FA5}">
                      <a16:colId xmlns:a16="http://schemas.microsoft.com/office/drawing/2014/main" val="4025191604"/>
                    </a:ext>
                  </a:extLst>
                </a:gridCol>
              </a:tblGrid>
              <a:tr h="370840">
                <a:tc>
                  <a:txBody>
                    <a:bodyPr/>
                    <a:lstStyle/>
                    <a:p>
                      <a:r>
                        <a:rPr lang="en-US" dirty="0"/>
                        <a:t>CPT® Code </a:t>
                      </a:r>
                    </a:p>
                  </a:txBody>
                  <a:tcPr/>
                </a:tc>
                <a:tc>
                  <a:txBody>
                    <a:bodyPr/>
                    <a:lstStyle/>
                    <a:p>
                      <a:r>
                        <a:rPr lang="en-US" dirty="0"/>
                        <a:t>Current Work RVU</a:t>
                      </a:r>
                    </a:p>
                  </a:txBody>
                  <a:tcPr/>
                </a:tc>
                <a:tc>
                  <a:txBody>
                    <a:bodyPr/>
                    <a:lstStyle/>
                    <a:p>
                      <a:r>
                        <a:rPr lang="en-US" dirty="0"/>
                        <a:t>RUC Recommended Work RVU</a:t>
                      </a:r>
                    </a:p>
                  </a:txBody>
                  <a:tcPr/>
                </a:tc>
                <a:tc>
                  <a:txBody>
                    <a:bodyPr/>
                    <a:lstStyle/>
                    <a:p>
                      <a:r>
                        <a:rPr lang="en-US" dirty="0"/>
                        <a:t>Final 2024 CMS Work RVU</a:t>
                      </a:r>
                    </a:p>
                  </a:txBody>
                  <a:tcPr/>
                </a:tc>
                <a:extLst>
                  <a:ext uri="{0D108BD9-81ED-4DB2-BD59-A6C34878D82A}">
                    <a16:rowId xmlns:a16="http://schemas.microsoft.com/office/drawing/2014/main" val="532068000"/>
                  </a:ext>
                </a:extLst>
              </a:tr>
              <a:tr h="370840">
                <a:tc>
                  <a:txBody>
                    <a:bodyPr/>
                    <a:lstStyle/>
                    <a:p>
                      <a:r>
                        <a:rPr lang="en-US" dirty="0">
                          <a:solidFill>
                            <a:schemeClr val="bg1"/>
                          </a:solidFill>
                        </a:rPr>
                        <a:t>99484</a:t>
                      </a:r>
                    </a:p>
                  </a:txBody>
                  <a:tcPr/>
                </a:tc>
                <a:tc>
                  <a:txBody>
                    <a:bodyPr/>
                    <a:lstStyle/>
                    <a:p>
                      <a:r>
                        <a:rPr lang="en-US" dirty="0">
                          <a:solidFill>
                            <a:schemeClr val="bg1"/>
                          </a:solidFill>
                        </a:rPr>
                        <a:t>0.61</a:t>
                      </a:r>
                    </a:p>
                  </a:txBody>
                  <a:tcPr/>
                </a:tc>
                <a:tc>
                  <a:txBody>
                    <a:bodyPr/>
                    <a:lstStyle/>
                    <a:p>
                      <a:r>
                        <a:rPr lang="en-US" dirty="0">
                          <a:solidFill>
                            <a:schemeClr val="bg1"/>
                          </a:solidFill>
                        </a:rPr>
                        <a:t>0.85</a:t>
                      </a:r>
                    </a:p>
                  </a:txBody>
                  <a:tcPr/>
                </a:tc>
                <a:tc>
                  <a:txBody>
                    <a:bodyPr/>
                    <a:lstStyle/>
                    <a:p>
                      <a:r>
                        <a:rPr lang="en-US" dirty="0">
                          <a:solidFill>
                            <a:schemeClr val="bg1"/>
                          </a:solidFill>
                        </a:rPr>
                        <a:t>0.93</a:t>
                      </a:r>
                    </a:p>
                  </a:txBody>
                  <a:tcPr/>
                </a:tc>
                <a:extLst>
                  <a:ext uri="{0D108BD9-81ED-4DB2-BD59-A6C34878D82A}">
                    <a16:rowId xmlns:a16="http://schemas.microsoft.com/office/drawing/2014/main" val="85621343"/>
                  </a:ext>
                </a:extLst>
              </a:tr>
              <a:tr h="370840">
                <a:tc>
                  <a:txBody>
                    <a:bodyPr/>
                    <a:lstStyle/>
                    <a:p>
                      <a:r>
                        <a:rPr lang="en-US" dirty="0">
                          <a:solidFill>
                            <a:schemeClr val="bg1"/>
                          </a:solidFill>
                        </a:rPr>
                        <a:t>99497</a:t>
                      </a:r>
                    </a:p>
                  </a:txBody>
                  <a:tcPr/>
                </a:tc>
                <a:tc>
                  <a:txBody>
                    <a:bodyPr/>
                    <a:lstStyle/>
                    <a:p>
                      <a:r>
                        <a:rPr lang="en-US" dirty="0">
                          <a:solidFill>
                            <a:schemeClr val="bg1"/>
                          </a:solidFill>
                        </a:rPr>
                        <a:t>1.50</a:t>
                      </a:r>
                    </a:p>
                  </a:txBody>
                  <a:tcPr/>
                </a:tc>
                <a:tc>
                  <a:txBody>
                    <a:bodyPr/>
                    <a:lstStyle/>
                    <a:p>
                      <a:r>
                        <a:rPr lang="en-US" dirty="0">
                          <a:solidFill>
                            <a:schemeClr val="bg1"/>
                          </a:solidFill>
                        </a:rPr>
                        <a:t>1.50</a:t>
                      </a:r>
                    </a:p>
                  </a:txBody>
                  <a:tcPr/>
                </a:tc>
                <a:tc>
                  <a:txBody>
                    <a:bodyPr/>
                    <a:lstStyle/>
                    <a:p>
                      <a:r>
                        <a:rPr lang="en-US" dirty="0">
                          <a:solidFill>
                            <a:schemeClr val="bg1"/>
                          </a:solidFill>
                        </a:rPr>
                        <a:t>1.50</a:t>
                      </a:r>
                    </a:p>
                  </a:txBody>
                  <a:tcPr/>
                </a:tc>
                <a:extLst>
                  <a:ext uri="{0D108BD9-81ED-4DB2-BD59-A6C34878D82A}">
                    <a16:rowId xmlns:a16="http://schemas.microsoft.com/office/drawing/2014/main" val="3587596329"/>
                  </a:ext>
                </a:extLst>
              </a:tr>
              <a:tr h="370840">
                <a:tc>
                  <a:txBody>
                    <a:bodyPr/>
                    <a:lstStyle/>
                    <a:p>
                      <a:r>
                        <a:rPr lang="en-US" dirty="0">
                          <a:solidFill>
                            <a:schemeClr val="bg1"/>
                          </a:solidFill>
                        </a:rPr>
                        <a:t>99498</a:t>
                      </a:r>
                    </a:p>
                  </a:txBody>
                  <a:tcPr/>
                </a:tc>
                <a:tc>
                  <a:txBody>
                    <a:bodyPr/>
                    <a:lstStyle/>
                    <a:p>
                      <a:r>
                        <a:rPr lang="en-US" dirty="0">
                          <a:solidFill>
                            <a:schemeClr val="bg1"/>
                          </a:solidFill>
                        </a:rPr>
                        <a:t>1.40</a:t>
                      </a:r>
                    </a:p>
                  </a:txBody>
                  <a:tcPr/>
                </a:tc>
                <a:tc>
                  <a:txBody>
                    <a:bodyPr/>
                    <a:lstStyle/>
                    <a:p>
                      <a:r>
                        <a:rPr lang="en-US" dirty="0">
                          <a:solidFill>
                            <a:schemeClr val="bg1"/>
                          </a:solidFill>
                        </a:rPr>
                        <a:t>1.40</a:t>
                      </a:r>
                    </a:p>
                  </a:txBody>
                  <a:tcPr/>
                </a:tc>
                <a:tc>
                  <a:txBody>
                    <a:bodyPr/>
                    <a:lstStyle/>
                    <a:p>
                      <a:r>
                        <a:rPr lang="en-US" dirty="0">
                          <a:solidFill>
                            <a:schemeClr val="bg1"/>
                          </a:solidFill>
                        </a:rPr>
                        <a:t>1.40</a:t>
                      </a:r>
                    </a:p>
                  </a:txBody>
                  <a:tcPr/>
                </a:tc>
                <a:extLst>
                  <a:ext uri="{0D108BD9-81ED-4DB2-BD59-A6C34878D82A}">
                    <a16:rowId xmlns:a16="http://schemas.microsoft.com/office/drawing/2014/main" val="2225137667"/>
                  </a:ext>
                </a:extLst>
              </a:tr>
              <a:tr h="370840">
                <a:tc>
                  <a:txBody>
                    <a:bodyPr/>
                    <a:lstStyle/>
                    <a:p>
                      <a:r>
                        <a:rPr lang="en-US" dirty="0">
                          <a:solidFill>
                            <a:schemeClr val="bg1"/>
                          </a:solidFill>
                        </a:rPr>
                        <a:t>G0277</a:t>
                      </a:r>
                    </a:p>
                  </a:txBody>
                  <a:tcPr/>
                </a:tc>
                <a:tc>
                  <a:txBody>
                    <a:bodyPr/>
                    <a:lstStyle/>
                    <a:p>
                      <a:r>
                        <a:rPr lang="en-US" dirty="0">
                          <a:solidFill>
                            <a:schemeClr val="bg1"/>
                          </a:solidFill>
                        </a:rPr>
                        <a:t>0.00</a:t>
                      </a:r>
                    </a:p>
                  </a:txBody>
                  <a:tcPr/>
                </a:tc>
                <a:tc>
                  <a:txBody>
                    <a:bodyPr/>
                    <a:lstStyle/>
                    <a:p>
                      <a:r>
                        <a:rPr lang="en-US" dirty="0">
                          <a:solidFill>
                            <a:schemeClr val="bg1"/>
                          </a:solidFill>
                        </a:rPr>
                        <a:t>Practice Expense (PE) Only</a:t>
                      </a:r>
                    </a:p>
                  </a:txBody>
                  <a:tcPr/>
                </a:tc>
                <a:tc>
                  <a:txBody>
                    <a:bodyPr/>
                    <a:lstStyle/>
                    <a:p>
                      <a:r>
                        <a:rPr lang="en-US" dirty="0">
                          <a:solidFill>
                            <a:schemeClr val="bg1"/>
                          </a:solidFill>
                        </a:rPr>
                        <a:t>PE Only 5.43/5.47</a:t>
                      </a:r>
                    </a:p>
                  </a:txBody>
                  <a:tcPr/>
                </a:tc>
                <a:extLst>
                  <a:ext uri="{0D108BD9-81ED-4DB2-BD59-A6C34878D82A}">
                    <a16:rowId xmlns:a16="http://schemas.microsoft.com/office/drawing/2014/main" val="3838556464"/>
                  </a:ext>
                </a:extLst>
              </a:tr>
            </a:tbl>
          </a:graphicData>
        </a:graphic>
      </p:graphicFrame>
      <p:pic>
        <p:nvPicPr>
          <p:cNvPr id="3" name="Picture 2">
            <a:extLst>
              <a:ext uri="{FF2B5EF4-FFF2-40B4-BE49-F238E27FC236}">
                <a16:creationId xmlns:a16="http://schemas.microsoft.com/office/drawing/2014/main" id="{E57608A6-41E1-4C97-F1B9-39C17C8AA59F}"/>
              </a:ext>
            </a:extLst>
          </p:cNvPr>
          <p:cNvPicPr>
            <a:picLocks noChangeAspect="1"/>
          </p:cNvPicPr>
          <p:nvPr/>
        </p:nvPicPr>
        <p:blipFill>
          <a:blip r:embed="rId3"/>
          <a:stretch>
            <a:fillRect/>
          </a:stretch>
        </p:blipFill>
        <p:spPr>
          <a:xfrm>
            <a:off x="4595446" y="3630930"/>
            <a:ext cx="3176954" cy="2188845"/>
          </a:xfrm>
          <a:prstGeom prst="rect">
            <a:avLst/>
          </a:prstGeom>
        </p:spPr>
      </p:pic>
    </p:spTree>
    <p:extLst>
      <p:ext uri="{BB962C8B-B14F-4D97-AF65-F5344CB8AC3E}">
        <p14:creationId xmlns:p14="http://schemas.microsoft.com/office/powerpoint/2010/main" val="4275067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496-2488-7F45-607E-B80732FCBFDB}"/>
              </a:ext>
            </a:extLst>
          </p:cNvPr>
          <p:cNvSpPr>
            <a:spLocks noGrp="1"/>
          </p:cNvSpPr>
          <p:nvPr>
            <p:ph type="title"/>
          </p:nvPr>
        </p:nvSpPr>
        <p:spPr/>
        <p:txBody>
          <a:bodyPr/>
          <a:lstStyle/>
          <a:p>
            <a:r>
              <a:rPr lang="en-US" dirty="0"/>
              <a:t>Surgery</a:t>
            </a:r>
          </a:p>
        </p:txBody>
      </p:sp>
    </p:spTree>
    <p:extLst>
      <p:ext uri="{BB962C8B-B14F-4D97-AF65-F5344CB8AC3E}">
        <p14:creationId xmlns:p14="http://schemas.microsoft.com/office/powerpoint/2010/main" val="1482624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199" y="296594"/>
            <a:ext cx="10515600" cy="473074"/>
          </a:xfrm>
        </p:spPr>
        <p:txBody>
          <a:bodyPr anchor="ctr">
            <a:normAutofit/>
          </a:bodyPr>
          <a:lstStyle/>
          <a:p>
            <a:r>
              <a:rPr lang="en-US" sz="2500" dirty="0"/>
              <a:t>Musculoskeletal System – Vertebral Body Tethering (VBT)</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199" y="1047751"/>
            <a:ext cx="5111496" cy="4629148"/>
          </a:xfrm>
        </p:spPr>
        <p:txBody>
          <a:bodyPr>
            <a:normAutofit/>
          </a:bodyPr>
          <a:lstStyle/>
          <a:p>
            <a:pPr marL="342900" indent="-342900">
              <a:buFont typeface="Arial" panose="020B0604020202020204" pitchFamily="34" charset="0"/>
              <a:buChar char="•"/>
            </a:pPr>
            <a:r>
              <a:rPr lang="en-US" dirty="0"/>
              <a:t>22836 Anterior thoracic vertebral body tethering, including thoracoscopy, when performed; up to 7 vertebral segments</a:t>
            </a:r>
          </a:p>
          <a:p>
            <a:pPr marL="342900" indent="-342900">
              <a:buFont typeface="Arial" panose="020B0604020202020204" pitchFamily="34" charset="0"/>
              <a:buChar char="•"/>
            </a:pPr>
            <a:r>
              <a:rPr lang="en-US" dirty="0"/>
              <a:t>22837 Anterior thoracic vertebral body tethering, including thoracoscopy, when performed; 8 or more vertebral segments</a:t>
            </a:r>
          </a:p>
          <a:p>
            <a:pPr marL="342900" indent="-342900">
              <a:buFont typeface="Arial" panose="020B0604020202020204" pitchFamily="34" charset="0"/>
              <a:buChar char="•"/>
            </a:pPr>
            <a:r>
              <a:rPr lang="en-US" dirty="0"/>
              <a:t>22838 Revision (e.g., augmentation, division of tether), replacement, or removal of thoracic vertebral body tethering, including thoracoscopy, when performed</a:t>
            </a:r>
          </a:p>
        </p:txBody>
      </p:sp>
      <p:pic>
        <p:nvPicPr>
          <p:cNvPr id="4" name="Picture 3">
            <a:extLst>
              <a:ext uri="{FF2B5EF4-FFF2-40B4-BE49-F238E27FC236}">
                <a16:creationId xmlns:a16="http://schemas.microsoft.com/office/drawing/2014/main" id="{017C1289-BF1C-AE5E-057C-C088CFC49AE1}"/>
              </a:ext>
            </a:extLst>
          </p:cNvPr>
          <p:cNvPicPr>
            <a:picLocks noChangeAspect="1"/>
          </p:cNvPicPr>
          <p:nvPr/>
        </p:nvPicPr>
        <p:blipFill>
          <a:blip r:embed="rId3"/>
          <a:stretch>
            <a:fillRect/>
          </a:stretch>
        </p:blipFill>
        <p:spPr>
          <a:xfrm>
            <a:off x="6241313" y="1047751"/>
            <a:ext cx="5112488" cy="4304833"/>
          </a:xfrm>
          <a:prstGeom prst="rect">
            <a:avLst/>
          </a:prstGeom>
          <a:noFill/>
        </p:spPr>
      </p:pic>
    </p:spTree>
    <p:extLst>
      <p:ext uri="{BB962C8B-B14F-4D97-AF65-F5344CB8AC3E}">
        <p14:creationId xmlns:p14="http://schemas.microsoft.com/office/powerpoint/2010/main" val="3751554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234175"/>
            <a:ext cx="10515600" cy="946925"/>
          </a:xfrm>
        </p:spPr>
        <p:txBody>
          <a:bodyPr/>
          <a:lstStyle/>
          <a:p>
            <a:r>
              <a:rPr lang="en-US" dirty="0"/>
              <a:t>Musculoskeletal System - Arthrodesis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200" y="1349298"/>
            <a:ext cx="10515600" cy="4327601"/>
          </a:xfrm>
        </p:spPr>
        <p:txBody>
          <a:bodyPr/>
          <a:lstStyle/>
          <a:p>
            <a:pPr marL="342900" indent="-342900">
              <a:buFont typeface="Arial" panose="020B0604020202020204" pitchFamily="34" charset="0"/>
              <a:buChar char="•"/>
            </a:pPr>
            <a:r>
              <a:rPr lang="en-US" dirty="0"/>
              <a:t>27278 Arthrodesis, sacroiliac joint, percutaneous, with image guidance, including placement of intra-articular implant(s) (e.g., bone allograft[s], synthetic device[s]), without placement of transfixation device</a:t>
            </a:r>
          </a:p>
          <a:p>
            <a:pPr marL="800100" lvl="1" indent="-342900">
              <a:buFont typeface="Arial" panose="020B0604020202020204" pitchFamily="34" charset="0"/>
              <a:buChar char="•"/>
            </a:pPr>
            <a:r>
              <a:rPr lang="en-US" dirty="0"/>
              <a:t>Replacement for deleted code 0775T Arthrodesis, sacroiliac joint, percutaneous, with image guidance, includes placement of intra-articular implant(s) (e.g., bone allograft[s], synthetic device[s])</a:t>
            </a:r>
          </a:p>
          <a:p>
            <a:pPr marL="342900" indent="-342900">
              <a:buFont typeface="Arial" panose="020B0604020202020204" pitchFamily="34" charset="0"/>
              <a:buChar char="•"/>
            </a:pPr>
            <a:r>
              <a:rPr lang="en-US" dirty="0"/>
              <a:t>Existing code 27279 Arthrodesis, sacroiliac joint, percutaneous or minimally invasive (indirect visualization), with image guidance, includes obtaining bone graft when performed, and placement of transfixing device</a:t>
            </a:r>
          </a:p>
          <a:p>
            <a:pPr marL="800100" lvl="1" indent="-342900">
              <a:buFont typeface="Arial" panose="020B0604020202020204" pitchFamily="34" charset="0"/>
              <a:buChar char="•"/>
            </a:pPr>
            <a:r>
              <a:rPr lang="en-US" dirty="0"/>
              <a:t>Replacement for deleted code 0809T Arthrodesis, sacroiliac joint, percutaneous or minimally invasive (indirect visualization), with image guidance, placement of transfixing device(s) and intra-articular implant(s), including allograft or synthetic device(s)</a:t>
            </a:r>
          </a:p>
        </p:txBody>
      </p:sp>
    </p:spTree>
    <p:extLst>
      <p:ext uri="{BB962C8B-B14F-4D97-AF65-F5344CB8AC3E}">
        <p14:creationId xmlns:p14="http://schemas.microsoft.com/office/powerpoint/2010/main" val="98030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Musculoskeletal System – Hallux Valgus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28292 Correction, hallux valgus </a:t>
            </a:r>
            <a:r>
              <a:rPr lang="en-US" b="1" strike="sngStrike" dirty="0"/>
              <a:t>(bunionectomy)</a:t>
            </a:r>
            <a:r>
              <a:rPr lang="en-US" dirty="0"/>
              <a:t>, with sesamoidectomy, when performed; with resection of proximal phalanx base, when performed, any method</a:t>
            </a:r>
          </a:p>
          <a:p>
            <a:pPr marL="342900" indent="-342900">
              <a:buFont typeface="Arial" panose="020B0604020202020204" pitchFamily="34" charset="0"/>
              <a:buChar char="•"/>
            </a:pPr>
            <a:r>
              <a:rPr lang="en-US" dirty="0"/>
              <a:t>28295 Correction, hallux valgus </a:t>
            </a:r>
            <a:r>
              <a:rPr lang="en-US" b="1" u="sng" strike="sngStrike" dirty="0"/>
              <a:t>(bunionectomy)</a:t>
            </a:r>
            <a:r>
              <a:rPr lang="en-US" dirty="0"/>
              <a:t>, with sesamoidectomy, when performed; with proximal metatarsal osteotomy, any method</a:t>
            </a:r>
          </a:p>
          <a:p>
            <a:pPr marL="342900" indent="-342900">
              <a:buFont typeface="Arial" panose="020B0604020202020204" pitchFamily="34" charset="0"/>
              <a:buChar char="•"/>
            </a:pPr>
            <a:endParaRPr lang="en-US" dirty="0"/>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28292 Correction, hallux valgus </a:t>
            </a:r>
            <a:r>
              <a:rPr lang="en-US" b="1" u="sng" dirty="0"/>
              <a:t>with bunionectomy</a:t>
            </a:r>
            <a:r>
              <a:rPr lang="en-US" dirty="0"/>
              <a:t>, with sesamoidectomy when performed; with resection of proximal phalanx base, when performed, any method</a:t>
            </a:r>
          </a:p>
          <a:p>
            <a:pPr marL="342900" indent="-342900">
              <a:buFont typeface="Arial" panose="020B0604020202020204" pitchFamily="34" charset="0"/>
              <a:buChar char="•"/>
            </a:pPr>
            <a:r>
              <a:rPr lang="en-US" dirty="0"/>
              <a:t>28295  Correction, hallux valgus </a:t>
            </a:r>
            <a:r>
              <a:rPr lang="en-US" b="1" u="sng" dirty="0"/>
              <a:t>with bunionectomy</a:t>
            </a:r>
            <a:r>
              <a:rPr lang="en-US" dirty="0"/>
              <a:t>, with sesamoidectomy when performed; with proximal metatarsal osteotomy, any method</a:t>
            </a:r>
          </a:p>
          <a:p>
            <a:pPr marL="342900" indent="-342900">
              <a:buFont typeface="Arial" panose="020B0604020202020204" pitchFamily="34" charset="0"/>
              <a:buChar char="•"/>
            </a:pPr>
            <a:endParaRPr lang="en-US" dirty="0"/>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 </a:t>
            </a:r>
          </a:p>
        </p:txBody>
      </p:sp>
    </p:spTree>
    <p:extLst>
      <p:ext uri="{BB962C8B-B14F-4D97-AF65-F5344CB8AC3E}">
        <p14:creationId xmlns:p14="http://schemas.microsoft.com/office/powerpoint/2010/main" val="2296740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Musculoskeletal System – Hallux Valgus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28296 Correction, hallux valgus </a:t>
            </a:r>
            <a:r>
              <a:rPr lang="en-US" b="1" u="sng" strike="sngStrike" dirty="0"/>
              <a:t>(bunionectomy)</a:t>
            </a:r>
            <a:r>
              <a:rPr lang="en-US" dirty="0"/>
              <a:t>, with sesamoidectomy, when performed; with distal metatarsal osteotomy, any method</a:t>
            </a:r>
          </a:p>
          <a:p>
            <a:pPr marL="342900" indent="-342900">
              <a:buFont typeface="Arial" panose="020B0604020202020204" pitchFamily="34" charset="0"/>
              <a:buChar char="•"/>
            </a:pPr>
            <a:r>
              <a:rPr lang="en-US" dirty="0"/>
              <a:t>28297 Correction, hallux valgus </a:t>
            </a:r>
            <a:r>
              <a:rPr lang="en-US" b="1" u="sng" strike="sngStrike" dirty="0"/>
              <a:t>(bunionectomy)</a:t>
            </a:r>
            <a:r>
              <a:rPr lang="en-US" dirty="0"/>
              <a:t>, with sesamoidectomy, when performed; with first metatarsal and medial cuneiform joint arthrodesis, any method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28296 Correction, hallux valgus </a:t>
            </a:r>
            <a:r>
              <a:rPr lang="en-US" b="1" u="sng" dirty="0"/>
              <a:t>with bunionectomy</a:t>
            </a:r>
            <a:r>
              <a:rPr lang="en-US" dirty="0"/>
              <a:t>, with sesamoidectomy when performed; with distal metatarsal osteotomy, any method</a:t>
            </a:r>
          </a:p>
          <a:p>
            <a:pPr marL="342900" indent="-342900">
              <a:buFont typeface="Arial" panose="020B0604020202020204" pitchFamily="34" charset="0"/>
              <a:buChar char="•"/>
            </a:pPr>
            <a:r>
              <a:rPr lang="en-US" dirty="0"/>
              <a:t>28297 Correction, hallux valgus </a:t>
            </a:r>
            <a:r>
              <a:rPr lang="en-US" b="1" u="sng" dirty="0"/>
              <a:t>with bunionectomy</a:t>
            </a:r>
            <a:r>
              <a:rPr lang="en-US" dirty="0"/>
              <a:t>, with sesamoidectomy when performed; with first metatarsal and medial cuneiform joint arthrodesis, any method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1637465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Musculoskeletal System – Hallux Valgus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28298 Correction, hallux valgus </a:t>
            </a:r>
            <a:r>
              <a:rPr lang="en-US" b="1" u="sng" strike="sngStrike" dirty="0"/>
              <a:t>(bunionectomy)</a:t>
            </a:r>
            <a:r>
              <a:rPr lang="en-US" dirty="0"/>
              <a:t>, with sesamoidectomy, when performed; with proximal phalanx osteotomy, any method</a:t>
            </a:r>
          </a:p>
          <a:p>
            <a:pPr marL="342900" indent="-342900">
              <a:buFont typeface="Arial" panose="020B0604020202020204" pitchFamily="34" charset="0"/>
              <a:buChar char="•"/>
            </a:pPr>
            <a:r>
              <a:rPr lang="en-US" dirty="0"/>
              <a:t>28299 Correction, hallux valgus </a:t>
            </a:r>
            <a:r>
              <a:rPr lang="en-US" b="1" u="sng" strike="sngStrike" dirty="0"/>
              <a:t>(bunionectomy)</a:t>
            </a:r>
            <a:r>
              <a:rPr lang="en-US" dirty="0"/>
              <a:t>, with sesamoidectomy, when performed; with double osteotomy, any method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28298 Correction, hallux valgus </a:t>
            </a:r>
            <a:r>
              <a:rPr lang="en-US" b="1" u="sng" dirty="0"/>
              <a:t>with bunionectomy</a:t>
            </a:r>
            <a:r>
              <a:rPr lang="en-US" dirty="0"/>
              <a:t>, with sesamoidectomy when performed; with proximal phalanx osteotomy, any method</a:t>
            </a:r>
          </a:p>
          <a:p>
            <a:pPr marL="342900" indent="-342900">
              <a:buFont typeface="Arial" panose="020B0604020202020204" pitchFamily="34" charset="0"/>
              <a:buChar char="•"/>
            </a:pPr>
            <a:r>
              <a:rPr lang="en-US" dirty="0"/>
              <a:t>28299 Correction, hallux valgus </a:t>
            </a:r>
            <a:r>
              <a:rPr lang="en-US" b="1" u="sng" dirty="0"/>
              <a:t>with bunionectomy</a:t>
            </a:r>
            <a:r>
              <a:rPr lang="en-US" dirty="0"/>
              <a:t>, with sesamoidectomy when performed; with double osteotomy, any method</a:t>
            </a:r>
          </a:p>
          <a:p>
            <a:endParaRPr lang="en-US" dirty="0"/>
          </a:p>
          <a:p>
            <a:pPr marL="342900" indent="-342900">
              <a:buFont typeface="Arial" panose="020B0604020202020204" pitchFamily="34" charset="0"/>
              <a:buChar char="•"/>
            </a:pPr>
            <a:endParaRPr lang="en-US" dirty="0"/>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593893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Respiratory System</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sz="2800" dirty="0"/>
              <a:t>31242 Nasal/sinus endoscopy, surgical; with destruction by radiofrequency ablation, posterior nasal nerve</a:t>
            </a:r>
          </a:p>
          <a:p>
            <a:pPr marL="342900" indent="-342900">
              <a:buFont typeface="Arial" panose="020B0604020202020204" pitchFamily="34" charset="0"/>
              <a:buChar char="•"/>
            </a:pPr>
            <a:r>
              <a:rPr lang="en-US" sz="2800" dirty="0"/>
              <a:t>31243 Nasal/sinus endoscopy, surgical; with destruction by cryoablation, posterior nasal nerve</a:t>
            </a:r>
          </a:p>
          <a:p>
            <a:pPr marL="342900" indent="-342900">
              <a:buFont typeface="Arial" panose="020B0604020202020204" pitchFamily="34" charset="0"/>
              <a:buChar char="•"/>
            </a:pPr>
            <a:r>
              <a:rPr lang="en-US" sz="2800" dirty="0"/>
              <a:t>Bilateral procedure</a:t>
            </a:r>
          </a:p>
        </p:txBody>
      </p:sp>
      <p:pic>
        <p:nvPicPr>
          <p:cNvPr id="4" name="Picture 3">
            <a:extLst>
              <a:ext uri="{FF2B5EF4-FFF2-40B4-BE49-F238E27FC236}">
                <a16:creationId xmlns:a16="http://schemas.microsoft.com/office/drawing/2014/main" id="{E88160F3-6E84-33CC-577E-A152DEFE63EF}"/>
              </a:ext>
            </a:extLst>
          </p:cNvPr>
          <p:cNvPicPr>
            <a:picLocks noChangeAspect="1"/>
          </p:cNvPicPr>
          <p:nvPr/>
        </p:nvPicPr>
        <p:blipFill>
          <a:blip r:embed="rId3"/>
          <a:stretch>
            <a:fillRect/>
          </a:stretch>
        </p:blipFill>
        <p:spPr>
          <a:xfrm>
            <a:off x="3681046" y="3323062"/>
            <a:ext cx="5206476" cy="2496711"/>
          </a:xfrm>
          <a:prstGeom prst="rect">
            <a:avLst/>
          </a:prstGeom>
        </p:spPr>
      </p:pic>
    </p:spTree>
    <p:extLst>
      <p:ext uri="{BB962C8B-B14F-4D97-AF65-F5344CB8AC3E}">
        <p14:creationId xmlns:p14="http://schemas.microsoft.com/office/powerpoint/2010/main" val="273666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BABB-7005-9798-A0EF-25608742F8AE}"/>
              </a:ext>
            </a:extLst>
          </p:cNvPr>
          <p:cNvSpPr>
            <a:spLocks noGrp="1"/>
          </p:cNvSpPr>
          <p:nvPr>
            <p:ph type="title"/>
          </p:nvPr>
        </p:nvSpPr>
        <p:spPr/>
        <p:txBody>
          <a:bodyPr/>
          <a:lstStyle/>
          <a:p>
            <a:r>
              <a:rPr lang="en-US" dirty="0"/>
              <a:t>Respiratory System</a:t>
            </a:r>
          </a:p>
        </p:txBody>
      </p:sp>
      <p:sp>
        <p:nvSpPr>
          <p:cNvPr id="3" name="Content Placeholder 2">
            <a:extLst>
              <a:ext uri="{FF2B5EF4-FFF2-40B4-BE49-F238E27FC236}">
                <a16:creationId xmlns:a16="http://schemas.microsoft.com/office/drawing/2014/main" id="{FDEC701C-A204-7ADE-3ECE-D3FAC8225ED0}"/>
              </a:ext>
            </a:extLst>
          </p:cNvPr>
          <p:cNvSpPr>
            <a:spLocks noGrp="1"/>
          </p:cNvSpPr>
          <p:nvPr>
            <p:ph idx="1"/>
          </p:nvPr>
        </p:nvSpPr>
        <p:spPr/>
        <p:txBody>
          <a:bodyPr/>
          <a:lstStyle/>
          <a:p>
            <a:pPr marL="342900" indent="-342900">
              <a:buFont typeface="Arial" panose="020B0604020202020204" pitchFamily="34" charset="0"/>
              <a:buChar char="•"/>
            </a:pPr>
            <a:r>
              <a:rPr lang="en-US" dirty="0"/>
              <a:t>Don’t confuse new codes with excision or destruction of intranasal lesion 30117-30118</a:t>
            </a:r>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id="{FB7BD1B6-F67A-88EB-BB56-99EE2FD2031F}"/>
              </a:ext>
            </a:extLst>
          </p:cNvPr>
          <p:cNvGraphicFramePr>
            <a:graphicFrameLocks noGrp="1"/>
          </p:cNvGraphicFramePr>
          <p:nvPr>
            <p:extLst>
              <p:ext uri="{D42A27DB-BD31-4B8C-83A1-F6EECF244321}">
                <p14:modId xmlns:p14="http://schemas.microsoft.com/office/powerpoint/2010/main" val="495550668"/>
              </p:ext>
            </p:extLst>
          </p:nvPr>
        </p:nvGraphicFramePr>
        <p:xfrm>
          <a:off x="981307" y="1449659"/>
          <a:ext cx="10203368" cy="4370115"/>
        </p:xfrm>
        <a:graphic>
          <a:graphicData uri="http://schemas.openxmlformats.org/drawingml/2006/table">
            <a:tbl>
              <a:tblPr firstRow="1" bandRow="1">
                <a:tableStyleId>{5C22544A-7EE6-4342-B048-85BDC9FD1C3A}</a:tableStyleId>
              </a:tblPr>
              <a:tblGrid>
                <a:gridCol w="1505415">
                  <a:extLst>
                    <a:ext uri="{9D8B030D-6E8A-4147-A177-3AD203B41FA5}">
                      <a16:colId xmlns:a16="http://schemas.microsoft.com/office/drawing/2014/main" val="2670941715"/>
                    </a:ext>
                  </a:extLst>
                </a:gridCol>
                <a:gridCol w="3596269">
                  <a:extLst>
                    <a:ext uri="{9D8B030D-6E8A-4147-A177-3AD203B41FA5}">
                      <a16:colId xmlns:a16="http://schemas.microsoft.com/office/drawing/2014/main" val="1481861040"/>
                    </a:ext>
                  </a:extLst>
                </a:gridCol>
                <a:gridCol w="2550842">
                  <a:extLst>
                    <a:ext uri="{9D8B030D-6E8A-4147-A177-3AD203B41FA5}">
                      <a16:colId xmlns:a16="http://schemas.microsoft.com/office/drawing/2014/main" val="1487533853"/>
                    </a:ext>
                  </a:extLst>
                </a:gridCol>
                <a:gridCol w="2550842">
                  <a:extLst>
                    <a:ext uri="{9D8B030D-6E8A-4147-A177-3AD203B41FA5}">
                      <a16:colId xmlns:a16="http://schemas.microsoft.com/office/drawing/2014/main" val="3213401472"/>
                    </a:ext>
                  </a:extLst>
                </a:gridCol>
              </a:tblGrid>
              <a:tr h="874023">
                <a:tc>
                  <a:txBody>
                    <a:bodyPr/>
                    <a:lstStyle/>
                    <a:p>
                      <a:pPr algn="l"/>
                      <a:r>
                        <a:rPr lang="en-US" sz="2000" dirty="0"/>
                        <a:t>CPT® Code</a:t>
                      </a:r>
                    </a:p>
                  </a:txBody>
                  <a:tcPr/>
                </a:tc>
                <a:tc>
                  <a:txBody>
                    <a:bodyPr/>
                    <a:lstStyle/>
                    <a:p>
                      <a:pPr algn="l"/>
                      <a:r>
                        <a:rPr lang="en-US" sz="2000" dirty="0"/>
                        <a:t>Current Work RVU</a:t>
                      </a:r>
                    </a:p>
                  </a:txBody>
                  <a:tcPr/>
                </a:tc>
                <a:tc>
                  <a:txBody>
                    <a:bodyPr/>
                    <a:lstStyle/>
                    <a:p>
                      <a:pPr algn="l"/>
                      <a:r>
                        <a:rPr lang="en-US" sz="2000" dirty="0"/>
                        <a:t>RUC Recommended Work RVU</a:t>
                      </a:r>
                    </a:p>
                  </a:txBody>
                  <a:tcPr/>
                </a:tc>
                <a:tc>
                  <a:txBody>
                    <a:bodyPr/>
                    <a:lstStyle/>
                    <a:p>
                      <a:pPr algn="l"/>
                      <a:r>
                        <a:rPr lang="en-US" sz="2000" dirty="0"/>
                        <a:t>Final 2024 CMS Work RVU</a:t>
                      </a:r>
                    </a:p>
                  </a:txBody>
                  <a:tcPr/>
                </a:tc>
                <a:extLst>
                  <a:ext uri="{0D108BD9-81ED-4DB2-BD59-A6C34878D82A}">
                    <a16:rowId xmlns:a16="http://schemas.microsoft.com/office/drawing/2014/main" val="624659551"/>
                  </a:ext>
                </a:extLst>
              </a:tr>
              <a:tr h="874023">
                <a:tc>
                  <a:txBody>
                    <a:bodyPr/>
                    <a:lstStyle/>
                    <a:p>
                      <a:pPr algn="l"/>
                      <a:r>
                        <a:rPr lang="en-US" sz="2000" dirty="0">
                          <a:solidFill>
                            <a:schemeClr val="bg1"/>
                          </a:solidFill>
                        </a:rPr>
                        <a:t>30117</a:t>
                      </a:r>
                    </a:p>
                  </a:txBody>
                  <a:tcPr/>
                </a:tc>
                <a:tc>
                  <a:txBody>
                    <a:bodyPr/>
                    <a:lstStyle/>
                    <a:p>
                      <a:pPr algn="l"/>
                      <a:r>
                        <a:rPr lang="en-US" sz="2000" dirty="0">
                          <a:solidFill>
                            <a:schemeClr val="bg1"/>
                          </a:solidFill>
                        </a:rPr>
                        <a:t>3.26</a:t>
                      </a:r>
                    </a:p>
                  </a:txBody>
                  <a:tcPr/>
                </a:tc>
                <a:tc>
                  <a:txBody>
                    <a:bodyPr/>
                    <a:lstStyle/>
                    <a:p>
                      <a:pPr algn="l"/>
                      <a:r>
                        <a:rPr lang="en-US" sz="2000" dirty="0">
                          <a:solidFill>
                            <a:schemeClr val="bg1"/>
                          </a:solidFill>
                        </a:rPr>
                        <a:t>3.91</a:t>
                      </a:r>
                    </a:p>
                  </a:txBody>
                  <a:tcPr/>
                </a:tc>
                <a:tc>
                  <a:txBody>
                    <a:bodyPr/>
                    <a:lstStyle/>
                    <a:p>
                      <a:pPr algn="l"/>
                      <a:r>
                        <a:rPr lang="en-US" sz="2000" dirty="0">
                          <a:solidFill>
                            <a:schemeClr val="bg1"/>
                          </a:solidFill>
                        </a:rPr>
                        <a:t>3.91</a:t>
                      </a:r>
                    </a:p>
                  </a:txBody>
                  <a:tcPr/>
                </a:tc>
                <a:extLst>
                  <a:ext uri="{0D108BD9-81ED-4DB2-BD59-A6C34878D82A}">
                    <a16:rowId xmlns:a16="http://schemas.microsoft.com/office/drawing/2014/main" val="3510417911"/>
                  </a:ext>
                </a:extLst>
              </a:tr>
              <a:tr h="874023">
                <a:tc>
                  <a:txBody>
                    <a:bodyPr/>
                    <a:lstStyle/>
                    <a:p>
                      <a:pPr algn="l"/>
                      <a:r>
                        <a:rPr lang="en-US" sz="2000" dirty="0">
                          <a:solidFill>
                            <a:schemeClr val="bg1"/>
                          </a:solidFill>
                        </a:rPr>
                        <a:t>30118</a:t>
                      </a:r>
                    </a:p>
                  </a:txBody>
                  <a:tcPr/>
                </a:tc>
                <a:tc>
                  <a:txBody>
                    <a:bodyPr/>
                    <a:lstStyle/>
                    <a:p>
                      <a:pPr algn="l"/>
                      <a:r>
                        <a:rPr lang="en-US" sz="2000" dirty="0">
                          <a:solidFill>
                            <a:schemeClr val="bg1"/>
                          </a:solidFill>
                        </a:rPr>
                        <a:t>9.92</a:t>
                      </a:r>
                    </a:p>
                  </a:txBody>
                  <a:tcPr/>
                </a:tc>
                <a:tc>
                  <a:txBody>
                    <a:bodyPr/>
                    <a:lstStyle/>
                    <a:p>
                      <a:pPr algn="l"/>
                      <a:r>
                        <a:rPr lang="en-US" sz="2000" dirty="0">
                          <a:solidFill>
                            <a:schemeClr val="bg1"/>
                          </a:solidFill>
                        </a:rPr>
                        <a:t>9.55</a:t>
                      </a:r>
                    </a:p>
                  </a:txBody>
                  <a:tcPr/>
                </a:tc>
                <a:tc>
                  <a:txBody>
                    <a:bodyPr/>
                    <a:lstStyle/>
                    <a:p>
                      <a:pPr algn="l"/>
                      <a:r>
                        <a:rPr lang="en-US" sz="2000" dirty="0">
                          <a:solidFill>
                            <a:schemeClr val="bg1"/>
                          </a:solidFill>
                        </a:rPr>
                        <a:t>7.75</a:t>
                      </a:r>
                    </a:p>
                  </a:txBody>
                  <a:tcPr/>
                </a:tc>
                <a:extLst>
                  <a:ext uri="{0D108BD9-81ED-4DB2-BD59-A6C34878D82A}">
                    <a16:rowId xmlns:a16="http://schemas.microsoft.com/office/drawing/2014/main" val="985800055"/>
                  </a:ext>
                </a:extLst>
              </a:tr>
              <a:tr h="874023">
                <a:tc>
                  <a:txBody>
                    <a:bodyPr/>
                    <a:lstStyle/>
                    <a:p>
                      <a:pPr algn="l"/>
                      <a:r>
                        <a:rPr lang="en-US" sz="2000" dirty="0">
                          <a:solidFill>
                            <a:schemeClr val="bg1"/>
                          </a:solidFill>
                        </a:rPr>
                        <a:t>31242</a:t>
                      </a:r>
                    </a:p>
                  </a:txBody>
                  <a:tcPr/>
                </a:tc>
                <a:tc>
                  <a:txBody>
                    <a:bodyPr/>
                    <a:lstStyle/>
                    <a:p>
                      <a:pPr algn="l"/>
                      <a:r>
                        <a:rPr lang="en-US" sz="2000" dirty="0">
                          <a:solidFill>
                            <a:schemeClr val="bg1"/>
                          </a:solidFill>
                        </a:rPr>
                        <a:t>N/A</a:t>
                      </a:r>
                    </a:p>
                  </a:txBody>
                  <a:tcPr/>
                </a:tc>
                <a:tc>
                  <a:txBody>
                    <a:bodyPr/>
                    <a:lstStyle/>
                    <a:p>
                      <a:pPr algn="l"/>
                      <a:r>
                        <a:rPr lang="en-US" sz="2000" dirty="0">
                          <a:solidFill>
                            <a:schemeClr val="bg1"/>
                          </a:solidFill>
                        </a:rPr>
                        <a:t>2.70</a:t>
                      </a:r>
                    </a:p>
                  </a:txBody>
                  <a:tcPr/>
                </a:tc>
                <a:tc>
                  <a:txBody>
                    <a:bodyPr/>
                    <a:lstStyle/>
                    <a:p>
                      <a:pPr algn="l"/>
                      <a:r>
                        <a:rPr lang="en-US" sz="2000" dirty="0">
                          <a:solidFill>
                            <a:schemeClr val="bg1"/>
                          </a:solidFill>
                        </a:rPr>
                        <a:t>2.70</a:t>
                      </a:r>
                    </a:p>
                  </a:txBody>
                  <a:tcPr/>
                </a:tc>
                <a:extLst>
                  <a:ext uri="{0D108BD9-81ED-4DB2-BD59-A6C34878D82A}">
                    <a16:rowId xmlns:a16="http://schemas.microsoft.com/office/drawing/2014/main" val="373710274"/>
                  </a:ext>
                </a:extLst>
              </a:tr>
              <a:tr h="874023">
                <a:tc>
                  <a:txBody>
                    <a:bodyPr/>
                    <a:lstStyle/>
                    <a:p>
                      <a:pPr algn="l"/>
                      <a:r>
                        <a:rPr lang="en-US" sz="2000" dirty="0">
                          <a:solidFill>
                            <a:schemeClr val="bg1"/>
                          </a:solidFill>
                        </a:rPr>
                        <a:t>31243</a:t>
                      </a:r>
                    </a:p>
                  </a:txBody>
                  <a:tcPr/>
                </a:tc>
                <a:tc>
                  <a:txBody>
                    <a:bodyPr/>
                    <a:lstStyle/>
                    <a:p>
                      <a:pPr algn="l"/>
                      <a:r>
                        <a:rPr lang="en-US" sz="2000" dirty="0">
                          <a:solidFill>
                            <a:schemeClr val="bg1"/>
                          </a:solidFill>
                        </a:rPr>
                        <a:t>N/A</a:t>
                      </a:r>
                    </a:p>
                  </a:txBody>
                  <a:tcPr/>
                </a:tc>
                <a:tc>
                  <a:txBody>
                    <a:bodyPr/>
                    <a:lstStyle/>
                    <a:p>
                      <a:pPr algn="l"/>
                      <a:r>
                        <a:rPr lang="en-US" sz="2000" dirty="0">
                          <a:solidFill>
                            <a:schemeClr val="bg1"/>
                          </a:solidFill>
                        </a:rPr>
                        <a:t>2.70</a:t>
                      </a:r>
                    </a:p>
                  </a:txBody>
                  <a:tcPr/>
                </a:tc>
                <a:tc>
                  <a:txBody>
                    <a:bodyPr/>
                    <a:lstStyle/>
                    <a:p>
                      <a:pPr algn="l"/>
                      <a:r>
                        <a:rPr lang="en-US" sz="2000" dirty="0">
                          <a:solidFill>
                            <a:schemeClr val="bg1"/>
                          </a:solidFill>
                        </a:rPr>
                        <a:t>2.70</a:t>
                      </a:r>
                    </a:p>
                  </a:txBody>
                  <a:tcPr/>
                </a:tc>
                <a:extLst>
                  <a:ext uri="{0D108BD9-81ED-4DB2-BD59-A6C34878D82A}">
                    <a16:rowId xmlns:a16="http://schemas.microsoft.com/office/drawing/2014/main" val="2746809140"/>
                  </a:ext>
                </a:extLst>
              </a:tr>
            </a:tbl>
          </a:graphicData>
        </a:graphic>
      </p:graphicFrame>
    </p:spTree>
    <p:extLst>
      <p:ext uri="{BB962C8B-B14F-4D97-AF65-F5344CB8AC3E}">
        <p14:creationId xmlns:p14="http://schemas.microsoft.com/office/powerpoint/2010/main" val="184831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496-2488-7F45-607E-B80732FCBFDB}"/>
              </a:ext>
            </a:extLst>
          </p:cNvPr>
          <p:cNvSpPr>
            <a:spLocks noGrp="1"/>
          </p:cNvSpPr>
          <p:nvPr>
            <p:ph type="title"/>
          </p:nvPr>
        </p:nvSpPr>
        <p:spPr/>
        <p:txBody>
          <a:bodyPr/>
          <a:lstStyle/>
          <a:p>
            <a:r>
              <a:rPr lang="en-US" dirty="0"/>
              <a:t>Overview of Updates</a:t>
            </a:r>
          </a:p>
        </p:txBody>
      </p:sp>
    </p:spTree>
    <p:extLst>
      <p:ext uri="{BB962C8B-B14F-4D97-AF65-F5344CB8AC3E}">
        <p14:creationId xmlns:p14="http://schemas.microsoft.com/office/powerpoint/2010/main" val="1584837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Cardiovascular System – Phrenic Nerve</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33276 Insertion of phrenic nerve stimulator system (pulse generator and stimulating lead[s]), including vessel catheterization, all imaging guidance, and pulse generator initial analysis with diagnostic mode activation, when performed</a:t>
            </a:r>
          </a:p>
          <a:p>
            <a:pPr marL="800100" lvl="1" indent="-342900">
              <a:buFont typeface="Arial" panose="020B0604020202020204" pitchFamily="34" charset="0"/>
              <a:buChar char="•"/>
            </a:pPr>
            <a:r>
              <a:rPr lang="en-US" dirty="0"/>
              <a:t>Possible replacement for code 0424T Insertion or replacement of neurostimulator system for treatment of central sleep apnea; complete system (transvenous placement of right or left stimulation lead, sensing lead, implantable pulse generator)</a:t>
            </a:r>
          </a:p>
          <a:p>
            <a:pPr marL="800100" lvl="1" indent="-342900">
              <a:buFont typeface="Arial" panose="020B0604020202020204" pitchFamily="34" charset="0"/>
              <a:buChar char="•"/>
            </a:pPr>
            <a:r>
              <a:rPr lang="en-US" dirty="0"/>
              <a:t>Possible replacement for code 0427T Insertion or replacement of neurostimulator system for treatment of central sleep apnea; pulse generator only</a:t>
            </a:r>
          </a:p>
          <a:p>
            <a:pPr marL="342900" indent="-342900">
              <a:buFont typeface="Arial" panose="020B0604020202020204" pitchFamily="34" charset="0"/>
              <a:buChar char="•"/>
            </a:pPr>
            <a:r>
              <a:rPr lang="en-US" dirty="0"/>
              <a:t>33277 Insertion of phrenic nerve stimulator transvenous sensing lead (List separately in addition to code for primary procedure)</a:t>
            </a:r>
          </a:p>
          <a:p>
            <a:pPr marL="800100" lvl="1" indent="-342900">
              <a:buFont typeface="Arial" panose="020B0604020202020204" pitchFamily="34" charset="0"/>
              <a:buChar char="•"/>
            </a:pPr>
            <a:r>
              <a:rPr lang="en-US" dirty="0"/>
              <a:t>Possible replacement for code 0425T Insertion or replacement of neurostimulator system for treatment of central sleep apnea; sensing lead only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43450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Cardiovascular System – Phrenic Nerve</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33278 Removal of phrenic nerve stimulator, including vessel catheterization, all imaging guidance, and interrogation and programming, when performed; system, including pulse generator and lead(s)</a:t>
            </a:r>
          </a:p>
          <a:p>
            <a:pPr marL="342900" indent="-342900">
              <a:buFont typeface="Arial" panose="020B0604020202020204" pitchFamily="34" charset="0"/>
              <a:buChar char="•"/>
            </a:pPr>
            <a:r>
              <a:rPr lang="en-US" dirty="0"/>
              <a:t>33279 Removal of phrenic nerve stimulator, including vessel catheterization, all imaging guidance, and interrogation and programming, when performed; transvenous stimulation or sensing lead(s) only</a:t>
            </a:r>
          </a:p>
          <a:p>
            <a:pPr marL="800100" lvl="1" indent="-342900">
              <a:buFont typeface="Arial" panose="020B0604020202020204" pitchFamily="34" charset="0"/>
              <a:buChar char="•"/>
            </a:pPr>
            <a:r>
              <a:rPr lang="en-US" dirty="0"/>
              <a:t>Possible replacement for code 0429T Removal of neurostimulator system for treatment of central sleep apnea; sensing lead only</a:t>
            </a:r>
          </a:p>
          <a:p>
            <a:pPr marL="800100" lvl="1" indent="-342900">
              <a:buFont typeface="Arial" panose="020B0604020202020204" pitchFamily="34" charset="0"/>
              <a:buChar char="•"/>
            </a:pPr>
            <a:r>
              <a:rPr lang="en-US" dirty="0"/>
              <a:t>Possible replacement for code 0430T Removal of neurostimulator system for treatment of central sleep apnea; stimulation lead only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12999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Cardiovascular System – Phrenic Nerve</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sz="2400" dirty="0"/>
              <a:t>33280 Removal of phrenic nerve stimulator, including vessel catheterization, all imaging guidance, and interrogation and programming, when performed; pulse generator only</a:t>
            </a:r>
          </a:p>
          <a:p>
            <a:pPr marL="800100" lvl="1" indent="-342900">
              <a:buFont typeface="Arial" panose="020B0604020202020204" pitchFamily="34" charset="0"/>
              <a:buChar char="•"/>
            </a:pPr>
            <a:r>
              <a:rPr lang="en-US" sz="2400" dirty="0"/>
              <a:t>Possible replacement for code 0428T Removal of neurostimulator system for treatment of central sleep apnea; pulse generator only</a:t>
            </a:r>
          </a:p>
          <a:p>
            <a:pPr marL="342900" indent="-342900">
              <a:buFont typeface="Arial" panose="020B0604020202020204" pitchFamily="34" charset="0"/>
              <a:buChar char="•"/>
            </a:pPr>
            <a:r>
              <a:rPr lang="en-US" sz="2400" dirty="0"/>
              <a:t>33281 Repositioning of phrenic nerve stimulator transvenous lead(s)</a:t>
            </a:r>
          </a:p>
          <a:p>
            <a:pPr marL="800100" lvl="1" indent="-342900">
              <a:buFont typeface="Arial" panose="020B0604020202020204" pitchFamily="34" charset="0"/>
              <a:buChar char="•"/>
            </a:pPr>
            <a:r>
              <a:rPr lang="en-US" sz="2400" dirty="0"/>
              <a:t>Possible replacement for code 0432T Repositioning of neurostimulator system for treatment of central sleep apnea; stimulation lead only</a:t>
            </a:r>
          </a:p>
          <a:p>
            <a:pPr marL="800100" lvl="1" indent="-342900">
              <a:buFont typeface="Arial" panose="020B0604020202020204" pitchFamily="34" charset="0"/>
              <a:buChar char="•"/>
            </a:pPr>
            <a:r>
              <a:rPr lang="en-US" sz="2400" dirty="0"/>
              <a:t>Possible replacement for code 0433T Repositioning of neurostimulator system for treatment of central sleep apnea; sensing lead only</a:t>
            </a:r>
          </a:p>
        </p:txBody>
      </p:sp>
    </p:spTree>
    <p:extLst>
      <p:ext uri="{BB962C8B-B14F-4D97-AF65-F5344CB8AC3E}">
        <p14:creationId xmlns:p14="http://schemas.microsoft.com/office/powerpoint/2010/main" val="2326150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Cardiovascular System – Phrenic Nerve</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33287 Removal and replacement of phrenic nerve stimulator, including vessel catheterization, all imaging guidance, and interrogation and programming, when performed; pulse generator</a:t>
            </a:r>
          </a:p>
          <a:p>
            <a:pPr marL="800100" lvl="1" indent="-342900">
              <a:buFont typeface="Arial" panose="020B0604020202020204" pitchFamily="34" charset="0"/>
              <a:buChar char="•"/>
            </a:pPr>
            <a:r>
              <a:rPr lang="en-US" dirty="0"/>
              <a:t>Possible replacement for code 0427T Insertion or replacement of neurostimulator system for treatment of central sleep apnea; pulse generator only</a:t>
            </a:r>
          </a:p>
          <a:p>
            <a:pPr marL="800100" lvl="1" indent="-342900">
              <a:buFont typeface="Arial" panose="020B0604020202020204" pitchFamily="34" charset="0"/>
              <a:buChar char="•"/>
            </a:pPr>
            <a:r>
              <a:rPr lang="en-US" dirty="0"/>
              <a:t>Possible replacement for code 0431T Removal and replacement of neurostimulator system for treatment of central sleep apnea, pulse generator only</a:t>
            </a:r>
          </a:p>
          <a:p>
            <a:pPr marL="342900" indent="-342900">
              <a:buFont typeface="Arial" panose="020B0604020202020204" pitchFamily="34" charset="0"/>
              <a:buChar char="•"/>
            </a:pPr>
            <a:r>
              <a:rPr lang="en-US" dirty="0"/>
              <a:t>33288 Removal and replacement of phrenic nerve stimulator, including vessel catheterization, all imaging guidance, and interrogation and programming, when performed; transvenous stimulation or sensing lead(s)</a:t>
            </a:r>
          </a:p>
          <a:p>
            <a:pPr marL="800100" lvl="1" indent="-342900">
              <a:buFont typeface="Arial" panose="020B0604020202020204" pitchFamily="34" charset="0"/>
              <a:buChar char="•"/>
            </a:pPr>
            <a:r>
              <a:rPr lang="en-US" dirty="0"/>
              <a:t>Possible replacement for code 0425T Insertion or replacement of neurostimulator system for treatment of central sleep apnea; sensing lead only</a:t>
            </a:r>
          </a:p>
          <a:p>
            <a:pPr marL="800100" lvl="1" indent="-342900">
              <a:buFont typeface="Arial" panose="020B0604020202020204" pitchFamily="34" charset="0"/>
              <a:buChar char="•"/>
            </a:pPr>
            <a:r>
              <a:rPr lang="en-US" dirty="0"/>
              <a:t>Possible replacement for code 0426T Insertion or replacement of neurostimulator system for treatment of central sleep apnea; stimulation lead only</a:t>
            </a:r>
          </a:p>
        </p:txBody>
      </p:sp>
    </p:spTree>
    <p:extLst>
      <p:ext uri="{BB962C8B-B14F-4D97-AF65-F5344CB8AC3E}">
        <p14:creationId xmlns:p14="http://schemas.microsoft.com/office/powerpoint/2010/main" val="3873187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Male Genitourinary System</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52284 Cystourethroscopy, with mechanical urethral dilation and urethral therapeutic drug delivery by drug-coated balloon catheter for urethral stricture or stenosis, male, including fluoroscopy, when performed</a:t>
            </a:r>
          </a:p>
          <a:p>
            <a:pPr marL="800100" lvl="1" indent="-342900">
              <a:buFont typeface="Arial" panose="020B0604020202020204" pitchFamily="34" charset="0"/>
              <a:buChar char="•"/>
            </a:pPr>
            <a:r>
              <a:rPr lang="en-US" dirty="0"/>
              <a:t>Performed on the urethral stricture</a:t>
            </a:r>
          </a:p>
          <a:p>
            <a:pPr marL="342900" indent="-342900">
              <a:buFont typeface="Arial" panose="020B0604020202020204" pitchFamily="34" charset="0"/>
              <a:buChar char="•"/>
            </a:pPr>
            <a:r>
              <a:rPr lang="en-US" dirty="0"/>
              <a:t>Replaces 0499T Cystourethroscopy, with mechanical dilation and urethral therapeutic drug delivery for urethral stricture or stenosis, including fluoroscopy, when performed</a:t>
            </a:r>
          </a:p>
          <a:p>
            <a:pPr marL="342900" indent="-342900">
              <a:buFont typeface="Arial" panose="020B0604020202020204" pitchFamily="34" charset="0"/>
              <a:buChar char="•"/>
            </a:pPr>
            <a:r>
              <a:rPr lang="en-US" dirty="0"/>
              <a:t>Caution: 0619T Cystourethroscopy with transurethral anterior prostate commissurotomy and drug delivery, including transrectal ultrasound and fluoroscopy, when performed</a:t>
            </a:r>
          </a:p>
          <a:p>
            <a:pPr marL="800100" lvl="1" indent="-342900">
              <a:buFont typeface="Arial" panose="020B0604020202020204" pitchFamily="34" charset="0"/>
              <a:buChar char="•"/>
            </a:pPr>
            <a:r>
              <a:rPr lang="en-US" dirty="0"/>
              <a:t>Performed on the prostate</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11918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Female Genitourinary System</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58580 Transcervical ablation of uterine fibroid(s), including intraoperative ultrasound guidance and monitoring, radiofrequency</a:t>
            </a:r>
          </a:p>
          <a:p>
            <a:pPr marL="342900" indent="-342900">
              <a:buFont typeface="Arial" panose="020B0604020202020204" pitchFamily="34" charset="0"/>
              <a:buChar char="•"/>
            </a:pPr>
            <a:r>
              <a:rPr lang="en-US" dirty="0"/>
              <a:t>Replacement for 0404T Transcervical uterine fibroid(s) ablation with ultrasound guidance, radiofrequency</a:t>
            </a:r>
          </a:p>
          <a:p>
            <a:pPr marL="342900" indent="-342900">
              <a:buFont typeface="Arial" panose="020B0604020202020204" pitchFamily="34" charset="0"/>
              <a:buChar char="•"/>
            </a:pPr>
            <a:r>
              <a:rPr lang="en-US" dirty="0"/>
              <a:t>Transcervical ablation of a fibroid</a:t>
            </a:r>
          </a:p>
          <a:p>
            <a:pPr marL="800100" lvl="1" indent="-342900">
              <a:buFont typeface="Arial" panose="020B0604020202020204" pitchFamily="34" charset="0"/>
              <a:buChar char="•"/>
            </a:pPr>
            <a:r>
              <a:rPr lang="en-US" dirty="0"/>
              <a:t>Is not treatment of the endometrium – it is treatment of the fibroid</a:t>
            </a:r>
          </a:p>
          <a:p>
            <a:pPr marL="800100" lvl="1" indent="-342900">
              <a:buFont typeface="Arial" panose="020B0604020202020204" pitchFamily="34" charset="0"/>
              <a:buChar char="•"/>
            </a:pPr>
            <a:r>
              <a:rPr lang="en-US" dirty="0"/>
              <a:t>Monitoring is inherent to the procedure, so it has been added to the descriptor</a:t>
            </a:r>
          </a:p>
          <a:p>
            <a:pPr marL="342900" indent="-342900">
              <a:buFont typeface="Arial" panose="020B0604020202020204" pitchFamily="34" charset="0"/>
              <a:buChar char="•"/>
            </a:pPr>
            <a:r>
              <a:rPr lang="en-US" dirty="0"/>
              <a:t>Took this opportunity to create a new subsection “Other Procedures”</a:t>
            </a:r>
          </a:p>
          <a:p>
            <a:endParaRPr lang="en-US" dirty="0"/>
          </a:p>
        </p:txBody>
      </p:sp>
    </p:spTree>
    <p:extLst>
      <p:ext uri="{BB962C8B-B14F-4D97-AF65-F5344CB8AC3E}">
        <p14:creationId xmlns:p14="http://schemas.microsoft.com/office/powerpoint/2010/main" val="3666539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Nervous System – Responsive Neurostimulation</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61889 Insertion of skull-mounted cranial neurostimulator pulse generator or receiver, including craniectomy or craniotomy, when performed, with direct or inductive coupling, with connection to depth and/or cortical strip electrode array(s)</a:t>
            </a:r>
          </a:p>
          <a:p>
            <a:pPr marL="342900" indent="-342900">
              <a:buFont typeface="Arial" panose="020B0604020202020204" pitchFamily="34" charset="0"/>
              <a:buChar char="•"/>
            </a:pPr>
            <a:r>
              <a:rPr lang="en-US" dirty="0"/>
              <a:t>61891 Revision or replacement of skull-mounted cranial neurostimulator pulse generator or receiver with connection to depth and/or cortical strip electrode array(s)</a:t>
            </a:r>
          </a:p>
          <a:p>
            <a:pPr marL="342900" indent="-342900">
              <a:buFont typeface="Arial" panose="020B0604020202020204" pitchFamily="34" charset="0"/>
              <a:buChar char="•"/>
            </a:pPr>
            <a:r>
              <a:rPr lang="en-US" dirty="0"/>
              <a:t>61892 Removal of skull-mounted cranial neurostimulator pulse generator or receiver with cranioplasty, when performed</a:t>
            </a:r>
          </a:p>
          <a:p>
            <a:pPr marL="342900" indent="-342900">
              <a:buFont typeface="Arial" panose="020B0604020202020204" pitchFamily="34" charset="0"/>
              <a:buChar char="•"/>
            </a:pPr>
            <a:r>
              <a:rPr lang="en-US" dirty="0"/>
              <a:t>Cranial mounted implanted pulse generator (IPG) takes chronic electroencephalogram (EEG) readings</a:t>
            </a:r>
          </a:p>
          <a:p>
            <a:pPr marL="800100" lvl="1" indent="-342900">
              <a:buFont typeface="Arial" panose="020B0604020202020204" pitchFamily="34" charset="0"/>
              <a:buChar char="•"/>
            </a:pPr>
            <a:r>
              <a:rPr lang="en-US" dirty="0"/>
              <a:t>Device stimulates in response to abnormal EEG pattern</a:t>
            </a:r>
          </a:p>
          <a:p>
            <a:pPr marL="342900" indent="-342900">
              <a:buFont typeface="Arial" panose="020B0604020202020204" pitchFamily="34" charset="0"/>
              <a:buChar char="•"/>
            </a:pPr>
            <a:r>
              <a:rPr lang="en-US" dirty="0"/>
              <a:t>Separately report the insertion of the electrodes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70121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2C76-2F09-9DA7-AC2F-FC849AEE84DF}"/>
              </a:ext>
            </a:extLst>
          </p:cNvPr>
          <p:cNvSpPr>
            <a:spLocks noGrp="1"/>
          </p:cNvSpPr>
          <p:nvPr>
            <p:ph type="title"/>
          </p:nvPr>
        </p:nvSpPr>
        <p:spPr/>
        <p:txBody>
          <a:bodyPr/>
          <a:lstStyle/>
          <a:p>
            <a:r>
              <a:rPr lang="en-US" dirty="0"/>
              <a:t>Nervous System – Responsive Neurostimulation</a:t>
            </a:r>
          </a:p>
        </p:txBody>
      </p:sp>
      <p:pic>
        <p:nvPicPr>
          <p:cNvPr id="5" name="Content Placeholder 4">
            <a:extLst>
              <a:ext uri="{FF2B5EF4-FFF2-40B4-BE49-F238E27FC236}">
                <a16:creationId xmlns:a16="http://schemas.microsoft.com/office/drawing/2014/main" id="{3D9CECEA-D4E7-0AA1-9ABB-A69118074B57}"/>
              </a:ext>
            </a:extLst>
          </p:cNvPr>
          <p:cNvPicPr>
            <a:picLocks noGrp="1" noChangeAspect="1"/>
          </p:cNvPicPr>
          <p:nvPr>
            <p:ph idx="1"/>
          </p:nvPr>
        </p:nvPicPr>
        <p:blipFill>
          <a:blip r:embed="rId3"/>
          <a:stretch>
            <a:fillRect/>
          </a:stretch>
        </p:blipFill>
        <p:spPr>
          <a:xfrm>
            <a:off x="879418" y="1047750"/>
            <a:ext cx="5029314" cy="4629150"/>
          </a:xfrm>
          <a:prstGeom prst="rect">
            <a:avLst/>
          </a:prstGeom>
        </p:spPr>
      </p:pic>
      <p:pic>
        <p:nvPicPr>
          <p:cNvPr id="6" name="Content Placeholder 5">
            <a:extLst>
              <a:ext uri="{FF2B5EF4-FFF2-40B4-BE49-F238E27FC236}">
                <a16:creationId xmlns:a16="http://schemas.microsoft.com/office/drawing/2014/main" id="{06523117-67CA-CA6E-8F18-25EF1F1E0165}"/>
              </a:ext>
            </a:extLst>
          </p:cNvPr>
          <p:cNvPicPr>
            <a:picLocks noGrp="1" noChangeAspect="1"/>
          </p:cNvPicPr>
          <p:nvPr>
            <p:ph idx="13"/>
          </p:nvPr>
        </p:nvPicPr>
        <p:blipFill>
          <a:blip r:embed="rId4"/>
          <a:stretch>
            <a:fillRect/>
          </a:stretch>
        </p:blipFill>
        <p:spPr>
          <a:xfrm>
            <a:off x="7114433" y="1047750"/>
            <a:ext cx="3366983" cy="4629150"/>
          </a:xfrm>
          <a:prstGeom prst="rect">
            <a:avLst/>
          </a:prstGeom>
        </p:spPr>
      </p:pic>
    </p:spTree>
    <p:extLst>
      <p:ext uri="{BB962C8B-B14F-4D97-AF65-F5344CB8AC3E}">
        <p14:creationId xmlns:p14="http://schemas.microsoft.com/office/powerpoint/2010/main" val="325543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Nervous System – Spinal Neurostimulator</a:t>
            </a:r>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idx="1"/>
          </p:nvPr>
        </p:nvSpPr>
        <p:spPr>
          <a:xfrm>
            <a:off x="838200" y="1662112"/>
            <a:ext cx="5111496" cy="4629148"/>
          </a:xfrm>
        </p:spPr>
        <p:txBody>
          <a:bodyPr/>
          <a:lstStyle/>
          <a:p>
            <a:pPr marL="342900" indent="-342900">
              <a:buFont typeface="Arial" panose="020B0604020202020204" pitchFamily="34" charset="0"/>
              <a:buChar char="•"/>
            </a:pPr>
            <a:r>
              <a:rPr lang="en-US" dirty="0"/>
              <a:t>63685 Insertion or replacement of spinal neurostimulator pulse generator or receiver, </a:t>
            </a:r>
            <a:r>
              <a:rPr lang="en-US" b="1" u="sng" dirty="0"/>
              <a:t>requiring pocket creation and connection between electrode array and pulse generator or receiver</a:t>
            </a:r>
            <a:r>
              <a:rPr lang="en-US" dirty="0"/>
              <a:t> </a:t>
            </a:r>
          </a:p>
          <a:p>
            <a:pPr marL="342900" indent="-342900">
              <a:buFont typeface="Arial" panose="020B0604020202020204" pitchFamily="34" charset="0"/>
              <a:buChar char="•"/>
            </a:pPr>
            <a:r>
              <a:rPr lang="en-US" dirty="0"/>
              <a:t>63688 Revision or removal of implanted spinal neurostimulator pulse generator or receiver, </a:t>
            </a:r>
            <a:r>
              <a:rPr lang="en-US" b="1" u="sng" dirty="0"/>
              <a:t>with detachable connection to electrode array</a:t>
            </a:r>
          </a:p>
          <a:p>
            <a:pPr marL="342900" indent="-342900">
              <a:buFont typeface="Arial" panose="020B0604020202020204" pitchFamily="34" charset="0"/>
              <a:buChar char="•"/>
            </a:pPr>
            <a:endParaRPr lang="en-US" dirty="0"/>
          </a:p>
          <a:p>
            <a:endParaRPr lang="en-US" dirty="0"/>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idx="13"/>
          </p:nvPr>
        </p:nvSpPr>
        <p:spPr>
          <a:xfrm>
            <a:off x="6335098" y="1662112"/>
            <a:ext cx="5112488" cy="4629148"/>
          </a:xfrm>
        </p:spPr>
        <p:txBody>
          <a:bodyPr/>
          <a:lstStyle/>
          <a:p>
            <a:pPr marL="342900" indent="-342900">
              <a:buFont typeface="Arial" panose="020B0604020202020204" pitchFamily="34" charset="0"/>
              <a:buChar char="•"/>
            </a:pPr>
            <a:r>
              <a:rPr lang="en-US" dirty="0"/>
              <a:t>63685 Insertion or replacement of spinal neurostimulator pulse generator or receiver, </a:t>
            </a:r>
            <a:r>
              <a:rPr lang="en-US" b="1" u="sng" strike="sngStrike" dirty="0"/>
              <a:t>direct or inductive coupling</a:t>
            </a:r>
            <a:r>
              <a:rPr lang="en-US" dirty="0"/>
              <a:t>   </a:t>
            </a:r>
          </a:p>
          <a:p>
            <a:pPr marL="342900" indent="-342900">
              <a:buFont typeface="Arial" panose="020B0604020202020204" pitchFamily="34" charset="0"/>
              <a:buChar char="•"/>
            </a:pPr>
            <a:r>
              <a:rPr lang="en-US" dirty="0"/>
              <a:t>63688 Revision or removal of implanted spinal neurostimulator pulse generator or receiver</a:t>
            </a:r>
          </a:p>
          <a:p>
            <a:endParaRPr lang="en-US" dirty="0"/>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4294967295"/>
          </p:nvPr>
        </p:nvSpPr>
        <p:spPr>
          <a:xfrm>
            <a:off x="980027" y="1025952"/>
            <a:ext cx="9939337" cy="392113"/>
          </a:xfrm>
        </p:spPr>
        <p:txBody>
          <a:bodyPr/>
          <a:lstStyle/>
          <a:p>
            <a:pPr algn="ctr"/>
            <a:r>
              <a:rPr lang="en-US" sz="2800" dirty="0"/>
              <a:t>2024 versus 2023</a:t>
            </a:r>
          </a:p>
        </p:txBody>
      </p:sp>
    </p:spTree>
    <p:extLst>
      <p:ext uri="{BB962C8B-B14F-4D97-AF65-F5344CB8AC3E}">
        <p14:creationId xmlns:p14="http://schemas.microsoft.com/office/powerpoint/2010/main" val="43777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sz="3600" dirty="0"/>
              <a:t>Nervous System – Peripheral Nerve Neurostimulator</a:t>
            </a:r>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idx="1"/>
          </p:nvPr>
        </p:nvSpPr>
        <p:spPr>
          <a:xfrm>
            <a:off x="837205" y="1658938"/>
            <a:ext cx="5111496" cy="4629148"/>
          </a:xfrm>
        </p:spPr>
        <p:txBody>
          <a:bodyPr/>
          <a:lstStyle/>
          <a:p>
            <a:pPr marL="342900" indent="-342900">
              <a:buFont typeface="Arial" panose="020B0604020202020204" pitchFamily="34" charset="0"/>
              <a:buChar char="•"/>
            </a:pPr>
            <a:r>
              <a:rPr lang="en-US" dirty="0"/>
              <a:t>64590 Insertion or replacement of peripheral, </a:t>
            </a:r>
            <a:r>
              <a:rPr lang="en-US" b="1" u="sng" dirty="0"/>
              <a:t>sacral</a:t>
            </a:r>
            <a:r>
              <a:rPr lang="en-US" dirty="0"/>
              <a:t>, or gastric neurostimulator pulse generator or receiver, </a:t>
            </a:r>
            <a:r>
              <a:rPr lang="en-US" b="1" u="sng" dirty="0"/>
              <a:t>requiring pocket creation and connection between electrode array and pulse generator or receiver </a:t>
            </a:r>
            <a:endParaRPr lang="en-US" dirty="0"/>
          </a:p>
          <a:p>
            <a:pPr marL="342900" indent="-342900">
              <a:buFont typeface="Arial" panose="020B0604020202020204" pitchFamily="34" charset="0"/>
              <a:buChar char="•"/>
            </a:pPr>
            <a:r>
              <a:rPr lang="en-US" dirty="0"/>
              <a:t>64595 Revision or removal of peripheral, </a:t>
            </a:r>
            <a:r>
              <a:rPr lang="en-US" b="1" u="sng" dirty="0"/>
              <a:t>sacral</a:t>
            </a:r>
            <a:r>
              <a:rPr lang="en-US" dirty="0"/>
              <a:t>, or gastric neurostimulator pulse generator or receiver, </a:t>
            </a:r>
            <a:r>
              <a:rPr lang="en-US" b="1" u="sng" dirty="0"/>
              <a:t>with detachable connection to electrode array</a:t>
            </a:r>
          </a:p>
          <a:p>
            <a:endParaRPr lang="en-US" dirty="0"/>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idx="13"/>
          </p:nvPr>
        </p:nvSpPr>
        <p:spPr>
          <a:xfrm>
            <a:off x="6359538" y="1658938"/>
            <a:ext cx="5112488" cy="4629148"/>
          </a:xfrm>
        </p:spPr>
        <p:txBody>
          <a:bodyPr/>
          <a:lstStyle/>
          <a:p>
            <a:pPr marL="342900" indent="-342900">
              <a:buFont typeface="Arial" panose="020B0604020202020204" pitchFamily="34" charset="0"/>
              <a:buChar char="•"/>
            </a:pPr>
            <a:r>
              <a:rPr lang="en-US" dirty="0"/>
              <a:t>64590 Insertion or replacement of peripheral or gastric neurostimulator pulse generator or receiver, </a:t>
            </a:r>
            <a:r>
              <a:rPr lang="en-US" b="1" u="sng" strike="sngStrike" dirty="0"/>
              <a:t>direct or inductive coupling</a:t>
            </a:r>
            <a:r>
              <a:rPr lang="en-US" dirty="0"/>
              <a:t> </a:t>
            </a:r>
          </a:p>
          <a:p>
            <a:endParaRPr lang="en-US" dirty="0"/>
          </a:p>
          <a:p>
            <a:pPr marL="342900" indent="-342900">
              <a:buFont typeface="Arial" panose="020B0604020202020204" pitchFamily="34" charset="0"/>
              <a:buChar char="•"/>
            </a:pPr>
            <a:r>
              <a:rPr lang="en-US" dirty="0"/>
              <a:t>64595 Revision or removal of peripheral or gastric neurostimulator pulse generator or receiver</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4294967295"/>
          </p:nvPr>
        </p:nvSpPr>
        <p:spPr>
          <a:xfrm>
            <a:off x="979032" y="1033952"/>
            <a:ext cx="9939337" cy="476250"/>
          </a:xfrm>
        </p:spPr>
        <p:txBody>
          <a:bodyPr/>
          <a:lstStyle/>
          <a:p>
            <a:pPr algn="ctr"/>
            <a:r>
              <a:rPr lang="en-US" sz="2800" dirty="0"/>
              <a:t>2024 versus 2023</a:t>
            </a:r>
          </a:p>
        </p:txBody>
      </p:sp>
    </p:spTree>
    <p:extLst>
      <p:ext uri="{BB962C8B-B14F-4D97-AF65-F5344CB8AC3E}">
        <p14:creationId xmlns:p14="http://schemas.microsoft.com/office/powerpoint/2010/main" val="214416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Current Procedural Terminology (CPT®) Updates</a:t>
            </a:r>
          </a:p>
        </p:txBody>
      </p:sp>
      <p:graphicFrame>
        <p:nvGraphicFramePr>
          <p:cNvPr id="5" name="Content Placeholder 4">
            <a:extLst>
              <a:ext uri="{FF2B5EF4-FFF2-40B4-BE49-F238E27FC236}">
                <a16:creationId xmlns:a16="http://schemas.microsoft.com/office/drawing/2014/main" id="{7727EB35-FDAD-7393-8189-D85B7D494473}"/>
              </a:ext>
            </a:extLst>
          </p:cNvPr>
          <p:cNvGraphicFramePr>
            <a:graphicFrameLocks noGrp="1"/>
          </p:cNvGraphicFramePr>
          <p:nvPr>
            <p:ph idx="1"/>
            <p:extLst>
              <p:ext uri="{D42A27DB-BD31-4B8C-83A1-F6EECF244321}">
                <p14:modId xmlns:p14="http://schemas.microsoft.com/office/powerpoint/2010/main" val="4277473091"/>
              </p:ext>
            </p:extLst>
          </p:nvPr>
        </p:nvGraphicFramePr>
        <p:xfrm>
          <a:off x="838200" y="1038225"/>
          <a:ext cx="10515600" cy="4450080"/>
        </p:xfrm>
        <a:graphic>
          <a:graphicData uri="http://schemas.openxmlformats.org/drawingml/2006/table">
            <a:tbl>
              <a:tblPr firstRow="1" bandRow="1">
                <a:tableStyleId>{5C22544A-7EE6-4342-B048-85BDC9FD1C3A}</a:tableStyleId>
              </a:tblPr>
              <a:tblGrid>
                <a:gridCol w="3146571">
                  <a:extLst>
                    <a:ext uri="{9D8B030D-6E8A-4147-A177-3AD203B41FA5}">
                      <a16:colId xmlns:a16="http://schemas.microsoft.com/office/drawing/2014/main" val="2418737390"/>
                    </a:ext>
                  </a:extLst>
                </a:gridCol>
                <a:gridCol w="2111229">
                  <a:extLst>
                    <a:ext uri="{9D8B030D-6E8A-4147-A177-3AD203B41FA5}">
                      <a16:colId xmlns:a16="http://schemas.microsoft.com/office/drawing/2014/main" val="3318930260"/>
                    </a:ext>
                  </a:extLst>
                </a:gridCol>
                <a:gridCol w="2628900">
                  <a:extLst>
                    <a:ext uri="{9D8B030D-6E8A-4147-A177-3AD203B41FA5}">
                      <a16:colId xmlns:a16="http://schemas.microsoft.com/office/drawing/2014/main" val="2937418125"/>
                    </a:ext>
                  </a:extLst>
                </a:gridCol>
                <a:gridCol w="2628900">
                  <a:extLst>
                    <a:ext uri="{9D8B030D-6E8A-4147-A177-3AD203B41FA5}">
                      <a16:colId xmlns:a16="http://schemas.microsoft.com/office/drawing/2014/main" val="3349075688"/>
                    </a:ext>
                  </a:extLst>
                </a:gridCol>
              </a:tblGrid>
              <a:tr h="370840">
                <a:tc>
                  <a:txBody>
                    <a:bodyPr/>
                    <a:lstStyle/>
                    <a:p>
                      <a:r>
                        <a:rPr lang="en-US" dirty="0"/>
                        <a:t>Section</a:t>
                      </a:r>
                    </a:p>
                  </a:txBody>
                  <a:tcPr/>
                </a:tc>
                <a:tc>
                  <a:txBody>
                    <a:bodyPr/>
                    <a:lstStyle/>
                    <a:p>
                      <a:r>
                        <a:rPr lang="en-US" dirty="0"/>
                        <a:t>Added</a:t>
                      </a:r>
                    </a:p>
                  </a:txBody>
                  <a:tcPr/>
                </a:tc>
                <a:tc>
                  <a:txBody>
                    <a:bodyPr/>
                    <a:lstStyle/>
                    <a:p>
                      <a:r>
                        <a:rPr lang="en-US" dirty="0"/>
                        <a:t>Deleted</a:t>
                      </a:r>
                    </a:p>
                  </a:txBody>
                  <a:tcPr/>
                </a:tc>
                <a:tc>
                  <a:txBody>
                    <a:bodyPr/>
                    <a:lstStyle/>
                    <a:p>
                      <a:r>
                        <a:rPr lang="en-US" dirty="0"/>
                        <a:t>Revised</a:t>
                      </a:r>
                    </a:p>
                  </a:txBody>
                  <a:tcPr/>
                </a:tc>
                <a:extLst>
                  <a:ext uri="{0D108BD9-81ED-4DB2-BD59-A6C34878D82A}">
                    <a16:rowId xmlns:a16="http://schemas.microsoft.com/office/drawing/2014/main" val="1494035634"/>
                  </a:ext>
                </a:extLst>
              </a:tr>
              <a:tr h="370840">
                <a:tc>
                  <a:txBody>
                    <a:bodyPr/>
                    <a:lstStyle/>
                    <a:p>
                      <a:r>
                        <a:rPr lang="en-US" dirty="0">
                          <a:solidFill>
                            <a:schemeClr val="bg1"/>
                          </a:solidFill>
                        </a:rPr>
                        <a:t>Evaluation</a:t>
                      </a:r>
                      <a:r>
                        <a:rPr lang="en-US" dirty="0"/>
                        <a:t> </a:t>
                      </a:r>
                      <a:r>
                        <a:rPr lang="en-US" dirty="0">
                          <a:solidFill>
                            <a:schemeClr val="bg1"/>
                          </a:solidFill>
                        </a:rPr>
                        <a:t>and Management</a:t>
                      </a:r>
                      <a:endParaRPr lang="en-US" dirty="0"/>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tc>
                  <a:txBody>
                    <a:bodyPr/>
                    <a:lstStyle/>
                    <a:p>
                      <a:r>
                        <a:rPr lang="en-US" dirty="0">
                          <a:solidFill>
                            <a:schemeClr val="bg1"/>
                          </a:solidFill>
                        </a:rPr>
                        <a:t>10</a:t>
                      </a:r>
                    </a:p>
                  </a:txBody>
                  <a:tcPr/>
                </a:tc>
                <a:extLst>
                  <a:ext uri="{0D108BD9-81ED-4DB2-BD59-A6C34878D82A}">
                    <a16:rowId xmlns:a16="http://schemas.microsoft.com/office/drawing/2014/main" val="1763719473"/>
                  </a:ext>
                </a:extLst>
              </a:tr>
              <a:tr h="370840">
                <a:tc>
                  <a:txBody>
                    <a:bodyPr/>
                    <a:lstStyle/>
                    <a:p>
                      <a:r>
                        <a:rPr lang="en-US" dirty="0">
                          <a:solidFill>
                            <a:schemeClr val="bg1"/>
                          </a:solidFill>
                        </a:rPr>
                        <a:t>Anesthesia</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extLst>
                  <a:ext uri="{0D108BD9-81ED-4DB2-BD59-A6C34878D82A}">
                    <a16:rowId xmlns:a16="http://schemas.microsoft.com/office/drawing/2014/main" val="2526418807"/>
                  </a:ext>
                </a:extLst>
              </a:tr>
              <a:tr h="370840">
                <a:tc>
                  <a:txBody>
                    <a:bodyPr/>
                    <a:lstStyle/>
                    <a:p>
                      <a:r>
                        <a:rPr lang="en-US" dirty="0">
                          <a:solidFill>
                            <a:schemeClr val="bg1"/>
                          </a:solidFill>
                        </a:rPr>
                        <a:t>Surgery</a:t>
                      </a:r>
                    </a:p>
                  </a:txBody>
                  <a:tcPr/>
                </a:tc>
                <a:tc>
                  <a:txBody>
                    <a:bodyPr/>
                    <a:lstStyle/>
                    <a:p>
                      <a:r>
                        <a:rPr lang="en-US" dirty="0">
                          <a:solidFill>
                            <a:schemeClr val="bg1"/>
                          </a:solidFill>
                        </a:rPr>
                        <a:t>23</a:t>
                      </a:r>
                    </a:p>
                  </a:txBody>
                  <a:tcPr/>
                </a:tc>
                <a:tc>
                  <a:txBody>
                    <a:bodyPr/>
                    <a:lstStyle/>
                    <a:p>
                      <a:r>
                        <a:rPr lang="en-US" dirty="0">
                          <a:solidFill>
                            <a:schemeClr val="bg1"/>
                          </a:solidFill>
                        </a:rPr>
                        <a:t>0</a:t>
                      </a:r>
                    </a:p>
                  </a:txBody>
                  <a:tcPr/>
                </a:tc>
                <a:tc>
                  <a:txBody>
                    <a:bodyPr/>
                    <a:lstStyle/>
                    <a:p>
                      <a:r>
                        <a:rPr lang="en-US" dirty="0">
                          <a:solidFill>
                            <a:schemeClr val="bg1"/>
                          </a:solidFill>
                        </a:rPr>
                        <a:t>10</a:t>
                      </a:r>
                    </a:p>
                  </a:txBody>
                  <a:tcPr/>
                </a:tc>
                <a:extLst>
                  <a:ext uri="{0D108BD9-81ED-4DB2-BD59-A6C34878D82A}">
                    <a16:rowId xmlns:a16="http://schemas.microsoft.com/office/drawing/2014/main" val="2800254808"/>
                  </a:ext>
                </a:extLst>
              </a:tr>
              <a:tr h="370840">
                <a:tc>
                  <a:txBody>
                    <a:bodyPr/>
                    <a:lstStyle/>
                    <a:p>
                      <a:r>
                        <a:rPr lang="en-US" dirty="0">
                          <a:solidFill>
                            <a:schemeClr val="bg1"/>
                          </a:solidFill>
                        </a:rPr>
                        <a:t>Radiology</a:t>
                      </a:r>
                    </a:p>
                  </a:txBody>
                  <a:tcPr/>
                </a:tc>
                <a:tc>
                  <a:txBody>
                    <a:bodyPr/>
                    <a:lstStyle/>
                    <a:p>
                      <a:r>
                        <a:rPr lang="en-US" dirty="0">
                          <a:solidFill>
                            <a:schemeClr val="bg1"/>
                          </a:solidFill>
                        </a:rPr>
                        <a:t>5</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extLst>
                  <a:ext uri="{0D108BD9-81ED-4DB2-BD59-A6C34878D82A}">
                    <a16:rowId xmlns:a16="http://schemas.microsoft.com/office/drawing/2014/main" val="1091292438"/>
                  </a:ext>
                </a:extLst>
              </a:tr>
              <a:tr h="370840">
                <a:tc>
                  <a:txBody>
                    <a:bodyPr/>
                    <a:lstStyle/>
                    <a:p>
                      <a:r>
                        <a:rPr lang="en-US" dirty="0">
                          <a:solidFill>
                            <a:schemeClr val="bg1"/>
                          </a:solidFill>
                        </a:rPr>
                        <a:t>Path/Lab</a:t>
                      </a:r>
                    </a:p>
                  </a:txBody>
                  <a:tcPr/>
                </a:tc>
                <a:tc>
                  <a:txBody>
                    <a:bodyPr/>
                    <a:lstStyle/>
                    <a:p>
                      <a:r>
                        <a:rPr lang="en-US" dirty="0">
                          <a:solidFill>
                            <a:schemeClr val="bg1"/>
                          </a:solidFill>
                        </a:rPr>
                        <a:t>13</a:t>
                      </a:r>
                    </a:p>
                  </a:txBody>
                  <a:tcPr/>
                </a:tc>
                <a:tc>
                  <a:txBody>
                    <a:bodyPr/>
                    <a:lstStyle/>
                    <a:p>
                      <a:r>
                        <a:rPr lang="en-US" dirty="0">
                          <a:solidFill>
                            <a:schemeClr val="bg1"/>
                          </a:solidFill>
                        </a:rPr>
                        <a:t>0</a:t>
                      </a:r>
                    </a:p>
                  </a:txBody>
                  <a:tcPr/>
                </a:tc>
                <a:tc>
                  <a:txBody>
                    <a:bodyPr/>
                    <a:lstStyle/>
                    <a:p>
                      <a:r>
                        <a:rPr lang="en-US" dirty="0">
                          <a:solidFill>
                            <a:schemeClr val="bg1"/>
                          </a:solidFill>
                        </a:rPr>
                        <a:t>16</a:t>
                      </a:r>
                    </a:p>
                  </a:txBody>
                  <a:tcPr/>
                </a:tc>
                <a:extLst>
                  <a:ext uri="{0D108BD9-81ED-4DB2-BD59-A6C34878D82A}">
                    <a16:rowId xmlns:a16="http://schemas.microsoft.com/office/drawing/2014/main" val="2397857895"/>
                  </a:ext>
                </a:extLst>
              </a:tr>
              <a:tr h="370840">
                <a:tc>
                  <a:txBody>
                    <a:bodyPr/>
                    <a:lstStyle/>
                    <a:p>
                      <a:r>
                        <a:rPr lang="en-US" dirty="0">
                          <a:solidFill>
                            <a:schemeClr val="bg1"/>
                          </a:solidFill>
                        </a:rPr>
                        <a:t>Medicine</a:t>
                      </a:r>
                    </a:p>
                  </a:txBody>
                  <a:tcPr/>
                </a:tc>
                <a:tc>
                  <a:txBody>
                    <a:bodyPr/>
                    <a:lstStyle/>
                    <a:p>
                      <a:r>
                        <a:rPr lang="en-US" dirty="0">
                          <a:solidFill>
                            <a:schemeClr val="bg1"/>
                          </a:solidFill>
                        </a:rPr>
                        <a:t>21</a:t>
                      </a:r>
                    </a:p>
                  </a:txBody>
                  <a:tcPr/>
                </a:tc>
                <a:tc>
                  <a:txBody>
                    <a:bodyPr/>
                    <a:lstStyle/>
                    <a:p>
                      <a:r>
                        <a:rPr lang="en-US" dirty="0">
                          <a:solidFill>
                            <a:schemeClr val="bg1"/>
                          </a:solidFill>
                        </a:rPr>
                        <a:t>0</a:t>
                      </a:r>
                    </a:p>
                  </a:txBody>
                  <a:tcPr/>
                </a:tc>
                <a:tc>
                  <a:txBody>
                    <a:bodyPr/>
                    <a:lstStyle/>
                    <a:p>
                      <a:r>
                        <a:rPr lang="en-US" dirty="0">
                          <a:solidFill>
                            <a:schemeClr val="bg1"/>
                          </a:solidFill>
                        </a:rPr>
                        <a:t>4</a:t>
                      </a:r>
                    </a:p>
                  </a:txBody>
                  <a:tcPr/>
                </a:tc>
                <a:extLst>
                  <a:ext uri="{0D108BD9-81ED-4DB2-BD59-A6C34878D82A}">
                    <a16:rowId xmlns:a16="http://schemas.microsoft.com/office/drawing/2014/main" val="1758928219"/>
                  </a:ext>
                </a:extLst>
              </a:tr>
              <a:tr h="370840">
                <a:tc>
                  <a:txBody>
                    <a:bodyPr/>
                    <a:lstStyle/>
                    <a:p>
                      <a:r>
                        <a:rPr lang="en-US" dirty="0">
                          <a:solidFill>
                            <a:schemeClr val="bg1"/>
                          </a:solidFill>
                        </a:rPr>
                        <a:t>Category II</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tc>
                  <a:txBody>
                    <a:bodyPr/>
                    <a:lstStyle/>
                    <a:p>
                      <a:r>
                        <a:rPr lang="en-US" dirty="0">
                          <a:solidFill>
                            <a:schemeClr val="bg1"/>
                          </a:solidFill>
                        </a:rPr>
                        <a:t>0</a:t>
                      </a:r>
                    </a:p>
                  </a:txBody>
                  <a:tcPr/>
                </a:tc>
                <a:extLst>
                  <a:ext uri="{0D108BD9-81ED-4DB2-BD59-A6C34878D82A}">
                    <a16:rowId xmlns:a16="http://schemas.microsoft.com/office/drawing/2014/main" val="1209553598"/>
                  </a:ext>
                </a:extLst>
              </a:tr>
              <a:tr h="370840">
                <a:tc>
                  <a:txBody>
                    <a:bodyPr/>
                    <a:lstStyle/>
                    <a:p>
                      <a:r>
                        <a:rPr lang="en-US" dirty="0">
                          <a:solidFill>
                            <a:schemeClr val="bg1"/>
                          </a:solidFill>
                        </a:rPr>
                        <a:t>Category III</a:t>
                      </a:r>
                    </a:p>
                  </a:txBody>
                  <a:tcPr/>
                </a:tc>
                <a:tc>
                  <a:txBody>
                    <a:bodyPr/>
                    <a:lstStyle/>
                    <a:p>
                      <a:r>
                        <a:rPr lang="en-US" dirty="0">
                          <a:solidFill>
                            <a:schemeClr val="bg1"/>
                          </a:solidFill>
                        </a:rPr>
                        <a:t>63</a:t>
                      </a:r>
                    </a:p>
                  </a:txBody>
                  <a:tcPr/>
                </a:tc>
                <a:tc>
                  <a:txBody>
                    <a:bodyPr/>
                    <a:lstStyle/>
                    <a:p>
                      <a:r>
                        <a:rPr lang="en-US" dirty="0">
                          <a:solidFill>
                            <a:schemeClr val="bg1"/>
                          </a:solidFill>
                        </a:rPr>
                        <a:t>32</a:t>
                      </a:r>
                    </a:p>
                  </a:txBody>
                  <a:tcPr/>
                </a:tc>
                <a:tc>
                  <a:txBody>
                    <a:bodyPr/>
                    <a:lstStyle/>
                    <a:p>
                      <a:r>
                        <a:rPr lang="en-US" dirty="0">
                          <a:solidFill>
                            <a:schemeClr val="bg1"/>
                          </a:solidFill>
                        </a:rPr>
                        <a:t>13</a:t>
                      </a:r>
                    </a:p>
                  </a:txBody>
                  <a:tcPr/>
                </a:tc>
                <a:extLst>
                  <a:ext uri="{0D108BD9-81ED-4DB2-BD59-A6C34878D82A}">
                    <a16:rowId xmlns:a16="http://schemas.microsoft.com/office/drawing/2014/main" val="3975451203"/>
                  </a:ext>
                </a:extLst>
              </a:tr>
              <a:tr h="370840">
                <a:tc>
                  <a:txBody>
                    <a:bodyPr/>
                    <a:lstStyle/>
                    <a:p>
                      <a:r>
                        <a:rPr lang="en-US" dirty="0">
                          <a:solidFill>
                            <a:schemeClr val="bg1"/>
                          </a:solidFill>
                        </a:rPr>
                        <a:t>MAAA</a:t>
                      </a:r>
                    </a:p>
                  </a:txBody>
                  <a:tcPr/>
                </a:tc>
                <a:tc>
                  <a:txBody>
                    <a:bodyPr/>
                    <a:lstStyle/>
                    <a:p>
                      <a:r>
                        <a:rPr lang="en-US" dirty="0">
                          <a:solidFill>
                            <a:schemeClr val="bg1"/>
                          </a:solidFill>
                        </a:rPr>
                        <a:t>0</a:t>
                      </a:r>
                    </a:p>
                  </a:txBody>
                  <a:tcPr/>
                </a:tc>
                <a:tc>
                  <a:txBody>
                    <a:bodyPr/>
                    <a:lstStyle/>
                    <a:p>
                      <a:r>
                        <a:rPr lang="en-US" dirty="0">
                          <a:solidFill>
                            <a:schemeClr val="bg1"/>
                          </a:solidFill>
                        </a:rPr>
                        <a:t>1</a:t>
                      </a:r>
                    </a:p>
                  </a:txBody>
                  <a:tcPr/>
                </a:tc>
                <a:tc>
                  <a:txBody>
                    <a:bodyPr/>
                    <a:lstStyle/>
                    <a:p>
                      <a:r>
                        <a:rPr lang="en-US" dirty="0">
                          <a:solidFill>
                            <a:schemeClr val="bg1"/>
                          </a:solidFill>
                        </a:rPr>
                        <a:t>0</a:t>
                      </a:r>
                    </a:p>
                  </a:txBody>
                  <a:tcPr/>
                </a:tc>
                <a:extLst>
                  <a:ext uri="{0D108BD9-81ED-4DB2-BD59-A6C34878D82A}">
                    <a16:rowId xmlns:a16="http://schemas.microsoft.com/office/drawing/2014/main" val="1430331914"/>
                  </a:ext>
                </a:extLst>
              </a:tr>
              <a:tr h="370840">
                <a:tc>
                  <a:txBody>
                    <a:bodyPr/>
                    <a:lstStyle/>
                    <a:p>
                      <a:r>
                        <a:rPr lang="en-US" dirty="0">
                          <a:solidFill>
                            <a:schemeClr val="bg1"/>
                          </a:solidFill>
                        </a:rPr>
                        <a:t>PLA Codes</a:t>
                      </a:r>
                    </a:p>
                  </a:txBody>
                  <a:tcPr/>
                </a:tc>
                <a:tc>
                  <a:txBody>
                    <a:bodyPr/>
                    <a:lstStyle/>
                    <a:p>
                      <a:r>
                        <a:rPr lang="en-US" dirty="0">
                          <a:solidFill>
                            <a:schemeClr val="bg1"/>
                          </a:solidFill>
                        </a:rPr>
                        <a:t>19</a:t>
                      </a:r>
                    </a:p>
                  </a:txBody>
                  <a:tcPr/>
                </a:tc>
                <a:tc>
                  <a:txBody>
                    <a:bodyPr/>
                    <a:lstStyle/>
                    <a:p>
                      <a:r>
                        <a:rPr lang="en-US" dirty="0">
                          <a:solidFill>
                            <a:schemeClr val="bg1"/>
                          </a:solidFill>
                        </a:rPr>
                        <a:t>0</a:t>
                      </a:r>
                    </a:p>
                  </a:txBody>
                  <a:tcPr/>
                </a:tc>
                <a:tc>
                  <a:txBody>
                    <a:bodyPr/>
                    <a:lstStyle/>
                    <a:p>
                      <a:r>
                        <a:rPr lang="en-US" dirty="0">
                          <a:solidFill>
                            <a:schemeClr val="bg1"/>
                          </a:solidFill>
                        </a:rPr>
                        <a:t>2</a:t>
                      </a:r>
                    </a:p>
                  </a:txBody>
                  <a:tcPr/>
                </a:tc>
                <a:extLst>
                  <a:ext uri="{0D108BD9-81ED-4DB2-BD59-A6C34878D82A}">
                    <a16:rowId xmlns:a16="http://schemas.microsoft.com/office/drawing/2014/main" val="674995013"/>
                  </a:ext>
                </a:extLst>
              </a:tr>
              <a:tr h="370840">
                <a:tc>
                  <a:txBody>
                    <a:bodyPr/>
                    <a:lstStyle/>
                    <a:p>
                      <a:r>
                        <a:rPr lang="en-US" b="1" dirty="0">
                          <a:solidFill>
                            <a:schemeClr val="bg1"/>
                          </a:solidFill>
                        </a:rPr>
                        <a:t>TOTALS</a:t>
                      </a:r>
                    </a:p>
                  </a:txBody>
                  <a:tcPr/>
                </a:tc>
                <a:tc>
                  <a:txBody>
                    <a:bodyPr/>
                    <a:lstStyle/>
                    <a:p>
                      <a:r>
                        <a:rPr lang="en-US" b="1" dirty="0">
                          <a:solidFill>
                            <a:schemeClr val="bg1"/>
                          </a:solidFill>
                        </a:rPr>
                        <a:t>145</a:t>
                      </a:r>
                    </a:p>
                  </a:txBody>
                  <a:tcPr/>
                </a:tc>
                <a:tc>
                  <a:txBody>
                    <a:bodyPr/>
                    <a:lstStyle/>
                    <a:p>
                      <a:r>
                        <a:rPr lang="en-US" b="1" dirty="0">
                          <a:solidFill>
                            <a:schemeClr val="bg1"/>
                          </a:solidFill>
                        </a:rPr>
                        <a:t>34</a:t>
                      </a:r>
                    </a:p>
                  </a:txBody>
                  <a:tcPr/>
                </a:tc>
                <a:tc>
                  <a:txBody>
                    <a:bodyPr/>
                    <a:lstStyle/>
                    <a:p>
                      <a:r>
                        <a:rPr lang="en-US" b="1" dirty="0">
                          <a:solidFill>
                            <a:schemeClr val="bg1"/>
                          </a:solidFill>
                        </a:rPr>
                        <a:t>55</a:t>
                      </a:r>
                    </a:p>
                  </a:txBody>
                  <a:tcPr/>
                </a:tc>
                <a:extLst>
                  <a:ext uri="{0D108BD9-81ED-4DB2-BD59-A6C34878D82A}">
                    <a16:rowId xmlns:a16="http://schemas.microsoft.com/office/drawing/2014/main" val="3111941036"/>
                  </a:ext>
                </a:extLst>
              </a:tr>
            </a:tbl>
          </a:graphicData>
        </a:graphic>
      </p:graphicFrame>
    </p:spTree>
    <p:extLst>
      <p:ext uri="{BB962C8B-B14F-4D97-AF65-F5344CB8AC3E}">
        <p14:creationId xmlns:p14="http://schemas.microsoft.com/office/powerpoint/2010/main" val="2510755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4CB5-15C7-B85E-25AD-4A13C73EFF0E}"/>
              </a:ext>
            </a:extLst>
          </p:cNvPr>
          <p:cNvSpPr>
            <a:spLocks noGrp="1"/>
          </p:cNvSpPr>
          <p:nvPr>
            <p:ph type="title"/>
          </p:nvPr>
        </p:nvSpPr>
        <p:spPr/>
        <p:txBody>
          <a:bodyPr/>
          <a:lstStyle/>
          <a:p>
            <a:r>
              <a:rPr lang="en-US" dirty="0"/>
              <a:t>Nervous System - Neurostimulator</a:t>
            </a:r>
          </a:p>
        </p:txBody>
      </p:sp>
      <p:graphicFrame>
        <p:nvGraphicFramePr>
          <p:cNvPr id="4" name="Content Placeholder 3">
            <a:extLst>
              <a:ext uri="{FF2B5EF4-FFF2-40B4-BE49-F238E27FC236}">
                <a16:creationId xmlns:a16="http://schemas.microsoft.com/office/drawing/2014/main" id="{8A8A3956-F5B3-8DA6-18DB-C5700A6F8C82}"/>
              </a:ext>
            </a:extLst>
          </p:cNvPr>
          <p:cNvGraphicFramePr>
            <a:graphicFrameLocks noGrp="1"/>
          </p:cNvGraphicFramePr>
          <p:nvPr>
            <p:ph idx="1"/>
            <p:extLst>
              <p:ext uri="{D42A27DB-BD31-4B8C-83A1-F6EECF244321}">
                <p14:modId xmlns:p14="http://schemas.microsoft.com/office/powerpoint/2010/main" val="2978937926"/>
              </p:ext>
            </p:extLst>
          </p:nvPr>
        </p:nvGraphicFramePr>
        <p:xfrm>
          <a:off x="838200" y="1038225"/>
          <a:ext cx="10515600" cy="2651760"/>
        </p:xfrm>
        <a:graphic>
          <a:graphicData uri="http://schemas.openxmlformats.org/drawingml/2006/table">
            <a:tbl>
              <a:tblPr firstRow="1" bandRow="1">
                <a:tableStyleId>{5C22544A-7EE6-4342-B048-85BDC9FD1C3A}</a:tableStyleId>
              </a:tblPr>
              <a:tblGrid>
                <a:gridCol w="1648522">
                  <a:extLst>
                    <a:ext uri="{9D8B030D-6E8A-4147-A177-3AD203B41FA5}">
                      <a16:colId xmlns:a16="http://schemas.microsoft.com/office/drawing/2014/main" val="2670552223"/>
                    </a:ext>
                  </a:extLst>
                </a:gridCol>
                <a:gridCol w="2531327">
                  <a:extLst>
                    <a:ext uri="{9D8B030D-6E8A-4147-A177-3AD203B41FA5}">
                      <a16:colId xmlns:a16="http://schemas.microsoft.com/office/drawing/2014/main" val="3505775778"/>
                    </a:ext>
                  </a:extLst>
                </a:gridCol>
                <a:gridCol w="3706851">
                  <a:extLst>
                    <a:ext uri="{9D8B030D-6E8A-4147-A177-3AD203B41FA5}">
                      <a16:colId xmlns:a16="http://schemas.microsoft.com/office/drawing/2014/main" val="2490871534"/>
                    </a:ext>
                  </a:extLst>
                </a:gridCol>
                <a:gridCol w="2628900">
                  <a:extLst>
                    <a:ext uri="{9D8B030D-6E8A-4147-A177-3AD203B41FA5}">
                      <a16:colId xmlns:a16="http://schemas.microsoft.com/office/drawing/2014/main" val="1635720205"/>
                    </a:ext>
                  </a:extLst>
                </a:gridCol>
              </a:tblGrid>
              <a:tr h="370840">
                <a:tc>
                  <a:txBody>
                    <a:bodyPr/>
                    <a:lstStyle/>
                    <a:p>
                      <a:r>
                        <a:rPr lang="en-US" sz="2400" dirty="0">
                          <a:solidFill>
                            <a:schemeClr val="bg1"/>
                          </a:solidFill>
                        </a:rPr>
                        <a:t>CPT Code</a:t>
                      </a:r>
                    </a:p>
                  </a:txBody>
                  <a:tcPr/>
                </a:tc>
                <a:tc>
                  <a:txBody>
                    <a:bodyPr/>
                    <a:lstStyle/>
                    <a:p>
                      <a:r>
                        <a:rPr lang="en-US" sz="2400" dirty="0">
                          <a:solidFill>
                            <a:schemeClr val="bg1"/>
                          </a:solidFill>
                        </a:rPr>
                        <a:t>Current Work RVU</a:t>
                      </a:r>
                    </a:p>
                  </a:txBody>
                  <a:tcPr/>
                </a:tc>
                <a:tc>
                  <a:txBody>
                    <a:bodyPr/>
                    <a:lstStyle/>
                    <a:p>
                      <a:r>
                        <a:rPr lang="en-US" sz="2400" dirty="0">
                          <a:solidFill>
                            <a:schemeClr val="bg1"/>
                          </a:solidFill>
                        </a:rPr>
                        <a:t>RUC Recommended Work RVU</a:t>
                      </a:r>
                    </a:p>
                  </a:txBody>
                  <a:tcPr/>
                </a:tc>
                <a:tc>
                  <a:txBody>
                    <a:bodyPr/>
                    <a:lstStyle/>
                    <a:p>
                      <a:r>
                        <a:rPr lang="en-US" sz="2400" dirty="0">
                          <a:solidFill>
                            <a:schemeClr val="bg1"/>
                          </a:solidFill>
                        </a:rPr>
                        <a:t>Final 2024 CMS Work RVU</a:t>
                      </a:r>
                    </a:p>
                  </a:txBody>
                  <a:tcPr/>
                </a:tc>
                <a:extLst>
                  <a:ext uri="{0D108BD9-81ED-4DB2-BD59-A6C34878D82A}">
                    <a16:rowId xmlns:a16="http://schemas.microsoft.com/office/drawing/2014/main" val="3796073715"/>
                  </a:ext>
                </a:extLst>
              </a:tr>
              <a:tr h="370840">
                <a:tc>
                  <a:txBody>
                    <a:bodyPr/>
                    <a:lstStyle/>
                    <a:p>
                      <a:r>
                        <a:rPr lang="en-US" sz="2400" dirty="0">
                          <a:solidFill>
                            <a:schemeClr val="bg1"/>
                          </a:solidFill>
                        </a:rPr>
                        <a:t>63685</a:t>
                      </a:r>
                    </a:p>
                  </a:txBody>
                  <a:tcPr/>
                </a:tc>
                <a:tc>
                  <a:txBody>
                    <a:bodyPr/>
                    <a:lstStyle/>
                    <a:p>
                      <a:r>
                        <a:rPr lang="en-US" sz="2400" dirty="0">
                          <a:solidFill>
                            <a:schemeClr val="bg1"/>
                          </a:solidFill>
                        </a:rPr>
                        <a:t>5.19</a:t>
                      </a:r>
                    </a:p>
                  </a:txBody>
                  <a:tcPr/>
                </a:tc>
                <a:tc>
                  <a:txBody>
                    <a:bodyPr/>
                    <a:lstStyle/>
                    <a:p>
                      <a:r>
                        <a:rPr lang="en-US" sz="2400" dirty="0">
                          <a:solidFill>
                            <a:schemeClr val="bg1"/>
                          </a:solidFill>
                        </a:rPr>
                        <a:t>5.19</a:t>
                      </a:r>
                    </a:p>
                  </a:txBody>
                  <a:tcPr/>
                </a:tc>
                <a:tc>
                  <a:txBody>
                    <a:bodyPr/>
                    <a:lstStyle/>
                    <a:p>
                      <a:r>
                        <a:rPr lang="en-US" sz="2400" dirty="0">
                          <a:solidFill>
                            <a:schemeClr val="bg1"/>
                          </a:solidFill>
                        </a:rPr>
                        <a:t>5.19</a:t>
                      </a:r>
                    </a:p>
                  </a:txBody>
                  <a:tcPr/>
                </a:tc>
                <a:extLst>
                  <a:ext uri="{0D108BD9-81ED-4DB2-BD59-A6C34878D82A}">
                    <a16:rowId xmlns:a16="http://schemas.microsoft.com/office/drawing/2014/main" val="3822189354"/>
                  </a:ext>
                </a:extLst>
              </a:tr>
              <a:tr h="370840">
                <a:tc>
                  <a:txBody>
                    <a:bodyPr/>
                    <a:lstStyle/>
                    <a:p>
                      <a:r>
                        <a:rPr lang="en-US" sz="2400" dirty="0">
                          <a:solidFill>
                            <a:schemeClr val="bg1"/>
                          </a:solidFill>
                        </a:rPr>
                        <a:t>63688</a:t>
                      </a:r>
                    </a:p>
                  </a:txBody>
                  <a:tcPr/>
                </a:tc>
                <a:tc>
                  <a:txBody>
                    <a:bodyPr/>
                    <a:lstStyle/>
                    <a:p>
                      <a:r>
                        <a:rPr lang="en-US" sz="2400" dirty="0">
                          <a:solidFill>
                            <a:schemeClr val="bg1"/>
                          </a:solidFill>
                        </a:rPr>
                        <a:t>5.30</a:t>
                      </a:r>
                    </a:p>
                  </a:txBody>
                  <a:tcPr/>
                </a:tc>
                <a:tc>
                  <a:txBody>
                    <a:bodyPr/>
                    <a:lstStyle/>
                    <a:p>
                      <a:r>
                        <a:rPr lang="en-US" sz="2400" dirty="0">
                          <a:solidFill>
                            <a:schemeClr val="bg1"/>
                          </a:solidFill>
                        </a:rPr>
                        <a:t>4.35</a:t>
                      </a:r>
                    </a:p>
                  </a:txBody>
                  <a:tcPr/>
                </a:tc>
                <a:tc>
                  <a:txBody>
                    <a:bodyPr/>
                    <a:lstStyle/>
                    <a:p>
                      <a:r>
                        <a:rPr lang="en-US" sz="2400" dirty="0">
                          <a:solidFill>
                            <a:schemeClr val="bg1"/>
                          </a:solidFill>
                        </a:rPr>
                        <a:t>4.35</a:t>
                      </a:r>
                    </a:p>
                  </a:txBody>
                  <a:tcPr/>
                </a:tc>
                <a:extLst>
                  <a:ext uri="{0D108BD9-81ED-4DB2-BD59-A6C34878D82A}">
                    <a16:rowId xmlns:a16="http://schemas.microsoft.com/office/drawing/2014/main" val="217120196"/>
                  </a:ext>
                </a:extLst>
              </a:tr>
              <a:tr h="370840">
                <a:tc>
                  <a:txBody>
                    <a:bodyPr/>
                    <a:lstStyle/>
                    <a:p>
                      <a:r>
                        <a:rPr lang="en-US" sz="2400" dirty="0">
                          <a:solidFill>
                            <a:schemeClr val="bg1"/>
                          </a:solidFill>
                        </a:rPr>
                        <a:t>64590</a:t>
                      </a:r>
                    </a:p>
                  </a:txBody>
                  <a:tcPr/>
                </a:tc>
                <a:tc>
                  <a:txBody>
                    <a:bodyPr/>
                    <a:lstStyle/>
                    <a:p>
                      <a:r>
                        <a:rPr lang="en-US" sz="2400" dirty="0">
                          <a:solidFill>
                            <a:schemeClr val="bg1"/>
                          </a:solidFill>
                        </a:rPr>
                        <a:t>2.45</a:t>
                      </a:r>
                    </a:p>
                  </a:txBody>
                  <a:tcPr/>
                </a:tc>
                <a:tc>
                  <a:txBody>
                    <a:bodyPr/>
                    <a:lstStyle/>
                    <a:p>
                      <a:r>
                        <a:rPr lang="en-US" sz="2400" dirty="0">
                          <a:solidFill>
                            <a:schemeClr val="bg1"/>
                          </a:solidFill>
                        </a:rPr>
                        <a:t>5.10</a:t>
                      </a:r>
                    </a:p>
                  </a:txBody>
                  <a:tcPr/>
                </a:tc>
                <a:tc>
                  <a:txBody>
                    <a:bodyPr/>
                    <a:lstStyle/>
                    <a:p>
                      <a:r>
                        <a:rPr lang="en-US" sz="2400" dirty="0">
                          <a:solidFill>
                            <a:schemeClr val="bg1"/>
                          </a:solidFill>
                        </a:rPr>
                        <a:t>5.10</a:t>
                      </a:r>
                    </a:p>
                  </a:txBody>
                  <a:tcPr/>
                </a:tc>
                <a:extLst>
                  <a:ext uri="{0D108BD9-81ED-4DB2-BD59-A6C34878D82A}">
                    <a16:rowId xmlns:a16="http://schemas.microsoft.com/office/drawing/2014/main" val="3881761835"/>
                  </a:ext>
                </a:extLst>
              </a:tr>
              <a:tr h="370840">
                <a:tc>
                  <a:txBody>
                    <a:bodyPr/>
                    <a:lstStyle/>
                    <a:p>
                      <a:r>
                        <a:rPr lang="en-US" sz="2400" dirty="0">
                          <a:solidFill>
                            <a:schemeClr val="bg1"/>
                          </a:solidFill>
                        </a:rPr>
                        <a:t>64595</a:t>
                      </a:r>
                    </a:p>
                  </a:txBody>
                  <a:tcPr/>
                </a:tc>
                <a:tc>
                  <a:txBody>
                    <a:bodyPr/>
                    <a:lstStyle/>
                    <a:p>
                      <a:r>
                        <a:rPr lang="en-US" sz="2400" dirty="0">
                          <a:solidFill>
                            <a:schemeClr val="bg1"/>
                          </a:solidFill>
                        </a:rPr>
                        <a:t>1.78</a:t>
                      </a:r>
                    </a:p>
                  </a:txBody>
                  <a:tcPr/>
                </a:tc>
                <a:tc>
                  <a:txBody>
                    <a:bodyPr/>
                    <a:lstStyle/>
                    <a:p>
                      <a:r>
                        <a:rPr lang="en-US" sz="2400" dirty="0">
                          <a:solidFill>
                            <a:schemeClr val="bg1"/>
                          </a:solidFill>
                        </a:rPr>
                        <a:t>3.79</a:t>
                      </a:r>
                    </a:p>
                  </a:txBody>
                  <a:tcPr/>
                </a:tc>
                <a:tc>
                  <a:txBody>
                    <a:bodyPr/>
                    <a:lstStyle/>
                    <a:p>
                      <a:r>
                        <a:rPr lang="en-US" sz="2400" dirty="0">
                          <a:solidFill>
                            <a:schemeClr val="bg1"/>
                          </a:solidFill>
                        </a:rPr>
                        <a:t>3.79</a:t>
                      </a:r>
                    </a:p>
                  </a:txBody>
                  <a:tcPr/>
                </a:tc>
                <a:extLst>
                  <a:ext uri="{0D108BD9-81ED-4DB2-BD59-A6C34878D82A}">
                    <a16:rowId xmlns:a16="http://schemas.microsoft.com/office/drawing/2014/main" val="2337744957"/>
                  </a:ext>
                </a:extLst>
              </a:tr>
            </a:tbl>
          </a:graphicData>
        </a:graphic>
      </p:graphicFrame>
      <p:pic>
        <p:nvPicPr>
          <p:cNvPr id="3" name="Picture 2">
            <a:extLst>
              <a:ext uri="{FF2B5EF4-FFF2-40B4-BE49-F238E27FC236}">
                <a16:creationId xmlns:a16="http://schemas.microsoft.com/office/drawing/2014/main" id="{CF4E43CF-8CD3-5A25-BAA8-3EC01B01649E}"/>
              </a:ext>
            </a:extLst>
          </p:cNvPr>
          <p:cNvPicPr>
            <a:picLocks noChangeAspect="1"/>
          </p:cNvPicPr>
          <p:nvPr/>
        </p:nvPicPr>
        <p:blipFill>
          <a:blip r:embed="rId3"/>
          <a:stretch>
            <a:fillRect/>
          </a:stretch>
        </p:blipFill>
        <p:spPr>
          <a:xfrm>
            <a:off x="3181350" y="3890009"/>
            <a:ext cx="5829300" cy="2053591"/>
          </a:xfrm>
          <a:prstGeom prst="rect">
            <a:avLst/>
          </a:prstGeom>
        </p:spPr>
      </p:pic>
    </p:spTree>
    <p:extLst>
      <p:ext uri="{BB962C8B-B14F-4D97-AF65-F5344CB8AC3E}">
        <p14:creationId xmlns:p14="http://schemas.microsoft.com/office/powerpoint/2010/main" val="3926486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Nervous System - Neurostimulator</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64596 Insertion or replacement of percutaneous electrode array, peripheral nerve, with integrated neurostimulator, including imaging guidance, when performed; initial electrode array</a:t>
            </a:r>
          </a:p>
          <a:p>
            <a:pPr marL="342900" indent="-342900">
              <a:buFont typeface="Arial" panose="020B0604020202020204" pitchFamily="34" charset="0"/>
              <a:buChar char="•"/>
            </a:pPr>
            <a:r>
              <a:rPr lang="en-US" dirty="0"/>
              <a:t>64597 Insertion or replacement of percutaneous electrode array, peripheral nerve, with integrated neurostimulator, including imaging guidance, when performed; each additional electrode array (List separately in addition to code for primary procedure)</a:t>
            </a:r>
          </a:p>
          <a:p>
            <a:pPr marL="342900" indent="-342900">
              <a:buFont typeface="Arial" panose="020B0604020202020204" pitchFamily="34" charset="0"/>
              <a:buChar char="•"/>
            </a:pPr>
            <a:r>
              <a:rPr lang="en-US" dirty="0"/>
              <a:t>64598 Revision or removal of neurostimulator electrode array, peripheral nerve, with integrated neurostimulator</a:t>
            </a:r>
          </a:p>
          <a:p>
            <a:pPr marL="342900" indent="-342900">
              <a:buFont typeface="Arial" panose="020B0604020202020204" pitchFamily="34" charset="0"/>
              <a:buChar char="•"/>
            </a:pPr>
            <a:r>
              <a:rPr lang="en-US" dirty="0"/>
              <a:t>All three are contractor priced, so no Work RVUs provided</a:t>
            </a:r>
          </a:p>
        </p:txBody>
      </p:sp>
    </p:spTree>
    <p:extLst>
      <p:ext uri="{BB962C8B-B14F-4D97-AF65-F5344CB8AC3E}">
        <p14:creationId xmlns:p14="http://schemas.microsoft.com/office/powerpoint/2010/main" val="489776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8027-A2DF-565F-58B9-E3F43496FD77}"/>
              </a:ext>
            </a:extLst>
          </p:cNvPr>
          <p:cNvSpPr>
            <a:spLocks noGrp="1"/>
          </p:cNvSpPr>
          <p:nvPr>
            <p:ph type="title"/>
          </p:nvPr>
        </p:nvSpPr>
        <p:spPr/>
        <p:txBody>
          <a:bodyPr/>
          <a:lstStyle/>
          <a:p>
            <a:r>
              <a:rPr lang="en-US" dirty="0"/>
              <a:t>Neurostimulator Help</a:t>
            </a:r>
          </a:p>
        </p:txBody>
      </p:sp>
      <p:graphicFrame>
        <p:nvGraphicFramePr>
          <p:cNvPr id="4" name="Content Placeholder 3">
            <a:extLst>
              <a:ext uri="{FF2B5EF4-FFF2-40B4-BE49-F238E27FC236}">
                <a16:creationId xmlns:a16="http://schemas.microsoft.com/office/drawing/2014/main" id="{4CEB2860-95F7-CAD2-AAAA-ADC49D55B86F}"/>
              </a:ext>
            </a:extLst>
          </p:cNvPr>
          <p:cNvGraphicFramePr>
            <a:graphicFrameLocks noGrp="1"/>
          </p:cNvGraphicFramePr>
          <p:nvPr>
            <p:ph idx="1"/>
            <p:extLst>
              <p:ext uri="{D42A27DB-BD31-4B8C-83A1-F6EECF244321}">
                <p14:modId xmlns:p14="http://schemas.microsoft.com/office/powerpoint/2010/main" val="3199826130"/>
              </p:ext>
            </p:extLst>
          </p:nvPr>
        </p:nvGraphicFramePr>
        <p:xfrm>
          <a:off x="838200" y="1038225"/>
          <a:ext cx="10515600" cy="4267200"/>
        </p:xfrm>
        <a:graphic>
          <a:graphicData uri="http://schemas.openxmlformats.org/drawingml/2006/table">
            <a:tbl>
              <a:tblPr firstRow="1" bandRow="1">
                <a:tableStyleId>{5C22544A-7EE6-4342-B048-85BDC9FD1C3A}</a:tableStyleId>
              </a:tblPr>
              <a:tblGrid>
                <a:gridCol w="1481254">
                  <a:extLst>
                    <a:ext uri="{9D8B030D-6E8A-4147-A177-3AD203B41FA5}">
                      <a16:colId xmlns:a16="http://schemas.microsoft.com/office/drawing/2014/main" val="3032207439"/>
                    </a:ext>
                  </a:extLst>
                </a:gridCol>
                <a:gridCol w="2765502">
                  <a:extLst>
                    <a:ext uri="{9D8B030D-6E8A-4147-A177-3AD203B41FA5}">
                      <a16:colId xmlns:a16="http://schemas.microsoft.com/office/drawing/2014/main" val="3716949573"/>
                    </a:ext>
                  </a:extLst>
                </a:gridCol>
                <a:gridCol w="2241395">
                  <a:extLst>
                    <a:ext uri="{9D8B030D-6E8A-4147-A177-3AD203B41FA5}">
                      <a16:colId xmlns:a16="http://schemas.microsoft.com/office/drawing/2014/main" val="3935596189"/>
                    </a:ext>
                  </a:extLst>
                </a:gridCol>
                <a:gridCol w="2085278">
                  <a:extLst>
                    <a:ext uri="{9D8B030D-6E8A-4147-A177-3AD203B41FA5}">
                      <a16:colId xmlns:a16="http://schemas.microsoft.com/office/drawing/2014/main" val="856623080"/>
                    </a:ext>
                  </a:extLst>
                </a:gridCol>
                <a:gridCol w="1942171">
                  <a:extLst>
                    <a:ext uri="{9D8B030D-6E8A-4147-A177-3AD203B41FA5}">
                      <a16:colId xmlns:a16="http://schemas.microsoft.com/office/drawing/2014/main" val="116885714"/>
                    </a:ext>
                  </a:extLst>
                </a:gridCol>
              </a:tblGrid>
              <a:tr h="370840">
                <a:tc>
                  <a:txBody>
                    <a:bodyPr/>
                    <a:lstStyle/>
                    <a:p>
                      <a:r>
                        <a:rPr lang="en-US" sz="2000" dirty="0">
                          <a:solidFill>
                            <a:schemeClr val="bg1"/>
                          </a:solidFill>
                        </a:rPr>
                        <a:t>Nerve</a:t>
                      </a:r>
                    </a:p>
                  </a:txBody>
                  <a:tcPr/>
                </a:tc>
                <a:tc>
                  <a:txBody>
                    <a:bodyPr/>
                    <a:lstStyle/>
                    <a:p>
                      <a:r>
                        <a:rPr lang="en-US" sz="2000" dirty="0">
                          <a:solidFill>
                            <a:schemeClr val="bg1"/>
                          </a:solidFill>
                        </a:rPr>
                        <a:t>Insertion/Replacement</a:t>
                      </a:r>
                    </a:p>
                    <a:p>
                      <a:r>
                        <a:rPr lang="en-US" sz="1600" dirty="0">
                          <a:solidFill>
                            <a:schemeClr val="bg1"/>
                          </a:solidFill>
                        </a:rPr>
                        <a:t>Pocket Creation</a:t>
                      </a:r>
                    </a:p>
                    <a:p>
                      <a:r>
                        <a:rPr lang="en-US" sz="1600" dirty="0">
                          <a:solidFill>
                            <a:schemeClr val="bg1"/>
                          </a:solidFill>
                        </a:rPr>
                        <a:t>Connection between electrode array and IPG/receiver</a:t>
                      </a:r>
                    </a:p>
                  </a:txBody>
                  <a:tcPr/>
                </a:tc>
                <a:tc>
                  <a:txBody>
                    <a:bodyPr/>
                    <a:lstStyle/>
                    <a:p>
                      <a:r>
                        <a:rPr lang="en-US" sz="2000" dirty="0">
                          <a:solidFill>
                            <a:schemeClr val="bg1"/>
                          </a:solidFill>
                        </a:rPr>
                        <a:t>Revision/Removal</a:t>
                      </a:r>
                    </a:p>
                    <a:p>
                      <a:r>
                        <a:rPr lang="en-US" sz="1600" dirty="0">
                          <a:solidFill>
                            <a:schemeClr val="bg1"/>
                          </a:solidFill>
                        </a:rPr>
                        <a:t>Detachable connection to array</a:t>
                      </a:r>
                    </a:p>
                  </a:txBody>
                  <a:tcPr/>
                </a:tc>
                <a:tc>
                  <a:txBody>
                    <a:bodyPr/>
                    <a:lstStyle/>
                    <a:p>
                      <a:r>
                        <a:rPr lang="en-US" sz="2000" dirty="0">
                          <a:solidFill>
                            <a:schemeClr val="bg1"/>
                          </a:solidFill>
                        </a:rPr>
                        <a:t>Percutaneous Insert/Replace</a:t>
                      </a:r>
                    </a:p>
                    <a:p>
                      <a:r>
                        <a:rPr lang="en-US" sz="1600" dirty="0">
                          <a:solidFill>
                            <a:schemeClr val="bg1"/>
                          </a:solidFill>
                        </a:rPr>
                        <a:t>Integrated neurostimulator</a:t>
                      </a:r>
                    </a:p>
                  </a:txBody>
                  <a:tcPr/>
                </a:tc>
                <a:tc>
                  <a:txBody>
                    <a:bodyPr/>
                    <a:lstStyle/>
                    <a:p>
                      <a:r>
                        <a:rPr lang="en-US" sz="1800" dirty="0">
                          <a:solidFill>
                            <a:schemeClr val="bg1"/>
                          </a:solidFill>
                        </a:rPr>
                        <a:t>Revision/Removal</a:t>
                      </a:r>
                    </a:p>
                    <a:p>
                      <a:r>
                        <a:rPr lang="en-US" sz="1800" dirty="0">
                          <a:solidFill>
                            <a:schemeClr val="bg1"/>
                          </a:solidFill>
                        </a:rPr>
                        <a:t>Integrated neurostimulator</a:t>
                      </a:r>
                    </a:p>
                  </a:txBody>
                  <a:tcPr/>
                </a:tc>
                <a:extLst>
                  <a:ext uri="{0D108BD9-81ED-4DB2-BD59-A6C34878D82A}">
                    <a16:rowId xmlns:a16="http://schemas.microsoft.com/office/drawing/2014/main" val="3259128021"/>
                  </a:ext>
                </a:extLst>
              </a:tr>
              <a:tr h="370840">
                <a:tc>
                  <a:txBody>
                    <a:bodyPr/>
                    <a:lstStyle/>
                    <a:p>
                      <a:r>
                        <a:rPr lang="en-US" sz="2000" dirty="0">
                          <a:solidFill>
                            <a:schemeClr val="bg1"/>
                          </a:solidFill>
                        </a:rPr>
                        <a:t>Spinal</a:t>
                      </a:r>
                    </a:p>
                  </a:txBody>
                  <a:tcPr/>
                </a:tc>
                <a:tc>
                  <a:txBody>
                    <a:bodyPr/>
                    <a:lstStyle/>
                    <a:p>
                      <a:r>
                        <a:rPr lang="en-US" sz="2000" dirty="0">
                          <a:solidFill>
                            <a:schemeClr val="bg1"/>
                          </a:solidFill>
                        </a:rPr>
                        <a:t>63685</a:t>
                      </a:r>
                    </a:p>
                  </a:txBody>
                  <a:tcPr/>
                </a:tc>
                <a:tc>
                  <a:txBody>
                    <a:bodyPr/>
                    <a:lstStyle/>
                    <a:p>
                      <a:r>
                        <a:rPr lang="en-US" sz="2000" dirty="0">
                          <a:solidFill>
                            <a:schemeClr val="bg1"/>
                          </a:solidFill>
                        </a:rPr>
                        <a:t>63688</a:t>
                      </a:r>
                    </a:p>
                  </a:txBody>
                  <a:tcPr/>
                </a:tc>
                <a:tc>
                  <a:txBody>
                    <a:bodyPr/>
                    <a:lstStyle/>
                    <a:p>
                      <a:r>
                        <a:rPr lang="en-US" sz="2000" dirty="0">
                          <a:solidFill>
                            <a:schemeClr val="bg1"/>
                          </a:solidFill>
                        </a:rPr>
                        <a:t>0784T</a:t>
                      </a:r>
                    </a:p>
                  </a:txBody>
                  <a:tcPr/>
                </a:tc>
                <a:tc>
                  <a:txBody>
                    <a:bodyPr/>
                    <a:lstStyle/>
                    <a:p>
                      <a:r>
                        <a:rPr lang="en-US" sz="2000" dirty="0">
                          <a:solidFill>
                            <a:schemeClr val="bg1"/>
                          </a:solidFill>
                        </a:rPr>
                        <a:t>0785T</a:t>
                      </a:r>
                    </a:p>
                  </a:txBody>
                  <a:tcPr/>
                </a:tc>
                <a:extLst>
                  <a:ext uri="{0D108BD9-81ED-4DB2-BD59-A6C34878D82A}">
                    <a16:rowId xmlns:a16="http://schemas.microsoft.com/office/drawing/2014/main" val="2913132863"/>
                  </a:ext>
                </a:extLst>
              </a:tr>
              <a:tr h="370840">
                <a:tc>
                  <a:txBody>
                    <a:bodyPr/>
                    <a:lstStyle/>
                    <a:p>
                      <a:r>
                        <a:rPr lang="en-US" sz="2000" dirty="0">
                          <a:solidFill>
                            <a:schemeClr val="bg1"/>
                          </a:solidFill>
                        </a:rPr>
                        <a:t>Peripheral, sacral, gastric</a:t>
                      </a:r>
                    </a:p>
                  </a:txBody>
                  <a:tcPr/>
                </a:tc>
                <a:tc>
                  <a:txBody>
                    <a:bodyPr/>
                    <a:lstStyle/>
                    <a:p>
                      <a:r>
                        <a:rPr lang="en-US" sz="2000" dirty="0">
                          <a:solidFill>
                            <a:schemeClr val="bg1"/>
                          </a:solidFill>
                        </a:rPr>
                        <a:t>64590</a:t>
                      </a:r>
                    </a:p>
                  </a:txBody>
                  <a:tcPr/>
                </a:tc>
                <a:tc>
                  <a:txBody>
                    <a:bodyPr/>
                    <a:lstStyle/>
                    <a:p>
                      <a:r>
                        <a:rPr lang="en-US" sz="2000" dirty="0">
                          <a:solidFill>
                            <a:schemeClr val="bg1"/>
                          </a:solidFill>
                        </a:rPr>
                        <a:t>64595</a:t>
                      </a:r>
                    </a:p>
                  </a:txBody>
                  <a:tcPr/>
                </a:tc>
                <a:tc>
                  <a:txBody>
                    <a:bodyPr/>
                    <a:lstStyle/>
                    <a:p>
                      <a:endParaRPr lang="en-US" sz="2000">
                        <a:solidFill>
                          <a:schemeClr val="bg1"/>
                        </a:solidFill>
                      </a:endParaRPr>
                    </a:p>
                  </a:txBody>
                  <a:tcPr/>
                </a:tc>
                <a:tc>
                  <a:txBody>
                    <a:bodyPr/>
                    <a:lstStyle/>
                    <a:p>
                      <a:endParaRPr lang="en-US" sz="2000">
                        <a:solidFill>
                          <a:schemeClr val="bg1"/>
                        </a:solidFill>
                      </a:endParaRPr>
                    </a:p>
                  </a:txBody>
                  <a:tcPr/>
                </a:tc>
                <a:extLst>
                  <a:ext uri="{0D108BD9-81ED-4DB2-BD59-A6C34878D82A}">
                    <a16:rowId xmlns:a16="http://schemas.microsoft.com/office/drawing/2014/main" val="1608954490"/>
                  </a:ext>
                </a:extLst>
              </a:tr>
              <a:tr h="370840">
                <a:tc>
                  <a:txBody>
                    <a:bodyPr/>
                    <a:lstStyle/>
                    <a:p>
                      <a:r>
                        <a:rPr lang="en-US" sz="2000" dirty="0">
                          <a:solidFill>
                            <a:schemeClr val="bg1"/>
                          </a:solidFill>
                        </a:rPr>
                        <a:t>Peripheral</a:t>
                      </a:r>
                    </a:p>
                  </a:txBody>
                  <a:tcPr/>
                </a:tc>
                <a:tc>
                  <a:txBody>
                    <a:bodyPr/>
                    <a:lstStyle/>
                    <a:p>
                      <a:endParaRPr lang="en-US" sz="2000" dirty="0">
                        <a:solidFill>
                          <a:schemeClr val="bg1"/>
                        </a:solidFill>
                      </a:endParaRPr>
                    </a:p>
                  </a:txBody>
                  <a:tcPr/>
                </a:tc>
                <a:tc>
                  <a:txBody>
                    <a:bodyPr/>
                    <a:lstStyle/>
                    <a:p>
                      <a:endParaRPr lang="en-US" sz="2000">
                        <a:solidFill>
                          <a:schemeClr val="bg1"/>
                        </a:solidFill>
                      </a:endParaRPr>
                    </a:p>
                  </a:txBody>
                  <a:tcPr/>
                </a:tc>
                <a:tc>
                  <a:txBody>
                    <a:bodyPr/>
                    <a:lstStyle/>
                    <a:p>
                      <a:r>
                        <a:rPr lang="en-US" sz="2000" dirty="0">
                          <a:solidFill>
                            <a:schemeClr val="bg1"/>
                          </a:solidFill>
                        </a:rPr>
                        <a:t>64596, +64597</a:t>
                      </a:r>
                    </a:p>
                  </a:txBody>
                  <a:tcPr/>
                </a:tc>
                <a:tc>
                  <a:txBody>
                    <a:bodyPr/>
                    <a:lstStyle/>
                    <a:p>
                      <a:r>
                        <a:rPr lang="en-US" sz="2000" dirty="0">
                          <a:solidFill>
                            <a:schemeClr val="bg1"/>
                          </a:solidFill>
                        </a:rPr>
                        <a:t>64598</a:t>
                      </a:r>
                    </a:p>
                  </a:txBody>
                  <a:tcPr/>
                </a:tc>
                <a:extLst>
                  <a:ext uri="{0D108BD9-81ED-4DB2-BD59-A6C34878D82A}">
                    <a16:rowId xmlns:a16="http://schemas.microsoft.com/office/drawing/2014/main" val="817018800"/>
                  </a:ext>
                </a:extLst>
              </a:tr>
              <a:tr h="370840">
                <a:tc>
                  <a:txBody>
                    <a:bodyPr/>
                    <a:lstStyle/>
                    <a:p>
                      <a:r>
                        <a:rPr lang="en-US" sz="2000" dirty="0">
                          <a:solidFill>
                            <a:schemeClr val="bg1"/>
                          </a:solidFill>
                        </a:rPr>
                        <a:t>Sacral</a:t>
                      </a:r>
                    </a:p>
                  </a:txBody>
                  <a:tcPr/>
                </a:tc>
                <a:tc>
                  <a:txBody>
                    <a:bodyPr/>
                    <a:lstStyle/>
                    <a:p>
                      <a:endParaRPr lang="en-US" sz="2000">
                        <a:solidFill>
                          <a:schemeClr val="bg1"/>
                        </a:solidFill>
                      </a:endParaRPr>
                    </a:p>
                  </a:txBody>
                  <a:tcPr/>
                </a:tc>
                <a:tc>
                  <a:txBody>
                    <a:bodyPr/>
                    <a:lstStyle/>
                    <a:p>
                      <a:endParaRPr lang="en-US" sz="2000">
                        <a:solidFill>
                          <a:schemeClr val="bg1"/>
                        </a:solidFill>
                      </a:endParaRPr>
                    </a:p>
                  </a:txBody>
                  <a:tcPr/>
                </a:tc>
                <a:tc>
                  <a:txBody>
                    <a:bodyPr/>
                    <a:lstStyle/>
                    <a:p>
                      <a:r>
                        <a:rPr lang="en-US" sz="2000" dirty="0">
                          <a:solidFill>
                            <a:schemeClr val="bg1"/>
                          </a:solidFill>
                        </a:rPr>
                        <a:t>0786T</a:t>
                      </a:r>
                    </a:p>
                  </a:txBody>
                  <a:tcPr/>
                </a:tc>
                <a:tc>
                  <a:txBody>
                    <a:bodyPr/>
                    <a:lstStyle/>
                    <a:p>
                      <a:r>
                        <a:rPr lang="en-US" sz="2000" dirty="0">
                          <a:solidFill>
                            <a:schemeClr val="bg1"/>
                          </a:solidFill>
                        </a:rPr>
                        <a:t>0787T</a:t>
                      </a:r>
                    </a:p>
                  </a:txBody>
                  <a:tcPr/>
                </a:tc>
                <a:extLst>
                  <a:ext uri="{0D108BD9-81ED-4DB2-BD59-A6C34878D82A}">
                    <a16:rowId xmlns:a16="http://schemas.microsoft.com/office/drawing/2014/main" val="2199756066"/>
                  </a:ext>
                </a:extLst>
              </a:tr>
              <a:tr h="370840">
                <a:tc>
                  <a:txBody>
                    <a:bodyPr/>
                    <a:lstStyle/>
                    <a:p>
                      <a:r>
                        <a:rPr lang="en-US" sz="2000" dirty="0">
                          <a:solidFill>
                            <a:schemeClr val="bg1"/>
                          </a:solidFill>
                        </a:rPr>
                        <a:t>Posterior tibial</a:t>
                      </a:r>
                    </a:p>
                  </a:txBody>
                  <a:tcPr/>
                </a:tc>
                <a:tc>
                  <a:txBody>
                    <a:bodyPr/>
                    <a:lstStyle/>
                    <a:p>
                      <a:endParaRPr lang="en-US" sz="2000" dirty="0">
                        <a:solidFill>
                          <a:schemeClr val="bg1"/>
                        </a:solidFill>
                      </a:endParaRPr>
                    </a:p>
                  </a:txBody>
                  <a:tcPr/>
                </a:tc>
                <a:tc>
                  <a:txBody>
                    <a:bodyPr/>
                    <a:lstStyle/>
                    <a:p>
                      <a:endParaRPr lang="en-US" sz="2000">
                        <a:solidFill>
                          <a:schemeClr val="bg1"/>
                        </a:solidFill>
                      </a:endParaRPr>
                    </a:p>
                  </a:txBody>
                  <a:tcPr/>
                </a:tc>
                <a:tc>
                  <a:txBody>
                    <a:bodyPr/>
                    <a:lstStyle/>
                    <a:p>
                      <a:r>
                        <a:rPr lang="en-US" sz="2000" dirty="0">
                          <a:solidFill>
                            <a:schemeClr val="bg1"/>
                          </a:solidFill>
                        </a:rPr>
                        <a:t>0587T</a:t>
                      </a:r>
                    </a:p>
                  </a:txBody>
                  <a:tcPr/>
                </a:tc>
                <a:tc>
                  <a:txBody>
                    <a:bodyPr/>
                    <a:lstStyle/>
                    <a:p>
                      <a:r>
                        <a:rPr lang="en-US" sz="2000" dirty="0">
                          <a:solidFill>
                            <a:schemeClr val="bg1"/>
                          </a:solidFill>
                        </a:rPr>
                        <a:t>0588T</a:t>
                      </a:r>
                    </a:p>
                  </a:txBody>
                  <a:tcPr/>
                </a:tc>
                <a:extLst>
                  <a:ext uri="{0D108BD9-81ED-4DB2-BD59-A6C34878D82A}">
                    <a16:rowId xmlns:a16="http://schemas.microsoft.com/office/drawing/2014/main" val="2860701861"/>
                  </a:ext>
                </a:extLst>
              </a:tr>
            </a:tbl>
          </a:graphicData>
        </a:graphic>
      </p:graphicFrame>
    </p:spTree>
    <p:extLst>
      <p:ext uri="{BB962C8B-B14F-4D97-AF65-F5344CB8AC3E}">
        <p14:creationId xmlns:p14="http://schemas.microsoft.com/office/powerpoint/2010/main" val="1591562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dirty="0"/>
              <a:t>Eye and Ocular Adnexa</a:t>
            </a:r>
          </a:p>
        </p:txBody>
      </p:sp>
      <p:pic>
        <p:nvPicPr>
          <p:cNvPr id="5" name="Picture 4">
            <a:extLst>
              <a:ext uri="{FF2B5EF4-FFF2-40B4-BE49-F238E27FC236}">
                <a16:creationId xmlns:a16="http://schemas.microsoft.com/office/drawing/2014/main" id="{EC2BF15A-F394-ED79-AF84-C5FB66EB7A26}"/>
              </a:ext>
            </a:extLst>
          </p:cNvPr>
          <p:cNvPicPr>
            <a:picLocks noChangeAspect="1"/>
          </p:cNvPicPr>
          <p:nvPr/>
        </p:nvPicPr>
        <p:blipFill rotWithShape="1">
          <a:blip r:embed="rId3"/>
          <a:srcRect l="21125" r="16764"/>
          <a:stretch/>
        </p:blipFill>
        <p:spPr>
          <a:xfrm>
            <a:off x="838199" y="1047751"/>
            <a:ext cx="5111496" cy="4629148"/>
          </a:xfrm>
          <a:prstGeom prst="rect">
            <a:avLst/>
          </a:prstGeom>
          <a:noFill/>
        </p:spPr>
      </p:pic>
      <p:sp>
        <p:nvSpPr>
          <p:cNvPr id="3" name="Content Placeholder 2">
            <a:extLst>
              <a:ext uri="{FF2B5EF4-FFF2-40B4-BE49-F238E27FC236}">
                <a16:creationId xmlns:a16="http://schemas.microsoft.com/office/drawing/2014/main" id="{658DBE9D-D286-9F0E-8FE4-DFD71D916D7C}"/>
              </a:ext>
            </a:extLst>
          </p:cNvPr>
          <p:cNvSpPr>
            <a:spLocks noGrp="1"/>
          </p:cNvSpPr>
          <p:nvPr>
            <p:ph idx="13"/>
          </p:nvPr>
        </p:nvSpPr>
        <p:spPr>
          <a:xfrm>
            <a:off x="6241313" y="1047751"/>
            <a:ext cx="5112488" cy="4629148"/>
          </a:xfrm>
        </p:spPr>
        <p:txBody>
          <a:bodyPr>
            <a:normAutofit/>
          </a:bodyPr>
          <a:lstStyle/>
          <a:p>
            <a:pPr marL="342900" indent="-342900">
              <a:buFont typeface="Arial" panose="020B0604020202020204" pitchFamily="34" charset="0"/>
              <a:buChar char="•"/>
            </a:pPr>
            <a:r>
              <a:rPr lang="en-US" dirty="0"/>
              <a:t>67516 Suprachoroidal space injection of pharmacologic agent (separate procedure)</a:t>
            </a:r>
          </a:p>
          <a:p>
            <a:pPr marL="342900" indent="-342900">
              <a:buFont typeface="Arial" panose="020B0604020202020204" pitchFamily="34" charset="0"/>
              <a:buChar char="•"/>
            </a:pPr>
            <a:r>
              <a:rPr lang="en-US" dirty="0"/>
              <a:t>Replaces 0465T Suprachoroidal injection of a pharmacologic agent (does not include supply of medication)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88015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1735-10DF-A9C9-162C-DB064B89C29E}"/>
              </a:ext>
            </a:extLst>
          </p:cNvPr>
          <p:cNvSpPr>
            <a:spLocks noGrp="1"/>
          </p:cNvSpPr>
          <p:nvPr>
            <p:ph type="title"/>
          </p:nvPr>
        </p:nvSpPr>
        <p:spPr/>
        <p:txBody>
          <a:bodyPr/>
          <a:lstStyle/>
          <a:p>
            <a:r>
              <a:rPr lang="en-US" sz="4000" dirty="0"/>
              <a:t>Eye and Ocular Adnexa</a:t>
            </a:r>
            <a:endParaRPr lang="en-US" dirty="0"/>
          </a:p>
        </p:txBody>
      </p:sp>
      <p:graphicFrame>
        <p:nvGraphicFramePr>
          <p:cNvPr id="4" name="Content Placeholder 3">
            <a:extLst>
              <a:ext uri="{FF2B5EF4-FFF2-40B4-BE49-F238E27FC236}">
                <a16:creationId xmlns:a16="http://schemas.microsoft.com/office/drawing/2014/main" id="{51A225A3-3E85-4AD6-D17F-68143A6AA3D3}"/>
              </a:ext>
            </a:extLst>
          </p:cNvPr>
          <p:cNvGraphicFramePr>
            <a:graphicFrameLocks noGrp="1"/>
          </p:cNvGraphicFramePr>
          <p:nvPr>
            <p:ph idx="1"/>
            <p:extLst>
              <p:ext uri="{D42A27DB-BD31-4B8C-83A1-F6EECF244321}">
                <p14:modId xmlns:p14="http://schemas.microsoft.com/office/powerpoint/2010/main" val="126421222"/>
              </p:ext>
            </p:extLst>
          </p:nvPr>
        </p:nvGraphicFramePr>
        <p:xfrm>
          <a:off x="838200" y="1647825"/>
          <a:ext cx="10515600" cy="2194560"/>
        </p:xfrm>
        <a:graphic>
          <a:graphicData uri="http://schemas.openxmlformats.org/drawingml/2006/table">
            <a:tbl>
              <a:tblPr firstRow="1" bandRow="1">
                <a:tableStyleId>{5C22544A-7EE6-4342-B048-85BDC9FD1C3A}</a:tableStyleId>
              </a:tblPr>
              <a:tblGrid>
                <a:gridCol w="1782337">
                  <a:extLst>
                    <a:ext uri="{9D8B030D-6E8A-4147-A177-3AD203B41FA5}">
                      <a16:colId xmlns:a16="http://schemas.microsoft.com/office/drawing/2014/main" val="476571397"/>
                    </a:ext>
                  </a:extLst>
                </a:gridCol>
                <a:gridCol w="2765502">
                  <a:extLst>
                    <a:ext uri="{9D8B030D-6E8A-4147-A177-3AD203B41FA5}">
                      <a16:colId xmlns:a16="http://schemas.microsoft.com/office/drawing/2014/main" val="1220303790"/>
                    </a:ext>
                  </a:extLst>
                </a:gridCol>
                <a:gridCol w="3338861">
                  <a:extLst>
                    <a:ext uri="{9D8B030D-6E8A-4147-A177-3AD203B41FA5}">
                      <a16:colId xmlns:a16="http://schemas.microsoft.com/office/drawing/2014/main" val="2741117613"/>
                    </a:ext>
                  </a:extLst>
                </a:gridCol>
                <a:gridCol w="2628900">
                  <a:extLst>
                    <a:ext uri="{9D8B030D-6E8A-4147-A177-3AD203B41FA5}">
                      <a16:colId xmlns:a16="http://schemas.microsoft.com/office/drawing/2014/main" val="1287648473"/>
                    </a:ext>
                  </a:extLst>
                </a:gridCol>
              </a:tblGrid>
              <a:tr h="370840">
                <a:tc>
                  <a:txBody>
                    <a:bodyPr/>
                    <a:lstStyle/>
                    <a:p>
                      <a:r>
                        <a:rPr lang="en-US" sz="2400" dirty="0">
                          <a:solidFill>
                            <a:schemeClr val="bg1"/>
                          </a:solidFill>
                        </a:rPr>
                        <a:t>CPT® Code</a:t>
                      </a:r>
                    </a:p>
                  </a:txBody>
                  <a:tcPr/>
                </a:tc>
                <a:tc>
                  <a:txBody>
                    <a:bodyPr/>
                    <a:lstStyle/>
                    <a:p>
                      <a:r>
                        <a:rPr lang="en-US" sz="2400" dirty="0">
                          <a:solidFill>
                            <a:schemeClr val="bg1"/>
                          </a:solidFill>
                        </a:rPr>
                        <a:t>Current Work RVU</a:t>
                      </a:r>
                    </a:p>
                  </a:txBody>
                  <a:tcPr/>
                </a:tc>
                <a:tc>
                  <a:txBody>
                    <a:bodyPr/>
                    <a:lstStyle/>
                    <a:p>
                      <a:r>
                        <a:rPr lang="en-US" sz="2400" dirty="0">
                          <a:solidFill>
                            <a:schemeClr val="bg1"/>
                          </a:solidFill>
                        </a:rPr>
                        <a:t>RUC Recommended Work RVU</a:t>
                      </a:r>
                    </a:p>
                  </a:txBody>
                  <a:tcPr/>
                </a:tc>
                <a:tc>
                  <a:txBody>
                    <a:bodyPr/>
                    <a:lstStyle/>
                    <a:p>
                      <a:r>
                        <a:rPr lang="en-US" sz="2400" dirty="0">
                          <a:solidFill>
                            <a:schemeClr val="bg1"/>
                          </a:solidFill>
                        </a:rPr>
                        <a:t>Final 2024 CMS Work RVU</a:t>
                      </a:r>
                    </a:p>
                  </a:txBody>
                  <a:tcPr/>
                </a:tc>
                <a:extLst>
                  <a:ext uri="{0D108BD9-81ED-4DB2-BD59-A6C34878D82A}">
                    <a16:rowId xmlns:a16="http://schemas.microsoft.com/office/drawing/2014/main" val="142598574"/>
                  </a:ext>
                </a:extLst>
              </a:tr>
              <a:tr h="370840">
                <a:tc>
                  <a:txBody>
                    <a:bodyPr/>
                    <a:lstStyle/>
                    <a:p>
                      <a:r>
                        <a:rPr lang="en-US" sz="2400" dirty="0">
                          <a:solidFill>
                            <a:schemeClr val="bg1"/>
                          </a:solidFill>
                        </a:rPr>
                        <a:t>65778</a:t>
                      </a:r>
                    </a:p>
                  </a:txBody>
                  <a:tcPr/>
                </a:tc>
                <a:tc>
                  <a:txBody>
                    <a:bodyPr/>
                    <a:lstStyle/>
                    <a:p>
                      <a:r>
                        <a:rPr lang="en-US" sz="2400" dirty="0">
                          <a:solidFill>
                            <a:schemeClr val="bg1"/>
                          </a:solidFill>
                        </a:rPr>
                        <a:t>1.0</a:t>
                      </a:r>
                    </a:p>
                  </a:txBody>
                  <a:tcPr/>
                </a:tc>
                <a:tc>
                  <a:txBody>
                    <a:bodyPr/>
                    <a:lstStyle/>
                    <a:p>
                      <a:r>
                        <a:rPr lang="en-US" sz="2400" dirty="0">
                          <a:solidFill>
                            <a:schemeClr val="bg1"/>
                          </a:solidFill>
                        </a:rPr>
                        <a:t>0.84</a:t>
                      </a:r>
                    </a:p>
                  </a:txBody>
                  <a:tcPr/>
                </a:tc>
                <a:tc>
                  <a:txBody>
                    <a:bodyPr/>
                    <a:lstStyle/>
                    <a:p>
                      <a:r>
                        <a:rPr lang="en-US" sz="2400" dirty="0">
                          <a:solidFill>
                            <a:schemeClr val="bg1"/>
                          </a:solidFill>
                        </a:rPr>
                        <a:t>0.84</a:t>
                      </a:r>
                    </a:p>
                  </a:txBody>
                  <a:tcPr/>
                </a:tc>
                <a:extLst>
                  <a:ext uri="{0D108BD9-81ED-4DB2-BD59-A6C34878D82A}">
                    <a16:rowId xmlns:a16="http://schemas.microsoft.com/office/drawing/2014/main" val="3202324540"/>
                  </a:ext>
                </a:extLst>
              </a:tr>
              <a:tr h="370840">
                <a:tc>
                  <a:txBody>
                    <a:bodyPr/>
                    <a:lstStyle/>
                    <a:p>
                      <a:r>
                        <a:rPr lang="en-US" sz="2400" dirty="0">
                          <a:solidFill>
                            <a:schemeClr val="bg1"/>
                          </a:solidFill>
                        </a:rPr>
                        <a:t>65579</a:t>
                      </a:r>
                    </a:p>
                  </a:txBody>
                  <a:tcPr/>
                </a:tc>
                <a:tc>
                  <a:txBody>
                    <a:bodyPr/>
                    <a:lstStyle/>
                    <a:p>
                      <a:r>
                        <a:rPr lang="en-US" sz="2400" dirty="0">
                          <a:solidFill>
                            <a:schemeClr val="bg1"/>
                          </a:solidFill>
                        </a:rPr>
                        <a:t>2.50</a:t>
                      </a:r>
                    </a:p>
                  </a:txBody>
                  <a:tcPr/>
                </a:tc>
                <a:tc>
                  <a:txBody>
                    <a:bodyPr/>
                    <a:lstStyle/>
                    <a:p>
                      <a:r>
                        <a:rPr lang="en-US" sz="2400" dirty="0">
                          <a:solidFill>
                            <a:schemeClr val="bg1"/>
                          </a:solidFill>
                        </a:rPr>
                        <a:t>1.75</a:t>
                      </a:r>
                    </a:p>
                  </a:txBody>
                  <a:tcPr/>
                </a:tc>
                <a:tc>
                  <a:txBody>
                    <a:bodyPr/>
                    <a:lstStyle/>
                    <a:p>
                      <a:r>
                        <a:rPr lang="en-US" sz="2400" dirty="0">
                          <a:solidFill>
                            <a:schemeClr val="bg1"/>
                          </a:solidFill>
                        </a:rPr>
                        <a:t>1.75</a:t>
                      </a:r>
                    </a:p>
                  </a:txBody>
                  <a:tcPr/>
                </a:tc>
                <a:extLst>
                  <a:ext uri="{0D108BD9-81ED-4DB2-BD59-A6C34878D82A}">
                    <a16:rowId xmlns:a16="http://schemas.microsoft.com/office/drawing/2014/main" val="1433615111"/>
                  </a:ext>
                </a:extLst>
              </a:tr>
              <a:tr h="370840">
                <a:tc>
                  <a:txBody>
                    <a:bodyPr/>
                    <a:lstStyle/>
                    <a:p>
                      <a:r>
                        <a:rPr lang="en-US" sz="2400" dirty="0">
                          <a:solidFill>
                            <a:schemeClr val="bg1"/>
                          </a:solidFill>
                        </a:rPr>
                        <a:t>65780</a:t>
                      </a:r>
                    </a:p>
                  </a:txBody>
                  <a:tcPr/>
                </a:tc>
                <a:tc>
                  <a:txBody>
                    <a:bodyPr/>
                    <a:lstStyle/>
                    <a:p>
                      <a:r>
                        <a:rPr lang="en-US" sz="2400" dirty="0">
                          <a:solidFill>
                            <a:schemeClr val="bg1"/>
                          </a:solidFill>
                        </a:rPr>
                        <a:t>7.81</a:t>
                      </a:r>
                    </a:p>
                  </a:txBody>
                  <a:tcPr/>
                </a:tc>
                <a:tc>
                  <a:txBody>
                    <a:bodyPr/>
                    <a:lstStyle/>
                    <a:p>
                      <a:r>
                        <a:rPr lang="en-US" sz="2400" dirty="0">
                          <a:solidFill>
                            <a:schemeClr val="bg1"/>
                          </a:solidFill>
                        </a:rPr>
                        <a:t>7.03</a:t>
                      </a:r>
                    </a:p>
                  </a:txBody>
                  <a:tcPr/>
                </a:tc>
                <a:tc>
                  <a:txBody>
                    <a:bodyPr/>
                    <a:lstStyle/>
                    <a:p>
                      <a:r>
                        <a:rPr lang="en-US" sz="2400" dirty="0">
                          <a:solidFill>
                            <a:schemeClr val="bg1"/>
                          </a:solidFill>
                        </a:rPr>
                        <a:t>7.03</a:t>
                      </a:r>
                    </a:p>
                  </a:txBody>
                  <a:tcPr/>
                </a:tc>
                <a:extLst>
                  <a:ext uri="{0D108BD9-81ED-4DB2-BD59-A6C34878D82A}">
                    <a16:rowId xmlns:a16="http://schemas.microsoft.com/office/drawing/2014/main" val="3162259258"/>
                  </a:ext>
                </a:extLst>
              </a:tr>
            </a:tbl>
          </a:graphicData>
        </a:graphic>
      </p:graphicFrame>
    </p:spTree>
    <p:extLst>
      <p:ext uri="{BB962C8B-B14F-4D97-AF65-F5344CB8AC3E}">
        <p14:creationId xmlns:p14="http://schemas.microsoft.com/office/powerpoint/2010/main" val="1202658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496-2488-7F45-607E-B80732FCBFDB}"/>
              </a:ext>
            </a:extLst>
          </p:cNvPr>
          <p:cNvSpPr>
            <a:spLocks noGrp="1"/>
          </p:cNvSpPr>
          <p:nvPr>
            <p:ph type="title"/>
          </p:nvPr>
        </p:nvSpPr>
        <p:spPr/>
        <p:txBody>
          <a:bodyPr/>
          <a:lstStyle/>
          <a:p>
            <a:r>
              <a:rPr lang="en-US" dirty="0"/>
              <a:t>Radiology</a:t>
            </a:r>
          </a:p>
        </p:txBody>
      </p:sp>
    </p:spTree>
    <p:extLst>
      <p:ext uri="{BB962C8B-B14F-4D97-AF65-F5344CB8AC3E}">
        <p14:creationId xmlns:p14="http://schemas.microsoft.com/office/powerpoint/2010/main" val="3248578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a:t>Radiology – One Deletion</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200" y="1622182"/>
            <a:ext cx="5111496" cy="4629148"/>
          </a:xfrm>
        </p:spPr>
        <p:txBody>
          <a:bodyPr>
            <a:normAutofit/>
          </a:bodyPr>
          <a:lstStyle/>
          <a:p>
            <a:pPr marL="342900" indent="-342900">
              <a:buFont typeface="Arial" panose="020B0604020202020204" pitchFamily="34" charset="0"/>
              <a:buChar char="•"/>
            </a:pPr>
            <a:r>
              <a:rPr lang="en-US" dirty="0"/>
              <a:t>74710 Pelvimetry, with or without placental localization</a:t>
            </a:r>
          </a:p>
          <a:p>
            <a:pPr marL="342900" indent="-342900">
              <a:buFont typeface="Arial" panose="020B0604020202020204" pitchFamily="34" charset="0"/>
              <a:buChar char="•"/>
            </a:pPr>
            <a:r>
              <a:rPr lang="en-US" dirty="0"/>
              <a:t>No suggested replacement</a:t>
            </a:r>
          </a:p>
          <a:p>
            <a:pPr marL="342900" indent="-342900">
              <a:buFont typeface="Arial" panose="020B0604020202020204" pitchFamily="34" charset="0"/>
              <a:buChar char="•"/>
            </a:pPr>
            <a:r>
              <a:rPr lang="en-US" dirty="0"/>
              <a:t>Was used to identify cephalo-pelvic disproportion</a:t>
            </a:r>
          </a:p>
          <a:p>
            <a:pPr marL="800100" lvl="1" indent="-342900">
              <a:buFont typeface="Arial" panose="020B0604020202020204" pitchFamily="34" charset="0"/>
              <a:buChar char="•"/>
            </a:pPr>
            <a:r>
              <a:rPr lang="en-US" dirty="0"/>
              <a:t>Vaginal birth should be done regardless of pelvimetry</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097D6E39-8C38-5995-6ED4-927B47851AB3}"/>
              </a:ext>
            </a:extLst>
          </p:cNvPr>
          <p:cNvPicPr>
            <a:picLocks noChangeAspect="1"/>
          </p:cNvPicPr>
          <p:nvPr/>
        </p:nvPicPr>
        <p:blipFill>
          <a:blip r:embed="rId2"/>
          <a:stretch>
            <a:fillRect/>
          </a:stretch>
        </p:blipFill>
        <p:spPr>
          <a:xfrm>
            <a:off x="6482983" y="1047751"/>
            <a:ext cx="4629148" cy="4629148"/>
          </a:xfrm>
          <a:prstGeom prst="rect">
            <a:avLst/>
          </a:prstGeom>
          <a:noFill/>
        </p:spPr>
      </p:pic>
    </p:spTree>
    <p:extLst>
      <p:ext uri="{BB962C8B-B14F-4D97-AF65-F5344CB8AC3E}">
        <p14:creationId xmlns:p14="http://schemas.microsoft.com/office/powerpoint/2010/main" val="2735222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Radiology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200" y="915329"/>
            <a:ext cx="10515600" cy="5027341"/>
          </a:xfrm>
        </p:spPr>
        <p:txBody>
          <a:bodyPr/>
          <a:lstStyle/>
          <a:p>
            <a:pPr marL="342900" indent="-342900">
              <a:buFont typeface="Arial" panose="020B0604020202020204" pitchFamily="34" charset="0"/>
              <a:buChar char="•"/>
            </a:pPr>
            <a:r>
              <a:rPr lang="en-US" sz="2000" dirty="0"/>
              <a:t>75580 Noninvasive estimate of coronary fractional flow reserve (FFR) derived from augmentative software analysis of the data set from a coronary computed tomography angiography, with interpretation and report by a physician or other qualified health care professional</a:t>
            </a:r>
          </a:p>
          <a:p>
            <a:pPr marL="342900" indent="-342900">
              <a:buFont typeface="Arial" panose="020B0604020202020204" pitchFamily="34" charset="0"/>
              <a:buChar char="•"/>
            </a:pPr>
            <a:r>
              <a:rPr lang="en-US" dirty="0"/>
              <a:t>Replaces several Category III codes</a:t>
            </a:r>
          </a:p>
          <a:p>
            <a:pPr marL="800100" lvl="1" indent="-342900">
              <a:buFont typeface="Arial" panose="020B0604020202020204" pitchFamily="34" charset="0"/>
              <a:buChar char="•"/>
            </a:pPr>
            <a:r>
              <a:rPr lang="en-US" dirty="0"/>
              <a:t>0501T Noninvasive estimated coronary fractional flow reserve (FFR) derived from coronary computed tomography angiography data using computation fluid dynamics physiologic simulation software analysis of functional data to assess the severity of coronary artery disease; data preparation and transmission, analysis of fluid dynamics and simulated maximal coronary hyperemia, generation of estimated FFR model, with anatomical data review in comparison with estimated FFR model to reconcile discordant data, interpretation and report</a:t>
            </a:r>
          </a:p>
          <a:p>
            <a:pPr marL="800100" lvl="1" indent="-342900">
              <a:buFont typeface="Arial" panose="020B0604020202020204" pitchFamily="34" charset="0"/>
              <a:buChar char="•"/>
            </a:pPr>
            <a:r>
              <a:rPr lang="en-US" dirty="0"/>
              <a:t>0502T Noninvasive estimated coronary fractional flow reserve (FFR) derived from coronary computed tomography angiography data using computation fluid dynamics physiologic simulation software analysis of functional data to assess the severity of coronary artery disease; data preparation and transmission</a:t>
            </a:r>
          </a:p>
        </p:txBody>
      </p:sp>
    </p:spTree>
    <p:extLst>
      <p:ext uri="{BB962C8B-B14F-4D97-AF65-F5344CB8AC3E}">
        <p14:creationId xmlns:p14="http://schemas.microsoft.com/office/powerpoint/2010/main" val="2325051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Radiology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200" y="1038226"/>
            <a:ext cx="10515600" cy="4816164"/>
          </a:xfrm>
        </p:spPr>
        <p:txBody>
          <a:bodyPr/>
          <a:lstStyle/>
          <a:p>
            <a:pPr marL="342900" indent="-342900">
              <a:buFont typeface="Arial" panose="020B0604020202020204" pitchFamily="34" charset="0"/>
              <a:buChar char="•"/>
            </a:pPr>
            <a:r>
              <a:rPr lang="en-US" dirty="0"/>
              <a:t>Replaces several Category III codes, continued</a:t>
            </a:r>
          </a:p>
          <a:p>
            <a:pPr marL="800100" lvl="1" indent="-342900">
              <a:buFont typeface="Arial" panose="020B0604020202020204" pitchFamily="34" charset="0"/>
              <a:buChar char="•"/>
            </a:pPr>
            <a:r>
              <a:rPr lang="en-US" dirty="0"/>
              <a:t>0503T Noninvasive estimated coronary fractional flow reserve (FFR) derived from coronary computed tomography angiography data using computation fluid dynamics physiologic simulation software analysis of functional data to assess the severity of coronary artery disease; analysis of fluid dynamics and simulated maximal coronary hyperemia, and generation of estimated FFR model</a:t>
            </a:r>
          </a:p>
          <a:p>
            <a:pPr marL="800100" lvl="1" indent="-342900">
              <a:buFont typeface="Arial" panose="020B0604020202020204" pitchFamily="34" charset="0"/>
              <a:buChar char="•"/>
            </a:pPr>
            <a:r>
              <a:rPr lang="en-US" dirty="0"/>
              <a:t>0504T Noninvasive estimated coronary fractional flow reserve (FFR) derived from coronary computed tomography angiography data using computation fluid dynamics physiologic simulation software analysis of functional data to assess the severity of coronary artery disease; anatomical data review in comparison with estimated FFR model to reconcile discordant data, interpretation and report</a:t>
            </a:r>
          </a:p>
          <a:p>
            <a:pPr lvl="1" indent="0">
              <a:buNone/>
            </a:pPr>
            <a:endParaRPr lang="en-US" dirty="0"/>
          </a:p>
        </p:txBody>
      </p:sp>
    </p:spTree>
    <p:extLst>
      <p:ext uri="{BB962C8B-B14F-4D97-AF65-F5344CB8AC3E}">
        <p14:creationId xmlns:p14="http://schemas.microsoft.com/office/powerpoint/2010/main" val="2999731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Radiology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76984 Ultrasound, intraoperative thoracic aorta (e.g., epiaortic), diagnostic</a:t>
            </a:r>
          </a:p>
          <a:p>
            <a:pPr marL="342900" indent="-342900">
              <a:buFont typeface="Arial" panose="020B0604020202020204" pitchFamily="34" charset="0"/>
              <a:buChar char="•"/>
            </a:pPr>
            <a:r>
              <a:rPr lang="en-US" dirty="0"/>
              <a:t>76987 Intraoperative epicardial cardiac ultrasound (i.e., echocardiography) for congenital heart disease, diagnostic; including placement and manipulation of transducer, image acquisition, interpretation and report</a:t>
            </a:r>
          </a:p>
          <a:p>
            <a:pPr marL="342900" indent="-342900">
              <a:buFont typeface="Arial" panose="020B0604020202020204" pitchFamily="34" charset="0"/>
              <a:buChar char="•"/>
            </a:pPr>
            <a:r>
              <a:rPr lang="en-US" dirty="0"/>
              <a:t>76988 Intraoperative epicardial cardiac ultrasound (i.e., echocardiography) for congenital heart disease, diagnostic; placement, manipulation of transducer, and image acquisition only</a:t>
            </a:r>
          </a:p>
          <a:p>
            <a:pPr marL="342900" indent="-342900">
              <a:buFont typeface="Arial" panose="020B0604020202020204" pitchFamily="34" charset="0"/>
              <a:buChar char="•"/>
            </a:pPr>
            <a:r>
              <a:rPr lang="en-US" dirty="0"/>
              <a:t>76989 Intraoperative epicardial cardiac ultrasound (i.e., echocardiography) for congenital heart disease, diagnostic; interpretation and report only</a:t>
            </a:r>
          </a:p>
          <a:p>
            <a:endParaRPr lang="en-US" dirty="0"/>
          </a:p>
        </p:txBody>
      </p:sp>
      <p:graphicFrame>
        <p:nvGraphicFramePr>
          <p:cNvPr id="4" name="Table 3">
            <a:extLst>
              <a:ext uri="{FF2B5EF4-FFF2-40B4-BE49-F238E27FC236}">
                <a16:creationId xmlns:a16="http://schemas.microsoft.com/office/drawing/2014/main" id="{4392C430-EFBE-28CD-D57F-2BEFF435C6ED}"/>
              </a:ext>
            </a:extLst>
          </p:cNvPr>
          <p:cNvGraphicFramePr>
            <a:graphicFrameLocks noGrp="1"/>
          </p:cNvGraphicFramePr>
          <p:nvPr>
            <p:extLst>
              <p:ext uri="{D42A27DB-BD31-4B8C-83A1-F6EECF244321}">
                <p14:modId xmlns:p14="http://schemas.microsoft.com/office/powerpoint/2010/main" val="315356864"/>
              </p:ext>
            </p:extLst>
          </p:nvPr>
        </p:nvGraphicFramePr>
        <p:xfrm>
          <a:off x="916259" y="4309368"/>
          <a:ext cx="9844668" cy="1280160"/>
        </p:xfrm>
        <a:graphic>
          <a:graphicData uri="http://schemas.openxmlformats.org/drawingml/2006/table">
            <a:tbl>
              <a:tblPr firstRow="1" bandRow="1">
                <a:tableStyleId>{5C22544A-7EE6-4342-B048-85BDC9FD1C3A}</a:tableStyleId>
              </a:tblPr>
              <a:tblGrid>
                <a:gridCol w="1847376">
                  <a:extLst>
                    <a:ext uri="{9D8B030D-6E8A-4147-A177-3AD203B41FA5}">
                      <a16:colId xmlns:a16="http://schemas.microsoft.com/office/drawing/2014/main" val="4254412818"/>
                    </a:ext>
                  </a:extLst>
                </a:gridCol>
                <a:gridCol w="2202268">
                  <a:extLst>
                    <a:ext uri="{9D8B030D-6E8A-4147-A177-3AD203B41FA5}">
                      <a16:colId xmlns:a16="http://schemas.microsoft.com/office/drawing/2014/main" val="418077669"/>
                    </a:ext>
                  </a:extLst>
                </a:gridCol>
                <a:gridCol w="3333857">
                  <a:extLst>
                    <a:ext uri="{9D8B030D-6E8A-4147-A177-3AD203B41FA5}">
                      <a16:colId xmlns:a16="http://schemas.microsoft.com/office/drawing/2014/main" val="3828280882"/>
                    </a:ext>
                  </a:extLst>
                </a:gridCol>
                <a:gridCol w="2461167">
                  <a:extLst>
                    <a:ext uri="{9D8B030D-6E8A-4147-A177-3AD203B41FA5}">
                      <a16:colId xmlns:a16="http://schemas.microsoft.com/office/drawing/2014/main" val="3991131754"/>
                    </a:ext>
                  </a:extLst>
                </a:gridCol>
              </a:tblGrid>
              <a:tr h="0">
                <a:tc>
                  <a:txBody>
                    <a:bodyPr/>
                    <a:lstStyle/>
                    <a:p>
                      <a:r>
                        <a:rPr lang="en-US" sz="2400" dirty="0">
                          <a:solidFill>
                            <a:schemeClr val="bg1"/>
                          </a:solidFill>
                        </a:rPr>
                        <a:t>CPT® Code</a:t>
                      </a:r>
                    </a:p>
                  </a:txBody>
                  <a:tcPr/>
                </a:tc>
                <a:tc>
                  <a:txBody>
                    <a:bodyPr/>
                    <a:lstStyle/>
                    <a:p>
                      <a:r>
                        <a:rPr lang="en-US" sz="2400" dirty="0">
                          <a:solidFill>
                            <a:schemeClr val="bg1"/>
                          </a:solidFill>
                        </a:rPr>
                        <a:t>Current Work RVU</a:t>
                      </a:r>
                    </a:p>
                  </a:txBody>
                  <a:tcPr/>
                </a:tc>
                <a:tc>
                  <a:txBody>
                    <a:bodyPr/>
                    <a:lstStyle/>
                    <a:p>
                      <a:r>
                        <a:rPr lang="en-US" sz="2400" dirty="0">
                          <a:solidFill>
                            <a:schemeClr val="bg1"/>
                          </a:solidFill>
                        </a:rPr>
                        <a:t>RUC Recommended Work RVU</a:t>
                      </a:r>
                    </a:p>
                  </a:txBody>
                  <a:tcPr/>
                </a:tc>
                <a:tc>
                  <a:txBody>
                    <a:bodyPr/>
                    <a:lstStyle/>
                    <a:p>
                      <a:r>
                        <a:rPr lang="en-US" sz="2400" dirty="0">
                          <a:solidFill>
                            <a:schemeClr val="bg1"/>
                          </a:solidFill>
                        </a:rPr>
                        <a:t>Final 2024 CMS Work RVU</a:t>
                      </a:r>
                    </a:p>
                  </a:txBody>
                  <a:tcPr/>
                </a:tc>
                <a:extLst>
                  <a:ext uri="{0D108BD9-81ED-4DB2-BD59-A6C34878D82A}">
                    <a16:rowId xmlns:a16="http://schemas.microsoft.com/office/drawing/2014/main" val="2132936727"/>
                  </a:ext>
                </a:extLst>
              </a:tr>
              <a:tr h="0">
                <a:tc>
                  <a:txBody>
                    <a:bodyPr/>
                    <a:lstStyle/>
                    <a:p>
                      <a:r>
                        <a:rPr lang="en-US" sz="2400" dirty="0">
                          <a:solidFill>
                            <a:schemeClr val="bg1"/>
                          </a:solidFill>
                        </a:rPr>
                        <a:t>76998</a:t>
                      </a:r>
                    </a:p>
                  </a:txBody>
                  <a:tcPr/>
                </a:tc>
                <a:tc>
                  <a:txBody>
                    <a:bodyPr/>
                    <a:lstStyle/>
                    <a:p>
                      <a:r>
                        <a:rPr lang="en-US" sz="2400" dirty="0">
                          <a:solidFill>
                            <a:schemeClr val="bg1"/>
                          </a:solidFill>
                        </a:rPr>
                        <a:t>1.20</a:t>
                      </a:r>
                    </a:p>
                  </a:txBody>
                  <a:tcPr/>
                </a:tc>
                <a:tc>
                  <a:txBody>
                    <a:bodyPr/>
                    <a:lstStyle/>
                    <a:p>
                      <a:r>
                        <a:rPr lang="en-US" sz="2400" dirty="0">
                          <a:solidFill>
                            <a:schemeClr val="bg1"/>
                          </a:solidFill>
                        </a:rPr>
                        <a:t>1.20</a:t>
                      </a:r>
                    </a:p>
                  </a:txBody>
                  <a:tcPr/>
                </a:tc>
                <a:tc>
                  <a:txBody>
                    <a:bodyPr/>
                    <a:lstStyle/>
                    <a:p>
                      <a:r>
                        <a:rPr lang="en-US" sz="2400" dirty="0">
                          <a:solidFill>
                            <a:schemeClr val="bg1"/>
                          </a:solidFill>
                        </a:rPr>
                        <a:t>0.91</a:t>
                      </a:r>
                    </a:p>
                  </a:txBody>
                  <a:tcPr/>
                </a:tc>
                <a:extLst>
                  <a:ext uri="{0D108BD9-81ED-4DB2-BD59-A6C34878D82A}">
                    <a16:rowId xmlns:a16="http://schemas.microsoft.com/office/drawing/2014/main" val="325685826"/>
                  </a:ext>
                </a:extLst>
              </a:tr>
            </a:tbl>
          </a:graphicData>
        </a:graphic>
      </p:graphicFrame>
    </p:spTree>
    <p:extLst>
      <p:ext uri="{BB962C8B-B14F-4D97-AF65-F5344CB8AC3E}">
        <p14:creationId xmlns:p14="http://schemas.microsoft.com/office/powerpoint/2010/main" val="244111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496-2488-7F45-607E-B80732FCBFDB}"/>
              </a:ext>
            </a:extLst>
          </p:cNvPr>
          <p:cNvSpPr>
            <a:spLocks noGrp="1"/>
          </p:cNvSpPr>
          <p:nvPr>
            <p:ph type="title"/>
          </p:nvPr>
        </p:nvSpPr>
        <p:spPr/>
        <p:txBody>
          <a:bodyPr/>
          <a:lstStyle/>
          <a:p>
            <a:r>
              <a:rPr lang="en-US" dirty="0"/>
              <a:t>Evaluation and Management (E/M)</a:t>
            </a:r>
          </a:p>
        </p:txBody>
      </p:sp>
    </p:spTree>
    <p:extLst>
      <p:ext uri="{BB962C8B-B14F-4D97-AF65-F5344CB8AC3E}">
        <p14:creationId xmlns:p14="http://schemas.microsoft.com/office/powerpoint/2010/main" val="1603248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496-2488-7F45-607E-B80732FCBFDB}"/>
              </a:ext>
            </a:extLst>
          </p:cNvPr>
          <p:cNvSpPr>
            <a:spLocks noGrp="1"/>
          </p:cNvSpPr>
          <p:nvPr>
            <p:ph type="title"/>
          </p:nvPr>
        </p:nvSpPr>
        <p:spPr/>
        <p:txBody>
          <a:bodyPr/>
          <a:lstStyle/>
          <a:p>
            <a:r>
              <a:rPr lang="en-US" dirty="0"/>
              <a:t>Pathology and Laboratory</a:t>
            </a:r>
          </a:p>
        </p:txBody>
      </p:sp>
    </p:spTree>
    <p:extLst>
      <p:ext uri="{BB962C8B-B14F-4D97-AF65-F5344CB8AC3E}">
        <p14:creationId xmlns:p14="http://schemas.microsoft.com/office/powerpoint/2010/main" val="3920906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a:xfrm>
            <a:off x="1123619" y="752278"/>
            <a:ext cx="9939705" cy="475488"/>
          </a:xfrm>
        </p:spPr>
        <p:txBody>
          <a:bodyPr/>
          <a:lstStyle/>
          <a:p>
            <a:r>
              <a:rPr lang="en-US" dirty="0"/>
              <a:t>Pathology and Laboratory</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a:xfrm>
            <a:off x="6222063" y="1896965"/>
            <a:ext cx="4846320" cy="3510303"/>
          </a:xfrm>
        </p:spPr>
        <p:txBody>
          <a:bodyPr/>
          <a:lstStyle/>
          <a:p>
            <a:pPr marL="342900" indent="-342900">
              <a:buFont typeface="Arial" panose="020B0604020202020204" pitchFamily="34" charset="0"/>
              <a:buChar char="•"/>
            </a:pPr>
            <a:r>
              <a:rPr lang="en-US" dirty="0"/>
              <a:t>81171 AFF2 (</a:t>
            </a:r>
            <a:r>
              <a:rPr lang="en-US" b="1" u="sng" strike="sngStrike" dirty="0"/>
              <a:t>AF4/FMR2 family, member 2</a:t>
            </a:r>
            <a:r>
              <a:rPr lang="en-US" dirty="0"/>
              <a:t> [FMR2]) (e.g., fragile X </a:t>
            </a:r>
            <a:r>
              <a:rPr lang="en-US" b="1" u="sng" strike="sngStrike" dirty="0"/>
              <a:t>mental retardation </a:t>
            </a:r>
            <a:r>
              <a:rPr lang="en-US" dirty="0"/>
              <a:t>2 [FRAXE]) gene analysis; evaluation to detect abnormal (e.g., expanded) alleles</a:t>
            </a:r>
          </a:p>
          <a:p>
            <a:pPr marL="342900" indent="-342900">
              <a:buFont typeface="Arial" panose="020B0604020202020204" pitchFamily="34" charset="0"/>
              <a:buChar char="•"/>
            </a:pPr>
            <a:r>
              <a:rPr lang="en-US" dirty="0"/>
              <a:t>81172 AFF2 (</a:t>
            </a:r>
            <a:r>
              <a:rPr lang="en-US" b="1" u="sng" strike="sngStrike" dirty="0"/>
              <a:t>AF4/FMR2 family, member 2</a:t>
            </a:r>
            <a:r>
              <a:rPr lang="en-US" dirty="0"/>
              <a:t> [FMR2]) (e.g., fragile X </a:t>
            </a:r>
            <a:r>
              <a:rPr lang="en-US" b="1" u="sng" strike="sngStrike" dirty="0"/>
              <a:t>mental retardation </a:t>
            </a:r>
            <a:r>
              <a:rPr lang="en-US" dirty="0"/>
              <a:t>2 [FRAXE]) gene analysis; characterization of alleles (e.g., expanded size and methylation status)</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a:xfrm>
            <a:off x="1123619" y="1896965"/>
            <a:ext cx="4846320" cy="3510303"/>
          </a:xfrm>
        </p:spPr>
        <p:txBody>
          <a:bodyPr/>
          <a:lstStyle/>
          <a:p>
            <a:pPr marL="342900" indent="-342900">
              <a:buFont typeface="Arial" panose="020B0604020202020204" pitchFamily="34" charset="0"/>
              <a:buChar char="•"/>
            </a:pPr>
            <a:r>
              <a:rPr lang="en-US" dirty="0"/>
              <a:t>81171 AFF2 (</a:t>
            </a:r>
            <a:r>
              <a:rPr lang="en-US" b="1" u="sng" dirty="0"/>
              <a:t>ALF transcription elongation factor 2</a:t>
            </a:r>
            <a:r>
              <a:rPr lang="en-US" dirty="0"/>
              <a:t> [FMR2]) (e.g., fragile X </a:t>
            </a:r>
            <a:r>
              <a:rPr lang="en-US" b="1" u="sng" dirty="0"/>
              <a:t>intellectual disability</a:t>
            </a:r>
            <a:r>
              <a:rPr lang="en-US" dirty="0"/>
              <a:t> 2 [FRAXE]) gene analysis; evaluation to detect abnormal (e.g., expanded) alleles</a:t>
            </a:r>
          </a:p>
          <a:p>
            <a:pPr marL="342900" indent="-342900">
              <a:buFont typeface="Arial" panose="020B0604020202020204" pitchFamily="34" charset="0"/>
              <a:buChar char="•"/>
            </a:pPr>
            <a:r>
              <a:rPr lang="en-US" dirty="0"/>
              <a:t>81172 AFF2 (</a:t>
            </a:r>
            <a:r>
              <a:rPr lang="en-US" b="1" u="sng" dirty="0"/>
              <a:t>ALF transcription elongation factor 2</a:t>
            </a:r>
            <a:r>
              <a:rPr lang="en-US" dirty="0"/>
              <a:t> [FMR2]) (e.g., fragile X </a:t>
            </a:r>
            <a:r>
              <a:rPr lang="en-US" b="1" u="sng" dirty="0"/>
              <a:t>intellectual disability</a:t>
            </a:r>
            <a:r>
              <a:rPr lang="en-US" dirty="0"/>
              <a:t> 2 [FRAXE]) gene analysis; characterization of alleles (e.g., expanded size and methylation status)</a:t>
            </a:r>
          </a:p>
          <a:p>
            <a:pPr marL="342900" indent="-3429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123620" y="1303513"/>
            <a:ext cx="9939704" cy="393192"/>
          </a:xfrm>
        </p:spPr>
        <p:txBody>
          <a:bodyPr/>
          <a:lstStyle/>
          <a:p>
            <a:pPr algn="ctr"/>
            <a:r>
              <a:rPr lang="en-US" sz="2800" dirty="0"/>
              <a:t>2024 versus 2023</a:t>
            </a:r>
          </a:p>
        </p:txBody>
      </p:sp>
    </p:spTree>
    <p:extLst>
      <p:ext uri="{BB962C8B-B14F-4D97-AF65-F5344CB8AC3E}">
        <p14:creationId xmlns:p14="http://schemas.microsoft.com/office/powerpoint/2010/main" val="529790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a:xfrm>
            <a:off x="1128675" y="706089"/>
            <a:ext cx="9939705" cy="475488"/>
          </a:xfrm>
        </p:spPr>
        <p:txBody>
          <a:bodyPr/>
          <a:lstStyle/>
          <a:p>
            <a:r>
              <a:rPr lang="en-US" dirty="0"/>
              <a:t>Pathology and Laboratory</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a:xfrm>
            <a:off x="6217004" y="1772927"/>
            <a:ext cx="4846320" cy="3510303"/>
          </a:xfrm>
        </p:spPr>
        <p:txBody>
          <a:bodyPr/>
          <a:lstStyle/>
          <a:p>
            <a:pPr marL="342900" indent="-342900">
              <a:buFont typeface="Arial" panose="020B0604020202020204" pitchFamily="34" charset="0"/>
              <a:buChar char="•"/>
            </a:pPr>
            <a:r>
              <a:rPr lang="en-US" dirty="0"/>
              <a:t>81243 FMR1 (fragile X </a:t>
            </a:r>
            <a:r>
              <a:rPr lang="en-US" b="1" u="sng" strike="sngStrike" dirty="0"/>
              <a:t>mental retardation</a:t>
            </a:r>
            <a:r>
              <a:rPr lang="en-US" dirty="0"/>
              <a:t> 1) (e.g., fragile X </a:t>
            </a:r>
            <a:r>
              <a:rPr lang="en-US" b="1" u="sng" strike="sngStrike" dirty="0"/>
              <a:t>mental retardation</a:t>
            </a:r>
            <a:r>
              <a:rPr lang="en-US" dirty="0"/>
              <a:t>) gene analysis; evaluation to detect abnormal (e.g., expanded) alleles</a:t>
            </a:r>
          </a:p>
          <a:p>
            <a:pPr marL="342900" indent="-342900">
              <a:buFont typeface="Arial" panose="020B0604020202020204" pitchFamily="34" charset="0"/>
              <a:buChar char="•"/>
            </a:pPr>
            <a:r>
              <a:rPr lang="en-US" dirty="0"/>
              <a:t>81244 FMR1 (fragile X </a:t>
            </a:r>
            <a:r>
              <a:rPr lang="en-US" b="1" u="sng" strike="sngStrike" dirty="0"/>
              <a:t>mental retardation</a:t>
            </a:r>
            <a:r>
              <a:rPr lang="en-US" dirty="0"/>
              <a:t> 1) (e.g., fragile X </a:t>
            </a:r>
            <a:r>
              <a:rPr lang="en-US" b="1" u="sng" strike="sngStrike" dirty="0"/>
              <a:t>mental retardation</a:t>
            </a:r>
            <a:r>
              <a:rPr lang="en-US" dirty="0"/>
              <a:t>) gene analysis; characterization of alleles (e.g., expanded size and promoter methylation status)</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a:xfrm>
            <a:off x="1123620" y="1772927"/>
            <a:ext cx="4846320" cy="3510303"/>
          </a:xfrm>
        </p:spPr>
        <p:txBody>
          <a:bodyPr/>
          <a:lstStyle/>
          <a:p>
            <a:pPr marL="342900" indent="-342900">
              <a:buFont typeface="Arial" panose="020B0604020202020204" pitchFamily="34" charset="0"/>
              <a:buChar char="•"/>
            </a:pPr>
            <a:r>
              <a:rPr lang="en-US" dirty="0"/>
              <a:t>81243 FMR1 (fragile X </a:t>
            </a:r>
            <a:r>
              <a:rPr lang="en-US" b="1" u="sng" dirty="0"/>
              <a:t>messenger ribonucleoprotein</a:t>
            </a:r>
            <a:r>
              <a:rPr lang="en-US" dirty="0"/>
              <a:t> 1) (e.g., fragile X </a:t>
            </a:r>
            <a:r>
              <a:rPr lang="en-US" b="1" u="sng" dirty="0"/>
              <a:t>syndrome, X-linked intellectual disability [XLID])</a:t>
            </a:r>
            <a:r>
              <a:rPr lang="en-US" dirty="0"/>
              <a:t> gene analysis; evaluation to detect abnormal (e.g., expanded) alleles</a:t>
            </a:r>
          </a:p>
          <a:p>
            <a:pPr marL="342900" indent="-342900">
              <a:buFont typeface="Arial" panose="020B0604020202020204" pitchFamily="34" charset="0"/>
              <a:buChar char="•"/>
            </a:pPr>
            <a:r>
              <a:rPr lang="en-US" dirty="0"/>
              <a:t>81244 FMR1 (fragile X </a:t>
            </a:r>
            <a:r>
              <a:rPr lang="en-US" b="1" u="sng" dirty="0"/>
              <a:t>messenger ribonucleoprotein</a:t>
            </a:r>
            <a:r>
              <a:rPr lang="en-US" dirty="0"/>
              <a:t> 1) (e.g., fragile X </a:t>
            </a:r>
            <a:r>
              <a:rPr lang="en-US" b="1" u="sng" dirty="0"/>
              <a:t>syndrome, X-linked intellectual disability [XLID])</a:t>
            </a:r>
            <a:r>
              <a:rPr lang="en-US" dirty="0"/>
              <a:t> gene analysis; characterization of alleles (e.g., expanded size and promoter methylation status)</a:t>
            </a:r>
          </a:p>
          <a:p>
            <a:pPr marL="342900" indent="-3429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123620" y="1280656"/>
            <a:ext cx="9939704" cy="393192"/>
          </a:xfrm>
        </p:spPr>
        <p:txBody>
          <a:bodyPr/>
          <a:lstStyle/>
          <a:p>
            <a:pPr algn="ctr"/>
            <a:r>
              <a:rPr lang="en-US" sz="2800" dirty="0"/>
              <a:t>2024 versus 2023</a:t>
            </a:r>
          </a:p>
        </p:txBody>
      </p:sp>
    </p:spTree>
    <p:extLst>
      <p:ext uri="{BB962C8B-B14F-4D97-AF65-F5344CB8AC3E}">
        <p14:creationId xmlns:p14="http://schemas.microsoft.com/office/powerpoint/2010/main" val="2272440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Pathology and Laboratory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Change term from mental retardation to intellectual disability</a:t>
            </a:r>
          </a:p>
          <a:p>
            <a:pPr marL="342900" indent="-342900">
              <a:buFont typeface="Arial" panose="020B0604020202020204" pitchFamily="34" charset="0"/>
              <a:buChar char="•"/>
            </a:pPr>
            <a:r>
              <a:rPr lang="en-US" dirty="0"/>
              <a:t>81403 Molecular pathology procedure, Level 4</a:t>
            </a:r>
          </a:p>
          <a:p>
            <a:pPr marL="342900" indent="-342900">
              <a:buFont typeface="Arial" panose="020B0604020202020204" pitchFamily="34" charset="0"/>
              <a:buChar char="•"/>
            </a:pPr>
            <a:r>
              <a:rPr lang="en-US" dirty="0"/>
              <a:t>81404 Molecular pathology procedure, Level 5</a:t>
            </a:r>
          </a:p>
          <a:p>
            <a:pPr marL="342900" indent="-342900">
              <a:buFont typeface="Arial" panose="020B0604020202020204" pitchFamily="34" charset="0"/>
              <a:buChar char="•"/>
            </a:pPr>
            <a:r>
              <a:rPr lang="en-US" dirty="0"/>
              <a:t>81405 Molecular pathology procedure, Level 6</a:t>
            </a:r>
          </a:p>
          <a:p>
            <a:pPr marL="342900" indent="-342900">
              <a:buFont typeface="Arial" panose="020B0604020202020204" pitchFamily="34" charset="0"/>
              <a:buChar char="•"/>
            </a:pPr>
            <a:r>
              <a:rPr lang="en-US" dirty="0"/>
              <a:t>81406 Molecular pathology procedure, Level 7</a:t>
            </a:r>
          </a:p>
          <a:p>
            <a:pPr marL="342900" indent="-342900">
              <a:buFont typeface="Arial" panose="020B0604020202020204" pitchFamily="34" charset="0"/>
              <a:buChar char="•"/>
            </a:pPr>
            <a:r>
              <a:rPr lang="en-US" dirty="0"/>
              <a:t>81407 Molecular pathology procedure, Level 8</a:t>
            </a:r>
          </a:p>
          <a:p>
            <a:pPr marL="800100" lvl="1" indent="-342900">
              <a:buFont typeface="Arial" panose="020B0604020202020204" pitchFamily="34" charset="0"/>
              <a:buChar char="•"/>
            </a:pPr>
            <a:r>
              <a:rPr lang="en-US" dirty="0"/>
              <a:t>Also removes [K]-specific from parenthetical after full gene sequence KDM5D</a:t>
            </a:r>
          </a:p>
        </p:txBody>
      </p:sp>
    </p:spTree>
    <p:extLst>
      <p:ext uri="{BB962C8B-B14F-4D97-AF65-F5344CB8AC3E}">
        <p14:creationId xmlns:p14="http://schemas.microsoft.com/office/powerpoint/2010/main" val="1704303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D02A-7CA0-1806-EDF5-E71569EA3911}"/>
              </a:ext>
            </a:extLst>
          </p:cNvPr>
          <p:cNvSpPr>
            <a:spLocks noGrp="1"/>
          </p:cNvSpPr>
          <p:nvPr>
            <p:ph type="title"/>
          </p:nvPr>
        </p:nvSpPr>
        <p:spPr/>
        <p:txBody>
          <a:bodyPr/>
          <a:lstStyle/>
          <a:p>
            <a:r>
              <a:rPr lang="en-US" dirty="0"/>
              <a:t>GSPs and Other Molecular Multianalyte Assays</a:t>
            </a:r>
          </a:p>
        </p:txBody>
      </p:sp>
      <p:sp>
        <p:nvSpPr>
          <p:cNvPr id="3" name="Content Placeholder 2">
            <a:extLst>
              <a:ext uri="{FF2B5EF4-FFF2-40B4-BE49-F238E27FC236}">
                <a16:creationId xmlns:a16="http://schemas.microsoft.com/office/drawing/2014/main" id="{D37AAF63-3848-6071-DF4C-FAB97ABE5C5A}"/>
              </a:ext>
            </a:extLst>
          </p:cNvPr>
          <p:cNvSpPr>
            <a:spLocks noGrp="1"/>
          </p:cNvSpPr>
          <p:nvPr>
            <p:ph idx="1"/>
          </p:nvPr>
        </p:nvSpPr>
        <p:spPr/>
        <p:txBody>
          <a:bodyPr/>
          <a:lstStyle/>
          <a:p>
            <a:pPr marL="342900" indent="-342900">
              <a:buFont typeface="Arial" panose="020B0604020202020204" pitchFamily="34" charset="0"/>
              <a:buChar char="•"/>
            </a:pPr>
            <a:r>
              <a:rPr lang="en-US" dirty="0"/>
              <a:t>Definitions</a:t>
            </a:r>
          </a:p>
          <a:p>
            <a:pPr marL="800100" lvl="1" indent="-342900">
              <a:buFont typeface="Arial" panose="020B0604020202020204" pitchFamily="34" charset="0"/>
              <a:buChar char="•"/>
            </a:pPr>
            <a:r>
              <a:rPr lang="en-US" dirty="0"/>
              <a:t>Cell-free nucleic acid: DNA or RNA released into the blood and other body fluids. Cell-free nucleic acid released from fetal cells can be sampled for non-invasive prenatal testing (NIPT) while that released from tumor cells can be sampled for cancer, sometimes referred to as tumor liquid biopsy.</a:t>
            </a:r>
          </a:p>
          <a:p>
            <a:pPr marL="800100" lvl="1" indent="-342900">
              <a:buFont typeface="Arial" panose="020B0604020202020204" pitchFamily="34" charset="0"/>
              <a:buChar char="•"/>
            </a:pPr>
            <a:r>
              <a:rPr lang="en-US" dirty="0"/>
              <a:t>Copy number variants (CNVs): structural changes in the genome which are composed of large deletions or duplications. CNVs can be found in the germline but can also occur in somatic cells. See also Duplication/Deletion (Dup/Del). Duplications may also be referred to as amplifications</a:t>
            </a:r>
          </a:p>
          <a:p>
            <a:pPr marL="800100" lvl="1" indent="-342900">
              <a:buFont typeface="Arial" panose="020B0604020202020204" pitchFamily="34" charset="0"/>
              <a:buChar char="•"/>
            </a:pPr>
            <a:r>
              <a:rPr lang="en-US" dirty="0"/>
              <a:t>Duplication/Deletion (Dup/Del): terms that are usually used together with the "/" to refer to molecular testing, which assesses the dosage of a particular genomic region. The region tested is typically of modest to substantial size, from several dozen to several million or more nucleotides. Normal gene dosage is two copies per cell, except for the sex chromosomes (X and Y). Thus, zero or one copy represents a deletion, and three (or more) copies represent a duplication.</a:t>
            </a:r>
          </a:p>
        </p:txBody>
      </p:sp>
    </p:spTree>
    <p:extLst>
      <p:ext uri="{BB962C8B-B14F-4D97-AF65-F5344CB8AC3E}">
        <p14:creationId xmlns:p14="http://schemas.microsoft.com/office/powerpoint/2010/main" val="7437035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D02A-7CA0-1806-EDF5-E71569EA3911}"/>
              </a:ext>
            </a:extLst>
          </p:cNvPr>
          <p:cNvSpPr>
            <a:spLocks noGrp="1"/>
          </p:cNvSpPr>
          <p:nvPr>
            <p:ph type="title"/>
          </p:nvPr>
        </p:nvSpPr>
        <p:spPr/>
        <p:txBody>
          <a:bodyPr/>
          <a:lstStyle/>
          <a:p>
            <a:r>
              <a:rPr lang="en-US" dirty="0"/>
              <a:t>GSPs and Other Molecular Multianalyte Assays</a:t>
            </a:r>
          </a:p>
        </p:txBody>
      </p:sp>
      <p:sp>
        <p:nvSpPr>
          <p:cNvPr id="3" name="Content Placeholder 2">
            <a:extLst>
              <a:ext uri="{FF2B5EF4-FFF2-40B4-BE49-F238E27FC236}">
                <a16:creationId xmlns:a16="http://schemas.microsoft.com/office/drawing/2014/main" id="{D37AAF63-3848-6071-DF4C-FAB97ABE5C5A}"/>
              </a:ext>
            </a:extLst>
          </p:cNvPr>
          <p:cNvSpPr>
            <a:spLocks noGrp="1"/>
          </p:cNvSpPr>
          <p:nvPr>
            <p:ph idx="1"/>
          </p:nvPr>
        </p:nvSpPr>
        <p:spPr/>
        <p:txBody>
          <a:bodyPr/>
          <a:lstStyle/>
          <a:p>
            <a:pPr marL="342900" indent="-342900">
              <a:buFont typeface="Arial" panose="020B0604020202020204" pitchFamily="34" charset="0"/>
              <a:buChar char="•"/>
            </a:pPr>
            <a:r>
              <a:rPr lang="en-US" dirty="0"/>
              <a:t>Definitions, cont.</a:t>
            </a:r>
          </a:p>
          <a:p>
            <a:pPr marL="800100" lvl="1" indent="-342900">
              <a:buFont typeface="Arial" panose="020B0604020202020204" pitchFamily="34" charset="0"/>
              <a:buChar char="•"/>
            </a:pPr>
            <a:r>
              <a:rPr lang="en-US" dirty="0"/>
              <a:t>Low-pass sequencing: a method of genome sequencing intended for </a:t>
            </a:r>
            <a:r>
              <a:rPr lang="en-US" dirty="0" err="1"/>
              <a:t>cytogenomic</a:t>
            </a:r>
            <a:r>
              <a:rPr lang="en-US" dirty="0"/>
              <a:t> analysis of chromosomal abnormalities, such as that performed for trait mapping or copy number variation, typically performed to an average depth of sequencing ranging from 0.1 to 5X.</a:t>
            </a:r>
          </a:p>
          <a:p>
            <a:pPr marL="800100" lvl="1" indent="-342900">
              <a:buFont typeface="Arial" panose="020B0604020202020204" pitchFamily="34" charset="0"/>
              <a:buChar char="•"/>
            </a:pPr>
            <a:r>
              <a:rPr lang="en-US" dirty="0"/>
              <a:t>Massively parallel sequencing (MPS): high-throughput method used to determine a portion of the nucleotide sequences in an individual patient's genome, utilizing advanced (non-Sanger) sequencing technologies that are capable of processing multiple DNA and/or RNA sequences in parallel. While other technologies exist, next-generation sequencing (NGS) is a common technique used to achieve MPS.</a:t>
            </a:r>
          </a:p>
          <a:p>
            <a:pPr marL="800100" lvl="1" indent="-342900">
              <a:buFont typeface="Arial" panose="020B0604020202020204" pitchFamily="34" charset="0"/>
              <a:buChar char="•"/>
            </a:pPr>
            <a:r>
              <a:rPr lang="en-US" dirty="0"/>
              <a:t>Microsatellite instability (MSI): a type of DNA hypermutation or predisposition to mutation in which replication errors are not corrected due to defective DNA mismatch repair (</a:t>
            </a:r>
            <a:r>
              <a:rPr lang="en-US" dirty="0" err="1"/>
              <a:t>dMMR</a:t>
            </a:r>
            <a:r>
              <a:rPr lang="en-US" dirty="0"/>
              <a:t>) mechanism. MSI manifests as insertions or deletions in short tandem repeat (STR) (defined in the molecular pathology guidelines) alleles and can be identified by changes in the DNA repeat sequence length.</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06548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D02A-7CA0-1806-EDF5-E71569EA3911}"/>
              </a:ext>
            </a:extLst>
          </p:cNvPr>
          <p:cNvSpPr>
            <a:spLocks noGrp="1"/>
          </p:cNvSpPr>
          <p:nvPr>
            <p:ph type="title"/>
          </p:nvPr>
        </p:nvSpPr>
        <p:spPr/>
        <p:txBody>
          <a:bodyPr/>
          <a:lstStyle/>
          <a:p>
            <a:r>
              <a:rPr lang="en-US" dirty="0"/>
              <a:t>GSPs and Other Molecular Multianalyte Assays</a:t>
            </a:r>
          </a:p>
        </p:txBody>
      </p:sp>
      <p:sp>
        <p:nvSpPr>
          <p:cNvPr id="3" name="Content Placeholder 2">
            <a:extLst>
              <a:ext uri="{FF2B5EF4-FFF2-40B4-BE49-F238E27FC236}">
                <a16:creationId xmlns:a16="http://schemas.microsoft.com/office/drawing/2014/main" id="{D37AAF63-3848-6071-DF4C-FAB97ABE5C5A}"/>
              </a:ext>
            </a:extLst>
          </p:cNvPr>
          <p:cNvSpPr>
            <a:spLocks noGrp="1"/>
          </p:cNvSpPr>
          <p:nvPr>
            <p:ph idx="1"/>
          </p:nvPr>
        </p:nvSpPr>
        <p:spPr/>
        <p:txBody>
          <a:bodyPr/>
          <a:lstStyle/>
          <a:p>
            <a:pPr marL="342900" indent="-342900">
              <a:buFont typeface="Arial" panose="020B0604020202020204" pitchFamily="34" charset="0"/>
              <a:buChar char="•"/>
            </a:pPr>
            <a:r>
              <a:rPr lang="en-US" dirty="0"/>
              <a:t>Definitions, cont.</a:t>
            </a:r>
          </a:p>
          <a:p>
            <a:pPr marL="800100" lvl="1" indent="-342900">
              <a:buFont typeface="Arial" panose="020B0604020202020204" pitchFamily="34" charset="0"/>
              <a:buChar char="•"/>
            </a:pPr>
            <a:r>
              <a:rPr lang="en-US" dirty="0"/>
              <a:t>Rearrangements: structural chromosomal variations such as deletions, insertions, inversions (defined in the molecular pathology guidelines), or translocations (defined in the molecular pathology guidelines) that bring together genetic material that is not normally adjacent in the unmodified genome. It can manifest as abnormal gene expression or as an abnormal fusion product at the RNA and/or protein level. Rearrangement can also refer to the process by which immunoglobulin and T cell receptor genes are normally modified.</a:t>
            </a:r>
          </a:p>
          <a:p>
            <a:pPr marL="800100" lvl="1" indent="-342900">
              <a:buFont typeface="Arial" panose="020B0604020202020204" pitchFamily="34" charset="0"/>
              <a:buChar char="•"/>
            </a:pPr>
            <a:r>
              <a:rPr lang="en-US" dirty="0"/>
              <a:t>Tumor mutational burden (TMB): the number of somatic mutations detected per million bases (Mb) of genomic sequence investigated from a cancer specimen. It is usually obtained from analysis using a next generation sequencing method. It is considered a biomarker to guide immunotherapy decisions for patients with cancer.</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7705257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a:xfrm>
            <a:off x="1128675" y="780584"/>
            <a:ext cx="9939705" cy="1170877"/>
          </a:xfrm>
        </p:spPr>
        <p:txBody>
          <a:bodyPr/>
          <a:lstStyle/>
          <a:p>
            <a:r>
              <a:rPr lang="en-US" dirty="0"/>
              <a:t>Genomic Sequencing Procedures (GSPs) &amp; Other Molecular Multianalyte Assays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a:xfrm>
            <a:off x="6095999" y="2642363"/>
            <a:ext cx="5490117" cy="3034060"/>
          </a:xfrm>
        </p:spPr>
        <p:txBody>
          <a:bodyPr/>
          <a:lstStyle/>
          <a:p>
            <a:pPr marL="342900" indent="-342900">
              <a:buFont typeface="Arial" panose="020B0604020202020204" pitchFamily="34" charset="0"/>
              <a:buChar char="•"/>
            </a:pPr>
            <a:r>
              <a:rPr lang="en-US" dirty="0"/>
              <a:t>81445 </a:t>
            </a:r>
            <a:r>
              <a:rPr lang="en-US" b="1" u="sng" strike="sngStrike" dirty="0"/>
              <a:t>Targeted genomic sequence analysis panel, solid organ neoplasm,</a:t>
            </a:r>
            <a:r>
              <a:rPr lang="en-US" dirty="0"/>
              <a:t> 5-50 genes </a:t>
            </a:r>
            <a:r>
              <a:rPr lang="en-US" b="1" u="sng" strike="sngStrike" dirty="0"/>
              <a:t>(</a:t>
            </a:r>
            <a:r>
              <a:rPr lang="en-US" b="1" u="sng" strike="sngStrike" dirty="0" err="1"/>
              <a:t>eg</a:t>
            </a:r>
            <a:r>
              <a:rPr lang="en-US" b="1" u="sng" strike="sngStrike" dirty="0"/>
              <a:t>, ALK, BRAF, CDKN2A, EGFR, ERBB2, KIT, KRAS, MET, NRAS, PDGFRA, PDGFRB, PGR, PIK3CA, PTEN, RET),</a:t>
            </a:r>
            <a:r>
              <a:rPr lang="en-US" dirty="0"/>
              <a:t> interrogation for sequence variants and copy number variants or rearrangements, if performed; DNA analysis or combined DNA and RNA analysis</a:t>
            </a:r>
          </a:p>
          <a:p>
            <a:pPr marL="342900" indent="-342900">
              <a:buFont typeface="Arial" panose="020B0604020202020204" pitchFamily="34" charset="0"/>
              <a:buChar char="•"/>
            </a:pPr>
            <a:endParaRPr lang="en-US" dirty="0"/>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a:xfrm>
            <a:off x="1123619" y="2642839"/>
            <a:ext cx="4846320" cy="3034060"/>
          </a:xfrm>
        </p:spPr>
        <p:txBody>
          <a:bodyPr/>
          <a:lstStyle/>
          <a:p>
            <a:pPr marL="342900" indent="-342900">
              <a:buFont typeface="Arial" panose="020B0604020202020204" pitchFamily="34" charset="0"/>
              <a:buChar char="•"/>
            </a:pPr>
            <a:r>
              <a:rPr lang="en-US" dirty="0"/>
              <a:t>81445 </a:t>
            </a:r>
            <a:r>
              <a:rPr lang="en-US" b="1" u="sng" dirty="0"/>
              <a:t>Solid organ neoplasm</a:t>
            </a:r>
            <a:r>
              <a:rPr lang="en-US" dirty="0"/>
              <a:t>, genomic sequence analysis panel, 5-50 genes, interrogation for sequence variants and copy number variants or rearrangements, if performed; DNA analysis or combined DNA and RNA analysis</a:t>
            </a:r>
          </a:p>
          <a:p>
            <a:pPr marL="342900" indent="-342900">
              <a:buFont typeface="Arial" panose="020B0604020202020204" pitchFamily="34" charset="0"/>
              <a:buChar char="•"/>
            </a:pPr>
            <a:endParaRPr lang="en-US" dirty="0"/>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a:xfrm>
            <a:off x="1128676" y="2085278"/>
            <a:ext cx="9939704" cy="423745"/>
          </a:xfrm>
        </p:spPr>
        <p:txBody>
          <a:bodyPr/>
          <a:lstStyle/>
          <a:p>
            <a:pPr algn="ctr"/>
            <a:r>
              <a:rPr lang="en-US" dirty="0"/>
              <a:t>2024 versus 2023</a:t>
            </a:r>
          </a:p>
        </p:txBody>
      </p:sp>
    </p:spTree>
    <p:extLst>
      <p:ext uri="{BB962C8B-B14F-4D97-AF65-F5344CB8AC3E}">
        <p14:creationId xmlns:p14="http://schemas.microsoft.com/office/powerpoint/2010/main" val="1458277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a:xfrm>
            <a:off x="1131148" y="831875"/>
            <a:ext cx="9939705" cy="805445"/>
          </a:xfrm>
        </p:spPr>
        <p:txBody>
          <a:bodyPr/>
          <a:lstStyle/>
          <a:p>
            <a:r>
              <a:rPr lang="en-US" dirty="0"/>
              <a:t>GSPs &amp; Other MMAs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81449 </a:t>
            </a:r>
            <a:r>
              <a:rPr lang="en-US" b="1" u="sng" strike="sngStrike" dirty="0"/>
              <a:t>Targeted genomic sequence analysis panel, solid organ neoplasm, </a:t>
            </a:r>
            <a:r>
              <a:rPr lang="en-US" dirty="0"/>
              <a:t>5-50 genes </a:t>
            </a:r>
            <a:r>
              <a:rPr lang="en-US" b="1" u="sng" strike="sngStrike" dirty="0"/>
              <a:t>(</a:t>
            </a:r>
            <a:r>
              <a:rPr lang="en-US" b="1" u="sng" strike="sngStrike" dirty="0" err="1"/>
              <a:t>eg</a:t>
            </a:r>
            <a:r>
              <a:rPr lang="en-US" b="1" u="sng" strike="sngStrike" dirty="0"/>
              <a:t>, ALK, BRAF, CDKN2A, EGFR, ERBB2, KIT, KRAS, MET, NRAS, PDGFRA, PDGFRB, PGR, PIK3CA, PTEN, RET),</a:t>
            </a:r>
            <a:r>
              <a:rPr lang="en-US" dirty="0"/>
              <a:t> interrogation for sequence variants and copy number variants or rearrangements, if performed; RNA analysis</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81449 </a:t>
            </a:r>
            <a:r>
              <a:rPr lang="en-US" b="1" u="sng" dirty="0"/>
              <a:t>Solid organ neoplasm</a:t>
            </a:r>
            <a:r>
              <a:rPr lang="en-US" dirty="0"/>
              <a:t>, genomic sequence analysis panel, 5-50 genes, interrogation for sequence variants and copy number variants or rearrangements, if performed; RNA analysis</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35571561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a:xfrm>
            <a:off x="1128675" y="990249"/>
            <a:ext cx="9939705" cy="475488"/>
          </a:xfrm>
        </p:spPr>
        <p:txBody>
          <a:bodyPr/>
          <a:lstStyle/>
          <a:p>
            <a:r>
              <a:rPr lang="en-US" dirty="0"/>
              <a:t>GSPs &amp; Other MMAs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a:xfrm>
            <a:off x="6236255" y="2166120"/>
            <a:ext cx="5204895" cy="3510303"/>
          </a:xfrm>
        </p:spPr>
        <p:txBody>
          <a:bodyPr/>
          <a:lstStyle/>
          <a:p>
            <a:pPr marL="342900" indent="-342900">
              <a:buFont typeface="Arial" panose="020B0604020202020204" pitchFamily="34" charset="0"/>
              <a:buChar char="•"/>
            </a:pPr>
            <a:r>
              <a:rPr lang="en-US" dirty="0"/>
              <a:t>81450 T</a:t>
            </a:r>
            <a:r>
              <a:rPr lang="en-US" b="1" u="sng" strike="sngStrike" dirty="0"/>
              <a:t>argeted genomic sequence analysis panel, hematolymphoid neoplasm or disorder,</a:t>
            </a:r>
            <a:r>
              <a:rPr lang="en-US" dirty="0"/>
              <a:t> 5-50 genes </a:t>
            </a:r>
            <a:r>
              <a:rPr lang="en-US" b="1" u="sng" strike="sngStrike" dirty="0"/>
              <a:t>(</a:t>
            </a:r>
            <a:r>
              <a:rPr lang="en-US" b="1" u="sng" strike="sngStrike" dirty="0" err="1"/>
              <a:t>eg</a:t>
            </a:r>
            <a:r>
              <a:rPr lang="en-US" b="1" u="sng" strike="sngStrike" dirty="0"/>
              <a:t>, BRAF, CEBPA, DNMT3A, EZH2, FLT3, IDH1, IDH2, JAK2, KIT, KRAS, MLL, NOTCH1, NPM1, NRAS)</a:t>
            </a:r>
            <a:r>
              <a:rPr lang="en-US" dirty="0"/>
              <a:t>, interrogation for sequence variants, and copy number variants or rearrangements, or isoform expression or mRNA expression levels, if performed; DNA analysis or combined DNA and RNA analysis</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81450 </a:t>
            </a:r>
            <a:r>
              <a:rPr lang="en-US" b="1" u="sng" dirty="0"/>
              <a:t>Hematolymphoid neoplasm or disorder, genomic sequence analysis panel, </a:t>
            </a:r>
            <a:r>
              <a:rPr lang="en-US" dirty="0"/>
              <a:t>5-50 genes, interrogation for sequence variants, and copy number variants or rearrangements, or isoform expression or mRNA expression levels, if performed; DNA analysis or combined DNA and RNA analysis</a:t>
            </a:r>
          </a:p>
          <a:p>
            <a:pPr marL="342900" indent="-3429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176725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Evaluation and Management (E/M)</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99459 Pelvic Examination (List separately in addition to code for primary procedure)</a:t>
            </a:r>
          </a:p>
          <a:p>
            <a:pPr marL="342900" indent="-342900">
              <a:buFont typeface="Arial" panose="020B0604020202020204" pitchFamily="34" charset="0"/>
              <a:buChar char="•"/>
            </a:pPr>
            <a:r>
              <a:rPr lang="en-US" dirty="0"/>
              <a:t>CPT Parenthetical note</a:t>
            </a:r>
          </a:p>
          <a:p>
            <a:pPr marL="342900" indent="-342900">
              <a:buFont typeface="Arial" panose="020B0604020202020204" pitchFamily="34" charset="0"/>
              <a:buChar char="•"/>
            </a:pPr>
            <a:r>
              <a:rPr lang="en-US" dirty="0"/>
              <a:t>(Use 99459 in conjunction with 99202, 99203, 99204, 99205, 99212, 99213, 99214, 99215, 99242, 99243, 99244, 99245, 99383, 99384, 99385, 99386, 99387, 99393, 99394, 99395, 99396, 99397)</a:t>
            </a:r>
          </a:p>
          <a:p>
            <a:pPr marL="342900" indent="-342900">
              <a:buFont typeface="Arial" panose="020B0604020202020204" pitchFamily="34" charset="0"/>
              <a:buChar char="•"/>
            </a:pPr>
            <a:r>
              <a:rPr lang="en-US" dirty="0"/>
              <a:t>Practice Expense (PE) Relative Value Unit (RVU) 0.68</a:t>
            </a:r>
          </a:p>
          <a:p>
            <a:pPr marL="342900" indent="-342900">
              <a:buFont typeface="Arial" panose="020B0604020202020204" pitchFamily="34" charset="0"/>
              <a:buChar char="•"/>
            </a:pPr>
            <a:r>
              <a:rPr lang="en-US" dirty="0"/>
              <a:t>No change to the Preventive Services Benefit</a:t>
            </a:r>
          </a:p>
          <a:p>
            <a:pPr marL="800100" lvl="1" indent="-342900">
              <a:buFont typeface="Arial" panose="020B0604020202020204" pitchFamily="34" charset="0"/>
              <a:buChar char="•"/>
            </a:pPr>
            <a:r>
              <a:rPr lang="en-US" dirty="0"/>
              <a:t>G0101 Cervical or vaginal cancer screening; pelvic and clinical breast examination</a:t>
            </a:r>
          </a:p>
          <a:p>
            <a:pPr marL="800100" lvl="1" indent="-342900">
              <a:buFont typeface="Arial" panose="020B0604020202020204" pitchFamily="34" charset="0"/>
              <a:buChar char="•"/>
            </a:pPr>
            <a:r>
              <a:rPr lang="en-US" dirty="0"/>
              <a:t>Q0091 Screening papanicolaou smear; obtaining, preparing and conveyance of cervical or vaginal smear to laboratory</a:t>
            </a:r>
          </a:p>
          <a:p>
            <a:pPr marL="800100" lvl="1" indent="-342900">
              <a:buFont typeface="Arial" panose="020B0604020202020204" pitchFamily="34" charset="0"/>
              <a:buChar char="•"/>
            </a:pPr>
            <a:r>
              <a:rPr lang="en-US" dirty="0"/>
              <a:t>Waives deductible and coinsurance</a:t>
            </a:r>
          </a:p>
        </p:txBody>
      </p:sp>
    </p:spTree>
    <p:extLst>
      <p:ext uri="{BB962C8B-B14F-4D97-AF65-F5344CB8AC3E}">
        <p14:creationId xmlns:p14="http://schemas.microsoft.com/office/powerpoint/2010/main" val="4157586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GSPs &amp; Other MMAs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81451 </a:t>
            </a:r>
            <a:r>
              <a:rPr lang="en-US" b="1" u="sng" strike="sngStrike" dirty="0"/>
              <a:t>Targeted genomic sequence analysis panel, hematolymphoid neoplasm or disorder,</a:t>
            </a:r>
            <a:r>
              <a:rPr lang="en-US" dirty="0"/>
              <a:t> 5-50 genes </a:t>
            </a:r>
            <a:r>
              <a:rPr lang="en-US" b="1" u="sng" strike="sngStrike" dirty="0"/>
              <a:t>(</a:t>
            </a:r>
            <a:r>
              <a:rPr lang="en-US" b="1" u="sng" strike="sngStrike" dirty="0" err="1"/>
              <a:t>eg</a:t>
            </a:r>
            <a:r>
              <a:rPr lang="en-US" b="1" u="sng" strike="sngStrike" dirty="0"/>
              <a:t>, BRAF, CEBPA, DNMT3A, EZH2, FLT3, IDH1, IDH2, JAK2, KIT, KRAS, MLL, NOTCH1, NPM1, NRAS)</a:t>
            </a:r>
            <a:r>
              <a:rPr lang="en-US" dirty="0"/>
              <a:t>, interrogation for sequence variants, and copy number variants or rearrangements, or isoform expression or mRNA expression levels, if performed; RNA analysis</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81451 </a:t>
            </a:r>
            <a:r>
              <a:rPr lang="en-US" b="1" u="sng" dirty="0"/>
              <a:t>Hematolymphoid neoplasm or disorder, genomic sequence analysis panel,</a:t>
            </a:r>
            <a:r>
              <a:rPr lang="en-US" dirty="0"/>
              <a:t> 5-50 genes, interrogation for sequence variants, and copy number variants or rearrangements, or isoform expression or mRNA expression levels, if performed; RNA analysis</a:t>
            </a:r>
          </a:p>
          <a:p>
            <a:pPr marL="342900" indent="-3429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2464674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GSPs &amp; Other MMAs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a:xfrm>
            <a:off x="6096001" y="2166120"/>
            <a:ext cx="5545872" cy="3822085"/>
          </a:xfrm>
        </p:spPr>
        <p:txBody>
          <a:bodyPr/>
          <a:lstStyle/>
          <a:p>
            <a:pPr marL="342900" indent="-342900">
              <a:buFont typeface="Arial" panose="020B0604020202020204" pitchFamily="34" charset="0"/>
              <a:buChar char="•"/>
            </a:pPr>
            <a:r>
              <a:rPr lang="en-US" dirty="0"/>
              <a:t>81455  </a:t>
            </a:r>
            <a:r>
              <a:rPr lang="en-US" b="1" u="sng" strike="sngStrike" dirty="0"/>
              <a:t>Targeted genomic sequence analysis panel, solid organ or hematolymphoid neoplasm or disorder,</a:t>
            </a:r>
            <a:r>
              <a:rPr lang="en-US" dirty="0"/>
              <a:t> 51 or greater genes </a:t>
            </a:r>
            <a:r>
              <a:rPr lang="en-US" b="1" u="sng" strike="sngStrike" dirty="0"/>
              <a:t>(</a:t>
            </a:r>
            <a:r>
              <a:rPr lang="en-US" b="1" u="sng" strike="sngStrike" dirty="0" err="1"/>
              <a:t>eg</a:t>
            </a:r>
            <a:r>
              <a:rPr lang="en-US" b="1" u="sng" strike="sngStrike" dirty="0"/>
              <a:t>, ALK, BRAF, CDKN2A, CEBPA, DNMT3A, EGFR, ERBB2, EZH2, FLT3, IDH1, IDH2, JAK2, KIT, KRAS, MET, MLL, NOTCH1, NPM1, NRAS, PDGFRA, PDGFRB, PGR, PIK3CA, PTEN, RET),</a:t>
            </a:r>
            <a:r>
              <a:rPr lang="en-US" dirty="0"/>
              <a:t> interrogation for sequence variants and copy number variants or rearrangements, or isoform expression or mRNA expression levels, if performed; DNA analysis or combined DNA and RNA analysis</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81455 </a:t>
            </a:r>
            <a:r>
              <a:rPr lang="en-US" b="1" u="sng" dirty="0"/>
              <a:t>Solid organ or hematolymphoid neoplasm or disorder</a:t>
            </a:r>
            <a:r>
              <a:rPr lang="en-US" dirty="0"/>
              <a:t>, 51 or greater genes, genomic sequence analysis panel, interrogation for sequence variants and copy number variants or rearrangements, or isoform expression or mRNA expression levels, if performed; DNA analysis or combined DNA and RNA analysis</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25747109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GSPs &amp; Other MMAs</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a:xfrm>
            <a:off x="5876693" y="2166120"/>
            <a:ext cx="5820936" cy="3510303"/>
          </a:xfrm>
        </p:spPr>
        <p:txBody>
          <a:bodyPr/>
          <a:lstStyle/>
          <a:p>
            <a:pPr marL="342900" indent="-342900">
              <a:buFont typeface="Arial" panose="020B0604020202020204" pitchFamily="34" charset="0"/>
              <a:buChar char="•"/>
            </a:pPr>
            <a:r>
              <a:rPr lang="en-US" dirty="0"/>
              <a:t>81456 </a:t>
            </a:r>
            <a:r>
              <a:rPr lang="en-US" b="1" u="sng" strike="sngStrike" dirty="0"/>
              <a:t>Targeted genomic sequence analysis panel, solid organ or hematolymphoid neoplasm or disorder,</a:t>
            </a:r>
            <a:r>
              <a:rPr lang="en-US" dirty="0"/>
              <a:t> 51 or greater genes </a:t>
            </a:r>
            <a:r>
              <a:rPr lang="en-US" b="1" u="sng" strike="sngStrike" dirty="0"/>
              <a:t>(</a:t>
            </a:r>
            <a:r>
              <a:rPr lang="en-US" b="1" u="sng" strike="sngStrike" dirty="0" err="1"/>
              <a:t>eg</a:t>
            </a:r>
            <a:r>
              <a:rPr lang="en-US" b="1" u="sng" strike="sngStrike" dirty="0"/>
              <a:t>, ALK, BRAF, CDKN2A, CEBPA, DNMT3A, EGFR, ERBB2, EZH2, FLT3, IDH1, IDH2, JAK2, KIT, KRAS, MET, MLL, NOTCH1, NPM1, NRAS, PDGFRA, PDGFRB, PGR, PIK3CA, PTEN, RET),</a:t>
            </a:r>
            <a:r>
              <a:rPr lang="en-US" dirty="0"/>
              <a:t> interrogation for sequence variants and copy number variants or rearrangements, or isoform expression or mRNA expression levels, if performed; RNA analysis</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81456 </a:t>
            </a:r>
            <a:r>
              <a:rPr lang="en-US" b="1" u="sng" dirty="0"/>
              <a:t>Solid organ or hematolymphoid neoplasm or disorder, </a:t>
            </a:r>
            <a:r>
              <a:rPr lang="en-US" dirty="0"/>
              <a:t>51 or greater genes, genomic sequence analysis panel, interrogation for sequence variants and copy number variants or rearrangements, or isoform expression or mRNA expression levels, if performed; RNA analysis</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19658304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a:t>Pathology and Laboratory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199" y="1047751"/>
            <a:ext cx="5111496" cy="4629148"/>
          </a:xfrm>
        </p:spPr>
        <p:txBody>
          <a:bodyPr>
            <a:normAutofit/>
          </a:bodyPr>
          <a:lstStyle/>
          <a:p>
            <a:pPr marL="342900" indent="-342900">
              <a:buFont typeface="Arial" panose="020B0604020202020204" pitchFamily="34" charset="0"/>
              <a:buChar char="•"/>
            </a:pPr>
            <a:r>
              <a:rPr lang="en-US" sz="2000"/>
              <a:t>81457 Solid organ neoplasm, genomic sequence analysis panel, interrogation for sequence variants; DNA analysis, microsatellite instability</a:t>
            </a:r>
          </a:p>
          <a:p>
            <a:pPr marL="342900" indent="-342900">
              <a:buFont typeface="Arial" panose="020B0604020202020204" pitchFamily="34" charset="0"/>
              <a:buChar char="•"/>
            </a:pPr>
            <a:r>
              <a:rPr lang="en-US" sz="2000"/>
              <a:t>81458 Solid organ neoplasm, genomic sequence analysis panel, interrogation for sequence variants; DNA analysis, copy number variants and microsatellite instability</a:t>
            </a:r>
          </a:p>
          <a:p>
            <a:pPr marL="342900" indent="-342900">
              <a:buFont typeface="Arial" panose="020B0604020202020204" pitchFamily="34" charset="0"/>
              <a:buChar char="•"/>
            </a:pPr>
            <a:r>
              <a:rPr lang="en-US" sz="2000"/>
              <a:t>81459 Solid organ neoplasm, genomic sequence analysis panel, interrogation for sequence variants; DNA analysis or combined DNA and RNA analysis, copy number variants, microsatellite instability, tumor mutation burden, and rearrangements</a:t>
            </a:r>
          </a:p>
        </p:txBody>
      </p:sp>
      <p:pic>
        <p:nvPicPr>
          <p:cNvPr id="4" name="Picture 3">
            <a:extLst>
              <a:ext uri="{FF2B5EF4-FFF2-40B4-BE49-F238E27FC236}">
                <a16:creationId xmlns:a16="http://schemas.microsoft.com/office/drawing/2014/main" id="{8B6298C3-92BA-8D45-5786-25BE396AB8DA}"/>
              </a:ext>
            </a:extLst>
          </p:cNvPr>
          <p:cNvPicPr>
            <a:picLocks noChangeAspect="1"/>
          </p:cNvPicPr>
          <p:nvPr/>
        </p:nvPicPr>
        <p:blipFill>
          <a:blip r:embed="rId3"/>
          <a:stretch>
            <a:fillRect/>
          </a:stretch>
        </p:blipFill>
        <p:spPr>
          <a:xfrm>
            <a:off x="6241313" y="1700766"/>
            <a:ext cx="5112488" cy="3323117"/>
          </a:xfrm>
          <a:prstGeom prst="rect">
            <a:avLst/>
          </a:prstGeom>
          <a:noFill/>
        </p:spPr>
      </p:pic>
    </p:spTree>
    <p:extLst>
      <p:ext uri="{BB962C8B-B14F-4D97-AF65-F5344CB8AC3E}">
        <p14:creationId xmlns:p14="http://schemas.microsoft.com/office/powerpoint/2010/main" val="9200226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GSPs &amp; Other MMAs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81462 Solid organ neoplasm, genomic sequence analysis panel, cell-free nucleic acid (</a:t>
            </a:r>
            <a:r>
              <a:rPr lang="en-US" dirty="0" err="1"/>
              <a:t>eg</a:t>
            </a:r>
            <a:r>
              <a:rPr lang="en-US" dirty="0"/>
              <a:t>, plasma), interrogation for sequence variants; DNA analysis or combined DNA and RNA analysis, copy number variants and rearrangements</a:t>
            </a:r>
          </a:p>
          <a:p>
            <a:pPr marL="342900" indent="-342900">
              <a:buFont typeface="Arial" panose="020B0604020202020204" pitchFamily="34" charset="0"/>
              <a:buChar char="•"/>
            </a:pPr>
            <a:r>
              <a:rPr lang="en-US" dirty="0"/>
              <a:t>81463 Solid organ neoplasm, genomic sequence analysis panel, cell-free nucleic acid (</a:t>
            </a:r>
            <a:r>
              <a:rPr lang="en-US" dirty="0" err="1"/>
              <a:t>eg</a:t>
            </a:r>
            <a:r>
              <a:rPr lang="en-US" dirty="0"/>
              <a:t>, plasma), interrogation for sequence variants; DNA analysis, copy number variants, and microsatellite instability</a:t>
            </a:r>
          </a:p>
          <a:p>
            <a:pPr marL="342900" indent="-342900">
              <a:buFont typeface="Arial" panose="020B0604020202020204" pitchFamily="34" charset="0"/>
              <a:buChar char="•"/>
            </a:pPr>
            <a:r>
              <a:rPr lang="en-US" dirty="0"/>
              <a:t>81464 Solid organ neoplasm, genomic sequence analysis panel, cell-free nucleic acid (</a:t>
            </a:r>
            <a:r>
              <a:rPr lang="en-US" dirty="0" err="1"/>
              <a:t>eg</a:t>
            </a:r>
            <a:r>
              <a:rPr lang="en-US" dirty="0"/>
              <a:t>, plasma), interrogation for sequence variants; DNA analysis or combined DNA and RNA analysis, copy number variants, microsatellite instability, tumor mutation burden, and rearrangements</a:t>
            </a:r>
          </a:p>
        </p:txBody>
      </p:sp>
    </p:spTree>
    <p:extLst>
      <p:ext uri="{BB962C8B-B14F-4D97-AF65-F5344CB8AC3E}">
        <p14:creationId xmlns:p14="http://schemas.microsoft.com/office/powerpoint/2010/main" val="2824229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78C2-A5AF-C750-CE3B-8BBEE36ADE72}"/>
              </a:ext>
            </a:extLst>
          </p:cNvPr>
          <p:cNvSpPr>
            <a:spLocks noGrp="1"/>
          </p:cNvSpPr>
          <p:nvPr>
            <p:ph type="title"/>
          </p:nvPr>
        </p:nvSpPr>
        <p:spPr>
          <a:xfrm>
            <a:off x="838200" y="374652"/>
            <a:ext cx="10515600" cy="473074"/>
          </a:xfrm>
        </p:spPr>
        <p:txBody>
          <a:bodyPr anchor="ctr">
            <a:normAutofit/>
          </a:bodyPr>
          <a:lstStyle/>
          <a:p>
            <a:r>
              <a:rPr lang="en-US" sz="2500"/>
              <a:t>GSPs &amp; Other MMAs</a:t>
            </a:r>
          </a:p>
        </p:txBody>
      </p:sp>
      <p:pic>
        <p:nvPicPr>
          <p:cNvPr id="4" name="Picture 3">
            <a:extLst>
              <a:ext uri="{FF2B5EF4-FFF2-40B4-BE49-F238E27FC236}">
                <a16:creationId xmlns:a16="http://schemas.microsoft.com/office/drawing/2014/main" id="{79324EAA-1710-C763-56EA-3C6B6698715C}"/>
              </a:ext>
            </a:extLst>
          </p:cNvPr>
          <p:cNvPicPr>
            <a:picLocks noChangeAspect="1"/>
          </p:cNvPicPr>
          <p:nvPr/>
        </p:nvPicPr>
        <p:blipFill>
          <a:blip r:embed="rId3"/>
          <a:stretch>
            <a:fillRect/>
          </a:stretch>
        </p:blipFill>
        <p:spPr>
          <a:xfrm>
            <a:off x="1079373" y="1047751"/>
            <a:ext cx="4629148" cy="4629148"/>
          </a:xfrm>
          <a:prstGeom prst="rect">
            <a:avLst/>
          </a:prstGeom>
          <a:noFill/>
        </p:spPr>
      </p:pic>
      <p:sp>
        <p:nvSpPr>
          <p:cNvPr id="3" name="Content Placeholder 2">
            <a:extLst>
              <a:ext uri="{FF2B5EF4-FFF2-40B4-BE49-F238E27FC236}">
                <a16:creationId xmlns:a16="http://schemas.microsoft.com/office/drawing/2014/main" id="{A61E7D32-4FC4-1760-2D30-12984F63BDC6}"/>
              </a:ext>
            </a:extLst>
          </p:cNvPr>
          <p:cNvSpPr>
            <a:spLocks noGrp="1"/>
          </p:cNvSpPr>
          <p:nvPr>
            <p:ph idx="13"/>
          </p:nvPr>
        </p:nvSpPr>
        <p:spPr>
          <a:xfrm>
            <a:off x="6241313" y="1047751"/>
            <a:ext cx="5112488" cy="4629148"/>
          </a:xfrm>
        </p:spPr>
        <p:txBody>
          <a:bodyPr>
            <a:normAutofit/>
          </a:bodyPr>
          <a:lstStyle/>
          <a:p>
            <a:pPr marL="342900" indent="-342900">
              <a:buFont typeface="Arial" panose="020B0604020202020204" pitchFamily="34" charset="0"/>
              <a:buChar char="•"/>
            </a:pPr>
            <a:r>
              <a:rPr lang="en-US" dirty="0"/>
              <a:t>What is coming for 2025?</a:t>
            </a:r>
          </a:p>
          <a:p>
            <a:pPr marL="800100" lvl="1" indent="-342900">
              <a:buFont typeface="Arial" panose="020B0604020202020204" pitchFamily="34" charset="0"/>
              <a:buChar char="•"/>
            </a:pPr>
            <a:r>
              <a:rPr lang="en-US" sz="2200"/>
              <a:t>Review current Expanded Genetic Disease Carrier or Diagnostic Panel Testing</a:t>
            </a:r>
          </a:p>
          <a:p>
            <a:pPr marL="800100" lvl="1" indent="-342900">
              <a:buFont typeface="Arial" panose="020B0604020202020204" pitchFamily="34" charset="0"/>
              <a:buChar char="•"/>
            </a:pPr>
            <a:r>
              <a:rPr lang="en-US" sz="2200"/>
              <a:t>Develop code(s) for Basic Genetic Disease Panel Testing</a:t>
            </a:r>
          </a:p>
          <a:p>
            <a:pPr marL="800100" lvl="1" indent="-342900">
              <a:buFont typeface="Arial" panose="020B0604020202020204" pitchFamily="34" charset="0"/>
              <a:buChar char="•"/>
            </a:pPr>
            <a:r>
              <a:rPr lang="en-US" sz="2200"/>
              <a:t>Development of a code for Hereditary Pan-Cancer Panel Testing</a:t>
            </a:r>
          </a:p>
          <a:p>
            <a:pPr marL="800100" lvl="1" indent="-342900">
              <a:buFont typeface="Arial" panose="020B0604020202020204" pitchFamily="34" charset="0"/>
              <a:buChar char="•"/>
            </a:pPr>
            <a:r>
              <a:rPr lang="en-US" sz="2200"/>
              <a:t>Review current practice for Lynch Syndrome/Hereditary Nonpolyposis Colorectal Cancer (HNPCC) Panel Testing</a:t>
            </a:r>
          </a:p>
        </p:txBody>
      </p:sp>
    </p:spTree>
    <p:extLst>
      <p:ext uri="{BB962C8B-B14F-4D97-AF65-F5344CB8AC3E}">
        <p14:creationId xmlns:p14="http://schemas.microsoft.com/office/powerpoint/2010/main" val="3129137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a:t>Pathology and Laboratory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199" y="1047751"/>
            <a:ext cx="5111496" cy="4629148"/>
          </a:xfrm>
        </p:spPr>
        <p:txBody>
          <a:bodyPr>
            <a:normAutofit/>
          </a:bodyPr>
          <a:lstStyle/>
          <a:p>
            <a:pPr marL="342900" indent="-342900">
              <a:buFont typeface="Arial" panose="020B0604020202020204" pitchFamily="34" charset="0"/>
              <a:buChar char="•"/>
            </a:pPr>
            <a:r>
              <a:rPr lang="en-US" dirty="0"/>
              <a:t>81517 Liver disease, analysis of 3 biomarkers (hyaluronic acid [HA], procollagen III amino terminal peptide [PIIINP], tissue inhibitor of metalloproteinase 1 [TIMP-1]), using immunoassays, utilizing serum, prognostic algorithm reported as a risk score and risk of liver fibrosis and liver-related clinical events within 5 years</a:t>
            </a:r>
          </a:p>
          <a:p>
            <a:pPr marL="800100" lvl="1" indent="-342900">
              <a:buFont typeface="Arial" panose="020B0604020202020204" pitchFamily="34" charset="0"/>
              <a:buChar char="•"/>
            </a:pPr>
            <a:r>
              <a:rPr lang="en-US" sz="2200"/>
              <a:t>Replacement for code 0014M </a:t>
            </a:r>
          </a:p>
          <a:p>
            <a:pPr marL="342900" indent="-342900">
              <a:buFont typeface="Arial" panose="020B0604020202020204" pitchFamily="34" charset="0"/>
              <a:buChar char="•"/>
            </a:pPr>
            <a:r>
              <a:rPr lang="en-US" dirty="0"/>
              <a:t>82166 Anti-mullerian hormone (AMH)</a:t>
            </a:r>
          </a:p>
        </p:txBody>
      </p:sp>
      <p:pic>
        <p:nvPicPr>
          <p:cNvPr id="4" name="Picture 3">
            <a:extLst>
              <a:ext uri="{FF2B5EF4-FFF2-40B4-BE49-F238E27FC236}">
                <a16:creationId xmlns:a16="http://schemas.microsoft.com/office/drawing/2014/main" id="{C9E745DC-7D4E-947A-D372-34B166421023}"/>
              </a:ext>
            </a:extLst>
          </p:cNvPr>
          <p:cNvPicPr>
            <a:picLocks noChangeAspect="1"/>
          </p:cNvPicPr>
          <p:nvPr/>
        </p:nvPicPr>
        <p:blipFill>
          <a:blip r:embed="rId3"/>
          <a:stretch>
            <a:fillRect/>
          </a:stretch>
        </p:blipFill>
        <p:spPr>
          <a:xfrm>
            <a:off x="7142637" y="1047751"/>
            <a:ext cx="3309840" cy="4629148"/>
          </a:xfrm>
          <a:prstGeom prst="rect">
            <a:avLst/>
          </a:prstGeom>
          <a:noFill/>
        </p:spPr>
      </p:pic>
    </p:spTree>
    <p:extLst>
      <p:ext uri="{BB962C8B-B14F-4D97-AF65-F5344CB8AC3E}">
        <p14:creationId xmlns:p14="http://schemas.microsoft.com/office/powerpoint/2010/main" val="61575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Pathology and Laboratory</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86041 Acetylcholine receptor (</a:t>
            </a:r>
            <a:r>
              <a:rPr lang="en-US" dirty="0" err="1"/>
              <a:t>AChR</a:t>
            </a:r>
            <a:r>
              <a:rPr lang="en-US" dirty="0"/>
              <a:t>); binding antibody</a:t>
            </a:r>
          </a:p>
          <a:p>
            <a:pPr marL="342900" indent="-342900">
              <a:buFont typeface="Arial" panose="020B0604020202020204" pitchFamily="34" charset="0"/>
              <a:buChar char="•"/>
            </a:pPr>
            <a:r>
              <a:rPr lang="en-US" dirty="0"/>
              <a:t>86042 Acetylcholine receptor (</a:t>
            </a:r>
            <a:r>
              <a:rPr lang="en-US" dirty="0" err="1"/>
              <a:t>AChR</a:t>
            </a:r>
            <a:r>
              <a:rPr lang="en-US" dirty="0"/>
              <a:t>); blocking antibody</a:t>
            </a:r>
          </a:p>
          <a:p>
            <a:pPr marL="342900" indent="-342900">
              <a:buFont typeface="Arial" panose="020B0604020202020204" pitchFamily="34" charset="0"/>
              <a:buChar char="•"/>
            </a:pPr>
            <a:r>
              <a:rPr lang="en-US" dirty="0"/>
              <a:t>86043 Acetylcholine receptor (</a:t>
            </a:r>
            <a:r>
              <a:rPr lang="en-US" dirty="0" err="1"/>
              <a:t>AChR</a:t>
            </a:r>
            <a:r>
              <a:rPr lang="en-US" dirty="0"/>
              <a:t>); modulating antibody</a:t>
            </a:r>
          </a:p>
          <a:p>
            <a:pPr marL="342900" indent="-342900">
              <a:buFont typeface="Arial" panose="020B0604020202020204" pitchFamily="34" charset="0"/>
              <a:buChar char="•"/>
            </a:pPr>
            <a:r>
              <a:rPr lang="en-US" dirty="0"/>
              <a:t>86366 Muscle-specific kinase (</a:t>
            </a:r>
            <a:r>
              <a:rPr lang="en-US" dirty="0" err="1"/>
              <a:t>MuSK</a:t>
            </a:r>
            <a:r>
              <a:rPr lang="en-US" dirty="0"/>
              <a:t>) antibody</a:t>
            </a:r>
          </a:p>
          <a:p>
            <a:pPr marL="342900" indent="-342900">
              <a:buFont typeface="Arial" panose="020B0604020202020204" pitchFamily="34" charset="0"/>
              <a:buChar char="•"/>
            </a:pPr>
            <a:r>
              <a:rPr lang="en-US" dirty="0"/>
              <a:t>87523 Infectious agent detection by nucleic acid (DNA or RNA); hepatitis D (delta), quantification, including reverse transcription, when performed</a:t>
            </a:r>
          </a:p>
          <a:p>
            <a:endParaRPr lang="en-US" dirty="0"/>
          </a:p>
        </p:txBody>
      </p:sp>
    </p:spTree>
    <p:extLst>
      <p:ext uri="{BB962C8B-B14F-4D97-AF65-F5344CB8AC3E}">
        <p14:creationId xmlns:p14="http://schemas.microsoft.com/office/powerpoint/2010/main" val="2373904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Pathology and Laboratory</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87467 Hepatitis B surface antigen (HBsAg), quantitative</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87467</a:t>
            </a:r>
            <a:r>
              <a:rPr lang="en-US" b="1" u="sng" dirty="0"/>
              <a:t> Infectious agent antigen detection by immunoassay technique (</a:t>
            </a:r>
            <a:r>
              <a:rPr lang="en-US" b="1" u="sng" dirty="0" err="1"/>
              <a:t>eg</a:t>
            </a:r>
            <a:r>
              <a:rPr lang="en-US" b="1" u="sng" dirty="0"/>
              <a:t>, enzyme immunoassay [EIA], enzyme-linked immunosorbent assay [ELISA], fluorescence immunoassay [FIA], immunochemiluminometric assay [IMCA]), qualitative or semiquantitative;</a:t>
            </a:r>
            <a:r>
              <a:rPr lang="en-US" dirty="0"/>
              <a:t> </a:t>
            </a:r>
            <a:r>
              <a:rPr lang="en-US" b="1" u="sng" dirty="0"/>
              <a:t>h</a:t>
            </a:r>
            <a:r>
              <a:rPr lang="en-US" dirty="0"/>
              <a:t>epatitis B surface antigen (HBsAg), quantitative</a:t>
            </a:r>
          </a:p>
          <a:p>
            <a:pPr marL="342900" indent="-3429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621966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496-2488-7F45-607E-B80732FCBFDB}"/>
              </a:ext>
            </a:extLst>
          </p:cNvPr>
          <p:cNvSpPr>
            <a:spLocks noGrp="1"/>
          </p:cNvSpPr>
          <p:nvPr>
            <p:ph type="title"/>
          </p:nvPr>
        </p:nvSpPr>
        <p:spPr/>
        <p:txBody>
          <a:bodyPr/>
          <a:lstStyle/>
          <a:p>
            <a:r>
              <a:rPr lang="en-US" dirty="0"/>
              <a:t>Multianalyte Assays with Algorithmic Analyses (MAAA)</a:t>
            </a:r>
          </a:p>
        </p:txBody>
      </p:sp>
    </p:spTree>
    <p:extLst>
      <p:ext uri="{BB962C8B-B14F-4D97-AF65-F5344CB8AC3E}">
        <p14:creationId xmlns:p14="http://schemas.microsoft.com/office/powerpoint/2010/main" val="371672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F8BA-7F43-3BA9-E87A-2B91B08EBBCF}"/>
              </a:ext>
            </a:extLst>
          </p:cNvPr>
          <p:cNvSpPr>
            <a:spLocks noGrp="1"/>
          </p:cNvSpPr>
          <p:nvPr>
            <p:ph type="title"/>
          </p:nvPr>
        </p:nvSpPr>
        <p:spPr/>
        <p:txBody>
          <a:bodyPr/>
          <a:lstStyle/>
          <a:p>
            <a:r>
              <a:rPr lang="en-US" dirty="0"/>
              <a:t>Split or Shared Visit</a:t>
            </a:r>
          </a:p>
        </p:txBody>
      </p:sp>
      <p:sp>
        <p:nvSpPr>
          <p:cNvPr id="3" name="Content Placeholder 2">
            <a:extLst>
              <a:ext uri="{FF2B5EF4-FFF2-40B4-BE49-F238E27FC236}">
                <a16:creationId xmlns:a16="http://schemas.microsoft.com/office/drawing/2014/main" id="{574F56C6-60A0-F994-5E9D-22274DAEE965}"/>
              </a:ext>
            </a:extLst>
          </p:cNvPr>
          <p:cNvSpPr>
            <a:spLocks noGrp="1"/>
          </p:cNvSpPr>
          <p:nvPr>
            <p:ph idx="1"/>
          </p:nvPr>
        </p:nvSpPr>
        <p:spPr/>
        <p:txBody>
          <a:bodyPr/>
          <a:lstStyle/>
          <a:p>
            <a:pPr marL="342900" indent="-342900">
              <a:buFont typeface="Arial" panose="020B0604020202020204" pitchFamily="34" charset="0"/>
              <a:buChar char="•"/>
            </a:pPr>
            <a:r>
              <a:rPr lang="en-US" dirty="0"/>
              <a:t>Time</a:t>
            </a:r>
          </a:p>
          <a:p>
            <a:pPr marL="800100" lvl="1" indent="-342900">
              <a:buFont typeface="Arial" panose="020B0604020202020204" pitchFamily="34" charset="0"/>
              <a:buChar char="•"/>
            </a:pPr>
            <a:r>
              <a:rPr lang="en-US" dirty="0"/>
              <a:t>Visit reported by the one who spent the majority of time performing the service</a:t>
            </a:r>
          </a:p>
          <a:p>
            <a:pPr marL="800100" lvl="1" indent="-342900">
              <a:buFont typeface="Arial" panose="020B0604020202020204" pitchFamily="34" charset="0"/>
              <a:buChar char="•"/>
            </a:pPr>
            <a:r>
              <a:rPr lang="en-US" dirty="0"/>
              <a:t>Include face-to-face time</a:t>
            </a:r>
          </a:p>
          <a:p>
            <a:pPr marL="800100" lvl="1" indent="-342900">
              <a:buFont typeface="Arial" panose="020B0604020202020204" pitchFamily="34" charset="0"/>
              <a:buChar char="•"/>
            </a:pPr>
            <a:r>
              <a:rPr lang="en-US" dirty="0"/>
              <a:t>Include non-face-to-face time</a:t>
            </a:r>
          </a:p>
          <a:p>
            <a:pPr marL="342900" indent="-342900">
              <a:buFont typeface="Arial" panose="020B0604020202020204" pitchFamily="34" charset="0"/>
              <a:buChar char="•"/>
            </a:pPr>
            <a:r>
              <a:rPr lang="en-US" dirty="0"/>
              <a:t>Medical Decision Making (MDM)</a:t>
            </a:r>
          </a:p>
          <a:p>
            <a:pPr marL="800100" lvl="1" indent="-342900">
              <a:buFont typeface="Arial" panose="020B0604020202020204" pitchFamily="34" charset="0"/>
              <a:buChar char="•"/>
            </a:pPr>
            <a:r>
              <a:rPr lang="en-US" dirty="0"/>
              <a:t>The one who made or approved the management plan for the number and complexity of problems addressed at the encounter </a:t>
            </a:r>
          </a:p>
          <a:p>
            <a:pPr lvl="1" indent="0">
              <a:buNone/>
            </a:pPr>
            <a:r>
              <a:rPr lang="en-US" b="1" dirty="0"/>
              <a:t>and</a:t>
            </a:r>
          </a:p>
          <a:p>
            <a:pPr marL="800100" lvl="1" indent="-342900">
              <a:buFont typeface="Arial" panose="020B0604020202020204" pitchFamily="34" charset="0"/>
              <a:buChar char="•"/>
            </a:pPr>
            <a:r>
              <a:rPr lang="en-US" dirty="0"/>
              <a:t>Takes responsibility for that plan and the inherent risk of complications and/or morbidity or mortality of patient management</a:t>
            </a:r>
          </a:p>
          <a:p>
            <a:pPr marL="342900" indent="-342900">
              <a:buFont typeface="Arial" panose="020B0604020202020204" pitchFamily="34" charset="0"/>
              <a:buChar char="•"/>
            </a:pPr>
            <a:r>
              <a:rPr lang="en-US" dirty="0"/>
              <a:t>Modifier FS </a:t>
            </a:r>
            <a:r>
              <a:rPr lang="en-US" i="1" dirty="0"/>
              <a:t>Split (or shared) evaluation and management visit</a:t>
            </a:r>
          </a:p>
        </p:txBody>
      </p:sp>
    </p:spTree>
    <p:extLst>
      <p:ext uri="{BB962C8B-B14F-4D97-AF65-F5344CB8AC3E}">
        <p14:creationId xmlns:p14="http://schemas.microsoft.com/office/powerpoint/2010/main" val="23625784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MAAA – One Deletion</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sz="2400" dirty="0"/>
              <a:t>Deleted: 0014M Liver disease, analysis of 3 biomarkers (hyaluronic acid [HA], procollagen III amino terminal peptide [PIIINP], tissue inhibitor of metalloproteinase 1 [TIMP-1]), using immunoassays, utilizing serum, prognostic algorithm reported as a risk score and risk of liver fibrosis and liver-related clinical events within 5 years</a:t>
            </a:r>
          </a:p>
          <a:p>
            <a:pPr marL="342900" indent="-342900">
              <a:buFont typeface="Arial" panose="020B0604020202020204" pitchFamily="34" charset="0"/>
              <a:buChar char="•"/>
            </a:pPr>
            <a:r>
              <a:rPr lang="en-US" sz="2400" dirty="0"/>
              <a:t>See CPT® code 81517</a:t>
            </a:r>
          </a:p>
          <a:p>
            <a:endParaRPr lang="en-US" dirty="0"/>
          </a:p>
        </p:txBody>
      </p:sp>
    </p:spTree>
    <p:extLst>
      <p:ext uri="{BB962C8B-B14F-4D97-AF65-F5344CB8AC3E}">
        <p14:creationId xmlns:p14="http://schemas.microsoft.com/office/powerpoint/2010/main" val="38902143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496-2488-7F45-607E-B80732FCBFDB}"/>
              </a:ext>
            </a:extLst>
          </p:cNvPr>
          <p:cNvSpPr>
            <a:spLocks noGrp="1"/>
          </p:cNvSpPr>
          <p:nvPr>
            <p:ph type="title"/>
          </p:nvPr>
        </p:nvSpPr>
        <p:spPr/>
        <p:txBody>
          <a:bodyPr/>
          <a:lstStyle/>
          <a:p>
            <a:r>
              <a:rPr lang="en-US" dirty="0"/>
              <a:t>Proprietary Laboratory Analyses (PLA) </a:t>
            </a:r>
          </a:p>
        </p:txBody>
      </p:sp>
    </p:spTree>
    <p:extLst>
      <p:ext uri="{BB962C8B-B14F-4D97-AF65-F5344CB8AC3E}">
        <p14:creationId xmlns:p14="http://schemas.microsoft.com/office/powerpoint/2010/main" val="32921320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PLA</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0351U Infectious disease (bacterial or viral), biochemical assays, tumor necrosis factor-related </a:t>
            </a:r>
            <a:r>
              <a:rPr lang="en-US" dirty="0" err="1"/>
              <a:t>apoptosisinducing</a:t>
            </a:r>
            <a:r>
              <a:rPr lang="en-US" dirty="0"/>
              <a:t> ligand (TRAIL), interferon gamma-induced protein-10 (IP-10), and C-reactive protein, serum, algorithm reported as likelihood of bacterial infection</a:t>
            </a:r>
          </a:p>
          <a:p>
            <a:endParaRPr lang="en-US" dirty="0"/>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0351U Infectious disease (bacterial or viral), biochemical assays, tumor necrosis factor-related </a:t>
            </a:r>
            <a:r>
              <a:rPr lang="en-US" dirty="0" err="1"/>
              <a:t>apoptosisinducing</a:t>
            </a:r>
            <a:r>
              <a:rPr lang="en-US" dirty="0"/>
              <a:t> ligand (TRAIL), interferon gamma-induced protein-10 (IP-10), and C-reactive protein, serum, </a:t>
            </a:r>
            <a:r>
              <a:rPr lang="en-US" b="1" u="sng" dirty="0"/>
              <a:t>or venous whole blood</a:t>
            </a:r>
            <a:r>
              <a:rPr lang="en-US" dirty="0"/>
              <a:t>, algorithm reported as likelihood of bacterial infection</a:t>
            </a:r>
          </a:p>
          <a:p>
            <a:pPr marL="342900" indent="-342900">
              <a:buFont typeface="Arial" panose="020B0604020202020204" pitchFamily="34" charset="0"/>
              <a:buChar char="•"/>
            </a:pPr>
            <a:r>
              <a:rPr lang="en-US" dirty="0" err="1"/>
              <a:t>MeMed</a:t>
            </a:r>
            <a:r>
              <a:rPr lang="en-US" dirty="0"/>
              <a:t> BV® test</a:t>
            </a:r>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31817189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PLA</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pPr marL="342900" indent="-342900">
              <a:buFont typeface="Arial" panose="020B0604020202020204" pitchFamily="34" charset="0"/>
              <a:buChar char="•"/>
            </a:pPr>
            <a:r>
              <a:rPr lang="en-US" dirty="0"/>
              <a:t>0356U Oncology (oropharyngeal), evaluation of 17 DNA biomarkers using droplet digital PCR (</a:t>
            </a:r>
            <a:r>
              <a:rPr lang="en-US" dirty="0" err="1"/>
              <a:t>ddPCR</a:t>
            </a:r>
            <a:r>
              <a:rPr lang="en-US" dirty="0"/>
              <a:t>), cell-free DNA, algorithm reported as a prognostic risk score for cancer recurrence</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pPr marL="342900" indent="-342900">
              <a:buFont typeface="Arial" panose="020B0604020202020204" pitchFamily="34" charset="0"/>
              <a:buChar char="•"/>
            </a:pPr>
            <a:r>
              <a:rPr lang="en-US" dirty="0"/>
              <a:t>0356U Oncology (oropharyngeal </a:t>
            </a:r>
            <a:r>
              <a:rPr lang="en-US" b="1" u="sng" dirty="0"/>
              <a:t>or anal</a:t>
            </a:r>
            <a:r>
              <a:rPr lang="en-US" dirty="0"/>
              <a:t>), evaluation of 17 DNA biomarkers using droplet digital PCR (</a:t>
            </a:r>
            <a:r>
              <a:rPr lang="en-US" dirty="0" err="1"/>
              <a:t>ddPCR</a:t>
            </a:r>
            <a:r>
              <a:rPr lang="en-US" dirty="0"/>
              <a:t>), cell-free DNA, algorithm reported as a prognostic risk score for cancer recurrence</a:t>
            </a:r>
          </a:p>
          <a:p>
            <a:pPr marL="342900" indent="-342900">
              <a:buFont typeface="Arial" panose="020B0604020202020204" pitchFamily="34" charset="0"/>
              <a:buChar char="•"/>
            </a:pPr>
            <a:r>
              <a:rPr lang="en-US" dirty="0" err="1"/>
              <a:t>NavDX</a:t>
            </a:r>
            <a:r>
              <a:rPr lang="en-US" dirty="0"/>
              <a:t>® test</a:t>
            </a:r>
          </a:p>
          <a:p>
            <a:pPr marL="342900" indent="-342900">
              <a:buFont typeface="Arial" panose="020B0604020202020204" pitchFamily="34" charset="0"/>
              <a:buChar char="•"/>
            </a:pPr>
            <a:endParaRPr lang="en-US" dirty="0"/>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13544242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PLA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200" y="1049216"/>
            <a:ext cx="10515600" cy="5194610"/>
          </a:xfrm>
        </p:spPr>
        <p:txBody>
          <a:bodyPr/>
          <a:lstStyle/>
          <a:p>
            <a:pPr marL="342900" indent="-342900">
              <a:buFont typeface="Arial" panose="020B0604020202020204" pitchFamily="34" charset="0"/>
              <a:buChar char="•"/>
            </a:pPr>
            <a:r>
              <a:rPr lang="en-US" sz="2000" dirty="0"/>
              <a:t>0420U Oncology (urothelial), mRNA expression profiling by real-time quantitative PCR of MDK, HOXA13, CDC2, IGFBP5, and CXCR2 in combination with droplet digital PCR (</a:t>
            </a:r>
            <a:r>
              <a:rPr lang="en-US" sz="2000" dirty="0" err="1"/>
              <a:t>ddPCR</a:t>
            </a:r>
            <a:r>
              <a:rPr lang="en-US" sz="2000" dirty="0"/>
              <a:t>) analysis of 6 single-nucleotide polymorphisms (SNPs) genes TERT and FGFR3, urine, algorithm reported as a risk score for urothelial carcinoma</a:t>
            </a:r>
          </a:p>
          <a:p>
            <a:pPr marL="800100" lvl="1" indent="-342900">
              <a:buFont typeface="Arial" panose="020B0604020202020204" pitchFamily="34" charset="0"/>
              <a:buChar char="•"/>
            </a:pPr>
            <a:r>
              <a:rPr lang="en-US" sz="1800" dirty="0" err="1"/>
              <a:t>Cxbladder</a:t>
            </a:r>
            <a:r>
              <a:rPr lang="en-US" sz="1800" dirty="0"/>
              <a:t> Detect+</a:t>
            </a:r>
          </a:p>
          <a:p>
            <a:pPr marL="342900" indent="-342900">
              <a:buFont typeface="Arial" panose="020B0604020202020204" pitchFamily="34" charset="0"/>
              <a:buChar char="•"/>
            </a:pPr>
            <a:r>
              <a:rPr lang="en-US" sz="2000" dirty="0"/>
              <a:t>0421U Oncology (colorectal) screening, quantitative real-time target and signal amplification of 8 RNA markers (GAPDH, SMAD4, ACY1, AREG, CDH1, KRAS, TNFRSF10B, EGLN2) and fecal hemoglobin, algorithm reported as a positive or negative for colorectal cancer risk</a:t>
            </a:r>
          </a:p>
          <a:p>
            <a:pPr marL="800100" lvl="1" indent="-342900">
              <a:buFont typeface="Arial" panose="020B0604020202020204" pitchFamily="34" charset="0"/>
              <a:buChar char="•"/>
            </a:pPr>
            <a:r>
              <a:rPr lang="en-US" sz="1800" dirty="0" err="1"/>
              <a:t>Colosense</a:t>
            </a:r>
            <a:r>
              <a:rPr lang="en-US" sz="1800" dirty="0"/>
              <a:t>™</a:t>
            </a:r>
          </a:p>
          <a:p>
            <a:pPr marL="342900" indent="-342900">
              <a:buFont typeface="Arial" panose="020B0604020202020204" pitchFamily="34" charset="0"/>
              <a:buChar char="•"/>
            </a:pPr>
            <a:r>
              <a:rPr lang="en-US" sz="2000" dirty="0"/>
              <a:t>0423U Oncology (pan-solid tumor), analysis of DNA biomarker response to anti-cancer therapy using cell-free circulating DNA, biomarker comparison to a previous baseline pre-treatment cell-free circulating DNA analysis using next-generation sequencing, algorithm reported as a quantitative change from baseline, including specific alterations, if appropriate</a:t>
            </a:r>
          </a:p>
          <a:p>
            <a:pPr marL="800100" lvl="1" indent="-342900">
              <a:buFont typeface="Arial" panose="020B0604020202020204" pitchFamily="34" charset="0"/>
              <a:buChar char="•"/>
            </a:pPr>
            <a:r>
              <a:rPr lang="en-US" sz="1800" dirty="0"/>
              <a:t>Guardant360 Response™</a:t>
            </a:r>
          </a:p>
        </p:txBody>
      </p:sp>
    </p:spTree>
    <p:extLst>
      <p:ext uri="{BB962C8B-B14F-4D97-AF65-F5344CB8AC3E}">
        <p14:creationId xmlns:p14="http://schemas.microsoft.com/office/powerpoint/2010/main" val="25927079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PLA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sz="2000" dirty="0"/>
              <a:t>0423U Psychiatry (e.g., depression, anxiety), genomic analysis panel, including variant analysis of 26 genes, buccal swab, report including metabolizer status and risk of drug toxicity by condition</a:t>
            </a:r>
          </a:p>
          <a:p>
            <a:pPr marL="800100" lvl="1" indent="-342900">
              <a:buFont typeface="Arial" panose="020B0604020202020204" pitchFamily="34" charset="0"/>
              <a:buChar char="•"/>
            </a:pPr>
            <a:r>
              <a:rPr lang="en-US" sz="1800" dirty="0" err="1"/>
              <a:t>Genomind</a:t>
            </a:r>
            <a:r>
              <a:rPr lang="en-US" sz="1800" dirty="0"/>
              <a:t>® Pharmacogenetics Report – Full</a:t>
            </a:r>
          </a:p>
          <a:p>
            <a:pPr marL="342900" indent="-342900">
              <a:buFont typeface="Arial" panose="020B0604020202020204" pitchFamily="34" charset="0"/>
              <a:buChar char="•"/>
            </a:pPr>
            <a:r>
              <a:rPr lang="en-US" sz="2000" dirty="0"/>
              <a:t>0424U Oncology (prostate), exosome-based analysis of 53 small noncoding RNAs (</a:t>
            </a:r>
            <a:r>
              <a:rPr lang="en-US" sz="2000" dirty="0" err="1"/>
              <a:t>sncRNAs</a:t>
            </a:r>
            <a:r>
              <a:rPr lang="en-US" sz="2000" dirty="0"/>
              <a:t>) by quantitative reverse transcription polymerase chain reaction (RT-qPCR), urine, reported as no molecular evidence, low-, moderate- or elevated-risk of prostate cancer</a:t>
            </a:r>
          </a:p>
          <a:p>
            <a:pPr marL="800100" lvl="1" indent="-342900">
              <a:buFont typeface="Arial" panose="020B0604020202020204" pitchFamily="34" charset="0"/>
              <a:buChar char="•"/>
            </a:pPr>
            <a:r>
              <a:rPr lang="en-US" sz="1800" dirty="0" err="1"/>
              <a:t>miR</a:t>
            </a:r>
            <a:r>
              <a:rPr lang="en-US" sz="1800" dirty="0"/>
              <a:t> Sentinel™ Prostate Cancer Test</a:t>
            </a:r>
          </a:p>
          <a:p>
            <a:pPr marL="342900" indent="-342900">
              <a:buFont typeface="Arial" panose="020B0604020202020204" pitchFamily="34" charset="0"/>
              <a:buChar char="•"/>
            </a:pPr>
            <a:r>
              <a:rPr lang="en-US" sz="2000" dirty="0"/>
              <a:t>0425U Genome (e.g., unexplained constitutional or heritable disorder or syndrome), rapid sequence analysis, each comparator genome (e.g., parents, siblings)</a:t>
            </a:r>
          </a:p>
          <a:p>
            <a:pPr marL="800100" lvl="1" indent="-342900">
              <a:buFont typeface="Arial" panose="020B0604020202020204" pitchFamily="34" charset="0"/>
              <a:buChar char="•"/>
            </a:pPr>
            <a:r>
              <a:rPr lang="en-US" sz="1800" dirty="0"/>
              <a:t>RCIGM Rapid Whole Genome Sequencing, Comparator Genome</a:t>
            </a:r>
          </a:p>
          <a:p>
            <a:pPr marL="342900" indent="-342900">
              <a:buFont typeface="Arial" panose="020B0604020202020204" pitchFamily="34" charset="0"/>
              <a:buChar char="•"/>
            </a:pPr>
            <a:r>
              <a:rPr lang="en-US" sz="2000" dirty="0"/>
              <a:t>0426U Genome (e.g., unexplained constitutional or heritable disorder or syndrome), ultra-rapid sequence analysis</a:t>
            </a:r>
          </a:p>
          <a:p>
            <a:pPr marL="800100" lvl="1" indent="-342900">
              <a:buFont typeface="Arial" panose="020B0604020202020204" pitchFamily="34" charset="0"/>
              <a:buChar char="•"/>
            </a:pPr>
            <a:r>
              <a:rPr lang="en-US" sz="1800" dirty="0"/>
              <a:t>RCIGM Ultra-Rapid Whole Genome Sequencing</a:t>
            </a:r>
          </a:p>
        </p:txBody>
      </p:sp>
    </p:spTree>
    <p:extLst>
      <p:ext uri="{BB962C8B-B14F-4D97-AF65-F5344CB8AC3E}">
        <p14:creationId xmlns:p14="http://schemas.microsoft.com/office/powerpoint/2010/main" val="41109515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PLA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sz="2000" dirty="0"/>
              <a:t>0427U Monocyte distribution width, whole blood (List separately in addition to code for primary procedure)</a:t>
            </a:r>
          </a:p>
          <a:p>
            <a:pPr marL="800100" lvl="1" indent="-342900">
              <a:buFont typeface="Arial" panose="020B0604020202020204" pitchFamily="34" charset="0"/>
              <a:buChar char="•"/>
            </a:pPr>
            <a:r>
              <a:rPr lang="en-US" sz="1800" dirty="0"/>
              <a:t>Early Sepsis Indicator</a:t>
            </a:r>
          </a:p>
          <a:p>
            <a:pPr marL="342900" indent="-342900">
              <a:buFont typeface="Arial" panose="020B0604020202020204" pitchFamily="34" charset="0"/>
              <a:buChar char="•"/>
            </a:pPr>
            <a:r>
              <a:rPr lang="en-US" sz="2000" dirty="0"/>
              <a:t>0428U Oncology (breast), targeted hybrid-capture genomic sequence analysis panel, circulating tumor DNA (</a:t>
            </a:r>
            <a:r>
              <a:rPr lang="en-US" sz="2000" dirty="0" err="1"/>
              <a:t>ctDNA</a:t>
            </a:r>
            <a:r>
              <a:rPr lang="en-US" sz="2000" dirty="0"/>
              <a:t>) analysis of 56 or more genes, interrogation for sequence variants, gene copy number amplifications, gene rearrangements, microsatellite instability, and tumor mutation burden</a:t>
            </a:r>
          </a:p>
          <a:p>
            <a:pPr marL="800100" lvl="1" indent="-342900">
              <a:buFont typeface="Arial" panose="020B0604020202020204" pitchFamily="34" charset="0"/>
              <a:buChar char="•"/>
            </a:pPr>
            <a:r>
              <a:rPr lang="en-US" sz="1800" dirty="0"/>
              <a:t>Epic Sciences </a:t>
            </a:r>
            <a:r>
              <a:rPr lang="en-US" sz="1800" dirty="0" err="1"/>
              <a:t>ctDNA</a:t>
            </a:r>
            <a:r>
              <a:rPr lang="en-US" sz="1800" dirty="0"/>
              <a:t> Metastatic Breast Cancer Panel</a:t>
            </a:r>
          </a:p>
          <a:p>
            <a:pPr marL="342900" indent="-342900">
              <a:buFont typeface="Arial" panose="020B0604020202020204" pitchFamily="34" charset="0"/>
              <a:buChar char="•"/>
            </a:pPr>
            <a:r>
              <a:rPr lang="en-US" sz="2000" dirty="0"/>
              <a:t>0429U Human papillomavirus (HPV), oropharyngeal swab, 14 high-risk types (i.e., 16, 18, 31, 33, 35, 39, 45, 51, 52, 56, 58, 59, 66, and 68)</a:t>
            </a:r>
          </a:p>
          <a:p>
            <a:pPr marL="800100" lvl="1" indent="-342900">
              <a:buFont typeface="Arial" panose="020B0604020202020204" pitchFamily="34" charset="0"/>
              <a:buChar char="•"/>
            </a:pPr>
            <a:r>
              <a:rPr lang="en-US" sz="1800" dirty="0" err="1"/>
              <a:t>Omnipathology</a:t>
            </a:r>
            <a:r>
              <a:rPr lang="en-US" sz="1800" dirty="0"/>
              <a:t> Oropharyngeal HPV PCR Test</a:t>
            </a:r>
          </a:p>
          <a:p>
            <a:pPr marL="342900" indent="-342900">
              <a:buFont typeface="Arial" panose="020B0604020202020204" pitchFamily="34" charset="0"/>
              <a:buChar char="•"/>
            </a:pPr>
            <a:r>
              <a:rPr lang="en-US" sz="2000" dirty="0"/>
              <a:t>0430U Gastroenterology, malabsorption evaluation of alpha-1-antitrypsin, calprotectin, pancreatic elastase and reducing substances, feces, quantitative</a:t>
            </a:r>
          </a:p>
          <a:p>
            <a:pPr marL="800100" lvl="1" indent="-342900">
              <a:buFont typeface="Arial" panose="020B0604020202020204" pitchFamily="34" charset="0"/>
              <a:buChar char="•"/>
            </a:pPr>
            <a:r>
              <a:rPr lang="en-US" sz="1800" dirty="0"/>
              <a:t>Malabsorption Evaluation Panel</a:t>
            </a:r>
          </a:p>
        </p:txBody>
      </p:sp>
    </p:spTree>
    <p:extLst>
      <p:ext uri="{BB962C8B-B14F-4D97-AF65-F5344CB8AC3E}">
        <p14:creationId xmlns:p14="http://schemas.microsoft.com/office/powerpoint/2010/main" val="32013454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PLA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0431U Glycine receptor alpha1 IgG, serum or cerebrospinal fluid (CSF), live cell-binding assay (LCBA), qualitative</a:t>
            </a:r>
          </a:p>
          <a:p>
            <a:pPr marL="800100" lvl="1" indent="-342900">
              <a:buFont typeface="Arial" panose="020B0604020202020204" pitchFamily="34" charset="0"/>
              <a:buChar char="•"/>
            </a:pPr>
            <a:r>
              <a:rPr lang="en-US" dirty="0"/>
              <a:t>Glycine Receptor Alpha1 IgG</a:t>
            </a:r>
          </a:p>
          <a:p>
            <a:pPr marL="342900" indent="-342900">
              <a:buFont typeface="Arial" panose="020B0604020202020204" pitchFamily="34" charset="0"/>
              <a:buChar char="•"/>
            </a:pPr>
            <a:r>
              <a:rPr lang="en-US" dirty="0"/>
              <a:t>0432U </a:t>
            </a:r>
            <a:r>
              <a:rPr lang="en-US" dirty="0" err="1"/>
              <a:t>Kelch</a:t>
            </a:r>
            <a:r>
              <a:rPr lang="en-US" dirty="0"/>
              <a:t>-like protein 11 (KLHL11) antibody, serum or cerebrospinal fluid (CSF), cell-binding assay, qualitative</a:t>
            </a:r>
          </a:p>
          <a:p>
            <a:pPr marL="800100" lvl="1" indent="-342900">
              <a:buFont typeface="Arial" panose="020B0604020202020204" pitchFamily="34" charset="0"/>
              <a:buChar char="•"/>
            </a:pPr>
            <a:r>
              <a:rPr lang="en-US" dirty="0" err="1"/>
              <a:t>Kelch</a:t>
            </a:r>
            <a:r>
              <a:rPr lang="en-US" dirty="0"/>
              <a:t>-Like Protein 11 Antibody</a:t>
            </a:r>
          </a:p>
          <a:p>
            <a:pPr marL="342900" indent="-342900">
              <a:buFont typeface="Arial" panose="020B0604020202020204" pitchFamily="34" charset="0"/>
              <a:buChar char="•"/>
            </a:pPr>
            <a:r>
              <a:rPr lang="en-US" dirty="0"/>
              <a:t>0433U Oncology (prostate), 5 DNA regulatory markers by quantitative PCR, whole blood, algorithm, including prostate-specific antigen, reported as likelihood of cancer</a:t>
            </a:r>
          </a:p>
          <a:p>
            <a:pPr marL="800100" lvl="1" indent="-342900">
              <a:buFont typeface="Arial" panose="020B0604020202020204" pitchFamily="34" charset="0"/>
              <a:buChar char="•"/>
            </a:pPr>
            <a:r>
              <a:rPr lang="en-US" dirty="0" err="1"/>
              <a:t>EpiSwitch</a:t>
            </a:r>
            <a:r>
              <a:rPr lang="en-US" dirty="0"/>
              <a:t>® Prostate Screening Test (PSE)</a:t>
            </a:r>
          </a:p>
          <a:p>
            <a:pPr marL="342900" indent="-342900">
              <a:buFont typeface="Arial" panose="020B0604020202020204" pitchFamily="34" charset="0"/>
              <a:buChar char="•"/>
            </a:pPr>
            <a:r>
              <a:rPr lang="en-US" dirty="0"/>
              <a:t>0434U Drug metabolism (adverse drug reactions and drug response), genomic analysis panel, variant analysis of 25 genes with reported phenotypes</a:t>
            </a:r>
          </a:p>
          <a:p>
            <a:pPr marL="800100" lvl="1" indent="-342900">
              <a:buFont typeface="Arial" panose="020B0604020202020204" pitchFamily="34" charset="0"/>
              <a:buChar char="•"/>
            </a:pPr>
            <a:r>
              <a:rPr lang="en-US" dirty="0" err="1"/>
              <a:t>RightMed</a:t>
            </a:r>
            <a:r>
              <a:rPr lang="en-US" dirty="0"/>
              <a:t>® Gene Test Exclude F2 and F5</a:t>
            </a:r>
          </a:p>
        </p:txBody>
      </p:sp>
    </p:spTree>
    <p:extLst>
      <p:ext uri="{BB962C8B-B14F-4D97-AF65-F5344CB8AC3E}">
        <p14:creationId xmlns:p14="http://schemas.microsoft.com/office/powerpoint/2010/main" val="7879028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PLA </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sz="2400" dirty="0"/>
              <a:t>0435U Oncology, chemotherapeutic drug cytotoxicity assay of cancer stem cells (CSCs), from cultured CSCs and primary tumor cells, categorical drug response reported based on cytotoxicity percentage observed, minimum of 14 drugs or drug combinations</a:t>
            </a:r>
          </a:p>
          <a:p>
            <a:pPr marL="800100" lvl="1" indent="-342900">
              <a:buFont typeface="Arial" panose="020B0604020202020204" pitchFamily="34" charset="0"/>
              <a:buChar char="•"/>
            </a:pPr>
            <a:r>
              <a:rPr lang="en-US" sz="1800" dirty="0" err="1"/>
              <a:t>ChemoID</a:t>
            </a:r>
            <a:r>
              <a:rPr lang="en-US" sz="1800" dirty="0"/>
              <a:t>®</a:t>
            </a:r>
          </a:p>
          <a:p>
            <a:pPr marL="342900" indent="-342900">
              <a:buFont typeface="Arial" panose="020B0604020202020204" pitchFamily="34" charset="0"/>
              <a:buChar char="•"/>
            </a:pPr>
            <a:r>
              <a:rPr lang="en-US" sz="2400" dirty="0"/>
              <a:t>0436U Oncology (lung), plasma analysis of 388 proteins, using aptamer-based proteomics technology, predictive algorithm reported as clinical benefit from immune checkpoint inhibitor therapy</a:t>
            </a:r>
          </a:p>
          <a:p>
            <a:pPr marL="800100" lvl="1" indent="-342900">
              <a:buFont typeface="Arial" panose="020B0604020202020204" pitchFamily="34" charset="0"/>
              <a:buChar char="•"/>
            </a:pPr>
            <a:r>
              <a:rPr lang="en-US" sz="1800" dirty="0" err="1"/>
              <a:t>PROphet</a:t>
            </a:r>
            <a:r>
              <a:rPr lang="en-US" sz="1800" dirty="0"/>
              <a:t>® NSCLC Test</a:t>
            </a:r>
          </a:p>
          <a:p>
            <a:pPr marL="342900" indent="-342900">
              <a:buFont typeface="Arial" panose="020B0604020202020204" pitchFamily="34" charset="0"/>
              <a:buChar char="•"/>
            </a:pPr>
            <a:r>
              <a:rPr lang="en-US" sz="2400" dirty="0"/>
              <a:t>0437U Psychiatry (anxiety disorders), mRNA, gene expression profiling by RNA sequencing of 15 biomarkers, whole blood, algorithm reported as predictive risk score</a:t>
            </a:r>
          </a:p>
          <a:p>
            <a:pPr marL="800100" lvl="1" indent="-342900">
              <a:buFont typeface="Arial" panose="020B0604020202020204" pitchFamily="34" charset="0"/>
              <a:buChar char="•"/>
            </a:pPr>
            <a:r>
              <a:rPr lang="en-US" sz="1800" dirty="0" err="1"/>
              <a:t>MinX</a:t>
            </a:r>
            <a:r>
              <a:rPr lang="en-US" sz="1800" dirty="0"/>
              <a:t> One™ Blood Test - Anxiety</a:t>
            </a:r>
          </a:p>
        </p:txBody>
      </p:sp>
    </p:spTree>
    <p:extLst>
      <p:ext uri="{BB962C8B-B14F-4D97-AF65-F5344CB8AC3E}">
        <p14:creationId xmlns:p14="http://schemas.microsoft.com/office/powerpoint/2010/main" val="1779577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38200" y="374652"/>
            <a:ext cx="10515600" cy="473074"/>
          </a:xfrm>
        </p:spPr>
        <p:txBody>
          <a:bodyPr anchor="ctr">
            <a:normAutofit/>
          </a:bodyPr>
          <a:lstStyle/>
          <a:p>
            <a:r>
              <a:rPr lang="en-US" sz="2500"/>
              <a:t>PLA </a:t>
            </a:r>
          </a:p>
        </p:txBody>
      </p:sp>
      <p:pic>
        <p:nvPicPr>
          <p:cNvPr id="4" name="Picture 3">
            <a:extLst>
              <a:ext uri="{FF2B5EF4-FFF2-40B4-BE49-F238E27FC236}">
                <a16:creationId xmlns:a16="http://schemas.microsoft.com/office/drawing/2014/main" id="{1B3BCD93-6C0E-7D67-F50B-5ED299323AAA}"/>
              </a:ext>
            </a:extLst>
          </p:cNvPr>
          <p:cNvPicPr>
            <a:picLocks noChangeAspect="1"/>
          </p:cNvPicPr>
          <p:nvPr/>
        </p:nvPicPr>
        <p:blipFill>
          <a:blip r:embed="rId3"/>
          <a:stretch>
            <a:fillRect/>
          </a:stretch>
        </p:blipFill>
        <p:spPr>
          <a:xfrm>
            <a:off x="838199" y="1221886"/>
            <a:ext cx="5111496" cy="4280877"/>
          </a:xfrm>
          <a:prstGeom prst="rect">
            <a:avLst/>
          </a:prstGeom>
          <a:noFill/>
        </p:spPr>
      </p:pic>
      <p:sp>
        <p:nvSpPr>
          <p:cNvPr id="3" name="Content Placeholder 2">
            <a:extLst>
              <a:ext uri="{FF2B5EF4-FFF2-40B4-BE49-F238E27FC236}">
                <a16:creationId xmlns:a16="http://schemas.microsoft.com/office/drawing/2014/main" id="{658DBE9D-D286-9F0E-8FE4-DFD71D916D7C}"/>
              </a:ext>
            </a:extLst>
          </p:cNvPr>
          <p:cNvSpPr>
            <a:spLocks noGrp="1"/>
          </p:cNvSpPr>
          <p:nvPr>
            <p:ph idx="13"/>
          </p:nvPr>
        </p:nvSpPr>
        <p:spPr>
          <a:xfrm>
            <a:off x="6241313" y="1047751"/>
            <a:ext cx="5112488" cy="4629148"/>
          </a:xfrm>
        </p:spPr>
        <p:txBody>
          <a:bodyPr>
            <a:normAutofit/>
          </a:bodyPr>
          <a:lstStyle/>
          <a:p>
            <a:pPr marL="342900" indent="-342900">
              <a:buFont typeface="Arial" panose="020B0604020202020204" pitchFamily="34" charset="0"/>
              <a:buChar char="•"/>
            </a:pPr>
            <a:r>
              <a:rPr lang="en-US" dirty="0"/>
              <a:t>0438U Drug metabolism (adverse drug reactions and drug response), buccal specimen, gene-drug interactions, variant analysis of 33 genes, including deletion/duplication analysis of CYP2D6, including reported phenotypes and impacted gene-drug interactions</a:t>
            </a:r>
          </a:p>
          <a:p>
            <a:pPr marL="800100" lvl="1" indent="-342900">
              <a:buFont typeface="Arial" panose="020B0604020202020204" pitchFamily="34" charset="0"/>
              <a:buChar char="•"/>
            </a:pPr>
            <a:r>
              <a:rPr lang="en-US" sz="2200" err="1"/>
              <a:t>EffectiveRX</a:t>
            </a:r>
            <a:r>
              <a:rPr lang="en-US" sz="2200"/>
              <a:t>™ Comprehensive Panel</a:t>
            </a:r>
          </a:p>
        </p:txBody>
      </p:sp>
    </p:spTree>
    <p:extLst>
      <p:ext uri="{BB962C8B-B14F-4D97-AF65-F5344CB8AC3E}">
        <p14:creationId xmlns:p14="http://schemas.microsoft.com/office/powerpoint/2010/main" val="572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9267-B1AE-11D8-E996-1FCCAC17FEA7}"/>
              </a:ext>
            </a:extLst>
          </p:cNvPr>
          <p:cNvSpPr>
            <a:spLocks noGrp="1"/>
          </p:cNvSpPr>
          <p:nvPr>
            <p:ph type="title"/>
          </p:nvPr>
        </p:nvSpPr>
        <p:spPr/>
        <p:txBody>
          <a:bodyPr/>
          <a:lstStyle/>
          <a:p>
            <a:r>
              <a:rPr lang="en-US" dirty="0"/>
              <a:t>Split or Shared Visits</a:t>
            </a:r>
          </a:p>
        </p:txBody>
      </p:sp>
      <p:sp>
        <p:nvSpPr>
          <p:cNvPr id="3" name="Content Placeholder 2">
            <a:extLst>
              <a:ext uri="{FF2B5EF4-FFF2-40B4-BE49-F238E27FC236}">
                <a16:creationId xmlns:a16="http://schemas.microsoft.com/office/drawing/2014/main" id="{DF87186A-BB4B-785F-691C-1DEEB0B8EAD2}"/>
              </a:ext>
            </a:extLst>
          </p:cNvPr>
          <p:cNvSpPr>
            <a:spLocks noGrp="1"/>
          </p:cNvSpPr>
          <p:nvPr>
            <p:ph idx="1"/>
          </p:nvPr>
        </p:nvSpPr>
        <p:spPr/>
        <p:txBody>
          <a:bodyPr/>
          <a:lstStyle/>
          <a:p>
            <a:r>
              <a:rPr lang="en-US" sz="2400" dirty="0"/>
              <a:t>Physician(s) and other qualified health care professional(s) (QHP[s]) may act as a team in providing care for the patient, working together during a single E/M service. The split or shared visits guidelines are applied to determine which professional may report the service. If the physician or other QHP performs a substantive portion of the encounter, the physician or other QHP may report the service. If code selection is based on total time on the date of the encounter, the service is reported by the professional who spent the majority of the face-to-face or non-face-to-face time performing the service. For the purpose of reporting E/M services within the context of team-based care, performance of a substantive part of the MDM requires that the physician(s) or other QHP(s) made or approved the management plan for the </a:t>
            </a:r>
            <a:r>
              <a:rPr lang="en-US" sz="2400" b="1" dirty="0"/>
              <a:t>number and complexity of problems addressed at the encounter </a:t>
            </a:r>
            <a:r>
              <a:rPr lang="en-US" sz="2400" dirty="0"/>
              <a:t>and takes responsibility for that plan with its inherent </a:t>
            </a:r>
            <a:r>
              <a:rPr lang="en-US" sz="2400" b="1" dirty="0"/>
              <a:t>risk of complications and/or morbidity or mortality of patient management</a:t>
            </a:r>
            <a:r>
              <a:rPr lang="en-US" sz="2400" dirty="0"/>
              <a:t>. </a:t>
            </a:r>
          </a:p>
        </p:txBody>
      </p:sp>
    </p:spTree>
    <p:extLst>
      <p:ext uri="{BB962C8B-B14F-4D97-AF65-F5344CB8AC3E}">
        <p14:creationId xmlns:p14="http://schemas.microsoft.com/office/powerpoint/2010/main" val="4231939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496-2488-7F45-607E-B80732FCBFDB}"/>
              </a:ext>
            </a:extLst>
          </p:cNvPr>
          <p:cNvSpPr>
            <a:spLocks noGrp="1"/>
          </p:cNvSpPr>
          <p:nvPr>
            <p:ph type="title"/>
          </p:nvPr>
        </p:nvSpPr>
        <p:spPr/>
        <p:txBody>
          <a:bodyPr/>
          <a:lstStyle/>
          <a:p>
            <a:r>
              <a:rPr lang="en-US" dirty="0"/>
              <a:t>Medicine</a:t>
            </a:r>
          </a:p>
        </p:txBody>
      </p:sp>
    </p:spTree>
    <p:extLst>
      <p:ext uri="{BB962C8B-B14F-4D97-AF65-F5344CB8AC3E}">
        <p14:creationId xmlns:p14="http://schemas.microsoft.com/office/powerpoint/2010/main" val="430332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Vaccines and Toxoids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90589 Chikungunya virus vaccine, live attenuated, for intramuscular use</a:t>
            </a:r>
          </a:p>
          <a:p>
            <a:pPr marL="342900" indent="-342900">
              <a:buFont typeface="Arial" panose="020B0604020202020204" pitchFamily="34" charset="0"/>
              <a:buChar char="•"/>
            </a:pPr>
            <a:r>
              <a:rPr lang="en-US" dirty="0"/>
              <a:t>90623 Meningococcal pentavalent vaccine, conjugated Men A, C, W, Y- tetanus toxoid carrier, and Men B-</a:t>
            </a:r>
            <a:r>
              <a:rPr lang="en-US" dirty="0" err="1"/>
              <a:t>FHbp</a:t>
            </a:r>
            <a:r>
              <a:rPr lang="en-US" dirty="0"/>
              <a:t>, for intramuscular use</a:t>
            </a:r>
          </a:p>
          <a:p>
            <a:pPr marL="342900" indent="-342900">
              <a:buFont typeface="Arial" panose="020B0604020202020204" pitchFamily="34" charset="0"/>
              <a:buChar char="•"/>
            </a:pPr>
            <a:r>
              <a:rPr lang="en-US" dirty="0"/>
              <a:t>90683 Respiratory syncytial virus vaccine, mRNA lipid nanoparticles, for intramuscular use</a:t>
            </a:r>
          </a:p>
        </p:txBody>
      </p:sp>
      <p:pic>
        <p:nvPicPr>
          <p:cNvPr id="4" name="Picture 3">
            <a:extLst>
              <a:ext uri="{FF2B5EF4-FFF2-40B4-BE49-F238E27FC236}">
                <a16:creationId xmlns:a16="http://schemas.microsoft.com/office/drawing/2014/main" id="{6DC40DDE-EE89-6ED1-31FB-85B1AAFF5A46}"/>
              </a:ext>
            </a:extLst>
          </p:cNvPr>
          <p:cNvPicPr>
            <a:picLocks noChangeAspect="1"/>
          </p:cNvPicPr>
          <p:nvPr/>
        </p:nvPicPr>
        <p:blipFill>
          <a:blip r:embed="rId3"/>
          <a:stretch>
            <a:fillRect/>
          </a:stretch>
        </p:blipFill>
        <p:spPr>
          <a:xfrm>
            <a:off x="9116587" y="3696629"/>
            <a:ext cx="1943100" cy="1828800"/>
          </a:xfrm>
          <a:prstGeom prst="rect">
            <a:avLst/>
          </a:prstGeom>
        </p:spPr>
      </p:pic>
    </p:spTree>
    <p:extLst>
      <p:ext uri="{BB962C8B-B14F-4D97-AF65-F5344CB8AC3E}">
        <p14:creationId xmlns:p14="http://schemas.microsoft.com/office/powerpoint/2010/main" val="2673594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Otorhinolaryngologic Services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92622 Diagnostic analysis, programming, and verification of an auditory </a:t>
            </a:r>
            <a:r>
              <a:rPr lang="en-US" dirty="0" err="1"/>
              <a:t>osseointegrated</a:t>
            </a:r>
            <a:r>
              <a:rPr lang="en-US" dirty="0"/>
              <a:t> sound processor, any type; first 60 minutes</a:t>
            </a:r>
          </a:p>
          <a:p>
            <a:pPr marL="342900" indent="-342900">
              <a:buFont typeface="Arial" panose="020B0604020202020204" pitchFamily="34" charset="0"/>
              <a:buChar char="•"/>
            </a:pPr>
            <a:r>
              <a:rPr lang="en-US" dirty="0"/>
              <a:t>92623 Diagnostic analysis, programming, and verification of an auditory </a:t>
            </a:r>
            <a:r>
              <a:rPr lang="en-US" dirty="0" err="1"/>
              <a:t>osseointegrated</a:t>
            </a:r>
            <a:r>
              <a:rPr lang="en-US" dirty="0"/>
              <a:t> sound processor, any type; each additional 15 minutes (List separately in addition to code for primary procedure)</a:t>
            </a:r>
          </a:p>
        </p:txBody>
      </p:sp>
      <p:pic>
        <p:nvPicPr>
          <p:cNvPr id="6" name="Picture 5">
            <a:extLst>
              <a:ext uri="{FF2B5EF4-FFF2-40B4-BE49-F238E27FC236}">
                <a16:creationId xmlns:a16="http://schemas.microsoft.com/office/drawing/2014/main" id="{1AB518EA-02F9-94D6-965D-9142A135C478}"/>
              </a:ext>
            </a:extLst>
          </p:cNvPr>
          <p:cNvPicPr>
            <a:picLocks noChangeAspect="1"/>
          </p:cNvPicPr>
          <p:nvPr/>
        </p:nvPicPr>
        <p:blipFill>
          <a:blip r:embed="rId3"/>
          <a:stretch>
            <a:fillRect/>
          </a:stretch>
        </p:blipFill>
        <p:spPr>
          <a:xfrm>
            <a:off x="1216180" y="2924174"/>
            <a:ext cx="5608366" cy="2895600"/>
          </a:xfrm>
          <a:prstGeom prst="rect">
            <a:avLst/>
          </a:prstGeom>
        </p:spPr>
      </p:pic>
      <p:pic>
        <p:nvPicPr>
          <p:cNvPr id="7" name="Picture 6">
            <a:extLst>
              <a:ext uri="{FF2B5EF4-FFF2-40B4-BE49-F238E27FC236}">
                <a16:creationId xmlns:a16="http://schemas.microsoft.com/office/drawing/2014/main" id="{2A386A5B-6E05-B737-DCC2-5322B169E176}"/>
              </a:ext>
            </a:extLst>
          </p:cNvPr>
          <p:cNvPicPr>
            <a:picLocks noChangeAspect="1"/>
          </p:cNvPicPr>
          <p:nvPr/>
        </p:nvPicPr>
        <p:blipFill>
          <a:blip r:embed="rId4"/>
          <a:stretch>
            <a:fillRect/>
          </a:stretch>
        </p:blipFill>
        <p:spPr>
          <a:xfrm>
            <a:off x="6913756" y="2698595"/>
            <a:ext cx="4712320" cy="3178330"/>
          </a:xfrm>
          <a:prstGeom prst="rect">
            <a:avLst/>
          </a:prstGeom>
        </p:spPr>
      </p:pic>
    </p:spTree>
    <p:extLst>
      <p:ext uri="{BB962C8B-B14F-4D97-AF65-F5344CB8AC3E}">
        <p14:creationId xmlns:p14="http://schemas.microsoft.com/office/powerpoint/2010/main" val="5900645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Coronary Therapeutic Services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92972 Percutaneous transluminal coronary lithotripsy (List separately in addition to code for primary procedure)</a:t>
            </a:r>
          </a:p>
          <a:p>
            <a:pPr marL="342900" indent="-342900">
              <a:buFont typeface="Arial" panose="020B0604020202020204" pitchFamily="34" charset="0"/>
              <a:buChar char="•"/>
            </a:pPr>
            <a:r>
              <a:rPr lang="en-US" dirty="0"/>
              <a:t>(Use 92972 in conjunction with 92920, 92924, 92928, 92933, 92937, 92941, 92943, 92975)</a:t>
            </a:r>
          </a:p>
          <a:p>
            <a:pPr marL="342900" indent="-342900">
              <a:buFont typeface="Arial" panose="020B0604020202020204" pitchFamily="34" charset="0"/>
              <a:buChar char="•"/>
            </a:pPr>
            <a:r>
              <a:rPr lang="en-US" dirty="0"/>
              <a:t>Replaces 0715T Percutaneous transluminal coronary lithotripsy (List separately in addition to code for primary procedure)</a:t>
            </a:r>
          </a:p>
          <a:p>
            <a:pPr marL="342900" indent="-342900">
              <a:buFont typeface="Arial" panose="020B0604020202020204" pitchFamily="34" charset="0"/>
              <a:buChar char="•"/>
            </a:pPr>
            <a:r>
              <a:rPr lang="en-US" dirty="0"/>
              <a:t>Frequently called intravascular lithotripsy (IVL)</a:t>
            </a:r>
          </a:p>
          <a:p>
            <a:pPr marL="342900" indent="-342900">
              <a:buFont typeface="Arial" panose="020B0604020202020204" pitchFamily="34" charset="0"/>
              <a:buChar char="•"/>
            </a:pPr>
            <a:r>
              <a:rPr lang="en-US" dirty="0"/>
              <a:t>Alternative to coronary rotational atherectomy or orbital atherectomy</a:t>
            </a:r>
          </a:p>
          <a:p>
            <a:pPr marL="800100" lvl="1" indent="-342900">
              <a:buFont typeface="Arial" panose="020B0604020202020204" pitchFamily="34" charset="0"/>
              <a:buChar char="•"/>
            </a:pPr>
            <a:r>
              <a:rPr lang="en-US" dirty="0"/>
              <a:t>Heavily calcified coronary arteries that won’t dilate with traditional techniques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3305557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a:xfrm>
            <a:off x="815898" y="365126"/>
            <a:ext cx="10515600" cy="473074"/>
          </a:xfrm>
        </p:spPr>
        <p:txBody>
          <a:bodyPr/>
          <a:lstStyle/>
          <a:p>
            <a:r>
              <a:rPr lang="en-US" dirty="0"/>
              <a:t>Implanted Phrenic Nerve System</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93150 Therapy activation of implanted phrenic nerve stimulator system, including all interrogation and programming</a:t>
            </a:r>
          </a:p>
          <a:p>
            <a:pPr marL="342900" indent="-342900">
              <a:buFont typeface="Arial" panose="020B0604020202020204" pitchFamily="34" charset="0"/>
              <a:buChar char="•"/>
            </a:pPr>
            <a:r>
              <a:rPr lang="en-US" dirty="0"/>
              <a:t>93151 Interrogation and programming (minimum one parameter) of implanted phrenic nerve stimulator system</a:t>
            </a:r>
          </a:p>
          <a:p>
            <a:pPr marL="800100" lvl="1" indent="-342900">
              <a:buFont typeface="Arial" panose="020B0604020202020204" pitchFamily="34" charset="0"/>
              <a:buChar char="•"/>
            </a:pPr>
            <a:r>
              <a:rPr lang="en-US" dirty="0"/>
              <a:t>Replaces 0435T Programming evaluation of implanted neurostimulator pulse generator system for central sleep apnea in one session </a:t>
            </a:r>
          </a:p>
          <a:p>
            <a:pPr marL="342900" indent="-342900">
              <a:buFont typeface="Arial" panose="020B0604020202020204" pitchFamily="34" charset="0"/>
              <a:buChar char="•"/>
            </a:pPr>
            <a:r>
              <a:rPr lang="en-US" dirty="0"/>
              <a:t>93152 Interrogation and programming of implanted phrenic nerve stimulator system during polysomnography </a:t>
            </a:r>
          </a:p>
          <a:p>
            <a:pPr marL="800100" lvl="1" indent="-342900">
              <a:buFont typeface="Arial" panose="020B0604020202020204" pitchFamily="34" charset="0"/>
              <a:buChar char="•"/>
            </a:pPr>
            <a:r>
              <a:rPr lang="en-US" dirty="0"/>
              <a:t>Replaces 0436T Programming evaluation of implanted neurostimulator pulse generator system for central sleep apnea during sleep study</a:t>
            </a:r>
          </a:p>
          <a:p>
            <a:pPr marL="342900" indent="-342900">
              <a:buFont typeface="Arial" panose="020B0604020202020204" pitchFamily="34" charset="0"/>
              <a:buChar char="•"/>
            </a:pPr>
            <a:r>
              <a:rPr lang="en-US" dirty="0"/>
              <a:t>93153 Interrogation without programming of implanted phrenic nerve stimulator system </a:t>
            </a:r>
          </a:p>
          <a:p>
            <a:pPr marL="800100" lvl="1" indent="-342900">
              <a:buFont typeface="Arial" panose="020B0604020202020204" pitchFamily="34" charset="0"/>
              <a:buChar char="•"/>
            </a:pPr>
            <a:r>
              <a:rPr lang="en-US" dirty="0"/>
              <a:t>Replaces 0434T Interrogation evaluation of implanted neurostimulator pulse generator system for central sleep apnea</a:t>
            </a:r>
          </a:p>
        </p:txBody>
      </p:sp>
    </p:spTree>
    <p:extLst>
      <p:ext uri="{BB962C8B-B14F-4D97-AF65-F5344CB8AC3E}">
        <p14:creationId xmlns:p14="http://schemas.microsoft.com/office/powerpoint/2010/main" val="12591654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Venography for Congenital Heart Defect(s)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93584 Venography for congenital heart defect(s), including catheter placement, and radiological supervision and interpretation; anomalous or persistent superior vena cava when it exists as a second contralateral superior vena cava, with native drainage to heart (List separately in addition to code for primary procedure)</a:t>
            </a:r>
          </a:p>
          <a:p>
            <a:pPr marL="800100" lvl="1" indent="-342900">
              <a:buFont typeface="Arial" panose="020B0604020202020204" pitchFamily="34" charset="0"/>
              <a:buChar char="•"/>
            </a:pPr>
            <a:r>
              <a:rPr lang="en-US" dirty="0"/>
              <a:t>Compare CPT® 75827 Venography, </a:t>
            </a:r>
            <a:r>
              <a:rPr lang="en-US" dirty="0" err="1"/>
              <a:t>caval</a:t>
            </a:r>
            <a:r>
              <a:rPr lang="en-US" dirty="0"/>
              <a:t>, superior, with </a:t>
            </a:r>
            <a:r>
              <a:rPr lang="en-US" dirty="0" err="1"/>
              <a:t>serialography</a:t>
            </a:r>
            <a:r>
              <a:rPr lang="en-US" dirty="0"/>
              <a:t>, radiological supervision and interpretation for non-anomalous patient</a:t>
            </a:r>
          </a:p>
          <a:p>
            <a:pPr marL="342900" indent="-342900">
              <a:buFont typeface="Arial" panose="020B0604020202020204" pitchFamily="34" charset="0"/>
              <a:buChar char="•"/>
            </a:pPr>
            <a:r>
              <a:rPr lang="en-US" dirty="0"/>
              <a:t>93585 Venography for congenital heart defect(s), including catheter placement, and radiological supervision and interpretation; azygos/hemiazygos venous system (List separately in addition to code for primary procedure)</a:t>
            </a:r>
          </a:p>
          <a:p>
            <a:pPr marL="342900" indent="-342900">
              <a:buFont typeface="Arial" panose="020B0604020202020204" pitchFamily="34" charset="0"/>
              <a:buChar char="•"/>
            </a:pPr>
            <a:r>
              <a:rPr lang="en-US" dirty="0"/>
              <a:t>93586 Venography for congenital heart defect(s), including catheter placement, and radiological supervision and interpretation; coronary sinus (List separately in addition to code for primary procedure)</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868367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dirty="0"/>
              <a:t>Venography for Congenital Heart Defect(s)</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p:txBody>
          <a:bodyPr/>
          <a:lstStyle/>
          <a:p>
            <a:pPr marL="342900" indent="-342900">
              <a:buFont typeface="Arial" panose="020B0604020202020204" pitchFamily="34" charset="0"/>
              <a:buChar char="•"/>
            </a:pPr>
            <a:r>
              <a:rPr lang="en-US" dirty="0"/>
              <a:t>93587 Venography for congenital heart defect(s), including catheter placement, and radiological supervision and interpretation; </a:t>
            </a:r>
            <a:r>
              <a:rPr lang="en-US" dirty="0" err="1"/>
              <a:t>venovenous</a:t>
            </a:r>
            <a:r>
              <a:rPr lang="en-US" dirty="0"/>
              <a:t> collaterals originating at or above the heart (e.g., from innominate vein) (List separately in addition to code for primary procedure)</a:t>
            </a:r>
          </a:p>
          <a:p>
            <a:pPr marL="342900" indent="-342900">
              <a:buFont typeface="Arial" panose="020B0604020202020204" pitchFamily="34" charset="0"/>
              <a:buChar char="•"/>
            </a:pPr>
            <a:r>
              <a:rPr lang="en-US" dirty="0"/>
              <a:t>93588 Venography for congenital heart defect(s), including catheter placement, and radiological supervision and interpretation; </a:t>
            </a:r>
            <a:r>
              <a:rPr lang="en-US" dirty="0" err="1"/>
              <a:t>venovenous</a:t>
            </a:r>
            <a:r>
              <a:rPr lang="en-US" dirty="0"/>
              <a:t> collaterals originating below the heart (e.g., from the inferior vena cava) (List separately in addition to code for primary procedure)</a:t>
            </a:r>
          </a:p>
          <a:p>
            <a:pPr marL="342900" indent="-342900">
              <a:buFont typeface="Arial" panose="020B0604020202020204" pitchFamily="34" charset="0"/>
              <a:buChar char="•"/>
            </a:pPr>
            <a:r>
              <a:rPr lang="en-US" dirty="0"/>
              <a:t>Report once per session</a:t>
            </a:r>
          </a:p>
          <a:p>
            <a:pPr marL="342900" indent="-342900">
              <a:buFont typeface="Arial" panose="020B0604020202020204" pitchFamily="34" charset="0"/>
              <a:buChar char="•"/>
            </a:pPr>
            <a:r>
              <a:rPr lang="en-US" dirty="0"/>
              <a:t>Report with 93593-93597 heart catheterization codes</a:t>
            </a:r>
          </a:p>
        </p:txBody>
      </p:sp>
    </p:spTree>
    <p:extLst>
      <p:ext uri="{BB962C8B-B14F-4D97-AF65-F5344CB8AC3E}">
        <p14:creationId xmlns:p14="http://schemas.microsoft.com/office/powerpoint/2010/main" val="35589928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92C9-AD15-EBB5-4EFF-9CB5B3C9D8C9}"/>
              </a:ext>
            </a:extLst>
          </p:cNvPr>
          <p:cNvSpPr>
            <a:spLocks noGrp="1"/>
          </p:cNvSpPr>
          <p:nvPr>
            <p:ph type="title"/>
          </p:nvPr>
        </p:nvSpPr>
        <p:spPr/>
        <p:txBody>
          <a:bodyPr/>
          <a:lstStyle/>
          <a:p>
            <a:r>
              <a:rPr lang="en-US" dirty="0"/>
              <a:t>Infusion and Injection </a:t>
            </a:r>
          </a:p>
        </p:txBody>
      </p:sp>
      <p:sp>
        <p:nvSpPr>
          <p:cNvPr id="3" name="Content Placeholder 2">
            <a:extLst>
              <a:ext uri="{FF2B5EF4-FFF2-40B4-BE49-F238E27FC236}">
                <a16:creationId xmlns:a16="http://schemas.microsoft.com/office/drawing/2014/main" id="{51B7BEC9-DA7D-8952-AADD-9A7D2E2F24A4}"/>
              </a:ext>
            </a:extLst>
          </p:cNvPr>
          <p:cNvSpPr>
            <a:spLocks noGrp="1"/>
          </p:cNvSpPr>
          <p:nvPr>
            <p:ph sz="half" idx="15"/>
          </p:nvPr>
        </p:nvSpPr>
        <p:spPr/>
        <p:txBody>
          <a:bodyPr/>
          <a:lstStyle/>
          <a:p>
            <a:r>
              <a:rPr lang="en-US" dirty="0"/>
              <a:t>96446 Chemotherapy administration into the peritoneal cavity via </a:t>
            </a:r>
            <a:r>
              <a:rPr lang="en-US" b="1" u="sng" strike="sngStrike" dirty="0"/>
              <a:t>indwelling</a:t>
            </a:r>
            <a:r>
              <a:rPr lang="en-US" dirty="0"/>
              <a:t> port or catheter</a:t>
            </a:r>
          </a:p>
          <a:p>
            <a:endParaRPr lang="en-US" dirty="0"/>
          </a:p>
        </p:txBody>
      </p:sp>
      <p:sp>
        <p:nvSpPr>
          <p:cNvPr id="4" name="Content Placeholder 3">
            <a:extLst>
              <a:ext uri="{FF2B5EF4-FFF2-40B4-BE49-F238E27FC236}">
                <a16:creationId xmlns:a16="http://schemas.microsoft.com/office/drawing/2014/main" id="{02FED705-450E-FA4B-78A3-98DB3DA2AFD0}"/>
              </a:ext>
            </a:extLst>
          </p:cNvPr>
          <p:cNvSpPr>
            <a:spLocks noGrp="1"/>
          </p:cNvSpPr>
          <p:nvPr>
            <p:ph sz="half" idx="1"/>
          </p:nvPr>
        </p:nvSpPr>
        <p:spPr/>
        <p:txBody>
          <a:bodyPr/>
          <a:lstStyle/>
          <a:p>
            <a:r>
              <a:rPr lang="en-US" dirty="0"/>
              <a:t>96446 Chemotherapy administration into the peritoneal cavity via </a:t>
            </a:r>
            <a:r>
              <a:rPr lang="en-US" b="1" u="sng" dirty="0"/>
              <a:t>implanted</a:t>
            </a:r>
            <a:r>
              <a:rPr lang="en-US" dirty="0"/>
              <a:t> port or catheter</a:t>
            </a:r>
          </a:p>
          <a:p>
            <a:endParaRPr lang="en-US" dirty="0"/>
          </a:p>
        </p:txBody>
      </p:sp>
      <p:sp>
        <p:nvSpPr>
          <p:cNvPr id="5" name="Text Placeholder 4">
            <a:extLst>
              <a:ext uri="{FF2B5EF4-FFF2-40B4-BE49-F238E27FC236}">
                <a16:creationId xmlns:a16="http://schemas.microsoft.com/office/drawing/2014/main" id="{305AA911-581D-F293-2059-84E221C7F8B8}"/>
              </a:ext>
            </a:extLst>
          </p:cNvPr>
          <p:cNvSpPr>
            <a:spLocks noGrp="1"/>
          </p:cNvSpPr>
          <p:nvPr>
            <p:ph type="body" sz="quarter" idx="14"/>
          </p:nvPr>
        </p:nvSpPr>
        <p:spPr/>
        <p:txBody>
          <a:bodyPr/>
          <a:lstStyle/>
          <a:p>
            <a:pPr algn="ctr"/>
            <a:r>
              <a:rPr lang="en-US" dirty="0"/>
              <a:t>2024 versus 2023</a:t>
            </a:r>
          </a:p>
        </p:txBody>
      </p:sp>
    </p:spTree>
    <p:extLst>
      <p:ext uri="{BB962C8B-B14F-4D97-AF65-F5344CB8AC3E}">
        <p14:creationId xmlns:p14="http://schemas.microsoft.com/office/powerpoint/2010/main" val="41847336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179D-6349-AB89-8B53-D67702E998C7}"/>
              </a:ext>
            </a:extLst>
          </p:cNvPr>
          <p:cNvSpPr>
            <a:spLocks noGrp="1"/>
          </p:cNvSpPr>
          <p:nvPr>
            <p:ph type="title"/>
          </p:nvPr>
        </p:nvSpPr>
        <p:spPr/>
        <p:txBody>
          <a:bodyPr/>
          <a:lstStyle/>
          <a:p>
            <a:r>
              <a:rPr lang="en-US" sz="3600" dirty="0"/>
              <a:t>Hyperthermic Intraperitoneal Chemotherapy (HIPEC)</a:t>
            </a:r>
          </a:p>
        </p:txBody>
      </p:sp>
      <p:sp>
        <p:nvSpPr>
          <p:cNvPr id="3" name="Content Placeholder 2">
            <a:extLst>
              <a:ext uri="{FF2B5EF4-FFF2-40B4-BE49-F238E27FC236}">
                <a16:creationId xmlns:a16="http://schemas.microsoft.com/office/drawing/2014/main" id="{658DBE9D-D286-9F0E-8FE4-DFD71D916D7C}"/>
              </a:ext>
            </a:extLst>
          </p:cNvPr>
          <p:cNvSpPr>
            <a:spLocks noGrp="1"/>
          </p:cNvSpPr>
          <p:nvPr>
            <p:ph idx="1"/>
          </p:nvPr>
        </p:nvSpPr>
        <p:spPr>
          <a:xfrm>
            <a:off x="838200" y="1157726"/>
            <a:ext cx="10515600" cy="4249543"/>
          </a:xfrm>
        </p:spPr>
        <p:txBody>
          <a:bodyPr/>
          <a:lstStyle/>
          <a:p>
            <a:pPr marL="342900" indent="-342900">
              <a:buFont typeface="Arial" panose="020B0604020202020204" pitchFamily="34" charset="0"/>
              <a:buChar char="•"/>
            </a:pPr>
            <a:r>
              <a:rPr lang="en-US" dirty="0"/>
              <a:t>96547 Intraoperative hyperthermic intraperitoneal chemotherapy (HIPEC) procedure, including separate incision(s) and closure, when performed; first 60 minutes (List separately in addition to code for primary procedure)</a:t>
            </a:r>
          </a:p>
          <a:p>
            <a:pPr marL="342900" indent="-342900">
              <a:buFont typeface="Arial" panose="020B0604020202020204" pitchFamily="34" charset="0"/>
              <a:buChar char="•"/>
            </a:pPr>
            <a:r>
              <a:rPr lang="en-US" dirty="0"/>
              <a:t>96548 Intraoperative hyperthermic intraperitoneal chemotherapy (HIPEC) procedure, including separate incision(s) and closure, when performed; each additional 30 minutes (List separately in addition to code for primary procedure)</a:t>
            </a:r>
          </a:p>
          <a:p>
            <a:pPr marL="342900" indent="-342900">
              <a:buFont typeface="Arial" panose="020B0604020202020204" pitchFamily="34" charset="0"/>
              <a:buChar char="•"/>
            </a:pPr>
            <a:r>
              <a:rPr lang="en-US" dirty="0"/>
              <a:t>Intra-abdominal tumor excision followed by HIPEC is an accepted treatment for abdomen-related disorders</a:t>
            </a:r>
          </a:p>
          <a:p>
            <a:pPr marL="800100" lvl="1" indent="-342900">
              <a:buFont typeface="Arial" panose="020B0604020202020204" pitchFamily="34" charset="0"/>
              <a:buChar char="•"/>
            </a:pPr>
            <a:r>
              <a:rPr lang="en-US" dirty="0"/>
              <a:t>Peritoneal</a:t>
            </a:r>
          </a:p>
          <a:p>
            <a:pPr marL="800100" lvl="1" indent="-342900">
              <a:buFont typeface="Arial" panose="020B0604020202020204" pitchFamily="34" charset="0"/>
              <a:buChar char="•"/>
            </a:pPr>
            <a:r>
              <a:rPr lang="en-US" dirty="0"/>
              <a:t>Mesenteric</a:t>
            </a:r>
          </a:p>
          <a:p>
            <a:pPr marL="800100" lvl="1" indent="-342900">
              <a:buFont typeface="Arial" panose="020B0604020202020204" pitchFamily="34" charset="0"/>
              <a:buChar char="•"/>
            </a:pPr>
            <a:r>
              <a:rPr lang="en-US" dirty="0"/>
              <a:t>Retroperitoneal</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381135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40DF-6E29-B085-A07F-35605E7C0CCD}"/>
              </a:ext>
            </a:extLst>
          </p:cNvPr>
          <p:cNvSpPr>
            <a:spLocks noGrp="1"/>
          </p:cNvSpPr>
          <p:nvPr>
            <p:ph type="title"/>
          </p:nvPr>
        </p:nvSpPr>
        <p:spPr/>
        <p:txBody>
          <a:bodyPr/>
          <a:lstStyle/>
          <a:p>
            <a:r>
              <a:rPr lang="en-US" dirty="0"/>
              <a:t>HIPEC</a:t>
            </a:r>
          </a:p>
        </p:txBody>
      </p:sp>
      <p:sp>
        <p:nvSpPr>
          <p:cNvPr id="3" name="Content Placeholder 2">
            <a:extLst>
              <a:ext uri="{FF2B5EF4-FFF2-40B4-BE49-F238E27FC236}">
                <a16:creationId xmlns:a16="http://schemas.microsoft.com/office/drawing/2014/main" id="{C6D8D204-4047-C570-3C3A-44410264EC8D}"/>
              </a:ext>
            </a:extLst>
          </p:cNvPr>
          <p:cNvSpPr>
            <a:spLocks noGrp="1"/>
          </p:cNvSpPr>
          <p:nvPr>
            <p:ph idx="1"/>
          </p:nvPr>
        </p:nvSpPr>
        <p:spPr/>
        <p:txBody>
          <a:bodyPr/>
          <a:lstStyle/>
          <a:p>
            <a:pPr marL="342900" indent="-342900">
              <a:buFont typeface="Arial" panose="020B0604020202020204" pitchFamily="34" charset="0"/>
              <a:buChar char="•"/>
            </a:pPr>
            <a:r>
              <a:rPr lang="en-US" dirty="0"/>
              <a:t>Conducted intra-operatively</a:t>
            </a:r>
          </a:p>
          <a:p>
            <a:pPr marL="800100" lvl="1" indent="-342900">
              <a:buFont typeface="Arial" panose="020B0604020202020204" pitchFamily="34" charset="0"/>
              <a:buChar char="•"/>
            </a:pPr>
            <a:r>
              <a:rPr lang="en-US" dirty="0"/>
              <a:t>Involves placement of an abdomen catheter for chemotherapy administration</a:t>
            </a:r>
          </a:p>
          <a:p>
            <a:pPr marL="800100" lvl="1" indent="-342900">
              <a:buFont typeface="Arial" panose="020B0604020202020204" pitchFamily="34" charset="0"/>
              <a:buChar char="•"/>
            </a:pPr>
            <a:r>
              <a:rPr lang="en-US" dirty="0"/>
              <a:t>Variable time needed based on tumor-specific drug choice</a:t>
            </a:r>
          </a:p>
          <a:p>
            <a:pPr marL="342900" indent="-342900">
              <a:buFont typeface="Arial" panose="020B0604020202020204" pitchFamily="34" charset="0"/>
              <a:buChar char="•"/>
            </a:pPr>
            <a:r>
              <a:rPr lang="en-US" dirty="0"/>
              <a:t>Should be reported in addition to the procedure to remove the tumor</a:t>
            </a:r>
          </a:p>
          <a:p>
            <a:pPr marL="342900" indent="-342900">
              <a:buFont typeface="Arial" panose="020B0604020202020204" pitchFamily="34" charset="0"/>
              <a:buChar char="•"/>
            </a:pPr>
            <a:r>
              <a:rPr lang="en-US" dirty="0"/>
              <a:t>Guidelines discuss the pre-, intra- and post-procedure work</a:t>
            </a:r>
          </a:p>
          <a:p>
            <a:pPr marL="342900" indent="-342900">
              <a:buFont typeface="Arial" panose="020B0604020202020204" pitchFamily="34" charset="0"/>
              <a:buChar char="•"/>
            </a:pPr>
            <a:r>
              <a:rPr lang="en-US" dirty="0"/>
              <a:t>CPT® parenthetical notes indicate the typical primary procedures, but is not an exhaustive list</a:t>
            </a:r>
          </a:p>
          <a:p>
            <a:pPr marL="342900" indent="-342900">
              <a:buFont typeface="Arial" panose="020B0604020202020204" pitchFamily="34" charset="0"/>
              <a:buChar char="•"/>
            </a:pPr>
            <a:r>
              <a:rPr lang="en-US" dirty="0"/>
              <a:t>Contractor priced at this time</a:t>
            </a:r>
          </a:p>
          <a:p>
            <a:pPr marL="342900" indent="-342900">
              <a:buFont typeface="Arial" panose="020B0604020202020204" pitchFamily="34" charset="0"/>
              <a:buChar char="•"/>
            </a:pPr>
            <a:r>
              <a:rPr lang="en-US" dirty="0"/>
              <a:t>If no tumor removal, then CPT® 96446 is appropriate</a:t>
            </a:r>
          </a:p>
        </p:txBody>
      </p:sp>
    </p:spTree>
    <p:extLst>
      <p:ext uri="{BB962C8B-B14F-4D97-AF65-F5344CB8AC3E}">
        <p14:creationId xmlns:p14="http://schemas.microsoft.com/office/powerpoint/2010/main" val="2533684320"/>
      </p:ext>
    </p:extLst>
  </p:cSld>
  <p:clrMapOvr>
    <a:masterClrMapping/>
  </p:clrMapOvr>
</p:sld>
</file>

<file path=ppt/theme/theme1.xml><?xml version="1.0" encoding="utf-8"?>
<a:theme xmlns:a="http://schemas.openxmlformats.org/drawingml/2006/main" name="Health Catalyst 2022">
  <a:themeElements>
    <a:clrScheme name="Health Catalyst">
      <a:dk1>
        <a:srgbClr val="FFFFFF"/>
      </a:dk1>
      <a:lt1>
        <a:srgbClr val="121314"/>
      </a:lt1>
      <a:dk2>
        <a:srgbClr val="006F9E"/>
      </a:dk2>
      <a:lt2>
        <a:srgbClr val="004358"/>
      </a:lt2>
      <a:accent1>
        <a:srgbClr val="70CBFF"/>
      </a:accent1>
      <a:accent2>
        <a:srgbClr val="518051"/>
      </a:accent2>
      <a:accent3>
        <a:srgbClr val="85C690"/>
      </a:accent3>
      <a:accent4>
        <a:srgbClr val="CB4B27"/>
      </a:accent4>
      <a:accent5>
        <a:srgbClr val="F48748"/>
      </a:accent5>
      <a:accent6>
        <a:srgbClr val="FFDA3E"/>
      </a:accent6>
      <a:hlink>
        <a:srgbClr val="006F9E"/>
      </a:hlink>
      <a:folHlink>
        <a:srgbClr val="0043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potx" id="{9FDB94D8-2C14-4C98-8E91-82E6A0D6D30F}" vid="{8E1D7569-8EE9-4E70-A9F0-7819C8A9F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2" ma:contentTypeDescription="Create a new document." ma:contentTypeScope="" ma:versionID="64f947c0ec23fd609a0f0ec66883f77e">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343f43ada2a4798ef9392b3aa9dce8c7"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 LinkedIn"/>
          <xsd:enumeration value="Backgrounds | Zoom"/>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A62698-8816-4AA3-9DE6-8454AD089DE1}">
  <ds:schemaRefs>
    <ds:schemaRef ds:uri="http://schemas.microsoft.com/sharepoint/v3/contenttype/forms"/>
  </ds:schemaRefs>
</ds:datastoreItem>
</file>

<file path=customXml/itemProps2.xml><?xml version="1.0" encoding="utf-8"?>
<ds:datastoreItem xmlns:ds="http://schemas.openxmlformats.org/officeDocument/2006/customXml" ds:itemID="{31721F82-5CFA-4A05-9F41-C73E8CD1D05A}">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4e29bb18-3bac-45fb-8f58-d1529a163e55"/>
    <ds:schemaRef ds:uri="http://purl.org/dc/elements/1.1/"/>
    <ds:schemaRef ds:uri="6a012391-c42b-47dd-ae63-5bdffa186dd3"/>
    <ds:schemaRef ds:uri="http://schemas.microsoft.com/office/2006/metadata/properties"/>
    <ds:schemaRef ds:uri="http://purl.org/dc/dcmitype/"/>
    <ds:schemaRef ds:uri="3c7f19b8-adf3-4a08-9d1f-b838bc032d0a"/>
    <ds:schemaRef ds:uri="ac85982a-7c2a-4ec5-8be1-e82c26295f58"/>
  </ds:schemaRefs>
</ds:datastoreItem>
</file>

<file path=customXml/itemProps3.xml><?xml version="1.0" encoding="utf-8"?>
<ds:datastoreItem xmlns:ds="http://schemas.openxmlformats.org/officeDocument/2006/customXml" ds:itemID="{D9812E52-3818-4E9B-8348-E064C1FA0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5982a-7c2a-4ec5-8be1-e82c26295f58"/>
    <ds:schemaRef ds:uri="3c7f19b8-adf3-4a08-9d1f-b838bc032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HC_Powerpoint_Template</Template>
  <TotalTime>2747</TotalTime>
  <Words>17091</Words>
  <Application>Microsoft Office PowerPoint</Application>
  <PresentationFormat>Widescreen</PresentationFormat>
  <Paragraphs>1128</Paragraphs>
  <Slides>148</Slides>
  <Notes>119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148</vt:i4>
      </vt:variant>
    </vt:vector>
  </HeadingPairs>
  <TitlesOfParts>
    <vt:vector size="153" baseType="lpstr">
      <vt:lpstr>Arial</vt:lpstr>
      <vt:lpstr>Calibri</vt:lpstr>
      <vt:lpstr>Wingdings</vt:lpstr>
      <vt:lpstr>Health Catalyst 2022</vt:lpstr>
      <vt:lpstr>Worksheet</vt:lpstr>
      <vt:lpstr>2024 CPT® Updates – Professional Focus</vt:lpstr>
      <vt:lpstr>Disclaimer Statement</vt:lpstr>
      <vt:lpstr>PowerPoint Presentation</vt:lpstr>
      <vt:lpstr>Overview of Updates</vt:lpstr>
      <vt:lpstr>Current Procedural Terminology (CPT®) Updates</vt:lpstr>
      <vt:lpstr>Evaluation and Management (E/M)</vt:lpstr>
      <vt:lpstr>Evaluation and Management (E/M)</vt:lpstr>
      <vt:lpstr>Split or Shared Visit</vt:lpstr>
      <vt:lpstr>Split or Shared Visits</vt:lpstr>
      <vt:lpstr>Split or Shared Visits, continued</vt:lpstr>
      <vt:lpstr>Levels of Medical Decision Making (MDM) </vt:lpstr>
      <vt:lpstr>99202</vt:lpstr>
      <vt:lpstr>99203</vt:lpstr>
      <vt:lpstr>99204</vt:lpstr>
      <vt:lpstr>99205 </vt:lpstr>
      <vt:lpstr>99212</vt:lpstr>
      <vt:lpstr>99213</vt:lpstr>
      <vt:lpstr>99214</vt:lpstr>
      <vt:lpstr>99215</vt:lpstr>
      <vt:lpstr>99306</vt:lpstr>
      <vt:lpstr>99308</vt:lpstr>
      <vt:lpstr>Multiple E/M Services on the Same Date</vt:lpstr>
      <vt:lpstr>Multiple E/M Services on the Same Date</vt:lpstr>
      <vt:lpstr>Multiple E/M Services on the Same Date</vt:lpstr>
      <vt:lpstr>Multiple E/M Services on the Same Date</vt:lpstr>
      <vt:lpstr>Multiple E/M Services on the Same Date</vt:lpstr>
      <vt:lpstr>Multiple E/M Services on the Same Date</vt:lpstr>
      <vt:lpstr>Multiple E/M Services on the Same Date</vt:lpstr>
      <vt:lpstr>Scenario 1 – Two Providers, Two Settings</vt:lpstr>
      <vt:lpstr>Clarification for Admission/Discharge Services</vt:lpstr>
      <vt:lpstr>Misvalued Services Review</vt:lpstr>
      <vt:lpstr>Surgery</vt:lpstr>
      <vt:lpstr>Musculoskeletal System – Vertebral Body Tethering (VBT)</vt:lpstr>
      <vt:lpstr>Musculoskeletal System - Arthrodesis</vt:lpstr>
      <vt:lpstr>Musculoskeletal System – Hallux Valgus</vt:lpstr>
      <vt:lpstr>Musculoskeletal System – Hallux Valgus</vt:lpstr>
      <vt:lpstr>Musculoskeletal System – Hallux Valgus</vt:lpstr>
      <vt:lpstr>Respiratory System</vt:lpstr>
      <vt:lpstr>Respiratory System</vt:lpstr>
      <vt:lpstr>Cardiovascular System – Phrenic Nerve</vt:lpstr>
      <vt:lpstr>Cardiovascular System – Phrenic Nerve</vt:lpstr>
      <vt:lpstr>Cardiovascular System – Phrenic Nerve</vt:lpstr>
      <vt:lpstr>Cardiovascular System – Phrenic Nerve</vt:lpstr>
      <vt:lpstr>Male Genitourinary System</vt:lpstr>
      <vt:lpstr>Female Genitourinary System</vt:lpstr>
      <vt:lpstr>Nervous System – Responsive Neurostimulation</vt:lpstr>
      <vt:lpstr>Nervous System – Responsive Neurostimulation</vt:lpstr>
      <vt:lpstr>Nervous System – Spinal Neurostimulator</vt:lpstr>
      <vt:lpstr>Nervous System – Peripheral Nerve Neurostimulator</vt:lpstr>
      <vt:lpstr>Nervous System - Neurostimulator</vt:lpstr>
      <vt:lpstr>Nervous System - Neurostimulator</vt:lpstr>
      <vt:lpstr>Neurostimulator Help</vt:lpstr>
      <vt:lpstr>Eye and Ocular Adnexa</vt:lpstr>
      <vt:lpstr>Eye and Ocular Adnexa</vt:lpstr>
      <vt:lpstr>Radiology</vt:lpstr>
      <vt:lpstr>Radiology – One Deletion</vt:lpstr>
      <vt:lpstr>Radiology</vt:lpstr>
      <vt:lpstr>Radiology</vt:lpstr>
      <vt:lpstr>Radiology</vt:lpstr>
      <vt:lpstr>Pathology and Laboratory</vt:lpstr>
      <vt:lpstr>Pathology and Laboratory</vt:lpstr>
      <vt:lpstr>Pathology and Laboratory</vt:lpstr>
      <vt:lpstr>Pathology and Laboratory</vt:lpstr>
      <vt:lpstr>GSPs and Other Molecular Multianalyte Assays</vt:lpstr>
      <vt:lpstr>GSPs and Other Molecular Multianalyte Assays</vt:lpstr>
      <vt:lpstr>GSPs and Other Molecular Multianalyte Assays</vt:lpstr>
      <vt:lpstr>Genomic Sequencing Procedures (GSPs) &amp; Other Molecular Multianalyte Assays</vt:lpstr>
      <vt:lpstr>GSPs &amp; Other MMAs</vt:lpstr>
      <vt:lpstr>GSPs &amp; Other MMAs</vt:lpstr>
      <vt:lpstr>GSPs &amp; Other MMAs</vt:lpstr>
      <vt:lpstr>GSPs &amp; Other MMAs</vt:lpstr>
      <vt:lpstr>GSPs &amp; Other MMAs</vt:lpstr>
      <vt:lpstr>Pathology and Laboratory</vt:lpstr>
      <vt:lpstr>GSPs &amp; Other MMAs</vt:lpstr>
      <vt:lpstr>GSPs &amp; Other MMAs</vt:lpstr>
      <vt:lpstr>Pathology and Laboratory</vt:lpstr>
      <vt:lpstr>Pathology and Laboratory</vt:lpstr>
      <vt:lpstr>Pathology and Laboratory</vt:lpstr>
      <vt:lpstr>Multianalyte Assays with Algorithmic Analyses (MAAA)</vt:lpstr>
      <vt:lpstr>MAAA – One Deletion</vt:lpstr>
      <vt:lpstr>Proprietary Laboratory Analyses (PLA) </vt:lpstr>
      <vt:lpstr>PLA</vt:lpstr>
      <vt:lpstr>PLA</vt:lpstr>
      <vt:lpstr>PLA </vt:lpstr>
      <vt:lpstr>PLA </vt:lpstr>
      <vt:lpstr>PLA </vt:lpstr>
      <vt:lpstr>PLA </vt:lpstr>
      <vt:lpstr>PLA </vt:lpstr>
      <vt:lpstr>PLA </vt:lpstr>
      <vt:lpstr>Medicine</vt:lpstr>
      <vt:lpstr>Vaccines and Toxoids</vt:lpstr>
      <vt:lpstr>Otorhinolaryngologic Services</vt:lpstr>
      <vt:lpstr>Coronary Therapeutic Services</vt:lpstr>
      <vt:lpstr>Implanted Phrenic Nerve System</vt:lpstr>
      <vt:lpstr>Venography for Congenital Heart Defect(s)</vt:lpstr>
      <vt:lpstr>Venography for Congenital Heart Defect(s)</vt:lpstr>
      <vt:lpstr>Infusion and Injection </vt:lpstr>
      <vt:lpstr>Hyperthermic Intraperitoneal Chemotherapy (HIPEC)</vt:lpstr>
      <vt:lpstr>HIPEC</vt:lpstr>
      <vt:lpstr>Special Dermatological Procedures</vt:lpstr>
      <vt:lpstr>Physical Medicine and Rehabilitation Modalities</vt:lpstr>
      <vt:lpstr>Caregiver Training</vt:lpstr>
      <vt:lpstr>Caregiver Training</vt:lpstr>
      <vt:lpstr>CMS Definition of Caregiver</vt:lpstr>
      <vt:lpstr>Conditions and Possible Training Topics</vt:lpstr>
      <vt:lpstr>Category III</vt:lpstr>
      <vt:lpstr>Category III – Interventional Cardiology</vt:lpstr>
      <vt:lpstr>Category III – Interventional Cardiology</vt:lpstr>
      <vt:lpstr>Category III – Neurostimulator for Bladder Dysfunction</vt:lpstr>
      <vt:lpstr>Category III – Neurostimulator for Bladder Dysfunction</vt:lpstr>
      <vt:lpstr>Category III – Neurostimulator for Bladder Dysfunction</vt:lpstr>
      <vt:lpstr>Category III – Near-infrared Spectroscopy</vt:lpstr>
      <vt:lpstr>Category III - VBT</vt:lpstr>
      <vt:lpstr>Category III – Peripheral Transcutaneous Magnetic Stimulation (TMS)</vt:lpstr>
      <vt:lpstr>Category III TMS</vt:lpstr>
      <vt:lpstr>Category III – Neurostimulator Procedures</vt:lpstr>
      <vt:lpstr>Category III – Neurostimulator Procedures</vt:lpstr>
      <vt:lpstr>Category III - VBT </vt:lpstr>
      <vt:lpstr>Category III - Uroflowmetry </vt:lpstr>
      <vt:lpstr>Category III – Digestive System  </vt:lpstr>
      <vt:lpstr>Category III - Musculoskeletal</vt:lpstr>
      <vt:lpstr>Category III - Radiology </vt:lpstr>
      <vt:lpstr>Category III – Neurostimulator for Bladder Dysfunction </vt:lpstr>
      <vt:lpstr>Category III – Psychedelic Medication Therapy</vt:lpstr>
      <vt:lpstr>Category III – Insertion of Leadless Pacemaker </vt:lpstr>
      <vt:lpstr>Category III – Insertion of Leadless Pacemaker </vt:lpstr>
      <vt:lpstr>Category III – Digitization of Slides </vt:lpstr>
      <vt:lpstr>Category III – Digitization of Slides</vt:lpstr>
      <vt:lpstr>Category III – Digitization of Slides</vt:lpstr>
      <vt:lpstr>Category III – Digitization of Slides </vt:lpstr>
      <vt:lpstr>Category III – Digitization of Slides </vt:lpstr>
      <vt:lpstr>Category III – Digitization of Slides </vt:lpstr>
      <vt:lpstr>Category III – Digitization of Slides </vt:lpstr>
      <vt:lpstr>Category III – Digitization of Slides </vt:lpstr>
      <vt:lpstr>Category III </vt:lpstr>
      <vt:lpstr>Category III – Near-infrared Spectroscopy</vt:lpstr>
      <vt:lpstr>Category III – Interventional Cardiology</vt:lpstr>
      <vt:lpstr>Category III – Low-Intensity ESWT</vt:lpstr>
      <vt:lpstr>Category III - Radiology</vt:lpstr>
      <vt:lpstr>Category III Deleted Codes</vt:lpstr>
      <vt:lpstr>Category III Deleted Codes</vt:lpstr>
      <vt:lpstr>Category III Deleted Codes</vt:lpstr>
      <vt:lpstr>Category III Deleted Codes</vt:lpstr>
      <vt:lpstr>Category III Deleted Codes</vt:lpstr>
      <vt:lpstr>Category III Deleted Codes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Ardith Lea Campbell</dc:creator>
  <cp:lastModifiedBy>Alora Martinez</cp:lastModifiedBy>
  <cp:revision>68</cp:revision>
  <dcterms:created xsi:type="dcterms:W3CDTF">2023-09-27T19:07:26Z</dcterms:created>
  <dcterms:modified xsi:type="dcterms:W3CDTF">2023-12-05T14:30:42Z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