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270" r:id="rId5"/>
    <p:sldId id="448" r:id="rId6"/>
    <p:sldId id="334" r:id="rId7"/>
    <p:sldId id="480" r:id="rId8"/>
    <p:sldId id="340" r:id="rId9"/>
    <p:sldId id="342" r:id="rId10"/>
    <p:sldId id="343" r:id="rId11"/>
    <p:sldId id="538" r:id="rId12"/>
    <p:sldId id="483" r:id="rId13"/>
    <p:sldId id="539" r:id="rId14"/>
    <p:sldId id="532" r:id="rId15"/>
    <p:sldId id="484" r:id="rId16"/>
    <p:sldId id="533" r:id="rId17"/>
    <p:sldId id="485" r:id="rId18"/>
    <p:sldId id="540" r:id="rId19"/>
    <p:sldId id="515" r:id="rId20"/>
    <p:sldId id="548" r:id="rId21"/>
    <p:sldId id="481" r:id="rId22"/>
    <p:sldId id="534" r:id="rId23"/>
    <p:sldId id="554" r:id="rId24"/>
    <p:sldId id="509" r:id="rId25"/>
    <p:sldId id="535" r:id="rId26"/>
    <p:sldId id="549" r:id="rId27"/>
    <p:sldId id="550" r:id="rId28"/>
    <p:sldId id="422" r:id="rId29"/>
    <p:sldId id="551" r:id="rId30"/>
    <p:sldId id="536" r:id="rId31"/>
    <p:sldId id="499" r:id="rId32"/>
    <p:sldId id="500" r:id="rId33"/>
    <p:sldId id="552" r:id="rId34"/>
    <p:sldId id="537" r:id="rId35"/>
    <p:sldId id="553" r:id="rId36"/>
    <p:sldId id="403" r:id="rId37"/>
    <p:sldId id="576" r:id="rId38"/>
    <p:sldId id="570" r:id="rId39"/>
    <p:sldId id="571" r:id="rId40"/>
    <p:sldId id="383" r:id="rId41"/>
    <p:sldId id="556" r:id="rId42"/>
    <p:sldId id="547" r:id="rId43"/>
    <p:sldId id="572" r:id="rId44"/>
    <p:sldId id="573" r:id="rId45"/>
    <p:sldId id="387" r:id="rId46"/>
    <p:sldId id="388" r:id="rId47"/>
    <p:sldId id="390" r:id="rId48"/>
    <p:sldId id="541" r:id="rId49"/>
    <p:sldId id="542" r:id="rId50"/>
    <p:sldId id="391" r:id="rId51"/>
    <p:sldId id="574" r:id="rId52"/>
    <p:sldId id="392" r:id="rId53"/>
    <p:sldId id="555" r:id="rId54"/>
    <p:sldId id="393" r:id="rId55"/>
    <p:sldId id="578" r:id="rId56"/>
    <p:sldId id="579" r:id="rId57"/>
    <p:sldId id="575" r:id="rId58"/>
    <p:sldId id="543" r:id="rId59"/>
    <p:sldId id="394" r:id="rId60"/>
    <p:sldId id="507" r:id="rId61"/>
    <p:sldId id="544" r:id="rId62"/>
    <p:sldId id="508" r:id="rId63"/>
    <p:sldId id="545" r:id="rId64"/>
    <p:sldId id="577" r:id="rId65"/>
    <p:sldId id="546" r:id="rId66"/>
    <p:sldId id="506" r:id="rId67"/>
    <p:sldId id="580" r:id="rId68"/>
    <p:sldId id="266" r:id="rId69"/>
    <p:sldId id="471"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FAF340-433C-4320-8D40-D230D2AC7CB2}">
          <p14:sldIdLst>
            <p14:sldId id="270"/>
            <p14:sldId id="448"/>
            <p14:sldId id="334"/>
            <p14:sldId id="480"/>
            <p14:sldId id="340"/>
            <p14:sldId id="342"/>
            <p14:sldId id="343"/>
            <p14:sldId id="538"/>
            <p14:sldId id="483"/>
            <p14:sldId id="539"/>
            <p14:sldId id="532"/>
            <p14:sldId id="484"/>
            <p14:sldId id="533"/>
            <p14:sldId id="485"/>
            <p14:sldId id="540"/>
            <p14:sldId id="515"/>
            <p14:sldId id="548"/>
            <p14:sldId id="481"/>
            <p14:sldId id="534"/>
            <p14:sldId id="554"/>
            <p14:sldId id="509"/>
            <p14:sldId id="535"/>
            <p14:sldId id="549"/>
            <p14:sldId id="550"/>
            <p14:sldId id="422"/>
            <p14:sldId id="551"/>
            <p14:sldId id="536"/>
            <p14:sldId id="499"/>
            <p14:sldId id="500"/>
            <p14:sldId id="552"/>
            <p14:sldId id="537"/>
            <p14:sldId id="553"/>
            <p14:sldId id="403"/>
            <p14:sldId id="576"/>
            <p14:sldId id="570"/>
            <p14:sldId id="571"/>
            <p14:sldId id="383"/>
            <p14:sldId id="556"/>
            <p14:sldId id="547"/>
            <p14:sldId id="572"/>
            <p14:sldId id="573"/>
            <p14:sldId id="387"/>
            <p14:sldId id="388"/>
            <p14:sldId id="390"/>
            <p14:sldId id="541"/>
            <p14:sldId id="542"/>
            <p14:sldId id="391"/>
            <p14:sldId id="574"/>
            <p14:sldId id="392"/>
            <p14:sldId id="555"/>
            <p14:sldId id="393"/>
            <p14:sldId id="578"/>
            <p14:sldId id="579"/>
            <p14:sldId id="575"/>
            <p14:sldId id="543"/>
            <p14:sldId id="394"/>
            <p14:sldId id="507"/>
            <p14:sldId id="544"/>
            <p14:sldId id="508"/>
            <p14:sldId id="545"/>
            <p14:sldId id="577"/>
            <p14:sldId id="546"/>
            <p14:sldId id="506"/>
            <p14:sldId id="580"/>
            <p14:sldId id="266"/>
            <p14:sldId id="4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AEE78-B0E2-0A50-33FA-FC35C23985D9}" name="Chantal Augusto" initials="CA" userId="S::chantal.augusto@healthcatalyst.com::025ecd87-3598-4a56-ae90-a0d0aa6c0c6a" providerId="AD"/>
  <p188:author id="{8C12C8F7-FF9F-05C0-0908-4419A6F82947}" name="Katy Demong" initials="KD" userId="S::katy.demong@healthcatalyst.com::9678e063-99fa-4f17-96b7-313e6d0131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6283" autoAdjust="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a:t>
            </a:fld>
            <a:endParaRPr lang="en-US"/>
          </a:p>
        </p:txBody>
      </p:sp>
    </p:spTree>
    <p:extLst>
      <p:ext uri="{BB962C8B-B14F-4D97-AF65-F5344CB8AC3E}">
        <p14:creationId xmlns:p14="http://schemas.microsoft.com/office/powerpoint/2010/main" val="226002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19</a:t>
            </a:fld>
            <a:endParaRPr lang="en-US"/>
          </a:p>
        </p:txBody>
      </p:sp>
    </p:spTree>
    <p:extLst>
      <p:ext uri="{BB962C8B-B14F-4D97-AF65-F5344CB8AC3E}">
        <p14:creationId xmlns:p14="http://schemas.microsoft.com/office/powerpoint/2010/main" val="178431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20</a:t>
            </a:fld>
            <a:endParaRPr lang="en-US"/>
          </a:p>
        </p:txBody>
      </p:sp>
    </p:spTree>
    <p:extLst>
      <p:ext uri="{BB962C8B-B14F-4D97-AF65-F5344CB8AC3E}">
        <p14:creationId xmlns:p14="http://schemas.microsoft.com/office/powerpoint/2010/main" val="2758239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21</a:t>
            </a:fld>
            <a:endParaRPr lang="en-US"/>
          </a:p>
        </p:txBody>
      </p:sp>
    </p:spTree>
    <p:extLst>
      <p:ext uri="{BB962C8B-B14F-4D97-AF65-F5344CB8AC3E}">
        <p14:creationId xmlns:p14="http://schemas.microsoft.com/office/powerpoint/2010/main" val="30004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22</a:t>
            </a:fld>
            <a:endParaRPr lang="en-US"/>
          </a:p>
        </p:txBody>
      </p:sp>
    </p:spTree>
    <p:extLst>
      <p:ext uri="{BB962C8B-B14F-4D97-AF65-F5344CB8AC3E}">
        <p14:creationId xmlns:p14="http://schemas.microsoft.com/office/powerpoint/2010/main" val="405027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currently no additional reimbursement when performed bilaterally for facilities, but physicians can receive additional payment.</a:t>
            </a:r>
          </a:p>
        </p:txBody>
      </p:sp>
      <p:sp>
        <p:nvSpPr>
          <p:cNvPr id="4" name="Slide Number Placeholder 3"/>
          <p:cNvSpPr>
            <a:spLocks noGrp="1"/>
          </p:cNvSpPr>
          <p:nvPr>
            <p:ph type="sldNum" sz="quarter" idx="5"/>
          </p:nvPr>
        </p:nvSpPr>
        <p:spPr/>
        <p:txBody>
          <a:bodyPr/>
          <a:lstStyle/>
          <a:p>
            <a:fld id="{A02B2896-C8C0-974D-BC28-E620B13457E6}" type="slidenum">
              <a:rPr lang="en-US" smtClean="0"/>
              <a:t>23</a:t>
            </a:fld>
            <a:endParaRPr lang="en-US"/>
          </a:p>
        </p:txBody>
      </p:sp>
    </p:spTree>
    <p:extLst>
      <p:ext uri="{BB962C8B-B14F-4D97-AF65-F5344CB8AC3E}">
        <p14:creationId xmlns:p14="http://schemas.microsoft.com/office/powerpoint/2010/main" val="10974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61885-61886 neurostimulators are usually placed in abdominal or clavicular region</a:t>
            </a:r>
          </a:p>
        </p:txBody>
      </p:sp>
      <p:sp>
        <p:nvSpPr>
          <p:cNvPr id="4" name="Slide Number Placeholder 3"/>
          <p:cNvSpPr>
            <a:spLocks noGrp="1"/>
          </p:cNvSpPr>
          <p:nvPr>
            <p:ph type="sldNum" sz="quarter" idx="5"/>
          </p:nvPr>
        </p:nvSpPr>
        <p:spPr/>
        <p:txBody>
          <a:bodyPr/>
          <a:lstStyle/>
          <a:p>
            <a:fld id="{BE78503B-0F79-4157-B3A6-FF924086AFE7}" type="slidenum">
              <a:rPr lang="en-US" smtClean="0"/>
              <a:t>25</a:t>
            </a:fld>
            <a:endParaRPr lang="en-US" dirty="0"/>
          </a:p>
        </p:txBody>
      </p:sp>
    </p:spTree>
    <p:extLst>
      <p:ext uri="{BB962C8B-B14F-4D97-AF65-F5344CB8AC3E}">
        <p14:creationId xmlns:p14="http://schemas.microsoft.com/office/powerpoint/2010/main" val="115175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27</a:t>
            </a:fld>
            <a:endParaRPr lang="en-US" dirty="0"/>
          </a:p>
        </p:txBody>
      </p:sp>
    </p:spTree>
    <p:extLst>
      <p:ext uri="{BB962C8B-B14F-4D97-AF65-F5344CB8AC3E}">
        <p14:creationId xmlns:p14="http://schemas.microsoft.com/office/powerpoint/2010/main" val="2625673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28</a:t>
            </a:fld>
            <a:endParaRPr lang="en-US" dirty="0"/>
          </a:p>
        </p:txBody>
      </p:sp>
    </p:spTree>
    <p:extLst>
      <p:ext uri="{BB962C8B-B14F-4D97-AF65-F5344CB8AC3E}">
        <p14:creationId xmlns:p14="http://schemas.microsoft.com/office/powerpoint/2010/main" val="1350969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29</a:t>
            </a:fld>
            <a:endParaRPr lang="en-US" dirty="0"/>
          </a:p>
        </p:txBody>
      </p:sp>
    </p:spTree>
    <p:extLst>
      <p:ext uri="{BB962C8B-B14F-4D97-AF65-F5344CB8AC3E}">
        <p14:creationId xmlns:p14="http://schemas.microsoft.com/office/powerpoint/2010/main" val="1096934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30</a:t>
            </a:fld>
            <a:endParaRPr lang="en-US"/>
          </a:p>
        </p:txBody>
      </p:sp>
    </p:spTree>
    <p:extLst>
      <p:ext uri="{BB962C8B-B14F-4D97-AF65-F5344CB8AC3E}">
        <p14:creationId xmlns:p14="http://schemas.microsoft.com/office/powerpoint/2010/main" val="382790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8</a:t>
            </a:fld>
            <a:endParaRPr lang="en-US"/>
          </a:p>
        </p:txBody>
      </p:sp>
    </p:spTree>
    <p:extLst>
      <p:ext uri="{BB962C8B-B14F-4D97-AF65-F5344CB8AC3E}">
        <p14:creationId xmlns:p14="http://schemas.microsoft.com/office/powerpoint/2010/main" val="2387248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31</a:t>
            </a:fld>
            <a:endParaRPr lang="en-US"/>
          </a:p>
        </p:txBody>
      </p:sp>
    </p:spTree>
    <p:extLst>
      <p:ext uri="{BB962C8B-B14F-4D97-AF65-F5344CB8AC3E}">
        <p14:creationId xmlns:p14="http://schemas.microsoft.com/office/powerpoint/2010/main" val="1985183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34</a:t>
            </a:fld>
            <a:endParaRPr lang="en-US"/>
          </a:p>
        </p:txBody>
      </p:sp>
    </p:spTree>
    <p:extLst>
      <p:ext uri="{BB962C8B-B14F-4D97-AF65-F5344CB8AC3E}">
        <p14:creationId xmlns:p14="http://schemas.microsoft.com/office/powerpoint/2010/main" val="188358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35</a:t>
            </a:fld>
            <a:endParaRPr lang="en-US"/>
          </a:p>
        </p:txBody>
      </p:sp>
    </p:spTree>
    <p:extLst>
      <p:ext uri="{BB962C8B-B14F-4D97-AF65-F5344CB8AC3E}">
        <p14:creationId xmlns:p14="http://schemas.microsoft.com/office/powerpoint/2010/main" val="1111694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37</a:t>
            </a:fld>
            <a:endParaRPr lang="en-US"/>
          </a:p>
        </p:txBody>
      </p:sp>
    </p:spTree>
    <p:extLst>
      <p:ext uri="{BB962C8B-B14F-4D97-AF65-F5344CB8AC3E}">
        <p14:creationId xmlns:p14="http://schemas.microsoft.com/office/powerpoint/2010/main" val="1883585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38</a:t>
            </a:fld>
            <a:endParaRPr lang="en-US"/>
          </a:p>
        </p:txBody>
      </p:sp>
    </p:spTree>
    <p:extLst>
      <p:ext uri="{BB962C8B-B14F-4D97-AF65-F5344CB8AC3E}">
        <p14:creationId xmlns:p14="http://schemas.microsoft.com/office/powerpoint/2010/main" val="137359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39</a:t>
            </a:fld>
            <a:endParaRPr lang="en-US"/>
          </a:p>
        </p:txBody>
      </p:sp>
    </p:spTree>
    <p:extLst>
      <p:ext uri="{BB962C8B-B14F-4D97-AF65-F5344CB8AC3E}">
        <p14:creationId xmlns:p14="http://schemas.microsoft.com/office/powerpoint/2010/main" val="3071348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40</a:t>
            </a:fld>
            <a:endParaRPr lang="en-US"/>
          </a:p>
        </p:txBody>
      </p:sp>
    </p:spTree>
    <p:extLst>
      <p:ext uri="{BB962C8B-B14F-4D97-AF65-F5344CB8AC3E}">
        <p14:creationId xmlns:p14="http://schemas.microsoft.com/office/powerpoint/2010/main" val="2543597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41</a:t>
            </a:fld>
            <a:endParaRPr lang="en-US"/>
          </a:p>
        </p:txBody>
      </p:sp>
    </p:spTree>
    <p:extLst>
      <p:ext uri="{BB962C8B-B14F-4D97-AF65-F5344CB8AC3E}">
        <p14:creationId xmlns:p14="http://schemas.microsoft.com/office/powerpoint/2010/main" val="172191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43</a:t>
            </a:fld>
            <a:endParaRPr lang="en-US" dirty="0"/>
          </a:p>
        </p:txBody>
      </p:sp>
    </p:spTree>
    <p:extLst>
      <p:ext uri="{BB962C8B-B14F-4D97-AF65-F5344CB8AC3E}">
        <p14:creationId xmlns:p14="http://schemas.microsoft.com/office/powerpoint/2010/main" val="3853107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To match the new Category I code structure, code 0790T was added to report revision, replacement, or removal of thoracolumbar or lumbar VBT</a:t>
            </a:r>
          </a:p>
        </p:txBody>
      </p:sp>
      <p:sp>
        <p:nvSpPr>
          <p:cNvPr id="4" name="Slide Number Placeholder 3"/>
          <p:cNvSpPr>
            <a:spLocks noGrp="1"/>
          </p:cNvSpPr>
          <p:nvPr>
            <p:ph type="sldNum" sz="quarter" idx="5"/>
          </p:nvPr>
        </p:nvSpPr>
        <p:spPr/>
        <p:txBody>
          <a:bodyPr/>
          <a:lstStyle/>
          <a:p>
            <a:fld id="{BE78503B-0F79-4157-B3A6-FF924086AFE7}" type="slidenum">
              <a:rPr lang="en-US" smtClean="0"/>
              <a:t>44</a:t>
            </a:fld>
            <a:endParaRPr lang="en-US" dirty="0"/>
          </a:p>
        </p:txBody>
      </p:sp>
    </p:spTree>
    <p:extLst>
      <p:ext uri="{BB962C8B-B14F-4D97-AF65-F5344CB8AC3E}">
        <p14:creationId xmlns:p14="http://schemas.microsoft.com/office/powerpoint/2010/main" val="407673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9</a:t>
            </a:fld>
            <a:endParaRPr lang="en-US"/>
          </a:p>
        </p:txBody>
      </p:sp>
    </p:spTree>
    <p:extLst>
      <p:ext uri="{BB962C8B-B14F-4D97-AF65-F5344CB8AC3E}">
        <p14:creationId xmlns:p14="http://schemas.microsoft.com/office/powerpoint/2010/main" val="3763249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E78503B-0F79-4157-B3A6-FF924086AFE7}" type="slidenum">
              <a:rPr lang="en-US" smtClean="0"/>
              <a:t>45</a:t>
            </a:fld>
            <a:endParaRPr lang="en-US" dirty="0"/>
          </a:p>
        </p:txBody>
      </p:sp>
    </p:spTree>
    <p:extLst>
      <p:ext uri="{BB962C8B-B14F-4D97-AF65-F5344CB8AC3E}">
        <p14:creationId xmlns:p14="http://schemas.microsoft.com/office/powerpoint/2010/main" val="543569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E78503B-0F79-4157-B3A6-FF924086AFE7}" type="slidenum">
              <a:rPr lang="en-US" smtClean="0"/>
              <a:t>46</a:t>
            </a:fld>
            <a:endParaRPr lang="en-US" dirty="0"/>
          </a:p>
        </p:txBody>
      </p:sp>
    </p:spTree>
    <p:extLst>
      <p:ext uri="{BB962C8B-B14F-4D97-AF65-F5344CB8AC3E}">
        <p14:creationId xmlns:p14="http://schemas.microsoft.com/office/powerpoint/2010/main" val="3567808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47</a:t>
            </a:fld>
            <a:endParaRPr lang="en-US" dirty="0"/>
          </a:p>
        </p:txBody>
      </p:sp>
    </p:spTree>
    <p:extLst>
      <p:ext uri="{BB962C8B-B14F-4D97-AF65-F5344CB8AC3E}">
        <p14:creationId xmlns:p14="http://schemas.microsoft.com/office/powerpoint/2010/main" val="180594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48</a:t>
            </a:fld>
            <a:endParaRPr lang="en-US" dirty="0"/>
          </a:p>
        </p:txBody>
      </p:sp>
    </p:spTree>
    <p:extLst>
      <p:ext uri="{BB962C8B-B14F-4D97-AF65-F5344CB8AC3E}">
        <p14:creationId xmlns:p14="http://schemas.microsoft.com/office/powerpoint/2010/main" val="1784968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49</a:t>
            </a:fld>
            <a:endParaRPr lang="en-US" dirty="0"/>
          </a:p>
        </p:txBody>
      </p:sp>
    </p:spTree>
    <p:extLst>
      <p:ext uri="{BB962C8B-B14F-4D97-AF65-F5344CB8AC3E}">
        <p14:creationId xmlns:p14="http://schemas.microsoft.com/office/powerpoint/2010/main" val="605091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50</a:t>
            </a:fld>
            <a:endParaRPr lang="en-US"/>
          </a:p>
        </p:txBody>
      </p:sp>
    </p:spTree>
    <p:extLst>
      <p:ext uri="{BB962C8B-B14F-4D97-AF65-F5344CB8AC3E}">
        <p14:creationId xmlns:p14="http://schemas.microsoft.com/office/powerpoint/2010/main" val="946738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8503B-0F79-4157-B3A6-FF924086AFE7}" type="slidenum">
              <a:rPr lang="en-US" smtClean="0"/>
              <a:t>51</a:t>
            </a:fld>
            <a:endParaRPr lang="en-US" dirty="0"/>
          </a:p>
        </p:txBody>
      </p:sp>
    </p:spTree>
    <p:extLst>
      <p:ext uri="{BB962C8B-B14F-4D97-AF65-F5344CB8AC3E}">
        <p14:creationId xmlns:p14="http://schemas.microsoft.com/office/powerpoint/2010/main" val="2896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52</a:t>
            </a:fld>
            <a:endParaRPr lang="en-US" dirty="0"/>
          </a:p>
        </p:txBody>
      </p:sp>
    </p:spTree>
    <p:extLst>
      <p:ext uri="{BB962C8B-B14F-4D97-AF65-F5344CB8AC3E}">
        <p14:creationId xmlns:p14="http://schemas.microsoft.com/office/powerpoint/2010/main" val="1544879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53</a:t>
            </a:fld>
            <a:endParaRPr lang="en-US" dirty="0"/>
          </a:p>
        </p:txBody>
      </p:sp>
    </p:spTree>
    <p:extLst>
      <p:ext uri="{BB962C8B-B14F-4D97-AF65-F5344CB8AC3E}">
        <p14:creationId xmlns:p14="http://schemas.microsoft.com/office/powerpoint/2010/main" val="3690282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54</a:t>
            </a:fld>
            <a:endParaRPr lang="en-US"/>
          </a:p>
        </p:txBody>
      </p:sp>
    </p:spTree>
    <p:extLst>
      <p:ext uri="{BB962C8B-B14F-4D97-AF65-F5344CB8AC3E}">
        <p14:creationId xmlns:p14="http://schemas.microsoft.com/office/powerpoint/2010/main" val="2526347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11</a:t>
            </a:fld>
            <a:endParaRPr lang="en-US"/>
          </a:p>
        </p:txBody>
      </p:sp>
    </p:spTree>
    <p:extLst>
      <p:ext uri="{BB962C8B-B14F-4D97-AF65-F5344CB8AC3E}">
        <p14:creationId xmlns:p14="http://schemas.microsoft.com/office/powerpoint/2010/main" val="235969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E78503B-0F79-4157-B3A6-FF924086AFE7}" type="slidenum">
              <a:rPr lang="en-US" smtClean="0"/>
              <a:t>55</a:t>
            </a:fld>
            <a:endParaRPr lang="en-US" dirty="0"/>
          </a:p>
        </p:txBody>
      </p:sp>
    </p:spTree>
    <p:extLst>
      <p:ext uri="{BB962C8B-B14F-4D97-AF65-F5344CB8AC3E}">
        <p14:creationId xmlns:p14="http://schemas.microsoft.com/office/powerpoint/2010/main" val="766050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rationale for deleted CPT III codes in general</a:t>
            </a:r>
          </a:p>
        </p:txBody>
      </p:sp>
      <p:sp>
        <p:nvSpPr>
          <p:cNvPr id="4" name="Slide Number Placeholder 3"/>
          <p:cNvSpPr>
            <a:spLocks noGrp="1"/>
          </p:cNvSpPr>
          <p:nvPr>
            <p:ph type="sldNum" sz="quarter" idx="5"/>
          </p:nvPr>
        </p:nvSpPr>
        <p:spPr/>
        <p:txBody>
          <a:bodyPr/>
          <a:lstStyle/>
          <a:p>
            <a:fld id="{FBE1FA07-A4E3-AA4B-AD40-67C1D3869D54}" type="slidenum">
              <a:rPr lang="en-US" smtClean="0"/>
              <a:pPr/>
              <a:t>56</a:t>
            </a:fld>
            <a:endParaRPr lang="en-US" dirty="0"/>
          </a:p>
        </p:txBody>
      </p:sp>
    </p:spTree>
    <p:extLst>
      <p:ext uri="{BB962C8B-B14F-4D97-AF65-F5344CB8AC3E}">
        <p14:creationId xmlns:p14="http://schemas.microsoft.com/office/powerpoint/2010/main" val="4020858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57</a:t>
            </a:fld>
            <a:endParaRPr lang="en-US" dirty="0"/>
          </a:p>
        </p:txBody>
      </p:sp>
    </p:spTree>
    <p:extLst>
      <p:ext uri="{BB962C8B-B14F-4D97-AF65-F5344CB8AC3E}">
        <p14:creationId xmlns:p14="http://schemas.microsoft.com/office/powerpoint/2010/main" val="1981696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58</a:t>
            </a:fld>
            <a:endParaRPr lang="en-US" dirty="0"/>
          </a:p>
        </p:txBody>
      </p:sp>
    </p:spTree>
    <p:extLst>
      <p:ext uri="{BB962C8B-B14F-4D97-AF65-F5344CB8AC3E}">
        <p14:creationId xmlns:p14="http://schemas.microsoft.com/office/powerpoint/2010/main" val="2675117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59</a:t>
            </a:fld>
            <a:endParaRPr lang="en-US" dirty="0"/>
          </a:p>
        </p:txBody>
      </p:sp>
    </p:spTree>
    <p:extLst>
      <p:ext uri="{BB962C8B-B14F-4D97-AF65-F5344CB8AC3E}">
        <p14:creationId xmlns:p14="http://schemas.microsoft.com/office/powerpoint/2010/main" val="3651730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60</a:t>
            </a:fld>
            <a:endParaRPr lang="en-US" dirty="0"/>
          </a:p>
        </p:txBody>
      </p:sp>
    </p:spTree>
    <p:extLst>
      <p:ext uri="{BB962C8B-B14F-4D97-AF65-F5344CB8AC3E}">
        <p14:creationId xmlns:p14="http://schemas.microsoft.com/office/powerpoint/2010/main" val="56056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61</a:t>
            </a:fld>
            <a:endParaRPr lang="en-US" dirty="0"/>
          </a:p>
        </p:txBody>
      </p:sp>
    </p:spTree>
    <p:extLst>
      <p:ext uri="{BB962C8B-B14F-4D97-AF65-F5344CB8AC3E}">
        <p14:creationId xmlns:p14="http://schemas.microsoft.com/office/powerpoint/2010/main" val="2656035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62</a:t>
            </a:fld>
            <a:endParaRPr lang="en-US" dirty="0"/>
          </a:p>
        </p:txBody>
      </p:sp>
    </p:spTree>
    <p:extLst>
      <p:ext uri="{BB962C8B-B14F-4D97-AF65-F5344CB8AC3E}">
        <p14:creationId xmlns:p14="http://schemas.microsoft.com/office/powerpoint/2010/main" val="3470051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63</a:t>
            </a:fld>
            <a:endParaRPr lang="en-US" dirty="0"/>
          </a:p>
        </p:txBody>
      </p:sp>
    </p:spTree>
    <p:extLst>
      <p:ext uri="{BB962C8B-B14F-4D97-AF65-F5344CB8AC3E}">
        <p14:creationId xmlns:p14="http://schemas.microsoft.com/office/powerpoint/2010/main" val="2531902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64</a:t>
            </a:fld>
            <a:endParaRPr lang="en-US" dirty="0"/>
          </a:p>
        </p:txBody>
      </p:sp>
    </p:spTree>
    <p:extLst>
      <p:ext uri="{BB962C8B-B14F-4D97-AF65-F5344CB8AC3E}">
        <p14:creationId xmlns:p14="http://schemas.microsoft.com/office/powerpoint/2010/main" val="22510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Users mistakenly believed codes in the 28292 code family may be used if a hallux valgus correction has been performed, regardless of whether a bunion was resected or not</a:t>
            </a:r>
          </a:p>
          <a:p>
            <a:endParaRPr lang="en-US" sz="1800" b="0" i="0" u="none" strike="noStrike" baseline="0" dirty="0">
              <a:latin typeface="Arial" panose="020B0604020202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12</a:t>
            </a:fld>
            <a:endParaRPr lang="en-US" dirty="0"/>
          </a:p>
        </p:txBody>
      </p:sp>
    </p:spTree>
    <p:extLst>
      <p:ext uri="{BB962C8B-B14F-4D97-AF65-F5344CB8AC3E}">
        <p14:creationId xmlns:p14="http://schemas.microsoft.com/office/powerpoint/2010/main" val="391793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BE1FA07-A4E3-AA4B-AD40-67C1D3869D54}" type="slidenum">
              <a:rPr lang="en-US" smtClean="0"/>
              <a:pPr/>
              <a:t>13</a:t>
            </a:fld>
            <a:endParaRPr lang="en-US" dirty="0"/>
          </a:p>
        </p:txBody>
      </p:sp>
    </p:spTree>
    <p:extLst>
      <p:ext uri="{BB962C8B-B14F-4D97-AF65-F5344CB8AC3E}">
        <p14:creationId xmlns:p14="http://schemas.microsoft.com/office/powerpoint/2010/main" val="136814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14</a:t>
            </a:fld>
            <a:endParaRPr lang="en-US"/>
          </a:p>
        </p:txBody>
      </p:sp>
    </p:spTree>
    <p:extLst>
      <p:ext uri="{BB962C8B-B14F-4D97-AF65-F5344CB8AC3E}">
        <p14:creationId xmlns:p14="http://schemas.microsoft.com/office/powerpoint/2010/main" val="3966750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16</a:t>
            </a:fld>
            <a:endParaRPr lang="en-US"/>
          </a:p>
        </p:txBody>
      </p:sp>
    </p:spTree>
    <p:extLst>
      <p:ext uri="{BB962C8B-B14F-4D97-AF65-F5344CB8AC3E}">
        <p14:creationId xmlns:p14="http://schemas.microsoft.com/office/powerpoint/2010/main" val="165775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2B2896-C8C0-974D-BC28-E620B13457E6}" type="slidenum">
              <a:rPr lang="en-US" smtClean="0"/>
              <a:t>18</a:t>
            </a:fld>
            <a:endParaRPr lang="en-US"/>
          </a:p>
        </p:txBody>
      </p:sp>
    </p:spTree>
    <p:extLst>
      <p:ext uri="{BB962C8B-B14F-4D97-AF65-F5344CB8AC3E}">
        <p14:creationId xmlns:p14="http://schemas.microsoft.com/office/powerpoint/2010/main" val="1712011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tx1"/>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5718753"/>
            <a:ext cx="9670598" cy="269875"/>
          </a:xfrm>
        </p:spPr>
        <p:txBody>
          <a:bodyPr anchor="ctr"/>
          <a:lstStyle>
            <a:lvl1pPr>
              <a:defRPr lang="en-US" sz="2000" b="1" kern="1200" dirty="0" smtClean="0">
                <a:solidFill>
                  <a:schemeClr val="tx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oter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638673"/>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5" name="Group 4">
            <a:extLst>
              <a:ext uri="{FF2B5EF4-FFF2-40B4-BE49-F238E27FC236}">
                <a16:creationId xmlns:a16="http://schemas.microsoft.com/office/drawing/2014/main" id="{B664E88F-307A-DB40-B2B8-A6ACEE9F6D5C}"/>
              </a:ext>
            </a:extLst>
          </p:cNvPr>
          <p:cNvGrpSpPr/>
          <p:nvPr userDrawn="1"/>
        </p:nvGrpSpPr>
        <p:grpSpPr>
          <a:xfrm>
            <a:off x="725020" y="6001879"/>
            <a:ext cx="10741959" cy="387014"/>
            <a:chOff x="725020" y="6001879"/>
            <a:chExt cx="10741959" cy="387014"/>
          </a:xfrm>
        </p:grpSpPr>
        <p:cxnSp>
          <p:nvCxnSpPr>
            <p:cNvPr id="6" name="Straight Connector 5">
              <a:extLst>
                <a:ext uri="{FF2B5EF4-FFF2-40B4-BE49-F238E27FC236}">
                  <a16:creationId xmlns:a16="http://schemas.microsoft.com/office/drawing/2014/main" id="{F4B2A32C-99E1-19FC-2170-1EDC074C5FC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E21FC4-AEF7-0958-E898-1725533E04E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12B226E4-5AAB-AD6E-4DD5-901D0F35B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23723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74652"/>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629148"/>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4" name="Group 3">
            <a:extLst>
              <a:ext uri="{FF2B5EF4-FFF2-40B4-BE49-F238E27FC236}">
                <a16:creationId xmlns:a16="http://schemas.microsoft.com/office/drawing/2014/main" id="{61C7BFC4-2615-B752-5789-67ABC4927F71}"/>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EF31E3ED-C85A-8BAF-F060-51C7B8B693A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EE455F-7FA6-34FA-76DC-CEAA704F8D2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A2E3FED0-6347-364E-D308-54CB51620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7944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 One Column, Sub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65125"/>
            <a:ext cx="105156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519453"/>
            <a:ext cx="10515600"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926235"/>
            <a:ext cx="10515600" cy="393192"/>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4" name="Group 3">
            <a:extLst>
              <a:ext uri="{FF2B5EF4-FFF2-40B4-BE49-F238E27FC236}">
                <a16:creationId xmlns:a16="http://schemas.microsoft.com/office/drawing/2014/main" id="{A781C98C-9083-A428-28E2-1CAC1FC03179}"/>
              </a:ext>
            </a:extLst>
          </p:cNvPr>
          <p:cNvGrpSpPr/>
          <p:nvPr userDrawn="1"/>
        </p:nvGrpSpPr>
        <p:grpSpPr>
          <a:xfrm>
            <a:off x="725020" y="6001879"/>
            <a:ext cx="10741959" cy="387014"/>
            <a:chOff x="725020" y="6001879"/>
            <a:chExt cx="10741959" cy="387014"/>
          </a:xfrm>
        </p:grpSpPr>
        <p:cxnSp>
          <p:nvCxnSpPr>
            <p:cNvPr id="5" name="Straight Connector 4">
              <a:extLst>
                <a:ext uri="{FF2B5EF4-FFF2-40B4-BE49-F238E27FC236}">
                  <a16:creationId xmlns:a16="http://schemas.microsoft.com/office/drawing/2014/main" id="{1A7042F1-211E-1AD2-3130-D664AA8BB00D}"/>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3A8DE-DEBF-1385-1C28-9BF1387887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D9E36C5A-9C6B-0252-269C-484C05A91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92589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c - One Colum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199" y="1519453"/>
            <a:ext cx="10515599" cy="415744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198" y="930802"/>
            <a:ext cx="10515600" cy="390203"/>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199" y="365126"/>
            <a:ext cx="10515600" cy="473074"/>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2" name="Group 1">
            <a:extLst>
              <a:ext uri="{FF2B5EF4-FFF2-40B4-BE49-F238E27FC236}">
                <a16:creationId xmlns:a16="http://schemas.microsoft.com/office/drawing/2014/main" id="{C956221D-665A-89DF-A0D1-04497F21E3F8}"/>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22E98F08-0F10-011A-B3A2-7E2356DAB5E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BE5810-531D-D9F5-2D52-CFC3CA2760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68B7F45-0266-B120-60CF-66F8618E9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58096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128675" y="987879"/>
            <a:ext cx="9939705"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6236256" y="2166120"/>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1123619" y="2166596"/>
            <a:ext cx="4846320" cy="3510303"/>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 name="Text Placeholder 14">
            <a:extLst>
              <a:ext uri="{FF2B5EF4-FFF2-40B4-BE49-F238E27FC236}">
                <a16:creationId xmlns:a16="http://schemas.microsoft.com/office/drawing/2014/main" id="{CE124EBA-F971-04E3-C644-8E74006DF6DB}"/>
              </a:ext>
            </a:extLst>
          </p:cNvPr>
          <p:cNvSpPr>
            <a:spLocks noGrp="1"/>
          </p:cNvSpPr>
          <p:nvPr>
            <p:ph type="body" sz="quarter" idx="14" hasCustomPrompt="1"/>
          </p:nvPr>
        </p:nvSpPr>
        <p:spPr>
          <a:xfrm>
            <a:off x="1128676" y="1568141"/>
            <a:ext cx="9939704" cy="393192"/>
          </a:xfrm>
        </p:spPr>
        <p:txBody>
          <a:bodyPr>
            <a:noAutofit/>
          </a:bodyPr>
          <a:lstStyle>
            <a:lvl1pPr>
              <a:defRPr lang="en-US" sz="2200" b="1" kern="1200" dirty="0">
                <a:solidFill>
                  <a:schemeClr val="bg1">
                    <a:lumMod val="75000"/>
                    <a:lumOff val="25000"/>
                  </a:schemeClr>
                </a:solidFill>
                <a:latin typeface="+mn-lt"/>
                <a:ea typeface="+mn-ea"/>
                <a:cs typeface="+mn-cs"/>
              </a:defRPr>
            </a:lvl1pPr>
          </a:lstStyle>
          <a:p>
            <a:pPr lvl="0"/>
            <a:r>
              <a:rPr lang="en-US" dirty="0"/>
              <a:t>Slide Subtitle</a:t>
            </a:r>
          </a:p>
        </p:txBody>
      </p:sp>
      <p:grpSp>
        <p:nvGrpSpPr>
          <p:cNvPr id="2" name="Group 1">
            <a:extLst>
              <a:ext uri="{FF2B5EF4-FFF2-40B4-BE49-F238E27FC236}">
                <a16:creationId xmlns:a16="http://schemas.microsoft.com/office/drawing/2014/main" id="{E9DC329B-643C-93A0-C990-FDD28D876690}"/>
              </a:ext>
            </a:extLst>
          </p:cNvPr>
          <p:cNvGrpSpPr/>
          <p:nvPr userDrawn="1"/>
        </p:nvGrpSpPr>
        <p:grpSpPr>
          <a:xfrm>
            <a:off x="725020" y="6001879"/>
            <a:ext cx="10741959" cy="387014"/>
            <a:chOff x="725020" y="6001879"/>
            <a:chExt cx="10741959" cy="387014"/>
          </a:xfrm>
        </p:grpSpPr>
        <p:cxnSp>
          <p:nvCxnSpPr>
            <p:cNvPr id="4" name="Straight Connector 3">
              <a:extLst>
                <a:ext uri="{FF2B5EF4-FFF2-40B4-BE49-F238E27FC236}">
                  <a16:creationId xmlns:a16="http://schemas.microsoft.com/office/drawing/2014/main" id="{8222C2BF-44AC-9955-0B4C-4C708926DC22}"/>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088D08-A3A4-90B8-D655-A6F2517E616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6" name="Picture 5" descr="A picture containing font, graphics, graphic design, typography&#10;&#10;Description automatically generated">
              <a:extLst>
                <a:ext uri="{FF2B5EF4-FFF2-40B4-BE49-F238E27FC236}">
                  <a16:creationId xmlns:a16="http://schemas.microsoft.com/office/drawing/2014/main" id="{F8515AEF-2069-DA4A-D83E-A1BB115C4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405330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1123620" y="987879"/>
            <a:ext cx="9939704"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1123620" y="1673850"/>
            <a:ext cx="9939704" cy="4003050"/>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06689083-74D4-E614-30C8-227266BF6585}"/>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33CE5507-5E1C-650B-6193-DBA0AB2734E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B21729-3A5F-87B5-E826-ACD45C78BD2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5429199-CCE2-3564-0937-1C56D0599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66056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879865" y="777016"/>
            <a:ext cx="10432269"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2B2835E0-7FCA-C33D-104B-F96C63A3F7B0}"/>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C753963-74ED-AF98-3672-3CA669AFB540}"/>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58F151-E56A-2979-C41B-E47CE37A838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91526758-20A6-861B-8828-791CB14EE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3247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6300472" y="786541"/>
            <a:ext cx="5079651" cy="4881387"/>
          </a:xfrm>
          <a:prstGeom prst="rect">
            <a:avLst/>
          </a:prstGeom>
          <a:noFill/>
        </p:spPr>
        <p:txBody>
          <a:bodyPr wrap="square">
            <a:noAutofit/>
          </a:bodyPr>
          <a:lstStyle/>
          <a:p>
            <a:r>
              <a:rPr lang="en-US"/>
              <a:t>Click icon to add picture</a:t>
            </a:r>
            <a:endParaRPr lang="en-US" dirty="0"/>
          </a:p>
        </p:txBody>
      </p:sp>
      <p:sp>
        <p:nvSpPr>
          <p:cNvPr id="14" name="Picture Placeholder 2">
            <a:extLst>
              <a:ext uri="{FF2B5EF4-FFF2-40B4-BE49-F238E27FC236}">
                <a16:creationId xmlns:a16="http://schemas.microsoft.com/office/drawing/2014/main" id="{FE21B81A-67DB-C416-4873-338F2409A7AC}"/>
              </a:ext>
            </a:extLst>
          </p:cNvPr>
          <p:cNvSpPr>
            <a:spLocks noGrp="1"/>
          </p:cNvSpPr>
          <p:nvPr>
            <p:ph type="pic" sz="quarter" idx="16"/>
          </p:nvPr>
        </p:nvSpPr>
        <p:spPr>
          <a:xfrm>
            <a:off x="770890" y="786541"/>
            <a:ext cx="5079651" cy="4881387"/>
          </a:xfrm>
          <a:prstGeom prst="rect">
            <a:avLst/>
          </a:prstGeom>
          <a:noFill/>
        </p:spPr>
        <p:txBody>
          <a:bodyPr wrap="square">
            <a:noAutofit/>
          </a:bodyPr>
          <a:lstStyle/>
          <a:p>
            <a:r>
              <a:rPr lang="en-US"/>
              <a:t>Click icon to add picture</a:t>
            </a:r>
            <a:endParaRPr lang="en-US" dirty="0"/>
          </a:p>
        </p:txBody>
      </p:sp>
      <p:grpSp>
        <p:nvGrpSpPr>
          <p:cNvPr id="2" name="Group 1">
            <a:extLst>
              <a:ext uri="{FF2B5EF4-FFF2-40B4-BE49-F238E27FC236}">
                <a16:creationId xmlns:a16="http://schemas.microsoft.com/office/drawing/2014/main" id="{A57D5D50-1101-B65D-E4B7-36EE3EB614BA}"/>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67C16068-36CA-E4B1-3470-C05F9FC05BD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90DA4-FCCE-DE52-729A-B3E1AA91B9C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CE4C6E90-5DB5-8D5D-F0BA-737EA7940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56678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BB741-4F65-4FAB-B65A-D22C244384F7}"/>
              </a:ext>
            </a:extLst>
          </p:cNvPr>
          <p:cNvSpPr txBox="1"/>
          <p:nvPr userDrawn="1"/>
        </p:nvSpPr>
        <p:spPr>
          <a:xfrm>
            <a:off x="3652100" y="2219915"/>
            <a:ext cx="4741962" cy="623828"/>
          </a:xfrm>
          <a:prstGeom prst="rect">
            <a:avLst/>
          </a:prstGeom>
          <a:noFill/>
        </p:spPr>
        <p:txBody>
          <a:bodyPr wrap="square" rtlCol="0">
            <a:noAutofit/>
          </a:bodyPr>
          <a:lstStyle/>
          <a:p>
            <a:pPr algn="ctr"/>
            <a:r>
              <a:rPr lang="en-US" sz="4400" b="1" kern="1200" dirty="0">
                <a:solidFill>
                  <a:schemeClr val="bg2"/>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3652100" y="3225018"/>
            <a:ext cx="4741961"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3652100" y="3653231"/>
            <a:ext cx="4741962"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dirty="0"/>
              <a:t>Presenter Email</a:t>
            </a:r>
          </a:p>
        </p:txBody>
      </p:sp>
      <p:grpSp>
        <p:nvGrpSpPr>
          <p:cNvPr id="2" name="Group 1">
            <a:extLst>
              <a:ext uri="{FF2B5EF4-FFF2-40B4-BE49-F238E27FC236}">
                <a16:creationId xmlns:a16="http://schemas.microsoft.com/office/drawing/2014/main" id="{3AA2779A-F700-434D-1FCA-E5B50AE9F05F}"/>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FDA8463A-B76D-B3CD-BADB-C02F7A63F5E8}"/>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706402-5EAF-4CD9-3D68-F42B089AC2E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F0FF634B-E3FF-567B-BF3B-3450782C6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71113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Presenta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bg2"/>
                </a:solidFill>
              </a:defRPr>
            </a:lvl1pPr>
          </a:lstStyle>
          <a:p>
            <a:r>
              <a:rPr lang="en-US" dirty="0"/>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1" y="5769553"/>
            <a:ext cx="4668850" cy="555047"/>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pic>
        <p:nvPicPr>
          <p:cNvPr id="7" name="object 7">
            <a:extLst>
              <a:ext uri="{FF2B5EF4-FFF2-40B4-BE49-F238E27FC236}">
                <a16:creationId xmlns:a16="http://schemas.microsoft.com/office/drawing/2014/main" id="{492DE474-7BA0-3C90-3591-05FADD4C6B22}"/>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0639680" y="4391568"/>
            <a:ext cx="1766100" cy="2482761"/>
          </a:xfrm>
          <a:prstGeom prst="rect">
            <a:avLst/>
          </a:prstGeom>
        </p:spPr>
      </p:pic>
      <p:grpSp>
        <p:nvGrpSpPr>
          <p:cNvPr id="8" name="object 3">
            <a:extLst>
              <a:ext uri="{FF2B5EF4-FFF2-40B4-BE49-F238E27FC236}">
                <a16:creationId xmlns:a16="http://schemas.microsoft.com/office/drawing/2014/main" id="{4E92FAFB-CADF-5B45-F681-DC0D52E7749F}"/>
              </a:ext>
            </a:extLst>
          </p:cNvPr>
          <p:cNvGrpSpPr>
            <a:grpSpLocks/>
          </p:cNvGrpSpPr>
          <p:nvPr userDrawn="1"/>
        </p:nvGrpSpPr>
        <p:grpSpPr>
          <a:xfrm>
            <a:off x="-19050" y="-19050"/>
            <a:ext cx="4210088" cy="4690872"/>
            <a:chOff x="0" y="0"/>
            <a:chExt cx="4210088" cy="4692510"/>
          </a:xfrm>
        </p:grpSpPr>
        <p:pic>
          <p:nvPicPr>
            <p:cNvPr id="9" name="object 4">
              <a:extLst>
                <a:ext uri="{FF2B5EF4-FFF2-40B4-BE49-F238E27FC236}">
                  <a16:creationId xmlns:a16="http://schemas.microsoft.com/office/drawing/2014/main" id="{76FA81B5-B0E4-F7BF-BB0F-74FE969039B4}"/>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0" y="0"/>
              <a:ext cx="4210088" cy="4692510"/>
            </a:xfrm>
            <a:prstGeom prst="rect">
              <a:avLst/>
            </a:prstGeom>
          </p:spPr>
        </p:pic>
        <p:sp>
          <p:nvSpPr>
            <p:cNvPr id="10" name="object 5">
              <a:extLst>
                <a:ext uri="{FF2B5EF4-FFF2-40B4-BE49-F238E27FC236}">
                  <a16:creationId xmlns:a16="http://schemas.microsoft.com/office/drawing/2014/main" id="{6A948BAC-23BA-D10C-26BE-898C8E998D37}"/>
                </a:ext>
              </a:extLst>
            </p:cNvPr>
            <p:cNvSpPr/>
            <p:nvPr/>
          </p:nvSpPr>
          <p:spPr>
            <a:xfrm>
              <a:off x="393349" y="0"/>
              <a:ext cx="802640" cy="802640"/>
            </a:xfrm>
            <a:custGeom>
              <a:avLst/>
              <a:gdLst/>
              <a:ahLst/>
              <a:cxnLst/>
              <a:rect l="l" t="t" r="r" b="b"/>
              <a:pathLst>
                <a:path w="802640" h="802640">
                  <a:moveTo>
                    <a:pt x="0" y="802518"/>
                  </a:moveTo>
                  <a:lnTo>
                    <a:pt x="802518" y="0"/>
                  </a:lnTo>
                </a:path>
              </a:pathLst>
            </a:custGeom>
            <a:ln w="9525">
              <a:solidFill>
                <a:srgbClr val="FFFFFF"/>
              </a:solidFill>
            </a:ln>
          </p:spPr>
          <p:txBody>
            <a:bodyPr wrap="square" lIns="0" tIns="0" rIns="0" bIns="0" rtlCol="0"/>
            <a:lstStyle/>
            <a:p>
              <a:endParaRPr/>
            </a:p>
          </p:txBody>
        </p:sp>
        <p:sp>
          <p:nvSpPr>
            <p:cNvPr id="13" name="object 6">
              <a:extLst>
                <a:ext uri="{FF2B5EF4-FFF2-40B4-BE49-F238E27FC236}">
                  <a16:creationId xmlns:a16="http://schemas.microsoft.com/office/drawing/2014/main" id="{6D3DB80E-C501-21DC-FEB0-F20B9C5026C1}"/>
                </a:ext>
              </a:extLst>
            </p:cNvPr>
            <p:cNvSpPr/>
            <p:nvPr/>
          </p:nvSpPr>
          <p:spPr>
            <a:xfrm>
              <a:off x="0" y="452582"/>
              <a:ext cx="1053465" cy="1053465"/>
            </a:xfrm>
            <a:custGeom>
              <a:avLst/>
              <a:gdLst/>
              <a:ahLst/>
              <a:cxnLst/>
              <a:rect l="l" t="t" r="r" b="b"/>
              <a:pathLst>
                <a:path w="1053465" h="1053465">
                  <a:moveTo>
                    <a:pt x="0" y="1052906"/>
                  </a:moveTo>
                  <a:lnTo>
                    <a:pt x="1052906" y="0"/>
                  </a:lnTo>
                </a:path>
              </a:pathLst>
            </a:custGeom>
            <a:ln w="9525">
              <a:solidFill>
                <a:srgbClr val="FFFFFF"/>
              </a:solidFill>
            </a:ln>
          </p:spPr>
          <p:txBody>
            <a:bodyPr wrap="square" lIns="0" tIns="0" rIns="0" bIns="0" rtlCol="0"/>
            <a:lstStyle/>
            <a:p>
              <a:endParaRPr/>
            </a:p>
          </p:txBody>
        </p:sp>
      </p:grpSp>
      <p:sp>
        <p:nvSpPr>
          <p:cNvPr id="14" name="Text Placeholder 3">
            <a:extLst>
              <a:ext uri="{FF2B5EF4-FFF2-40B4-BE49-F238E27FC236}">
                <a16:creationId xmlns:a16="http://schemas.microsoft.com/office/drawing/2014/main" id="{535C87C4-0F46-35B5-AC27-F1B9341E6087}"/>
              </a:ext>
            </a:extLst>
          </p:cNvPr>
          <p:cNvSpPr>
            <a:spLocks noGrp="1"/>
          </p:cNvSpPr>
          <p:nvPr>
            <p:ph type="body" sz="quarter" idx="12" hasCustomPrompt="1"/>
          </p:nvPr>
        </p:nvSpPr>
        <p:spPr>
          <a:xfrm>
            <a:off x="5583040" y="5772145"/>
            <a:ext cx="4672584" cy="552455"/>
          </a:xfrm>
        </p:spPr>
        <p:txBody>
          <a:bodyPr anchor="t"/>
          <a:lstStyle>
            <a:lvl1pPr>
              <a:defRPr lang="en-US" sz="2000" b="1" kern="1200" dirty="0" smtClean="0">
                <a:solidFill>
                  <a:schemeClr val="tx2"/>
                </a:solidFill>
                <a:latin typeface="+mn-lt"/>
                <a:ea typeface="+mn-ea"/>
                <a:cs typeface="+mn-cs"/>
              </a:defRPr>
            </a:lvl1pPr>
          </a:lstStyle>
          <a:p>
            <a:pPr lvl="0"/>
            <a:r>
              <a:rPr lang="en-US" dirty="0"/>
              <a:t>Presenter Name</a:t>
            </a:r>
          </a:p>
        </p:txBody>
      </p:sp>
    </p:spTree>
    <p:extLst>
      <p:ext uri="{BB962C8B-B14F-4D97-AF65-F5344CB8AC3E}">
        <p14:creationId xmlns:p14="http://schemas.microsoft.com/office/powerpoint/2010/main" val="273990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ro/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9331-2116-FA4C-B936-9D9D31D7E405}"/>
              </a:ext>
            </a:extLst>
          </p:cNvPr>
          <p:cNvSpPr>
            <a:spLocks noGrp="1"/>
          </p:cNvSpPr>
          <p:nvPr>
            <p:ph type="ctrTitle" hasCustomPrompt="1"/>
          </p:nvPr>
        </p:nvSpPr>
        <p:spPr>
          <a:xfrm>
            <a:off x="1524000" y="2079320"/>
            <a:ext cx="9144000" cy="2079319"/>
          </a:xfrm>
          <a:prstGeom prst="rect">
            <a:avLst/>
          </a:prstGeom>
        </p:spPr>
        <p:txBody>
          <a:bodyPr anchor="b"/>
          <a:lstStyle>
            <a:lvl1pPr algn="ctr">
              <a:lnSpc>
                <a:spcPct val="80000"/>
              </a:lnSpc>
              <a:defRPr sz="6000" b="1" i="0">
                <a:solidFill>
                  <a:schemeClr val="bg1"/>
                </a:solidFill>
                <a:latin typeface="Arial Black" panose="020B0604020202020204" pitchFamily="34" charset="0"/>
                <a:cs typeface="Arial Black" panose="020B0604020202020204" pitchFamily="34" charset="0"/>
              </a:defRPr>
            </a:lvl1pPr>
          </a:lstStyle>
          <a:p>
            <a:r>
              <a:rPr lang="en-US" dirty="0"/>
              <a:t>Your Title Slide Keep It Short And Sweet</a:t>
            </a:r>
          </a:p>
        </p:txBody>
      </p:sp>
      <p:sp>
        <p:nvSpPr>
          <p:cNvPr id="3" name="Subtitle 2">
            <a:extLst>
              <a:ext uri="{FF2B5EF4-FFF2-40B4-BE49-F238E27FC236}">
                <a16:creationId xmlns:a16="http://schemas.microsoft.com/office/drawing/2014/main" id="{2DCEDA4D-10F7-0B48-98DA-CF46DC41C7A0}"/>
              </a:ext>
            </a:extLst>
          </p:cNvPr>
          <p:cNvSpPr>
            <a:spLocks noGrp="1"/>
          </p:cNvSpPr>
          <p:nvPr>
            <p:ph type="subTitle" idx="1"/>
          </p:nvPr>
        </p:nvSpPr>
        <p:spPr>
          <a:xfrm>
            <a:off x="1524000" y="4158640"/>
            <a:ext cx="9144000" cy="460332"/>
          </a:xfrm>
          <a:prstGeom prst="rect">
            <a:avLst/>
          </a:prstGeom>
        </p:spPr>
        <p:txBody>
          <a:bodyPr/>
          <a:lstStyle>
            <a:lvl1pPr marL="0" indent="0" algn="ctr">
              <a:buNone/>
              <a:defRPr sz="2400" b="0" i="0">
                <a:solidFill>
                  <a:schemeClr val="accent5"/>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7160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esen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4247774-395F-6046-B54C-A0F72D0445BD}"/>
              </a:ext>
            </a:extLst>
          </p:cNvPr>
          <p:cNvSpPr>
            <a:spLocks noGrp="1"/>
          </p:cNvSpPr>
          <p:nvPr>
            <p:ph type="body" sz="quarter" idx="10" hasCustomPrompt="1"/>
          </p:nvPr>
        </p:nvSpPr>
        <p:spPr>
          <a:xfrm>
            <a:off x="4273550" y="2853324"/>
            <a:ext cx="6272213" cy="754960"/>
          </a:xfrm>
          <a:prstGeom prst="rect">
            <a:avLst/>
          </a:prstGeom>
        </p:spPr>
        <p:txBody>
          <a:bodyPr/>
          <a:lstStyle>
            <a:lvl1pPr marL="0" indent="0" algn="l" defTabSz="914400" rtl="0" eaLnBrk="1" latinLnBrk="0" hangingPunct="1">
              <a:buNone/>
              <a:defRPr lang="en-US" sz="5000" b="1" i="0" kern="1200" dirty="0">
                <a:solidFill>
                  <a:schemeClr val="bg1"/>
                </a:solidFill>
                <a:latin typeface="Arial" panose="020B0604020202020204" pitchFamily="34" charset="0"/>
                <a:ea typeface="+mn-ea"/>
                <a:cs typeface="Arial" panose="020B0604020202020204" pitchFamily="34" charset="0"/>
              </a:defRPr>
            </a:lvl1pPr>
          </a:lstStyle>
          <a:p>
            <a:pPr lvl="0"/>
            <a:r>
              <a:rPr lang="en-US" dirty="0"/>
              <a:t>First &amp; Last Name</a:t>
            </a:r>
          </a:p>
        </p:txBody>
      </p:sp>
      <p:sp>
        <p:nvSpPr>
          <p:cNvPr id="9" name="Subtitle 2">
            <a:extLst>
              <a:ext uri="{FF2B5EF4-FFF2-40B4-BE49-F238E27FC236}">
                <a16:creationId xmlns:a16="http://schemas.microsoft.com/office/drawing/2014/main" id="{E47D37C9-F94F-1F4D-94FB-721EF62226D7}"/>
              </a:ext>
            </a:extLst>
          </p:cNvPr>
          <p:cNvSpPr>
            <a:spLocks noGrp="1"/>
          </p:cNvSpPr>
          <p:nvPr>
            <p:ph type="subTitle" idx="1" hasCustomPrompt="1"/>
          </p:nvPr>
        </p:nvSpPr>
        <p:spPr>
          <a:xfrm>
            <a:off x="4273550" y="3608284"/>
            <a:ext cx="6272213" cy="460332"/>
          </a:xfrm>
          <a:prstGeom prst="rect">
            <a:avLst/>
          </a:prstGeom>
        </p:spPr>
        <p:txBody>
          <a:bodyPr/>
          <a:lstStyle>
            <a:lvl1pPr marL="0" indent="0" algn="l">
              <a:buNone/>
              <a:defRPr sz="2200" b="0" i="0">
                <a:solidFill>
                  <a:schemeClr val="accent5"/>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Title/Credentials</a:t>
            </a:r>
          </a:p>
        </p:txBody>
      </p:sp>
    </p:spTree>
    <p:extLst>
      <p:ext uri="{BB962C8B-B14F-4D97-AF65-F5344CB8AC3E}">
        <p14:creationId xmlns:p14="http://schemas.microsoft.com/office/powerpoint/2010/main" val="132947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1200F-D857-D744-8423-3952E547D8FE}"/>
              </a:ext>
            </a:extLst>
          </p:cNvPr>
          <p:cNvSpPr>
            <a:spLocks noGrp="1"/>
          </p:cNvSpPr>
          <p:nvPr>
            <p:ph type="title"/>
          </p:nvPr>
        </p:nvSpPr>
        <p:spPr>
          <a:xfrm>
            <a:off x="838200" y="546652"/>
            <a:ext cx="10515600" cy="1144036"/>
          </a:xfrm>
          <a:prstGeom prst="rect">
            <a:avLst/>
          </a:prstGeom>
        </p:spPr>
        <p:txBody>
          <a:bodyPr/>
          <a:lstStyle>
            <a:lvl1pPr algn="ctr">
              <a:defRPr sz="3600" b="1" i="0">
                <a:solidFill>
                  <a:schemeClr val="tx2"/>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F5C98A4-2A8E-7A4C-9CCC-F32BA133EEAE}"/>
              </a:ext>
            </a:extLst>
          </p:cNvPr>
          <p:cNvSpPr>
            <a:spLocks noGrp="1"/>
          </p:cNvSpPr>
          <p:nvPr>
            <p:ph sz="half" idx="1"/>
          </p:nvPr>
        </p:nvSpPr>
        <p:spPr>
          <a:xfrm>
            <a:off x="838200" y="1825625"/>
            <a:ext cx="5181600" cy="4351338"/>
          </a:xfrm>
          <a:prstGeom prst="rect">
            <a:avLst/>
          </a:prstGeom>
        </p:spPr>
        <p:txBody>
          <a:bodyPr/>
          <a:lstStyle>
            <a:lvl1pPr marL="9525" indent="-9525">
              <a:tabLst/>
              <a:defRPr lang="en-US" sz="2800" b="1" i="0" kern="1200" dirty="0">
                <a:solidFill>
                  <a:schemeClr val="bg2">
                    <a:lumMod val="50000"/>
                  </a:schemeClr>
                </a:solidFill>
                <a:latin typeface="Arial" panose="020B0604020202020204" pitchFamily="34" charset="0"/>
                <a:ea typeface="+mn-ea"/>
                <a:cs typeface="Arial" panose="020B0604020202020204" pitchFamily="34" charset="0"/>
              </a:defRPr>
            </a:lvl1pPr>
            <a:lvl2pPr>
              <a:defRPr lang="en-US" sz="2400" b="0" i="0" kern="1200" dirty="0">
                <a:solidFill>
                  <a:schemeClr val="bg2">
                    <a:lumMod val="50000"/>
                  </a:schemeClr>
                </a:solidFill>
                <a:latin typeface="Arial" panose="020B0604020202020204" pitchFamily="34" charset="0"/>
                <a:ea typeface="+mn-ea"/>
                <a:cs typeface="+mn-cs"/>
              </a:defRPr>
            </a:lvl2pPr>
            <a:lvl3pPr>
              <a:defRPr lang="en-US" sz="2000" b="0" i="0" kern="1200" dirty="0">
                <a:solidFill>
                  <a:schemeClr val="bg2">
                    <a:lumMod val="50000"/>
                  </a:schemeClr>
                </a:solidFill>
                <a:latin typeface="Arial" panose="020B0604020202020204" pitchFamily="34" charset="0"/>
                <a:ea typeface="+mn-ea"/>
                <a:cs typeface="+mn-cs"/>
              </a:defRPr>
            </a:lvl3pPr>
            <a:lvl4pPr>
              <a:defRPr lang="en-US" sz="1800" b="0" i="0" kern="1200" dirty="0">
                <a:solidFill>
                  <a:schemeClr val="bg2">
                    <a:lumMod val="50000"/>
                  </a:schemeClr>
                </a:solidFill>
                <a:latin typeface="Arial" panose="020B0604020202020204" pitchFamily="34" charset="0"/>
                <a:ea typeface="+mn-ea"/>
                <a:cs typeface="+mn-cs"/>
              </a:defRPr>
            </a:lvl4pPr>
            <a:lvl5pPr>
              <a:defRPr b="0" i="0">
                <a:latin typeface="Arial" panose="020B0604020202020204" pitchFamily="34" charset="0"/>
              </a:defRPr>
            </a:lvl5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marL="228600" lvl="1" indent="-228600" algn="l" defTabSz="914400" rtl="0" eaLnBrk="1" latinLnBrk="0" hangingPunct="1">
              <a:lnSpc>
                <a:spcPct val="90000"/>
              </a:lnSpc>
              <a:spcBef>
                <a:spcPts val="1000"/>
              </a:spcBef>
              <a:buFont typeface="Arial" panose="020B0604020202020204" pitchFamily="34" charset="0"/>
              <a:buNone/>
            </a:pPr>
            <a:r>
              <a:rPr lang="en-US" dirty="0"/>
              <a:t>Second level</a:t>
            </a:r>
          </a:p>
          <a:p>
            <a:pPr marL="228600" lvl="2" indent="-228600" algn="l" defTabSz="914400" rtl="0" eaLnBrk="1" latinLnBrk="0" hangingPunct="1">
              <a:lnSpc>
                <a:spcPct val="90000"/>
              </a:lnSpc>
              <a:spcBef>
                <a:spcPts val="1000"/>
              </a:spcBef>
              <a:buFont typeface="Arial" panose="020B0604020202020204" pitchFamily="34" charset="0"/>
              <a:buNone/>
            </a:pPr>
            <a:r>
              <a:rPr lang="en-US" dirty="0"/>
              <a:t>Third level</a:t>
            </a:r>
          </a:p>
          <a:p>
            <a:pPr marL="228600" lvl="3" indent="-228600" algn="l" defTabSz="914400" rtl="0" eaLnBrk="1" latinLnBrk="0" hangingPunct="1">
              <a:lnSpc>
                <a:spcPct val="90000"/>
              </a:lnSpc>
              <a:spcBef>
                <a:spcPts val="1000"/>
              </a:spcBef>
              <a:buFont typeface="Arial" panose="020B0604020202020204" pitchFamily="34" charset="0"/>
              <a:buNone/>
            </a:pPr>
            <a:r>
              <a:rPr lang="en-US" dirty="0"/>
              <a:t>Fourth level</a:t>
            </a:r>
          </a:p>
        </p:txBody>
      </p:sp>
      <p:sp>
        <p:nvSpPr>
          <p:cNvPr id="4" name="Content Placeholder 3">
            <a:extLst>
              <a:ext uri="{FF2B5EF4-FFF2-40B4-BE49-F238E27FC236}">
                <a16:creationId xmlns:a16="http://schemas.microsoft.com/office/drawing/2014/main" id="{AF72D5BD-2B3C-F247-BDA5-9FE895DB48EC}"/>
              </a:ext>
            </a:extLst>
          </p:cNvPr>
          <p:cNvSpPr>
            <a:spLocks noGrp="1"/>
          </p:cNvSpPr>
          <p:nvPr>
            <p:ph sz="half" idx="2"/>
          </p:nvPr>
        </p:nvSpPr>
        <p:spPr>
          <a:xfrm>
            <a:off x="6172200" y="1825625"/>
            <a:ext cx="5181600" cy="4351338"/>
          </a:xfrm>
          <a:prstGeom prst="rect">
            <a:avLst/>
          </a:prstGeom>
        </p:spPr>
        <p:txBody>
          <a:bodyPr/>
          <a:lstStyle>
            <a:lvl1pPr marL="0" indent="0">
              <a:defRPr lang="en-US" sz="2800" b="1" i="0" kern="1200" dirty="0">
                <a:solidFill>
                  <a:schemeClr val="bg2">
                    <a:lumMod val="50000"/>
                  </a:schemeClr>
                </a:solidFill>
                <a:latin typeface="Arial" panose="020B0604020202020204" pitchFamily="34" charset="0"/>
                <a:ea typeface="+mn-ea"/>
                <a:cs typeface="Arial" panose="020B0604020202020204" pitchFamily="34" charset="0"/>
              </a:defRPr>
            </a:lvl1pPr>
            <a:lvl2pPr>
              <a:defRPr lang="en-US" sz="2400" b="0" i="0" kern="1200" dirty="0">
                <a:solidFill>
                  <a:schemeClr val="bg2">
                    <a:lumMod val="50000"/>
                  </a:schemeClr>
                </a:solidFill>
                <a:latin typeface="Arial" panose="020B0604020202020204" pitchFamily="34" charset="0"/>
                <a:ea typeface="+mn-ea"/>
                <a:cs typeface="+mn-cs"/>
              </a:defRPr>
            </a:lvl2pPr>
            <a:lvl3pPr>
              <a:defRPr lang="en-US" sz="2000" b="0" i="0" kern="1200" dirty="0">
                <a:solidFill>
                  <a:schemeClr val="bg2">
                    <a:lumMod val="50000"/>
                  </a:schemeClr>
                </a:solidFill>
                <a:latin typeface="Arial" panose="020B0604020202020204" pitchFamily="34" charset="0"/>
                <a:ea typeface="+mn-ea"/>
                <a:cs typeface="+mn-cs"/>
              </a:defRPr>
            </a:lvl3pPr>
            <a:lvl4pPr>
              <a:defRPr lang="en-US" sz="1800" b="0" i="0" kern="1200" dirty="0">
                <a:solidFill>
                  <a:schemeClr val="bg2">
                    <a:lumMod val="50000"/>
                  </a:schemeClr>
                </a:solidFill>
                <a:latin typeface="Arial" panose="020B0604020202020204" pitchFamily="34" charset="0"/>
                <a:ea typeface="+mn-ea"/>
                <a:cs typeface="+mn-cs"/>
              </a:defRPr>
            </a:lvl4pPr>
            <a:lvl5pPr>
              <a:defRPr b="0" i="0">
                <a:latin typeface="Arial" panose="020B0604020202020204" pitchFamily="34" charset="0"/>
              </a:defRPr>
            </a:lvl5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Click to edit Master text styles</a:t>
            </a:r>
          </a:p>
          <a:p>
            <a:pPr marL="228600" lvl="1" indent="-228600" algn="l" defTabSz="914400" rtl="0" eaLnBrk="1" latinLnBrk="0" hangingPunct="1">
              <a:lnSpc>
                <a:spcPct val="90000"/>
              </a:lnSpc>
              <a:spcBef>
                <a:spcPts val="1000"/>
              </a:spcBef>
              <a:buFont typeface="Arial" panose="020B0604020202020204" pitchFamily="34" charset="0"/>
              <a:buNone/>
            </a:pPr>
            <a:r>
              <a:rPr lang="en-US" dirty="0"/>
              <a:t>Second level</a:t>
            </a:r>
          </a:p>
          <a:p>
            <a:pPr marL="228600" lvl="2" indent="-228600" algn="l" defTabSz="914400" rtl="0" eaLnBrk="1" latinLnBrk="0" hangingPunct="1">
              <a:lnSpc>
                <a:spcPct val="90000"/>
              </a:lnSpc>
              <a:spcBef>
                <a:spcPts val="1000"/>
              </a:spcBef>
              <a:buFont typeface="Arial" panose="020B0604020202020204" pitchFamily="34" charset="0"/>
              <a:buNone/>
            </a:pPr>
            <a:r>
              <a:rPr lang="en-US" dirty="0"/>
              <a:t>Third level</a:t>
            </a:r>
          </a:p>
          <a:p>
            <a:pPr marL="228600" lvl="3" indent="-228600" algn="l" defTabSz="914400" rtl="0" eaLnBrk="1" latinLnBrk="0" hangingPunct="1">
              <a:lnSpc>
                <a:spcPct val="90000"/>
              </a:lnSpc>
              <a:spcBef>
                <a:spcPts val="1000"/>
              </a:spcBef>
              <a:buFont typeface="Arial" panose="020B0604020202020204" pitchFamily="34" charset="0"/>
              <a:buNone/>
            </a:pPr>
            <a:r>
              <a:rPr lang="en-US" dirty="0"/>
              <a:t>Fourth level</a:t>
            </a:r>
          </a:p>
        </p:txBody>
      </p:sp>
    </p:spTree>
    <p:extLst>
      <p:ext uri="{BB962C8B-B14F-4D97-AF65-F5344CB8AC3E}">
        <p14:creationId xmlns:p14="http://schemas.microsoft.com/office/powerpoint/2010/main" val="137039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212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64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69441"/>
          </a:xfrm>
          <a:prstGeom prst="rect">
            <a:avLst/>
          </a:prstGeom>
          <a:noFill/>
        </p:spPr>
        <p:txBody>
          <a:bodyPr wrap="square" rtlCol="0">
            <a:spAutoFit/>
          </a:bodyPr>
          <a:lstStyle/>
          <a:p>
            <a:pPr algn="ctr"/>
            <a:r>
              <a:rPr lang="en-US" sz="4400" b="1" i="0" kern="1200" dirty="0">
                <a:solidFill>
                  <a:schemeClr val="tx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3960999"/>
          </a:xfrm>
        </p:spPr>
        <p:txBody>
          <a:bodyPr/>
          <a:lstStyle>
            <a:lvl2pPr>
              <a:defRPr/>
            </a:lvl2pPr>
            <a:lvl3pPr marL="548640" indent="0">
              <a:buNone/>
              <a:defRPr/>
            </a:lvl3pPr>
          </a:lstStyle>
          <a:p>
            <a:pPr lvl="1"/>
            <a:r>
              <a:rPr lang="en-US" dirty="0"/>
              <a:t>Click to add text</a:t>
            </a:r>
          </a:p>
        </p:txBody>
      </p:sp>
      <p:grpSp>
        <p:nvGrpSpPr>
          <p:cNvPr id="17" name="Group 16">
            <a:extLst>
              <a:ext uri="{FF2B5EF4-FFF2-40B4-BE49-F238E27FC236}">
                <a16:creationId xmlns:a16="http://schemas.microsoft.com/office/drawing/2014/main" id="{14602FBD-6CC7-AEDE-0BCB-F7D4D6F1A116}"/>
              </a:ext>
            </a:extLst>
          </p:cNvPr>
          <p:cNvGrpSpPr/>
          <p:nvPr userDrawn="1"/>
        </p:nvGrpSpPr>
        <p:grpSpPr>
          <a:xfrm>
            <a:off x="725020" y="6001879"/>
            <a:ext cx="10741959" cy="410792"/>
            <a:chOff x="725020" y="6001879"/>
            <a:chExt cx="10741959" cy="410792"/>
          </a:xfrm>
        </p:grpSpPr>
        <p:cxnSp>
          <p:nvCxnSpPr>
            <p:cNvPr id="18" name="Straight Connector 17">
              <a:extLst>
                <a:ext uri="{FF2B5EF4-FFF2-40B4-BE49-F238E27FC236}">
                  <a16:creationId xmlns:a16="http://schemas.microsoft.com/office/drawing/2014/main" id="{F2E7F0E1-5AEC-A58F-658A-5F20249E0A4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A258AB-6A98-C97C-DF08-4BEC3EDB62E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20" name="Picture 19" descr="A close-up of a logo&#10;&#10;Description automatically generated with low confidence">
              <a:extLst>
                <a:ext uri="{FF2B5EF4-FFF2-40B4-BE49-F238E27FC236}">
                  <a16:creationId xmlns:a16="http://schemas.microsoft.com/office/drawing/2014/main" id="{16797C8E-F7F8-0580-3DE4-7CD76F888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93914" y="2357437"/>
            <a:ext cx="5202086" cy="1952626"/>
          </a:xfrm>
        </p:spPr>
        <p:txBody>
          <a:bodyPr>
            <a:noAutofit/>
          </a:bodyPr>
          <a:lstStyle>
            <a:lvl1pPr>
              <a:defRPr lang="en-US" sz="4400" b="1" kern="1200" dirty="0">
                <a:solidFill>
                  <a:schemeClr val="tx1"/>
                </a:solidFill>
                <a:latin typeface="+mn-lt"/>
                <a:ea typeface="+mj-ea"/>
                <a:cs typeface="+mj-cs"/>
              </a:defRPr>
            </a:lvl1pPr>
          </a:lstStyle>
          <a:p>
            <a:r>
              <a:rPr lang="en-US" dirty="0"/>
              <a:t>Section Title Page</a:t>
            </a:r>
          </a:p>
        </p:txBody>
      </p:sp>
      <p:grpSp>
        <p:nvGrpSpPr>
          <p:cNvPr id="11" name="Group 10">
            <a:extLst>
              <a:ext uri="{FF2B5EF4-FFF2-40B4-BE49-F238E27FC236}">
                <a16:creationId xmlns:a16="http://schemas.microsoft.com/office/drawing/2014/main" id="{BECF0455-FF2C-8631-9DDF-7F946FF36CB8}"/>
              </a:ext>
            </a:extLst>
          </p:cNvPr>
          <p:cNvGrpSpPr/>
          <p:nvPr userDrawn="1"/>
        </p:nvGrpSpPr>
        <p:grpSpPr>
          <a:xfrm>
            <a:off x="725020" y="6001879"/>
            <a:ext cx="10741959" cy="410792"/>
            <a:chOff x="725020" y="6001879"/>
            <a:chExt cx="10741959" cy="410792"/>
          </a:xfrm>
        </p:grpSpPr>
        <p:cxnSp>
          <p:nvCxnSpPr>
            <p:cNvPr id="12" name="Straight Connector 11">
              <a:extLst>
                <a:ext uri="{FF2B5EF4-FFF2-40B4-BE49-F238E27FC236}">
                  <a16:creationId xmlns:a16="http://schemas.microsoft.com/office/drawing/2014/main" id="{3F3B2BFA-B984-1C34-88AD-DF6248B5BB4A}"/>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4877D-8D92-90E8-4640-A976E18788D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14" name="Picture 13" descr="A close-up of a logo&#10;&#10;Description automatically generated with low confidence">
              <a:extLst>
                <a:ext uri="{FF2B5EF4-FFF2-40B4-BE49-F238E27FC236}">
                  <a16:creationId xmlns:a16="http://schemas.microsoft.com/office/drawing/2014/main" id="{92CF7C3B-E13D-A81B-4092-6FBC69A6A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924175" y="2800350"/>
            <a:ext cx="8372474" cy="605368"/>
          </a:xfrm>
          <a:prstGeom prst="rect">
            <a:avLst/>
          </a:prstGeom>
        </p:spPr>
        <p:txBody>
          <a:bodyPr anchor="ctr" anchorCtr="0">
            <a:noAutofit/>
          </a:bodyPr>
          <a:lstStyle>
            <a:lvl1pPr algn="ctr">
              <a:defRPr lang="en-US" sz="4400" b="1" kern="1200" dirty="0">
                <a:solidFill>
                  <a:schemeClr val="tx1"/>
                </a:solidFill>
                <a:latin typeface="+mn-lt"/>
                <a:ea typeface="+mj-ea"/>
                <a:cs typeface="+mj-cs"/>
              </a:defRPr>
            </a:lvl1pPr>
          </a:lstStyle>
          <a:p>
            <a:r>
              <a:rPr lang="en-US" dirty="0"/>
              <a:t>Section Title Page</a:t>
            </a:r>
          </a:p>
        </p:txBody>
      </p:sp>
      <p:grpSp>
        <p:nvGrpSpPr>
          <p:cNvPr id="2" name="Group 1">
            <a:extLst>
              <a:ext uri="{FF2B5EF4-FFF2-40B4-BE49-F238E27FC236}">
                <a16:creationId xmlns:a16="http://schemas.microsoft.com/office/drawing/2014/main" id="{CEBF48D1-89CF-2904-1835-5ACE115CF141}"/>
              </a:ext>
            </a:extLst>
          </p:cNvPr>
          <p:cNvGrpSpPr/>
          <p:nvPr userDrawn="1"/>
        </p:nvGrpSpPr>
        <p:grpSpPr>
          <a:xfrm>
            <a:off x="725020" y="6001879"/>
            <a:ext cx="10741959" cy="410792"/>
            <a:chOff x="725020" y="6001879"/>
            <a:chExt cx="10741959" cy="410792"/>
          </a:xfrm>
        </p:grpSpPr>
        <p:cxnSp>
          <p:nvCxnSpPr>
            <p:cNvPr id="3" name="Straight Connector 2">
              <a:extLst>
                <a:ext uri="{FF2B5EF4-FFF2-40B4-BE49-F238E27FC236}">
                  <a16:creationId xmlns:a16="http://schemas.microsoft.com/office/drawing/2014/main" id="{F0F03481-7A7F-8E64-DE84-8160A6A1F466}"/>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ED7C67-08F3-4C47-A5D8-B3BD6400E471}"/>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20000"/>
                      <a:lumOff val="80000"/>
                    </a:schemeClr>
                  </a:solidFill>
                  <a:effectLst/>
                  <a:uLnTx/>
                  <a:uFillTx/>
                </a:rPr>
                <a:t>© Health Catalyst. Confidential and Proprietary.</a:t>
              </a:r>
            </a:p>
          </p:txBody>
        </p:sp>
        <p:pic>
          <p:nvPicPr>
            <p:cNvPr id="5" name="Picture 4" descr="A close-up of a logo&#10;&#10;Description automatically generated with low confidence">
              <a:extLst>
                <a:ext uri="{FF2B5EF4-FFF2-40B4-BE49-F238E27FC236}">
                  <a16:creationId xmlns:a16="http://schemas.microsoft.com/office/drawing/2014/main" id="{BF0D42DD-34BC-2949-CECB-3BBE676C2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847975" y="2530007"/>
            <a:ext cx="6496050" cy="623828"/>
          </a:xfrm>
          <a:prstGeom prst="rect">
            <a:avLst/>
          </a:prstGeom>
        </p:spPr>
        <p:txBody>
          <a:bodyPr anchor="ctr" anchorCtr="0">
            <a:noAutofit/>
          </a:bodyPr>
          <a:lstStyle>
            <a:lvl1pPr algn="ctr">
              <a:defRPr lang="en-US" sz="4400" b="1" kern="1200" dirty="0">
                <a:solidFill>
                  <a:schemeClr val="bg2"/>
                </a:solidFill>
                <a:latin typeface="+mn-lt"/>
                <a:ea typeface="+mj-ea"/>
                <a:cs typeface="+mj-cs"/>
              </a:defRPr>
            </a:lvl1pPr>
          </a:lstStyle>
          <a:p>
            <a:r>
              <a:rPr lang="en-US" dirty="0"/>
              <a:t>Section Title Page</a:t>
            </a:r>
          </a:p>
        </p:txBody>
      </p:sp>
      <p:sp>
        <p:nvSpPr>
          <p:cNvPr id="3" name="Text Placeholder 2">
            <a:extLst>
              <a:ext uri="{FF2B5EF4-FFF2-40B4-BE49-F238E27FC236}">
                <a16:creationId xmlns:a16="http://schemas.microsoft.com/office/drawing/2014/main" id="{17FC3923-9C39-924B-4096-7682A1E9CF5E}"/>
              </a:ext>
            </a:extLst>
          </p:cNvPr>
          <p:cNvSpPr>
            <a:spLocks noGrp="1"/>
          </p:cNvSpPr>
          <p:nvPr>
            <p:ph type="body" sz="quarter" idx="10" hasCustomPrompt="1"/>
          </p:nvPr>
        </p:nvSpPr>
        <p:spPr>
          <a:xfrm>
            <a:off x="2847975" y="3200400"/>
            <a:ext cx="6496050" cy="457200"/>
          </a:xfrm>
        </p:spPr>
        <p:txBody>
          <a:bodyPr anchor="ctr"/>
          <a:lstStyle>
            <a:lvl1pPr algn="ctr">
              <a:defRPr b="1">
                <a:solidFill>
                  <a:schemeClr val="tx2"/>
                </a:solidFill>
              </a:defRPr>
            </a:lvl1pPr>
          </a:lstStyle>
          <a:p>
            <a:pPr lvl="0"/>
            <a:r>
              <a:rPr lang="en-US" dirty="0"/>
              <a:t>Subtitle</a:t>
            </a:r>
          </a:p>
        </p:txBody>
      </p:sp>
      <p:grpSp>
        <p:nvGrpSpPr>
          <p:cNvPr id="14" name="Group 13">
            <a:extLst>
              <a:ext uri="{FF2B5EF4-FFF2-40B4-BE49-F238E27FC236}">
                <a16:creationId xmlns:a16="http://schemas.microsoft.com/office/drawing/2014/main" id="{F65064A8-104A-93B4-5C69-D0FFC6668FD9}"/>
              </a:ext>
            </a:extLst>
          </p:cNvPr>
          <p:cNvGrpSpPr/>
          <p:nvPr userDrawn="1"/>
        </p:nvGrpSpPr>
        <p:grpSpPr>
          <a:xfrm>
            <a:off x="725020" y="6001879"/>
            <a:ext cx="10741959" cy="410792"/>
            <a:chOff x="725020" y="6001879"/>
            <a:chExt cx="10741959" cy="410792"/>
          </a:xfrm>
        </p:grpSpPr>
        <p:cxnSp>
          <p:nvCxnSpPr>
            <p:cNvPr id="8" name="Straight Connector 7">
              <a:extLst>
                <a:ext uri="{FF2B5EF4-FFF2-40B4-BE49-F238E27FC236}">
                  <a16:creationId xmlns:a16="http://schemas.microsoft.com/office/drawing/2014/main" id="{CDB57694-C7E1-59E5-F571-5E66298B0ECD}"/>
                </a:ext>
              </a:extLst>
            </p:cNvPr>
            <p:cNvCxnSpPr>
              <a:cxnSpLocks/>
            </p:cNvCxnSpPr>
            <p:nvPr userDrawn="1"/>
          </p:nvCxnSpPr>
          <p:spPr>
            <a:xfrm>
              <a:off x="725020" y="6001879"/>
              <a:ext cx="107419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BAB2-439A-6EA1-3A14-1855FA255A2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07B9B132-E862-499E-355D-0334FDE446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1340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E740A625-9828-C054-922E-0505F945CB33}"/>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C6AE6C8B-408C-A1F3-E195-9310E19CDDB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65B5E7-663B-8743-877C-A5F6CE4E44BE}"/>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86A90C9B-8A4A-4087-9383-0BFE40CC09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10140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dirty="0"/>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dirty="0"/>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dirty="0"/>
              <a:t>Subtitle</a:t>
            </a:r>
          </a:p>
        </p:txBody>
      </p:sp>
      <p:grpSp>
        <p:nvGrpSpPr>
          <p:cNvPr id="10" name="Group 9">
            <a:extLst>
              <a:ext uri="{FF2B5EF4-FFF2-40B4-BE49-F238E27FC236}">
                <a16:creationId xmlns:a16="http://schemas.microsoft.com/office/drawing/2014/main" id="{D3C7AA1C-6687-8D0B-1161-9C15351850E4}"/>
              </a:ext>
            </a:extLst>
          </p:cNvPr>
          <p:cNvGrpSpPr/>
          <p:nvPr userDrawn="1"/>
        </p:nvGrpSpPr>
        <p:grpSpPr>
          <a:xfrm>
            <a:off x="725020" y="6001879"/>
            <a:ext cx="10741959" cy="410792"/>
            <a:chOff x="725020" y="6001879"/>
            <a:chExt cx="10741959" cy="410792"/>
          </a:xfrm>
        </p:grpSpPr>
        <p:cxnSp>
          <p:nvCxnSpPr>
            <p:cNvPr id="11" name="Straight Connector 10">
              <a:extLst>
                <a:ext uri="{FF2B5EF4-FFF2-40B4-BE49-F238E27FC236}">
                  <a16:creationId xmlns:a16="http://schemas.microsoft.com/office/drawing/2014/main" id="{61CDED18-0A3B-3ED5-F301-7D6DB12DAB07}"/>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D3C4AA-C612-5B55-4C6B-492A794DCE9F}"/>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21632E4D-FBC0-7CDB-530A-75D145278F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19397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942975" y="336550"/>
            <a:ext cx="6858000" cy="475488"/>
          </a:xfrm>
        </p:spPr>
        <p:txBody>
          <a:bodyPr/>
          <a:lstStyle>
            <a:lvl1pPr>
              <a:defRPr lang="en-US" sz="4000" b="1" kern="1200" dirty="0">
                <a:solidFill>
                  <a:schemeClr val="bg2"/>
                </a:solidFill>
                <a:latin typeface="+mn-lt"/>
                <a:ea typeface="+mn-ea"/>
                <a:cs typeface="+mn-cs"/>
              </a:defRPr>
            </a:lvl1pPr>
          </a:lstStyle>
          <a:p>
            <a:r>
              <a:rPr lang="en-US" dirty="0"/>
              <a:t>Slide Title</a:t>
            </a:r>
          </a:p>
        </p:txBody>
      </p:sp>
      <p:grpSp>
        <p:nvGrpSpPr>
          <p:cNvPr id="13" name="Group 12">
            <a:extLst>
              <a:ext uri="{FF2B5EF4-FFF2-40B4-BE49-F238E27FC236}">
                <a16:creationId xmlns:a16="http://schemas.microsoft.com/office/drawing/2014/main" id="{B4B90342-4C25-6104-8B22-85C88F79D0EE}"/>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96094A37-55FC-6D5B-55A1-340952E6D45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4C604A-B651-2F1E-F8DC-4CE5C137A44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2"/>
                  </a:solidFill>
                  <a:effectLst/>
                  <a:uLnTx/>
                  <a:uFillTx/>
                </a:rPr>
                <a:t>© Health Catalyst. Confidential and Proprietary.</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DFF73291-91C1-DCB0-149A-EB689E15A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7843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7307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2" r:id="rId3"/>
    <p:sldLayoutId id="2147483664" r:id="rId4"/>
    <p:sldLayoutId id="2147483661" r:id="rId5"/>
    <p:sldLayoutId id="2147483696" r:id="rId6"/>
    <p:sldLayoutId id="2147483694" r:id="rId7"/>
    <p:sldLayoutId id="2147483695" r:id="rId8"/>
    <p:sldLayoutId id="2147483691" r:id="rId9"/>
    <p:sldLayoutId id="2147483650" r:id="rId10"/>
    <p:sldLayoutId id="2147483666" r:id="rId11"/>
    <p:sldLayoutId id="2147483665" r:id="rId12"/>
    <p:sldLayoutId id="2147483660" r:id="rId13"/>
    <p:sldLayoutId id="2147483677" r:id="rId14"/>
    <p:sldLayoutId id="2147483685" r:id="rId15"/>
    <p:sldLayoutId id="2147483689" r:id="rId16"/>
    <p:sldLayoutId id="2147483688" r:id="rId17"/>
    <p:sldLayoutId id="2147483654" r:id="rId18"/>
    <p:sldLayoutId id="2147483655" r:id="rId19"/>
    <p:sldLayoutId id="2147483697" r:id="rId20"/>
    <p:sldLayoutId id="2147483698" r:id="rId21"/>
    <p:sldLayoutId id="2147483700" r:id="rId22"/>
    <p:sldLayoutId id="2147483701" r:id="rId23"/>
    <p:sldLayoutId id="2147483702" r:id="rId24"/>
  </p:sldLayoutIdLst>
  <p:hf hdr="0" ftr="0" dt="0"/>
  <p:txStyles>
    <p:title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228600" algn="l" defTabSz="914400" rtl="0" eaLnBrk="1" latinLnBrk="0" hangingPunct="1">
        <a:lnSpc>
          <a:spcPct val="90000"/>
        </a:lnSpc>
        <a:spcBef>
          <a:spcPts val="800"/>
        </a:spcBef>
        <a:buClr>
          <a:schemeClr val="bg2"/>
        </a:buClr>
        <a:buFont typeface="Wingdings" panose="05000000000000000000" pitchFamily="2" charset="2"/>
        <a:buChar char="§"/>
        <a:defRPr sz="2000" kern="1200">
          <a:solidFill>
            <a:schemeClr val="bg1"/>
          </a:solidFill>
          <a:latin typeface="+mn-lt"/>
          <a:ea typeface="+mn-ea"/>
          <a:cs typeface="+mn-cs"/>
        </a:defRPr>
      </a:lvl2pPr>
      <a:lvl3pPr marL="777240" indent="-228600" algn="l" defTabSz="914400" rtl="0" eaLnBrk="1" latinLnBrk="0" hangingPunct="1">
        <a:lnSpc>
          <a:spcPct val="90000"/>
        </a:lnSpc>
        <a:spcBef>
          <a:spcPts val="800"/>
        </a:spcBef>
        <a:buClr>
          <a:schemeClr val="bg2"/>
        </a:buClr>
        <a:buFont typeface="Calibri" panose="020F050202020403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66FD-001E-CD4F-BF90-29CD8B9DC196}"/>
              </a:ext>
            </a:extLst>
          </p:cNvPr>
          <p:cNvSpPr>
            <a:spLocks noGrp="1"/>
          </p:cNvSpPr>
          <p:nvPr>
            <p:ph type="ctrTitle"/>
          </p:nvPr>
        </p:nvSpPr>
        <p:spPr/>
        <p:txBody>
          <a:bodyPr/>
          <a:lstStyle/>
          <a:p>
            <a:r>
              <a:rPr lang="en-US" sz="5200" dirty="0"/>
              <a:t>2024 CPT</a:t>
            </a:r>
            <a:r>
              <a:rPr lang="en-US" sz="5200" baseline="30000" dirty="0"/>
              <a:t>®</a:t>
            </a:r>
            <a:r>
              <a:rPr lang="en-US" sz="5200" dirty="0"/>
              <a:t> Code Updates </a:t>
            </a:r>
            <a:br>
              <a:rPr lang="en-US" sz="5200" dirty="0"/>
            </a:br>
            <a:r>
              <a:rPr lang="en-US" sz="5200" dirty="0"/>
              <a:t>(HIM Focused)</a:t>
            </a:r>
          </a:p>
        </p:txBody>
      </p:sp>
    </p:spTree>
    <p:extLst>
      <p:ext uri="{BB962C8B-B14F-4D97-AF65-F5344CB8AC3E}">
        <p14:creationId xmlns:p14="http://schemas.microsoft.com/office/powerpoint/2010/main" val="75445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29B09-7E71-62A8-3951-00F60AE17980}"/>
              </a:ext>
            </a:extLst>
          </p:cNvPr>
          <p:cNvSpPr>
            <a:spLocks noGrp="1"/>
          </p:cNvSpPr>
          <p:nvPr>
            <p:ph type="title"/>
          </p:nvPr>
        </p:nvSpPr>
        <p:spPr/>
        <p:txBody>
          <a:bodyPr/>
          <a:lstStyle/>
          <a:p>
            <a:r>
              <a:rPr lang="en-US" dirty="0"/>
              <a:t>Anterior Thoracic Vertebral Body Tethering</a:t>
            </a:r>
          </a:p>
        </p:txBody>
      </p:sp>
      <p:pic>
        <p:nvPicPr>
          <p:cNvPr id="5" name="Content Placeholder 4" descr="X-ray of a person's body&#10;&#10;Description automatically generated">
            <a:extLst>
              <a:ext uri="{FF2B5EF4-FFF2-40B4-BE49-F238E27FC236}">
                <a16:creationId xmlns:a16="http://schemas.microsoft.com/office/drawing/2014/main" id="{575496CF-C94E-872B-36E8-54A7DC86B755}"/>
              </a:ext>
            </a:extLst>
          </p:cNvPr>
          <p:cNvPicPr>
            <a:picLocks noGrp="1" noChangeAspect="1"/>
          </p:cNvPicPr>
          <p:nvPr>
            <p:ph idx="1"/>
          </p:nvPr>
        </p:nvPicPr>
        <p:blipFill>
          <a:blip r:embed="rId2"/>
          <a:stretch>
            <a:fillRect/>
          </a:stretch>
        </p:blipFill>
        <p:spPr>
          <a:xfrm>
            <a:off x="3554544" y="1950584"/>
            <a:ext cx="4443326" cy="2956832"/>
          </a:xfrm>
        </p:spPr>
      </p:pic>
    </p:spTree>
    <p:extLst>
      <p:ext uri="{BB962C8B-B14F-4D97-AF65-F5344CB8AC3E}">
        <p14:creationId xmlns:p14="http://schemas.microsoft.com/office/powerpoint/2010/main" val="256486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Musculoskeletal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One New Code Added for Percutaneous Arthrodesis of Sacroiliac (SI) Joint</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27278 – Arthrodesis, sacroiliac joint, percutaneous, with image guidance, including placement of intra-articular implant(s) (e.g., bone allograft[s], synthetic device[s]), without placement of trans fixation device</a:t>
            </a:r>
          </a:p>
          <a:p>
            <a:pPr marL="1197864" lvl="2" indent="-457200"/>
            <a:r>
              <a:rPr lang="en-US" dirty="0">
                <a:solidFill>
                  <a:schemeClr val="bg2">
                    <a:lumMod val="25000"/>
                  </a:schemeClr>
                </a:solidFill>
              </a:rPr>
              <a:t>Replaces Category III code 0775T, which is deleted for 2024</a:t>
            </a:r>
          </a:p>
          <a:p>
            <a:pPr marL="1197864" lvl="2" indent="-457200"/>
            <a:r>
              <a:rPr lang="en-US" dirty="0">
                <a:solidFill>
                  <a:schemeClr val="bg2">
                    <a:lumMod val="25000"/>
                  </a:schemeClr>
                </a:solidFill>
              </a:rPr>
              <a:t>Report 27278 for the percutaneous placement of an intra-articular stabilization device into the SI joint using a minimally-invasive technique that does not transfix the SI joint</a:t>
            </a:r>
          </a:p>
          <a:p>
            <a:pPr marL="1197864" lvl="2" indent="-457200"/>
            <a:r>
              <a:rPr lang="en-US" dirty="0">
                <a:solidFill>
                  <a:schemeClr val="bg2">
                    <a:lumMod val="25000"/>
                  </a:schemeClr>
                </a:solidFill>
              </a:rPr>
              <a:t>Percutaneous arthrodesis of SI joint with placement of transfixion device is reported using 27279</a:t>
            </a:r>
          </a:p>
          <a:p>
            <a:pPr marL="1197864" lvl="2" indent="-457200"/>
            <a:r>
              <a:rPr lang="en-US" dirty="0">
                <a:solidFill>
                  <a:schemeClr val="bg2">
                    <a:lumMod val="25000"/>
                  </a:schemeClr>
                </a:solidFill>
              </a:rPr>
              <a:t>Append modifier 50 if procedure is performed bilaterally</a:t>
            </a:r>
          </a:p>
        </p:txBody>
      </p:sp>
    </p:spTree>
    <p:extLst>
      <p:ext uri="{BB962C8B-B14F-4D97-AF65-F5344CB8AC3E}">
        <p14:creationId xmlns:p14="http://schemas.microsoft.com/office/powerpoint/2010/main" val="178281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Musculoskeletal Section</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3055830932"/>
              </p:ext>
            </p:extLst>
          </p:nvPr>
        </p:nvGraphicFramePr>
        <p:xfrm>
          <a:off x="910121" y="1461014"/>
          <a:ext cx="10515598" cy="2839720"/>
        </p:xfrm>
        <a:graphic>
          <a:graphicData uri="http://schemas.openxmlformats.org/drawingml/2006/table">
            <a:tbl>
              <a:tblPr firstRow="1" bandRow="1">
                <a:tableStyleId>{5C22544A-7EE6-4342-B048-85BDC9FD1C3A}</a:tableStyleId>
              </a:tblPr>
              <a:tblGrid>
                <a:gridCol w="1021422">
                  <a:extLst>
                    <a:ext uri="{9D8B030D-6E8A-4147-A177-3AD203B41FA5}">
                      <a16:colId xmlns:a16="http://schemas.microsoft.com/office/drawing/2014/main" val="1568483403"/>
                    </a:ext>
                  </a:extLst>
                </a:gridCol>
                <a:gridCol w="4747088">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solidFill>
                            <a:schemeClr val="bg1"/>
                          </a:solidFill>
                        </a:rPr>
                        <a:t>Code</a:t>
                      </a:r>
                    </a:p>
                  </a:txBody>
                  <a:tcPr/>
                </a:tc>
                <a:tc>
                  <a:txBody>
                    <a:bodyPr/>
                    <a:lstStyle/>
                    <a:p>
                      <a:r>
                        <a:rPr lang="en-US" sz="1600" dirty="0">
                          <a:solidFill>
                            <a:schemeClr val="bg1"/>
                          </a:solidFill>
                        </a:rPr>
                        <a:t>2024 Long Description</a:t>
                      </a:r>
                    </a:p>
                  </a:txBody>
                  <a:tcPr/>
                </a:tc>
                <a:tc>
                  <a:txBody>
                    <a:bodyPr/>
                    <a:lstStyle/>
                    <a:p>
                      <a:r>
                        <a:rPr lang="en-US" sz="1600" dirty="0">
                          <a:solidFill>
                            <a:schemeClr val="bg1"/>
                          </a:solidFill>
                        </a:rPr>
                        <a:t>2023 Long Description</a:t>
                      </a:r>
                    </a:p>
                  </a:txBody>
                  <a:tcPr/>
                </a:tc>
                <a:extLst>
                  <a:ext uri="{0D108BD9-81ED-4DB2-BD59-A6C34878D82A}">
                    <a16:rowId xmlns:a16="http://schemas.microsoft.com/office/drawing/2014/main" val="4115167710"/>
                  </a:ext>
                </a:extLst>
              </a:tr>
              <a:tr h="370840">
                <a:tc>
                  <a:txBody>
                    <a:bodyPr/>
                    <a:lstStyle/>
                    <a:p>
                      <a:r>
                        <a:rPr lang="en-US" sz="1600" strike="noStrike" baseline="0" dirty="0">
                          <a:solidFill>
                            <a:schemeClr val="bg1"/>
                          </a:solidFill>
                        </a:rPr>
                        <a:t>28292</a:t>
                      </a:r>
                    </a:p>
                  </a:txBody>
                  <a:tcPr/>
                </a:tc>
                <a:tc>
                  <a:txBody>
                    <a:bodyPr/>
                    <a:lstStyle/>
                    <a:p>
                      <a:r>
                        <a:rPr lang="en-US" sz="1600" strike="noStrike" baseline="0" dirty="0">
                          <a:solidFill>
                            <a:schemeClr val="bg1"/>
                          </a:solidFill>
                        </a:rPr>
                        <a:t>Correction, hallux valgus </a:t>
                      </a:r>
                      <a:r>
                        <a:rPr lang="en-US" sz="1600" u="sng" strike="noStrike" baseline="0" dirty="0">
                          <a:solidFill>
                            <a:schemeClr val="accent4"/>
                          </a:solidFill>
                        </a:rPr>
                        <a:t>with bunionectomy</a:t>
                      </a:r>
                      <a:r>
                        <a:rPr lang="en-US" sz="1600" strike="noStrike" baseline="0" dirty="0">
                          <a:solidFill>
                            <a:schemeClr val="bg1"/>
                          </a:solidFill>
                        </a:rPr>
                        <a:t>, with sesamoidectomy when performed; with resection of proximal phalanx base, when performed, any method</a:t>
                      </a:r>
                    </a:p>
                  </a:txBody>
                  <a:tcPr/>
                </a:tc>
                <a:tc>
                  <a:txBody>
                    <a:bodyPr/>
                    <a:lstStyle/>
                    <a:p>
                      <a:r>
                        <a:rPr lang="en-US" sz="1600" strike="noStrike" baseline="0" dirty="0">
                          <a:solidFill>
                            <a:schemeClr val="bg1"/>
                          </a:solidFill>
                        </a:rPr>
                        <a:t>Correction, hallux valgus </a:t>
                      </a:r>
                      <a:r>
                        <a:rPr lang="en-US" sz="1600" strike="sngStrike" baseline="0" dirty="0">
                          <a:solidFill>
                            <a:schemeClr val="accent4"/>
                          </a:solidFill>
                        </a:rPr>
                        <a:t>(bunionectomy), </a:t>
                      </a:r>
                      <a:r>
                        <a:rPr lang="en-US" sz="1600" strike="noStrike" baseline="0" dirty="0">
                          <a:solidFill>
                            <a:schemeClr val="bg1"/>
                          </a:solidFill>
                        </a:rPr>
                        <a:t>with sesamoidectomy, when performed; with resection of proximal phalanx base, when performed, any method</a:t>
                      </a:r>
                      <a:endParaRPr lang="en-US" sz="1600" strike="sngStrike" baseline="0" dirty="0">
                        <a:solidFill>
                          <a:schemeClr val="bg1"/>
                        </a:solidFill>
                      </a:endParaRPr>
                    </a:p>
                  </a:txBody>
                  <a:tcPr/>
                </a:tc>
                <a:extLst>
                  <a:ext uri="{0D108BD9-81ED-4DB2-BD59-A6C34878D82A}">
                    <a16:rowId xmlns:a16="http://schemas.microsoft.com/office/drawing/2014/main" val="2036571309"/>
                  </a:ext>
                </a:extLst>
              </a:tr>
              <a:tr h="370840">
                <a:tc>
                  <a:txBody>
                    <a:bodyPr/>
                    <a:lstStyle/>
                    <a:p>
                      <a:r>
                        <a:rPr lang="en-US" sz="1600" strike="noStrike" baseline="0" dirty="0">
                          <a:solidFill>
                            <a:schemeClr val="bg1"/>
                          </a:solidFill>
                        </a:rPr>
                        <a:t>28295</a:t>
                      </a:r>
                    </a:p>
                  </a:txBody>
                  <a:tcPr/>
                </a:tc>
                <a:tc>
                  <a:txBody>
                    <a:bodyPr/>
                    <a:lstStyle/>
                    <a:p>
                      <a:r>
                        <a:rPr lang="en-US" sz="1600" strike="noStrike" baseline="0" dirty="0">
                          <a:solidFill>
                            <a:schemeClr val="bg1"/>
                          </a:solidFill>
                        </a:rPr>
                        <a:t>Correction, hallux valgus </a:t>
                      </a:r>
                      <a:r>
                        <a:rPr lang="en-US" sz="1600" u="sng" strike="noStrike" baseline="0" dirty="0">
                          <a:solidFill>
                            <a:schemeClr val="accent4"/>
                          </a:solidFill>
                        </a:rPr>
                        <a:t>with bunionectomy</a:t>
                      </a:r>
                      <a:r>
                        <a:rPr lang="en-US" sz="1600" strike="noStrike" baseline="0" dirty="0">
                          <a:solidFill>
                            <a:schemeClr val="bg1"/>
                          </a:solidFill>
                        </a:rPr>
                        <a:t>, with sesamoidectomy when performed; with proximal metatarsal osteotomy, any method</a:t>
                      </a:r>
                    </a:p>
                  </a:txBody>
                  <a:tcPr/>
                </a:tc>
                <a:tc>
                  <a:txBody>
                    <a:bodyPr/>
                    <a:lstStyle/>
                    <a:p>
                      <a:r>
                        <a:rPr lang="en-US" sz="1600" strike="noStrike" baseline="0" dirty="0">
                          <a:solidFill>
                            <a:schemeClr val="bg1"/>
                          </a:solidFill>
                        </a:rPr>
                        <a:t>Correction, hallux valgus </a:t>
                      </a:r>
                      <a:r>
                        <a:rPr lang="en-US" sz="1600" strike="sngStrike" baseline="0" dirty="0">
                          <a:solidFill>
                            <a:schemeClr val="accent4"/>
                          </a:solidFill>
                        </a:rPr>
                        <a:t>(bunionectomy), </a:t>
                      </a:r>
                      <a:r>
                        <a:rPr lang="en-US" sz="1600" strike="noStrike" baseline="0" dirty="0">
                          <a:solidFill>
                            <a:schemeClr val="bg1"/>
                          </a:solidFill>
                        </a:rPr>
                        <a:t>with sesamoidectomy, when performed; with proximal metatarsal osteotomy, any method</a:t>
                      </a:r>
                      <a:endParaRPr lang="en-US" sz="1600" strike="sngStrike" baseline="0" dirty="0">
                        <a:solidFill>
                          <a:schemeClr val="bg1"/>
                        </a:solidFill>
                      </a:endParaRPr>
                    </a:p>
                  </a:txBody>
                  <a:tcPr/>
                </a:tc>
                <a:extLst>
                  <a:ext uri="{0D108BD9-81ED-4DB2-BD59-A6C34878D82A}">
                    <a16:rowId xmlns:a16="http://schemas.microsoft.com/office/drawing/2014/main" val="1454594119"/>
                  </a:ext>
                </a:extLst>
              </a:tr>
              <a:tr h="370840">
                <a:tc>
                  <a:txBody>
                    <a:bodyPr/>
                    <a:lstStyle/>
                    <a:p>
                      <a:r>
                        <a:rPr lang="en-US" sz="1600" strike="noStrike" baseline="0" dirty="0">
                          <a:solidFill>
                            <a:schemeClr val="bg1"/>
                          </a:solidFill>
                        </a:rPr>
                        <a:t>28296</a:t>
                      </a:r>
                    </a:p>
                  </a:txBody>
                  <a:tcPr/>
                </a:tc>
                <a:tc>
                  <a:txBody>
                    <a:bodyPr/>
                    <a:lstStyle/>
                    <a:p>
                      <a:r>
                        <a:rPr lang="en-US" sz="1600" strike="noStrike" baseline="0" dirty="0">
                          <a:solidFill>
                            <a:schemeClr val="bg1"/>
                          </a:solidFill>
                        </a:rPr>
                        <a:t>Correction, hallux valgus </a:t>
                      </a:r>
                      <a:r>
                        <a:rPr lang="en-US" sz="1600" u="sng" strike="noStrike" baseline="0" dirty="0">
                          <a:solidFill>
                            <a:schemeClr val="accent4"/>
                          </a:solidFill>
                        </a:rPr>
                        <a:t>with bunionectomy</a:t>
                      </a:r>
                      <a:r>
                        <a:rPr lang="en-US" sz="1600" strike="noStrike" baseline="0" dirty="0">
                          <a:solidFill>
                            <a:schemeClr val="bg1"/>
                          </a:solidFill>
                        </a:rPr>
                        <a:t>, with sesamoidectomy when performed; with distal metatarsal osteotomy, any method</a:t>
                      </a:r>
                    </a:p>
                  </a:txBody>
                  <a:tcPr/>
                </a:tc>
                <a:tc>
                  <a:txBody>
                    <a:bodyPr/>
                    <a:lstStyle/>
                    <a:p>
                      <a:r>
                        <a:rPr lang="en-US" sz="1600" strike="noStrike" baseline="0" dirty="0">
                          <a:solidFill>
                            <a:schemeClr val="bg1"/>
                          </a:solidFill>
                        </a:rPr>
                        <a:t>Correction, hallux valgus </a:t>
                      </a:r>
                      <a:r>
                        <a:rPr lang="en-US" sz="1600" strike="sngStrike" baseline="0" dirty="0">
                          <a:solidFill>
                            <a:schemeClr val="accent4"/>
                          </a:solidFill>
                        </a:rPr>
                        <a:t>(bunionectomy), </a:t>
                      </a:r>
                      <a:r>
                        <a:rPr lang="en-US" sz="1600" strike="noStrike" baseline="0" dirty="0">
                          <a:solidFill>
                            <a:schemeClr val="bg1"/>
                          </a:solidFill>
                        </a:rPr>
                        <a:t>with sesamoidectomy, when performed; with distal metatarsal osteotomy, any method</a:t>
                      </a:r>
                    </a:p>
                  </a:txBody>
                  <a:tcPr/>
                </a:tc>
                <a:extLst>
                  <a:ext uri="{0D108BD9-81ED-4DB2-BD59-A6C34878D82A}">
                    <a16:rowId xmlns:a16="http://schemas.microsoft.com/office/drawing/2014/main" val="1692582168"/>
                  </a:ext>
                </a:extLst>
              </a:tr>
            </a:tbl>
          </a:graphicData>
        </a:graphic>
      </p:graphicFrame>
      <p:sp>
        <p:nvSpPr>
          <p:cNvPr id="2" name="TextBox 1">
            <a:extLst>
              <a:ext uri="{FF2B5EF4-FFF2-40B4-BE49-F238E27FC236}">
                <a16:creationId xmlns:a16="http://schemas.microsoft.com/office/drawing/2014/main" id="{EDF36E16-99F3-602F-91E4-481F61BD346D}"/>
              </a:ext>
            </a:extLst>
          </p:cNvPr>
          <p:cNvSpPr txBox="1"/>
          <p:nvPr/>
        </p:nvSpPr>
        <p:spPr>
          <a:xfrm>
            <a:off x="1174679" y="4457321"/>
            <a:ext cx="9483047"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Provides clarification that codes 28292 and 28295-28299 inherently include removal of a bunion</a:t>
            </a:r>
          </a:p>
        </p:txBody>
      </p:sp>
    </p:spTree>
    <p:extLst>
      <p:ext uri="{BB962C8B-B14F-4D97-AF65-F5344CB8AC3E}">
        <p14:creationId xmlns:p14="http://schemas.microsoft.com/office/powerpoint/2010/main" val="97032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Musculoskeletal Section</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436106826"/>
              </p:ext>
            </p:extLst>
          </p:nvPr>
        </p:nvGraphicFramePr>
        <p:xfrm>
          <a:off x="910121" y="1461014"/>
          <a:ext cx="10515598" cy="3083560"/>
        </p:xfrm>
        <a:graphic>
          <a:graphicData uri="http://schemas.openxmlformats.org/drawingml/2006/table">
            <a:tbl>
              <a:tblPr firstRow="1" bandRow="1">
                <a:tableStyleId>{5C22544A-7EE6-4342-B048-85BDC9FD1C3A}</a:tableStyleId>
              </a:tblPr>
              <a:tblGrid>
                <a:gridCol w="1021422">
                  <a:extLst>
                    <a:ext uri="{9D8B030D-6E8A-4147-A177-3AD203B41FA5}">
                      <a16:colId xmlns:a16="http://schemas.microsoft.com/office/drawing/2014/main" val="1568483403"/>
                    </a:ext>
                  </a:extLst>
                </a:gridCol>
                <a:gridCol w="4747088">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solidFill>
                            <a:schemeClr val="bg1"/>
                          </a:solidFill>
                        </a:rPr>
                        <a:t>Code</a:t>
                      </a:r>
                    </a:p>
                  </a:txBody>
                  <a:tcPr/>
                </a:tc>
                <a:tc>
                  <a:txBody>
                    <a:bodyPr/>
                    <a:lstStyle/>
                    <a:p>
                      <a:r>
                        <a:rPr lang="en-US" sz="1600" dirty="0">
                          <a:solidFill>
                            <a:schemeClr val="bg1"/>
                          </a:solidFill>
                        </a:rPr>
                        <a:t>2024 Long Description</a:t>
                      </a:r>
                    </a:p>
                  </a:txBody>
                  <a:tcPr/>
                </a:tc>
                <a:tc>
                  <a:txBody>
                    <a:bodyPr/>
                    <a:lstStyle/>
                    <a:p>
                      <a:r>
                        <a:rPr lang="en-US" sz="1600" dirty="0">
                          <a:solidFill>
                            <a:schemeClr val="bg1"/>
                          </a:solidFill>
                        </a:rPr>
                        <a:t>2023 Long Description</a:t>
                      </a:r>
                    </a:p>
                  </a:txBody>
                  <a:tcPr/>
                </a:tc>
                <a:extLst>
                  <a:ext uri="{0D108BD9-81ED-4DB2-BD59-A6C34878D82A}">
                    <a16:rowId xmlns:a16="http://schemas.microsoft.com/office/drawing/2014/main" val="4115167710"/>
                  </a:ext>
                </a:extLst>
              </a:tr>
              <a:tr h="370840">
                <a:tc>
                  <a:txBody>
                    <a:bodyPr/>
                    <a:lstStyle/>
                    <a:p>
                      <a:r>
                        <a:rPr lang="en-US" sz="1600" strike="noStrike" baseline="0" dirty="0">
                          <a:solidFill>
                            <a:schemeClr val="bg1"/>
                          </a:solidFill>
                        </a:rPr>
                        <a:t>28297</a:t>
                      </a:r>
                    </a:p>
                  </a:txBody>
                  <a:tcPr/>
                </a:tc>
                <a:tc>
                  <a:txBody>
                    <a:bodyPr/>
                    <a:lstStyle/>
                    <a:p>
                      <a:r>
                        <a:rPr lang="en-US" sz="1600" strike="noStrike" baseline="0" dirty="0">
                          <a:solidFill>
                            <a:schemeClr val="bg1"/>
                          </a:solidFill>
                        </a:rPr>
                        <a:t>Correction, hallux valgus </a:t>
                      </a:r>
                      <a:r>
                        <a:rPr lang="en-US" sz="1600" u="sng" strike="noStrike" baseline="0" dirty="0">
                          <a:solidFill>
                            <a:schemeClr val="accent4"/>
                          </a:solidFill>
                        </a:rPr>
                        <a:t>with bunionectomy</a:t>
                      </a:r>
                      <a:r>
                        <a:rPr lang="en-US" sz="1600" strike="noStrike" baseline="0" dirty="0">
                          <a:solidFill>
                            <a:schemeClr val="accent4"/>
                          </a:solidFill>
                        </a:rPr>
                        <a:t>, </a:t>
                      </a:r>
                      <a:r>
                        <a:rPr lang="en-US" sz="1600" strike="noStrike" baseline="0" dirty="0">
                          <a:solidFill>
                            <a:schemeClr val="bg1"/>
                          </a:solidFill>
                        </a:rPr>
                        <a:t>with sesamoidectomy when performed; with first metatarsal and medial cuneiform joint arthrodesis, any method</a:t>
                      </a:r>
                    </a:p>
                  </a:txBody>
                  <a:tcPr/>
                </a:tc>
                <a:tc>
                  <a:txBody>
                    <a:bodyPr/>
                    <a:lstStyle/>
                    <a:p>
                      <a:r>
                        <a:rPr lang="en-US" sz="1600" strike="noStrike" baseline="0" dirty="0">
                          <a:solidFill>
                            <a:schemeClr val="bg1"/>
                          </a:solidFill>
                        </a:rPr>
                        <a:t>Correction, hallux valgus </a:t>
                      </a:r>
                      <a:r>
                        <a:rPr lang="en-US" sz="1600" strike="sngStrike" baseline="0" dirty="0">
                          <a:solidFill>
                            <a:schemeClr val="accent4"/>
                          </a:solidFill>
                        </a:rPr>
                        <a:t>(bunionectomy), </a:t>
                      </a:r>
                      <a:r>
                        <a:rPr lang="en-US" sz="1600" strike="noStrike" baseline="0" dirty="0">
                          <a:solidFill>
                            <a:schemeClr val="bg1"/>
                          </a:solidFill>
                        </a:rPr>
                        <a:t>with sesamoidectomy, when performed; with first metatarsal and medial cuneiform joint arthrodesis, any method</a:t>
                      </a:r>
                      <a:endParaRPr lang="en-US" sz="1600" strike="sngStrike" baseline="0" dirty="0">
                        <a:solidFill>
                          <a:schemeClr val="bg1"/>
                        </a:solidFill>
                      </a:endParaRPr>
                    </a:p>
                  </a:txBody>
                  <a:tcPr/>
                </a:tc>
                <a:extLst>
                  <a:ext uri="{0D108BD9-81ED-4DB2-BD59-A6C34878D82A}">
                    <a16:rowId xmlns:a16="http://schemas.microsoft.com/office/drawing/2014/main" val="2036571309"/>
                  </a:ext>
                </a:extLst>
              </a:tr>
              <a:tr h="370840">
                <a:tc>
                  <a:txBody>
                    <a:bodyPr/>
                    <a:lstStyle/>
                    <a:p>
                      <a:r>
                        <a:rPr lang="en-US" sz="1600" strike="noStrike" baseline="0" dirty="0">
                          <a:solidFill>
                            <a:schemeClr val="bg1"/>
                          </a:solidFill>
                        </a:rPr>
                        <a:t>28298</a:t>
                      </a:r>
                    </a:p>
                  </a:txBody>
                  <a:tcPr/>
                </a:tc>
                <a:tc>
                  <a:txBody>
                    <a:bodyPr/>
                    <a:lstStyle/>
                    <a:p>
                      <a:r>
                        <a:rPr lang="en-US" sz="1600" strike="noStrike" baseline="0" dirty="0">
                          <a:solidFill>
                            <a:schemeClr val="bg1"/>
                          </a:solidFill>
                        </a:rPr>
                        <a:t>Correction, hallux valgus </a:t>
                      </a:r>
                      <a:r>
                        <a:rPr lang="en-US" sz="1600" u="sng" strike="noStrike" baseline="0" dirty="0">
                          <a:solidFill>
                            <a:schemeClr val="accent4"/>
                          </a:solidFill>
                        </a:rPr>
                        <a:t>with bunionectomy</a:t>
                      </a:r>
                      <a:r>
                        <a:rPr lang="en-US" sz="1600" strike="noStrike" baseline="0" dirty="0">
                          <a:solidFill>
                            <a:schemeClr val="accent4"/>
                          </a:solidFill>
                        </a:rPr>
                        <a:t>, </a:t>
                      </a:r>
                      <a:r>
                        <a:rPr lang="en-US" sz="1600" strike="noStrike" baseline="0" dirty="0">
                          <a:solidFill>
                            <a:schemeClr val="bg1"/>
                          </a:solidFill>
                        </a:rPr>
                        <a:t>with sesamoidectomy when performed; with proximal phalanx osteotomy, any method</a:t>
                      </a:r>
                    </a:p>
                  </a:txBody>
                  <a:tcPr/>
                </a:tc>
                <a:tc>
                  <a:txBody>
                    <a:bodyPr/>
                    <a:lstStyle/>
                    <a:p>
                      <a:r>
                        <a:rPr lang="en-US" sz="1600" strike="noStrike" baseline="0" dirty="0">
                          <a:solidFill>
                            <a:schemeClr val="bg1"/>
                          </a:solidFill>
                        </a:rPr>
                        <a:t>Correction, hallux valgus </a:t>
                      </a:r>
                      <a:r>
                        <a:rPr lang="en-US" sz="1600" strike="sngStrike" baseline="0" dirty="0">
                          <a:solidFill>
                            <a:schemeClr val="accent4"/>
                          </a:solidFill>
                        </a:rPr>
                        <a:t>(bunionectomy), </a:t>
                      </a:r>
                      <a:r>
                        <a:rPr lang="en-US" sz="1600" strike="noStrike" baseline="0" dirty="0">
                          <a:solidFill>
                            <a:schemeClr val="bg1"/>
                          </a:solidFill>
                        </a:rPr>
                        <a:t>with sesamoidectomy, when performed; with proximal phalanx osteotomy, any method</a:t>
                      </a:r>
                      <a:endParaRPr lang="en-US" sz="1600" strike="sngStrike" baseline="0" dirty="0">
                        <a:solidFill>
                          <a:schemeClr val="bg1"/>
                        </a:solidFill>
                      </a:endParaRPr>
                    </a:p>
                  </a:txBody>
                  <a:tcPr/>
                </a:tc>
                <a:extLst>
                  <a:ext uri="{0D108BD9-81ED-4DB2-BD59-A6C34878D82A}">
                    <a16:rowId xmlns:a16="http://schemas.microsoft.com/office/drawing/2014/main" val="1454594119"/>
                  </a:ext>
                </a:extLst>
              </a:tr>
              <a:tr h="370840">
                <a:tc>
                  <a:txBody>
                    <a:bodyPr/>
                    <a:lstStyle/>
                    <a:p>
                      <a:r>
                        <a:rPr lang="en-US" sz="1600" strike="noStrike" baseline="0" dirty="0">
                          <a:solidFill>
                            <a:schemeClr val="bg1"/>
                          </a:solidFill>
                        </a:rPr>
                        <a:t>28299</a:t>
                      </a:r>
                    </a:p>
                  </a:txBody>
                  <a:tcPr/>
                </a:tc>
                <a:tc>
                  <a:txBody>
                    <a:bodyPr/>
                    <a:lstStyle/>
                    <a:p>
                      <a:r>
                        <a:rPr lang="en-US" sz="1600" strike="noStrike" baseline="0" dirty="0">
                          <a:solidFill>
                            <a:schemeClr val="bg1"/>
                          </a:solidFill>
                        </a:rPr>
                        <a:t>Correction, hallux valgus </a:t>
                      </a:r>
                      <a:r>
                        <a:rPr lang="en-US" sz="1600" u="sng" strike="noStrike" baseline="0" dirty="0">
                          <a:solidFill>
                            <a:schemeClr val="accent4"/>
                          </a:solidFill>
                        </a:rPr>
                        <a:t>with bunionectomy</a:t>
                      </a:r>
                      <a:r>
                        <a:rPr lang="en-US" sz="1600" strike="noStrike" baseline="0" dirty="0">
                          <a:solidFill>
                            <a:schemeClr val="accent4"/>
                          </a:solidFill>
                        </a:rPr>
                        <a:t>, </a:t>
                      </a:r>
                      <a:r>
                        <a:rPr lang="en-US" sz="1600" strike="noStrike" baseline="0" dirty="0">
                          <a:solidFill>
                            <a:schemeClr val="bg1"/>
                          </a:solidFill>
                        </a:rPr>
                        <a:t>with sesamoidectomy when performed; with double osteotomy, any method</a:t>
                      </a:r>
                    </a:p>
                  </a:txBody>
                  <a:tcPr/>
                </a:tc>
                <a:tc>
                  <a:txBody>
                    <a:bodyPr/>
                    <a:lstStyle/>
                    <a:p>
                      <a:r>
                        <a:rPr lang="en-US" sz="1600" strike="noStrike" baseline="0" dirty="0">
                          <a:solidFill>
                            <a:schemeClr val="bg1"/>
                          </a:solidFill>
                        </a:rPr>
                        <a:t>Correction, hallux valgus </a:t>
                      </a:r>
                      <a:r>
                        <a:rPr lang="en-US" sz="1600" strike="sngStrike" baseline="0" dirty="0">
                          <a:solidFill>
                            <a:schemeClr val="accent4"/>
                          </a:solidFill>
                        </a:rPr>
                        <a:t>(bunionectomy), </a:t>
                      </a:r>
                      <a:r>
                        <a:rPr lang="en-US" sz="1600" strike="noStrike" baseline="0" dirty="0">
                          <a:solidFill>
                            <a:schemeClr val="bg1"/>
                          </a:solidFill>
                        </a:rPr>
                        <a:t>with sesamoidectomy, when performed; with double osteotomy, any method</a:t>
                      </a:r>
                    </a:p>
                  </a:txBody>
                  <a:tcPr/>
                </a:tc>
                <a:extLst>
                  <a:ext uri="{0D108BD9-81ED-4DB2-BD59-A6C34878D82A}">
                    <a16:rowId xmlns:a16="http://schemas.microsoft.com/office/drawing/2014/main" val="1692582168"/>
                  </a:ext>
                </a:extLst>
              </a:tr>
            </a:tbl>
          </a:graphicData>
        </a:graphic>
      </p:graphicFrame>
      <p:sp>
        <p:nvSpPr>
          <p:cNvPr id="2" name="TextBox 1">
            <a:extLst>
              <a:ext uri="{FF2B5EF4-FFF2-40B4-BE49-F238E27FC236}">
                <a16:creationId xmlns:a16="http://schemas.microsoft.com/office/drawing/2014/main" id="{AFDCC674-7AEB-0B10-1BB3-8742915E761B}"/>
              </a:ext>
            </a:extLst>
          </p:cNvPr>
          <p:cNvSpPr txBox="1"/>
          <p:nvPr/>
        </p:nvSpPr>
        <p:spPr>
          <a:xfrm>
            <a:off x="1192096" y="4705723"/>
            <a:ext cx="9483047"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Instructional note follows code 28297 to clarify that 28740 should be reported when a first metatarsal-cuneiform joint fusion is performed that does not include associated removal of the distal medial prominence of the first metatarsal to correct a hallux valgus</a:t>
            </a:r>
          </a:p>
        </p:txBody>
      </p:sp>
    </p:spTree>
    <p:extLst>
      <p:ext uri="{BB962C8B-B14F-4D97-AF65-F5344CB8AC3E}">
        <p14:creationId xmlns:p14="http://schemas.microsoft.com/office/powerpoint/2010/main" val="183813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 - Respiratory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Two New Codes Added to Capture Procedures Performed on Posterior Nasal Nerve Via Nasal Endoscopy</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31242 - Nasal/sinus endoscopy, surgical; with destruction by radiofrequency ablation, posterior nasal nerve</a:t>
            </a:r>
          </a:p>
          <a:p>
            <a:pPr marL="740664" lvl="1" indent="-457200"/>
            <a:r>
              <a:rPr lang="en-US" sz="2200" dirty="0">
                <a:solidFill>
                  <a:schemeClr val="bg2">
                    <a:lumMod val="25000"/>
                  </a:schemeClr>
                </a:solidFill>
              </a:rPr>
              <a:t>31243 - Nasal/sinus endoscopy, surgical; with destruction by cryoablation, posterior nasal nerve</a:t>
            </a:r>
          </a:p>
          <a:p>
            <a:pPr marL="1197864" lvl="2" indent="-457200"/>
            <a:r>
              <a:rPr lang="en-US" sz="1800" dirty="0">
                <a:solidFill>
                  <a:schemeClr val="bg2">
                    <a:lumMod val="25000"/>
                  </a:schemeClr>
                </a:solidFill>
              </a:rPr>
              <a:t>Frequently done to treat chronic refractory rhinitis</a:t>
            </a:r>
          </a:p>
          <a:p>
            <a:pPr marL="1197864" lvl="2" indent="-457200"/>
            <a:r>
              <a:rPr lang="en-US" sz="1800" dirty="0">
                <a:solidFill>
                  <a:schemeClr val="bg2">
                    <a:lumMod val="25000"/>
                  </a:schemeClr>
                </a:solidFill>
              </a:rPr>
              <a:t>Nerve plexus (bundle) is ablated, not a specific nerve</a:t>
            </a:r>
          </a:p>
          <a:p>
            <a:pPr marL="1197864" lvl="2" indent="-457200"/>
            <a:r>
              <a:rPr lang="en-US" sz="1800" dirty="0">
                <a:solidFill>
                  <a:schemeClr val="bg2">
                    <a:lumMod val="25000"/>
                  </a:schemeClr>
                </a:solidFill>
              </a:rPr>
              <a:t>Procedure is inherently bilateral; when done on only one side, append modifier 52</a:t>
            </a:r>
          </a:p>
          <a:p>
            <a:pPr marL="1197864" lvl="2" indent="-457200"/>
            <a:r>
              <a:rPr lang="en-US" sz="1800" dirty="0" err="1">
                <a:solidFill>
                  <a:schemeClr val="bg2">
                    <a:lumMod val="25000"/>
                  </a:schemeClr>
                </a:solidFill>
              </a:rPr>
              <a:t>RhinAer</a:t>
            </a:r>
            <a:r>
              <a:rPr lang="en-US" sz="1800" dirty="0">
                <a:solidFill>
                  <a:schemeClr val="bg2">
                    <a:lumMod val="25000"/>
                  </a:schemeClr>
                </a:solidFill>
              </a:rPr>
              <a:t>® procedure uses RF; </a:t>
            </a:r>
            <a:r>
              <a:rPr lang="en-US" sz="1800" dirty="0" err="1">
                <a:solidFill>
                  <a:schemeClr val="bg2">
                    <a:lumMod val="25000"/>
                  </a:schemeClr>
                </a:solidFill>
              </a:rPr>
              <a:t>ClariFix</a:t>
            </a:r>
            <a:r>
              <a:rPr lang="en-US" sz="1800" dirty="0">
                <a:solidFill>
                  <a:schemeClr val="bg2">
                    <a:lumMod val="25000"/>
                  </a:schemeClr>
                </a:solidFill>
              </a:rPr>
              <a:t>® uses cryotherapy</a:t>
            </a:r>
          </a:p>
        </p:txBody>
      </p:sp>
    </p:spTree>
    <p:extLst>
      <p:ext uri="{BB962C8B-B14F-4D97-AF65-F5344CB8AC3E}">
        <p14:creationId xmlns:p14="http://schemas.microsoft.com/office/powerpoint/2010/main" val="412019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30FA-189F-D1CE-0881-7A4862721C25}"/>
              </a:ext>
            </a:extLst>
          </p:cNvPr>
          <p:cNvSpPr>
            <a:spLocks noGrp="1"/>
          </p:cNvSpPr>
          <p:nvPr>
            <p:ph type="title"/>
          </p:nvPr>
        </p:nvSpPr>
        <p:spPr/>
        <p:txBody>
          <a:bodyPr/>
          <a:lstStyle/>
          <a:p>
            <a:r>
              <a:rPr lang="en-US" dirty="0"/>
              <a:t>Posterior Nasal Nerve Ablation</a:t>
            </a:r>
          </a:p>
        </p:txBody>
      </p:sp>
      <p:pic>
        <p:nvPicPr>
          <p:cNvPr id="5" name="Content Placeholder 4">
            <a:extLst>
              <a:ext uri="{FF2B5EF4-FFF2-40B4-BE49-F238E27FC236}">
                <a16:creationId xmlns:a16="http://schemas.microsoft.com/office/drawing/2014/main" id="{6F7B41AD-9E1A-F91E-17CE-6EA3444B96D1}"/>
              </a:ext>
            </a:extLst>
          </p:cNvPr>
          <p:cNvPicPr>
            <a:picLocks noGrp="1" noChangeAspect="1"/>
          </p:cNvPicPr>
          <p:nvPr>
            <p:ph idx="1"/>
          </p:nvPr>
        </p:nvPicPr>
        <p:blipFill>
          <a:blip r:embed="rId2"/>
          <a:srcRect/>
          <a:stretch/>
        </p:blipFill>
        <p:spPr>
          <a:xfrm>
            <a:off x="3653528" y="1253331"/>
            <a:ext cx="4884943" cy="4351338"/>
          </a:xfrm>
        </p:spPr>
      </p:pic>
    </p:spTree>
    <p:extLst>
      <p:ext uri="{BB962C8B-B14F-4D97-AF65-F5344CB8AC3E}">
        <p14:creationId xmlns:p14="http://schemas.microsoft.com/office/powerpoint/2010/main" val="366686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600" dirty="0"/>
              <a:t>Added Guidelines – Phrenic Nerve Stimulation System</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740664" lvl="1" indent="-457200"/>
            <a:r>
              <a:rPr lang="en-US" sz="2200" dirty="0">
                <a:solidFill>
                  <a:schemeClr val="bg2">
                    <a:lumMod val="25000"/>
                  </a:schemeClr>
                </a:solidFill>
              </a:rPr>
              <a:t>New codes 33276-33281, 33287, 33288, and 93150-93153 are replacing Category III codes 0424T-0436T for reporting of phrenic nerve stimulator system procedures</a:t>
            </a:r>
          </a:p>
          <a:p>
            <a:pPr marL="740664" lvl="1" indent="-457200"/>
            <a:r>
              <a:rPr lang="en-US" sz="2200" dirty="0">
                <a:solidFill>
                  <a:schemeClr val="bg2">
                    <a:lumMod val="25000"/>
                  </a:schemeClr>
                </a:solidFill>
              </a:rPr>
              <a:t>Insertion of phrenic nerve stimulation system includes a pulse generator, which is placed in the pectoral region, and a stimulation lead, placed in the brachiocephalic or pericardiophrenic vein</a:t>
            </a:r>
          </a:p>
          <a:p>
            <a:pPr marL="740664" lvl="1" indent="-457200"/>
            <a:r>
              <a:rPr lang="en-US" sz="2200" dirty="0">
                <a:solidFill>
                  <a:schemeClr val="bg2">
                    <a:lumMod val="25000"/>
                  </a:schemeClr>
                </a:solidFill>
              </a:rPr>
              <a:t>System placement includes initiating diagnostic mode, evaluating the system, vessel catheterization, and all imaging guidance</a:t>
            </a:r>
          </a:p>
          <a:p>
            <a:pPr marL="740664" lvl="1" indent="-457200"/>
            <a:r>
              <a:rPr lang="en-US" sz="2200" dirty="0">
                <a:solidFill>
                  <a:schemeClr val="bg2">
                    <a:lumMod val="25000"/>
                  </a:schemeClr>
                </a:solidFill>
              </a:rPr>
              <a:t>If a separate sensing lead is placed at the time of system insertion, an add-on code of 33277 is reported</a:t>
            </a:r>
          </a:p>
          <a:p>
            <a:pPr marL="740664" lvl="1" indent="-457200"/>
            <a:r>
              <a:rPr lang="en-US" sz="2200" dirty="0">
                <a:solidFill>
                  <a:schemeClr val="bg2">
                    <a:lumMod val="25000"/>
                  </a:schemeClr>
                </a:solidFill>
              </a:rPr>
              <a:t>If a separate sensing lead is placed other than at time of system insertion, report using 33999</a:t>
            </a:r>
          </a:p>
          <a:p>
            <a:pPr marL="740664" lvl="1" indent="-457200"/>
            <a:r>
              <a:rPr lang="en-US" sz="2200" dirty="0">
                <a:solidFill>
                  <a:schemeClr val="bg2">
                    <a:lumMod val="25000"/>
                  </a:schemeClr>
                </a:solidFill>
              </a:rPr>
              <a:t>33279 and 33288 are reported only once per encounter regardless of number of leads removed</a:t>
            </a:r>
          </a:p>
        </p:txBody>
      </p:sp>
    </p:spTree>
    <p:extLst>
      <p:ext uri="{BB962C8B-B14F-4D97-AF65-F5344CB8AC3E}">
        <p14:creationId xmlns:p14="http://schemas.microsoft.com/office/powerpoint/2010/main" val="86629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5AC9D6-B503-29DD-68EA-653B8B175A1B}"/>
              </a:ext>
            </a:extLst>
          </p:cNvPr>
          <p:cNvSpPr>
            <a:spLocks noGrp="1"/>
          </p:cNvSpPr>
          <p:nvPr>
            <p:ph type="title"/>
          </p:nvPr>
        </p:nvSpPr>
        <p:spPr/>
        <p:txBody>
          <a:bodyPr/>
          <a:lstStyle/>
          <a:p>
            <a:r>
              <a:rPr lang="en-US" dirty="0" err="1"/>
              <a:t>remedē</a:t>
            </a:r>
            <a:r>
              <a:rPr lang="en-US" dirty="0"/>
              <a:t>® System</a:t>
            </a:r>
          </a:p>
        </p:txBody>
      </p:sp>
      <p:pic>
        <p:nvPicPr>
          <p:cNvPr id="11" name="Content Placeholder 10" descr="Diagram of a human chest with a diagram of the heart and lungs&#10;&#10;Description automatically generated with medium confidence">
            <a:extLst>
              <a:ext uri="{FF2B5EF4-FFF2-40B4-BE49-F238E27FC236}">
                <a16:creationId xmlns:a16="http://schemas.microsoft.com/office/drawing/2014/main" id="{D0FE22AE-8819-F00F-69F4-D1D95ECF23AA}"/>
              </a:ext>
            </a:extLst>
          </p:cNvPr>
          <p:cNvPicPr>
            <a:picLocks noGrp="1" noChangeAspect="1"/>
          </p:cNvPicPr>
          <p:nvPr>
            <p:ph idx="1"/>
          </p:nvPr>
        </p:nvPicPr>
        <p:blipFill>
          <a:blip r:embed="rId2"/>
          <a:stretch>
            <a:fillRect/>
          </a:stretch>
        </p:blipFill>
        <p:spPr>
          <a:xfrm>
            <a:off x="3258171" y="1329237"/>
            <a:ext cx="5675658" cy="4351338"/>
          </a:xfrm>
        </p:spPr>
      </p:pic>
    </p:spTree>
    <p:extLst>
      <p:ext uri="{BB962C8B-B14F-4D97-AF65-F5344CB8AC3E}">
        <p14:creationId xmlns:p14="http://schemas.microsoft.com/office/powerpoint/2010/main" val="322968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pPr algn="ctr"/>
            <a:r>
              <a:rPr lang="en-US" dirty="0"/>
              <a:t>Added Codes – Phrenic Nerve Stimulation System</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Eight New Codes Added to Capture Insertion, Removal, Replacement, or Repositioning of Phrenic Nerve Stimulator</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33276 - Insertion of phrenic nerve stimulator system (pulse generator and stimulating lead[s]), including vessel catheterization, all imaging guidance, and pulse generator initial analysis with diagnostic mode activation, when performed</a:t>
            </a:r>
          </a:p>
          <a:p>
            <a:pPr marL="740664" lvl="1" indent="-457200"/>
            <a:r>
              <a:rPr lang="en-US" sz="2200" dirty="0">
                <a:solidFill>
                  <a:schemeClr val="bg2">
                    <a:lumMod val="25000"/>
                  </a:schemeClr>
                </a:solidFill>
              </a:rPr>
              <a:t>33277 – Insertion of phrenic nerve stimulator transvenous sensing lead (List separately in addition to code for primary procedure)</a:t>
            </a:r>
          </a:p>
          <a:p>
            <a:pPr marL="740664" lvl="1" indent="-457200"/>
            <a:r>
              <a:rPr lang="en-US" sz="2200" dirty="0">
                <a:solidFill>
                  <a:schemeClr val="bg2">
                    <a:lumMod val="25000"/>
                  </a:schemeClr>
                </a:solidFill>
              </a:rPr>
              <a:t>33278 - Removal of phrenic nerve stimulator, including vessel catheterization, all imaging guidance, and interrogation and programming, when performed; system, including pulse generator and lead(s)</a:t>
            </a:r>
          </a:p>
          <a:p>
            <a:pPr marL="740664" lvl="1" indent="-457200"/>
            <a:r>
              <a:rPr lang="en-US" sz="2200" dirty="0">
                <a:solidFill>
                  <a:schemeClr val="bg2">
                    <a:lumMod val="25000"/>
                  </a:schemeClr>
                </a:solidFill>
              </a:rPr>
              <a:t>33279 - Removal of phrenic nerve stimulator, including vessel catheterization, all imaging guidance, and interrogation and programming, when performed; transvenous stimulation or sensing lead(s) only</a:t>
            </a:r>
          </a:p>
          <a:p>
            <a:pPr marL="740664" lvl="1" indent="-457200"/>
            <a:endParaRPr lang="en-US" sz="2200" dirty="0">
              <a:solidFill>
                <a:schemeClr val="bg2">
                  <a:lumMod val="25000"/>
                </a:schemeClr>
              </a:solidFill>
            </a:endParaRPr>
          </a:p>
        </p:txBody>
      </p:sp>
    </p:spTree>
    <p:extLst>
      <p:ext uri="{BB962C8B-B14F-4D97-AF65-F5344CB8AC3E}">
        <p14:creationId xmlns:p14="http://schemas.microsoft.com/office/powerpoint/2010/main" val="3894407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pPr algn="ctr"/>
            <a:r>
              <a:rPr lang="en-US" dirty="0"/>
              <a:t>Added Codes – Phrenic Nerve </a:t>
            </a:r>
            <a:r>
              <a:rPr lang="en-US"/>
              <a:t>Stimulation System</a:t>
            </a:r>
            <a:endParaRPr lang="en-US" dirty="0"/>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Eight New Codes Added to Capture Insertion, Removal, Replacement, or Repositioning of Phrenic Nerve Stimulator</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33280 - Removal of phrenic nerve stimulator, including vessel catheterization, all imaging guidance, and interrogation and programming, when performed; pulse generator only</a:t>
            </a:r>
          </a:p>
          <a:p>
            <a:pPr marL="740664" lvl="1" indent="-457200"/>
            <a:r>
              <a:rPr lang="en-US" sz="2200" dirty="0">
                <a:solidFill>
                  <a:schemeClr val="bg2">
                    <a:lumMod val="25000"/>
                  </a:schemeClr>
                </a:solidFill>
              </a:rPr>
              <a:t>33281 – Repositioning of phrenic nerve stimulator transvenous lead(s)</a:t>
            </a:r>
          </a:p>
          <a:p>
            <a:pPr marL="740664" lvl="1" indent="-457200"/>
            <a:r>
              <a:rPr lang="en-US" sz="2200" dirty="0">
                <a:solidFill>
                  <a:schemeClr val="bg2">
                    <a:lumMod val="25000"/>
                  </a:schemeClr>
                </a:solidFill>
              </a:rPr>
              <a:t>33287 - Removal and replacement of phrenic nerve stimulator, including vessel catheterization, all imaging guidance, and interrogation and programming, when performed; pulse generator</a:t>
            </a:r>
          </a:p>
          <a:p>
            <a:pPr marL="740664" lvl="1" indent="-457200"/>
            <a:r>
              <a:rPr lang="en-US" sz="2200" dirty="0">
                <a:solidFill>
                  <a:schemeClr val="bg2">
                    <a:lumMod val="25000"/>
                  </a:schemeClr>
                </a:solidFill>
              </a:rPr>
              <a:t>33288 - Removal and replacement of phrenic nerve stimulator, including vessel catheterization, all imaging guidance, and interrogation and programming, when performed; transvenous stimulation or sensing lead(s)	</a:t>
            </a:r>
          </a:p>
          <a:p>
            <a:pPr marL="740664" lvl="1" indent="-457200"/>
            <a:endParaRPr lang="en-US" sz="2200" dirty="0">
              <a:solidFill>
                <a:schemeClr val="bg2">
                  <a:lumMod val="25000"/>
                </a:schemeClr>
              </a:solidFill>
            </a:endParaRPr>
          </a:p>
        </p:txBody>
      </p:sp>
    </p:spTree>
    <p:extLst>
      <p:ext uri="{BB962C8B-B14F-4D97-AF65-F5344CB8AC3E}">
        <p14:creationId xmlns:p14="http://schemas.microsoft.com/office/powerpoint/2010/main" val="283851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D3C4-9472-018D-F632-DE8CD8B93705}"/>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Jennifer Bishop</a:t>
            </a:r>
            <a:br>
              <a:rPr lang="en-US" dirty="0">
                <a:latin typeface="Arial Black" panose="020B0604020202020204" pitchFamily="34" charset="0"/>
                <a:cs typeface="Arial Black" panose="020B0604020202020204" pitchFamily="34" charset="0"/>
              </a:rPr>
            </a:br>
            <a:r>
              <a:rPr lang="en-US" sz="3200" dirty="0"/>
              <a:t>RHIT, CCS, CCS-P, CHRI</a:t>
            </a:r>
            <a:endParaRPr lang="en-US" dirty="0"/>
          </a:p>
        </p:txBody>
      </p:sp>
    </p:spTree>
    <p:extLst>
      <p:ext uri="{BB962C8B-B14F-4D97-AF65-F5344CB8AC3E}">
        <p14:creationId xmlns:p14="http://schemas.microsoft.com/office/powerpoint/2010/main" val="2583452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Guidelines – Leadless Pacemaker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740664" lvl="1" indent="-457200"/>
            <a:r>
              <a:rPr lang="en-US" sz="2200" dirty="0">
                <a:solidFill>
                  <a:schemeClr val="bg2">
                    <a:lumMod val="25000"/>
                  </a:schemeClr>
                </a:solidFill>
              </a:rPr>
              <a:t>Leadless pacemaker consists of generator and electrode which is implanted in a cardiac chamber via transcatheter transvenous approach</a:t>
            </a:r>
          </a:p>
          <a:p>
            <a:pPr marL="740664" lvl="1" indent="-457200"/>
            <a:r>
              <a:rPr lang="en-US" sz="2200" dirty="0">
                <a:solidFill>
                  <a:schemeClr val="bg2">
                    <a:lumMod val="25000"/>
                  </a:schemeClr>
                </a:solidFill>
              </a:rPr>
              <a:t>Right ventricular single-chamber leadless pacemaker services are reported using 33274-33275</a:t>
            </a:r>
          </a:p>
          <a:p>
            <a:pPr marL="740664" lvl="1" indent="-457200"/>
            <a:r>
              <a:rPr lang="en-US" sz="2200" dirty="0">
                <a:solidFill>
                  <a:schemeClr val="bg2">
                    <a:lumMod val="25000"/>
                  </a:schemeClr>
                </a:solidFill>
              </a:rPr>
              <a:t>Right atrial single-chamber leadless pacemaker services are reported using 0823T-0825T</a:t>
            </a:r>
          </a:p>
          <a:p>
            <a:pPr marL="740664" lvl="1" indent="-457200"/>
            <a:r>
              <a:rPr lang="en-US" sz="2200" dirty="0">
                <a:solidFill>
                  <a:schemeClr val="bg2">
                    <a:lumMod val="25000"/>
                  </a:schemeClr>
                </a:solidFill>
              </a:rPr>
              <a:t>Dual-chamber leadless pacemaker services in the right atrium and/or right ventricle are reported using 0795T-0803T</a:t>
            </a:r>
          </a:p>
          <a:p>
            <a:pPr marL="740664" lvl="1" indent="-457200"/>
            <a:r>
              <a:rPr lang="en-US" sz="2200" dirty="0">
                <a:solidFill>
                  <a:schemeClr val="bg2">
                    <a:lumMod val="25000"/>
                  </a:schemeClr>
                </a:solidFill>
              </a:rPr>
              <a:t>Right heart catheterization is included in all leadless pacemaker services unless done for a separate and distinct indication</a:t>
            </a:r>
          </a:p>
          <a:p>
            <a:pPr marL="740664" lvl="1" indent="-457200"/>
            <a:r>
              <a:rPr lang="en-US" sz="2200" dirty="0">
                <a:solidFill>
                  <a:schemeClr val="bg2">
                    <a:lumMod val="25000"/>
                  </a:schemeClr>
                </a:solidFill>
              </a:rPr>
              <a:t>Procedures also include fluoroscopy, venous access, and radiological guidance</a:t>
            </a:r>
          </a:p>
          <a:p>
            <a:pPr marL="740664" lvl="1" indent="-457200"/>
            <a:r>
              <a:rPr lang="en-US" sz="2200" dirty="0">
                <a:solidFill>
                  <a:schemeClr val="bg2">
                    <a:lumMod val="25000"/>
                  </a:schemeClr>
                </a:solidFill>
              </a:rPr>
              <a:t>Device evaluation at the time of surgery is included and is not separately reported</a:t>
            </a:r>
            <a:endParaRPr lang="en-US" sz="1800" dirty="0">
              <a:solidFill>
                <a:schemeClr val="bg2">
                  <a:lumMod val="25000"/>
                </a:schemeClr>
              </a:solidFill>
            </a:endParaRPr>
          </a:p>
          <a:p>
            <a:pPr marL="740664" lvl="1" indent="-457200"/>
            <a:endParaRPr lang="en-US" sz="2200" dirty="0">
              <a:solidFill>
                <a:schemeClr val="bg2">
                  <a:lumMod val="25000"/>
                </a:schemeClr>
              </a:solidFill>
            </a:endParaRPr>
          </a:p>
        </p:txBody>
      </p:sp>
    </p:spTree>
    <p:extLst>
      <p:ext uri="{BB962C8B-B14F-4D97-AF65-F5344CB8AC3E}">
        <p14:creationId xmlns:p14="http://schemas.microsoft.com/office/powerpoint/2010/main" val="2378789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 – Urinary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One New Code Added to Report Treatment of Urethral Stricture</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52284 - Cystourethroscopy, with mechanical urethral dilation and urethral therapeutic drug delivery by drug-coated balloon catheter for urethral stricture or stenosis, male, including fluoroscopy, when performed</a:t>
            </a:r>
          </a:p>
          <a:p>
            <a:pPr marL="1197864" lvl="2" indent="-457200"/>
            <a:r>
              <a:rPr lang="en-US" dirty="0">
                <a:solidFill>
                  <a:schemeClr val="bg2">
                    <a:lumMod val="25000"/>
                  </a:schemeClr>
                </a:solidFill>
              </a:rPr>
              <a:t>Replacement for Expiring Category III code 0499T</a:t>
            </a:r>
          </a:p>
          <a:p>
            <a:pPr marL="1197864" lvl="2" indent="-457200"/>
            <a:r>
              <a:rPr lang="en-US" dirty="0">
                <a:solidFill>
                  <a:schemeClr val="bg2">
                    <a:lumMod val="25000"/>
                  </a:schemeClr>
                </a:solidFill>
              </a:rPr>
              <a:t>Code includes cystoscopy, urethral dilation, drug delivery using a balloon catheter, and necessary fluoroscopy</a:t>
            </a:r>
          </a:p>
          <a:p>
            <a:pPr marL="1197864" lvl="2" indent="-457200"/>
            <a:r>
              <a:rPr lang="en-US" dirty="0">
                <a:solidFill>
                  <a:schemeClr val="bg2">
                    <a:lumMod val="25000"/>
                  </a:schemeClr>
                </a:solidFill>
              </a:rPr>
              <a:t>Do not report in conjunction with 51610, 52000, 52281, 52283, 74450, or 76000</a:t>
            </a:r>
          </a:p>
        </p:txBody>
      </p:sp>
    </p:spTree>
    <p:extLst>
      <p:ext uri="{BB962C8B-B14F-4D97-AF65-F5344CB8AC3E}">
        <p14:creationId xmlns:p14="http://schemas.microsoft.com/office/powerpoint/2010/main" val="219983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 – Female Genital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One New Code Added to Report Radiofrequency Ablation of Uterine Fibroids</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58580 - Transcervical ablation of uterine fibroid(s), including intraoperative ultrasound guidance and monitoring, radiofrequency</a:t>
            </a:r>
          </a:p>
          <a:p>
            <a:pPr marL="1197864" lvl="2" indent="-457200"/>
            <a:r>
              <a:rPr lang="en-US" dirty="0">
                <a:solidFill>
                  <a:schemeClr val="bg2">
                    <a:lumMod val="25000"/>
                  </a:schemeClr>
                </a:solidFill>
              </a:rPr>
              <a:t>Replacement for Expiring Category III Code 0404T</a:t>
            </a:r>
          </a:p>
          <a:p>
            <a:pPr marL="1197864" lvl="2" indent="-457200"/>
            <a:r>
              <a:rPr lang="en-US" dirty="0">
                <a:solidFill>
                  <a:schemeClr val="bg2">
                    <a:lumMod val="25000"/>
                  </a:schemeClr>
                </a:solidFill>
              </a:rPr>
              <a:t>Procedure is not laparoscopic (58674) and is not for ablation of endometrium (58353, 58356 or 58563)</a:t>
            </a:r>
          </a:p>
          <a:p>
            <a:pPr marL="1197864" lvl="2" indent="-457200"/>
            <a:r>
              <a:rPr lang="en-US" dirty="0">
                <a:solidFill>
                  <a:schemeClr val="bg2">
                    <a:lumMod val="25000"/>
                  </a:schemeClr>
                </a:solidFill>
              </a:rPr>
              <a:t>Do not report in conjunction with 58561, 58674, 76830, 76940, or 76998</a:t>
            </a:r>
          </a:p>
          <a:p>
            <a:pPr marL="1197864" lvl="2" indent="-457200"/>
            <a:r>
              <a:rPr lang="en-US" dirty="0">
                <a:solidFill>
                  <a:schemeClr val="bg2">
                    <a:lumMod val="25000"/>
                  </a:schemeClr>
                </a:solidFill>
              </a:rPr>
              <a:t>New subsection titled “Other Procedures” created which now includes 58353, 58356, and 58580</a:t>
            </a:r>
          </a:p>
        </p:txBody>
      </p:sp>
    </p:spTree>
    <p:extLst>
      <p:ext uri="{BB962C8B-B14F-4D97-AF65-F5344CB8AC3E}">
        <p14:creationId xmlns:p14="http://schemas.microsoft.com/office/powerpoint/2010/main" val="758047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600" dirty="0"/>
              <a:t>Instructional Note Added – Female Genital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New parenthetical note added to provide clarity when bilateral procedure is performed</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58661 – Laparoscopy, surgical; with removal of adnexal structures (partial or total oophorectomy and/or salpingectomy) should have modifier 50 appended when procedure is performed on both sides of the body</a:t>
            </a:r>
          </a:p>
          <a:p>
            <a:pPr marL="1197864" lvl="2" indent="-457200"/>
            <a:r>
              <a:rPr lang="en-US" dirty="0">
                <a:solidFill>
                  <a:schemeClr val="bg2">
                    <a:lumMod val="25000"/>
                  </a:schemeClr>
                </a:solidFill>
              </a:rPr>
              <a:t>The term “adnexal structures” applies to the tubes and ovaries on a single side of the body</a:t>
            </a:r>
          </a:p>
        </p:txBody>
      </p:sp>
    </p:spTree>
    <p:extLst>
      <p:ext uri="{BB962C8B-B14F-4D97-AF65-F5344CB8AC3E}">
        <p14:creationId xmlns:p14="http://schemas.microsoft.com/office/powerpoint/2010/main" val="425385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53942-F306-F252-85A0-A21BEACA727D}"/>
              </a:ext>
            </a:extLst>
          </p:cNvPr>
          <p:cNvSpPr>
            <a:spLocks noGrp="1"/>
          </p:cNvSpPr>
          <p:nvPr>
            <p:ph type="title"/>
          </p:nvPr>
        </p:nvSpPr>
        <p:spPr/>
        <p:txBody>
          <a:bodyPr/>
          <a:lstStyle/>
          <a:p>
            <a:r>
              <a:rPr lang="en-US" dirty="0"/>
              <a:t>Added Codes – Nervous Section</a:t>
            </a:r>
          </a:p>
        </p:txBody>
      </p:sp>
      <p:pic>
        <p:nvPicPr>
          <p:cNvPr id="5" name="Content Placeholder 4" descr="A diagram of a brain&#10;&#10;Description automatically generated">
            <a:extLst>
              <a:ext uri="{FF2B5EF4-FFF2-40B4-BE49-F238E27FC236}">
                <a16:creationId xmlns:a16="http://schemas.microsoft.com/office/drawing/2014/main" id="{4C7DE5FD-BE82-BF3D-A13A-17716644B229}"/>
              </a:ext>
            </a:extLst>
          </p:cNvPr>
          <p:cNvPicPr>
            <a:picLocks noGrp="1" noChangeAspect="1"/>
          </p:cNvPicPr>
          <p:nvPr>
            <p:ph idx="1"/>
          </p:nvPr>
        </p:nvPicPr>
        <p:blipFill>
          <a:blip r:embed="rId2"/>
          <a:stretch>
            <a:fillRect/>
          </a:stretch>
        </p:blipFill>
        <p:spPr>
          <a:xfrm>
            <a:off x="2251075" y="2362200"/>
            <a:ext cx="2286000" cy="2000250"/>
          </a:xfrm>
        </p:spPr>
      </p:pic>
      <p:sp>
        <p:nvSpPr>
          <p:cNvPr id="7" name="Content Placeholder 6">
            <a:extLst>
              <a:ext uri="{FF2B5EF4-FFF2-40B4-BE49-F238E27FC236}">
                <a16:creationId xmlns:a16="http://schemas.microsoft.com/office/drawing/2014/main" id="{AB144B3A-5AA0-5FA2-B972-6C9C2795D893}"/>
              </a:ext>
            </a:extLst>
          </p:cNvPr>
          <p:cNvSpPr>
            <a:spLocks noGrp="1"/>
          </p:cNvSpPr>
          <p:nvPr>
            <p:ph idx="13"/>
          </p:nvPr>
        </p:nvSpPr>
        <p:spPr>
          <a:xfrm>
            <a:off x="6241312" y="1309008"/>
            <a:ext cx="5112488" cy="4629148"/>
          </a:xfrm>
        </p:spPr>
        <p:txBody>
          <a:bodyPr/>
          <a:lstStyle/>
          <a:p>
            <a:pPr marL="342900" indent="-342900">
              <a:buFont typeface="Wingdings" panose="05000000000000000000" pitchFamily="2" charset="2"/>
              <a:buChar char="§"/>
            </a:pPr>
            <a:r>
              <a:rPr lang="en-US" sz="2400" dirty="0"/>
              <a:t> </a:t>
            </a:r>
            <a:r>
              <a:rPr lang="en-US" sz="2400" dirty="0" err="1"/>
              <a:t>NeuroPace</a:t>
            </a:r>
            <a:r>
              <a:rPr lang="en-US" sz="2400" dirty="0"/>
              <a:t> RNS® System for treatment of drug-resistant focal epilepsy</a:t>
            </a:r>
          </a:p>
          <a:p>
            <a:pPr marL="342900" indent="-342900">
              <a:buFont typeface="Wingdings" panose="05000000000000000000" pitchFamily="2" charset="2"/>
              <a:buChar char="§"/>
            </a:pPr>
            <a:r>
              <a:rPr lang="en-US" sz="2400" dirty="0"/>
              <a:t>Consists of pulse generator mounted in skull and two leads</a:t>
            </a:r>
          </a:p>
          <a:p>
            <a:pPr marL="342900" indent="-342900">
              <a:buFont typeface="Wingdings" panose="05000000000000000000" pitchFamily="2" charset="2"/>
              <a:buChar char="§"/>
            </a:pPr>
            <a:r>
              <a:rPr lang="en-US" sz="2400" dirty="0"/>
              <a:t>Monitors brainwaves through continuous EEG recordings</a:t>
            </a:r>
          </a:p>
          <a:p>
            <a:pPr marL="342900" indent="-342900">
              <a:buFont typeface="Wingdings" panose="05000000000000000000" pitchFamily="2" charset="2"/>
              <a:buChar char="§"/>
            </a:pPr>
            <a:r>
              <a:rPr lang="en-US" sz="2400" dirty="0"/>
              <a:t>Disrupts abnormal brainwave activity by sending brief pulses</a:t>
            </a:r>
          </a:p>
        </p:txBody>
      </p:sp>
    </p:spTree>
    <p:extLst>
      <p:ext uri="{BB962C8B-B14F-4D97-AF65-F5344CB8AC3E}">
        <p14:creationId xmlns:p14="http://schemas.microsoft.com/office/powerpoint/2010/main" val="828359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Nervous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lgn="ctr"/>
            <a:r>
              <a:rPr lang="en-US" sz="2400" dirty="0">
                <a:solidFill>
                  <a:schemeClr val="bg2">
                    <a:lumMod val="25000"/>
                  </a:schemeClr>
                </a:solidFill>
              </a:rPr>
              <a:t>Three New Codes Added to Capture Insertion, Removal, Replacement or Revision of Skull-Mounted Cranial Neurostimulator</a:t>
            </a:r>
            <a:endParaRPr lang="en-US" sz="2800" dirty="0">
              <a:solidFill>
                <a:schemeClr val="bg2">
                  <a:lumMod val="25000"/>
                </a:schemeClr>
              </a:solidFill>
            </a:endParaRPr>
          </a:p>
          <a:p>
            <a:pPr marL="740664" lvl="1" indent="-457200"/>
            <a:r>
              <a:rPr lang="en-US" sz="2200" dirty="0">
                <a:solidFill>
                  <a:schemeClr val="bg2">
                    <a:lumMod val="25000"/>
                  </a:schemeClr>
                </a:solidFill>
              </a:rPr>
              <a:t>61889 – Insertion of skull-mounted cranial neurostimulator pulse generator or receiver, including craniectomy or craniotomy, when performed, with direct or inductive coupling, with connection to depth and/or cortical strip electrode array(s)</a:t>
            </a:r>
          </a:p>
          <a:p>
            <a:pPr marL="740664" lvl="1" indent="-457200"/>
            <a:r>
              <a:rPr lang="en-US" sz="2200" dirty="0">
                <a:solidFill>
                  <a:schemeClr val="bg2">
                    <a:lumMod val="25000"/>
                  </a:schemeClr>
                </a:solidFill>
              </a:rPr>
              <a:t>61891 - Revision or replacement of skull-mounted cranial neurostimulator pulse generator or receiver with connection to depth and/or cortical strip electrode array(s)</a:t>
            </a:r>
          </a:p>
          <a:p>
            <a:pPr marL="740664" lvl="1" indent="-457200"/>
            <a:r>
              <a:rPr lang="en-US" sz="2200" dirty="0">
                <a:solidFill>
                  <a:schemeClr val="bg2">
                    <a:lumMod val="25000"/>
                  </a:schemeClr>
                </a:solidFill>
              </a:rPr>
              <a:t>61892 - Removal of skull-mounted cranial neurostimulator pulse generator or receiver with cranioplasty, when performed</a:t>
            </a:r>
          </a:p>
          <a:p>
            <a:pPr marL="1197864" lvl="2" indent="-457200"/>
            <a:r>
              <a:rPr lang="en-US" dirty="0">
                <a:solidFill>
                  <a:schemeClr val="bg2">
                    <a:lumMod val="25000"/>
                  </a:schemeClr>
                </a:solidFill>
              </a:rPr>
              <a:t>Instructional notes to direct coders to 61885-61888 for cranial neurostimulator procedures other than skull mounted</a:t>
            </a:r>
          </a:p>
        </p:txBody>
      </p:sp>
    </p:spTree>
    <p:extLst>
      <p:ext uri="{BB962C8B-B14F-4D97-AF65-F5344CB8AC3E}">
        <p14:creationId xmlns:p14="http://schemas.microsoft.com/office/powerpoint/2010/main" val="2786467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53942-F306-F252-85A0-A21BEACA727D}"/>
              </a:ext>
            </a:extLst>
          </p:cNvPr>
          <p:cNvSpPr>
            <a:spLocks noGrp="1"/>
          </p:cNvSpPr>
          <p:nvPr>
            <p:ph type="title"/>
          </p:nvPr>
        </p:nvSpPr>
        <p:spPr/>
        <p:txBody>
          <a:bodyPr/>
          <a:lstStyle/>
          <a:p>
            <a:r>
              <a:rPr lang="en-US" dirty="0"/>
              <a:t>Added Codes – Nervous Section</a:t>
            </a:r>
          </a:p>
        </p:txBody>
      </p:sp>
      <p:pic>
        <p:nvPicPr>
          <p:cNvPr id="5" name="Content Placeholder 4">
            <a:extLst>
              <a:ext uri="{FF2B5EF4-FFF2-40B4-BE49-F238E27FC236}">
                <a16:creationId xmlns:a16="http://schemas.microsoft.com/office/drawing/2014/main" id="{4C7DE5FD-BE82-BF3D-A13A-17716644B229}"/>
              </a:ext>
            </a:extLst>
          </p:cNvPr>
          <p:cNvPicPr>
            <a:picLocks noGrp="1" noChangeAspect="1"/>
          </p:cNvPicPr>
          <p:nvPr>
            <p:ph idx="1"/>
          </p:nvPr>
        </p:nvPicPr>
        <p:blipFill>
          <a:blip r:embed="rId2"/>
          <a:stretch/>
        </p:blipFill>
        <p:spPr>
          <a:xfrm>
            <a:off x="2104798" y="1888307"/>
            <a:ext cx="2623957" cy="2623957"/>
          </a:xfrm>
        </p:spPr>
      </p:pic>
      <p:sp>
        <p:nvSpPr>
          <p:cNvPr id="7" name="Content Placeholder 6">
            <a:extLst>
              <a:ext uri="{FF2B5EF4-FFF2-40B4-BE49-F238E27FC236}">
                <a16:creationId xmlns:a16="http://schemas.microsoft.com/office/drawing/2014/main" id="{AB144B3A-5AA0-5FA2-B972-6C9C2795D893}"/>
              </a:ext>
            </a:extLst>
          </p:cNvPr>
          <p:cNvSpPr>
            <a:spLocks noGrp="1"/>
          </p:cNvSpPr>
          <p:nvPr>
            <p:ph idx="13"/>
          </p:nvPr>
        </p:nvSpPr>
        <p:spPr>
          <a:xfrm>
            <a:off x="5797175" y="1683476"/>
            <a:ext cx="5112488" cy="4629148"/>
          </a:xfrm>
        </p:spPr>
        <p:txBody>
          <a:bodyPr/>
          <a:lstStyle/>
          <a:p>
            <a:pPr marL="342900" indent="-342900">
              <a:buFont typeface="Wingdings" panose="05000000000000000000" pitchFamily="2" charset="2"/>
              <a:buChar char="§"/>
            </a:pPr>
            <a:r>
              <a:rPr lang="en-US" sz="2400" dirty="0" err="1"/>
              <a:t>nalu</a:t>
            </a:r>
            <a:r>
              <a:rPr lang="en-US" sz="2400" dirty="0"/>
              <a:t>™ neurostimulation system</a:t>
            </a:r>
          </a:p>
          <a:p>
            <a:pPr marL="342900" indent="-342900">
              <a:buFont typeface="Wingdings" panose="05000000000000000000" pitchFamily="2" charset="2"/>
              <a:buChar char="§"/>
            </a:pPr>
            <a:r>
              <a:rPr lang="en-US" sz="2400" dirty="0"/>
              <a:t>Consists of an electrode with a receiver and an external power source (wearable disc)</a:t>
            </a:r>
          </a:p>
          <a:p>
            <a:pPr marL="342900" indent="-342900">
              <a:buFont typeface="Wingdings" panose="05000000000000000000" pitchFamily="2" charset="2"/>
              <a:buChar char="§"/>
            </a:pPr>
            <a:r>
              <a:rPr lang="en-US" sz="2400" dirty="0"/>
              <a:t>There is no subcutaneous generator</a:t>
            </a:r>
          </a:p>
          <a:p>
            <a:pPr marL="342900" indent="-342900">
              <a:buFont typeface="Wingdings" panose="05000000000000000000" pitchFamily="2" charset="2"/>
              <a:buChar char="§"/>
            </a:pPr>
            <a:r>
              <a:rPr lang="en-US" sz="2400" dirty="0"/>
              <a:t>Disrupts pain signals before reaching the brain using electrical pulses</a:t>
            </a:r>
          </a:p>
        </p:txBody>
      </p:sp>
    </p:spTree>
    <p:extLst>
      <p:ext uri="{BB962C8B-B14F-4D97-AF65-F5344CB8AC3E}">
        <p14:creationId xmlns:p14="http://schemas.microsoft.com/office/powerpoint/2010/main" val="2448284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Nervous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lgn="ctr"/>
            <a:r>
              <a:rPr lang="en-US" sz="2400" dirty="0">
                <a:solidFill>
                  <a:schemeClr val="bg2">
                    <a:lumMod val="25000"/>
                  </a:schemeClr>
                </a:solidFill>
              </a:rPr>
              <a:t>Three New Codes Added to Capture Insertion, Removal, Replacement or Revision of Peripheral Neurostimulator</a:t>
            </a:r>
            <a:endParaRPr lang="en-US" sz="2800" dirty="0">
              <a:solidFill>
                <a:schemeClr val="bg2">
                  <a:lumMod val="25000"/>
                </a:schemeClr>
              </a:solidFill>
            </a:endParaRPr>
          </a:p>
          <a:p>
            <a:pPr marL="740664" lvl="1" indent="-457200"/>
            <a:r>
              <a:rPr lang="en-US" sz="2200" dirty="0">
                <a:solidFill>
                  <a:schemeClr val="bg2">
                    <a:lumMod val="25000"/>
                  </a:schemeClr>
                </a:solidFill>
              </a:rPr>
              <a:t>64596 – Insertion or replacement of percutaneous electrode array, peripheral nerve, with integrated neurostimulator, including imaging guidance, when performed; initial electrode array</a:t>
            </a:r>
          </a:p>
          <a:p>
            <a:pPr marL="740664" lvl="1" indent="-457200"/>
            <a:r>
              <a:rPr lang="en-US" sz="2200" dirty="0">
                <a:solidFill>
                  <a:schemeClr val="bg2">
                    <a:lumMod val="25000"/>
                  </a:schemeClr>
                </a:solidFill>
              </a:rPr>
              <a:t>64597 - Insertion or replacement of percutaneous electrode array, peripheral nerve, with integrated neurostimulator, including imaging guidance, when performed; each additional electrode array (List separately in addition to code for primary procedure)</a:t>
            </a:r>
          </a:p>
          <a:p>
            <a:pPr marL="740664" lvl="1" indent="-457200"/>
            <a:r>
              <a:rPr lang="en-US" sz="2200" dirty="0">
                <a:solidFill>
                  <a:schemeClr val="bg2">
                    <a:lumMod val="25000"/>
                  </a:schemeClr>
                </a:solidFill>
              </a:rPr>
              <a:t>64598 - Revision or removal of neurostimulator electrode array, peripheral nerve, with integrated neurostimulator</a:t>
            </a:r>
            <a:endParaRPr lang="en-US" sz="2400" dirty="0">
              <a:solidFill>
                <a:schemeClr val="bg2">
                  <a:lumMod val="25000"/>
                </a:schemeClr>
              </a:solidFill>
            </a:endParaRPr>
          </a:p>
        </p:txBody>
      </p:sp>
    </p:spTree>
    <p:extLst>
      <p:ext uri="{BB962C8B-B14F-4D97-AF65-F5344CB8AC3E}">
        <p14:creationId xmlns:p14="http://schemas.microsoft.com/office/powerpoint/2010/main" val="260181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Nervous Section</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1154927440"/>
              </p:ext>
            </p:extLst>
          </p:nvPr>
        </p:nvGraphicFramePr>
        <p:xfrm>
          <a:off x="838200" y="1365318"/>
          <a:ext cx="10515598" cy="2748280"/>
        </p:xfrm>
        <a:graphic>
          <a:graphicData uri="http://schemas.openxmlformats.org/drawingml/2006/table">
            <a:tbl>
              <a:tblPr firstRow="1" bandRow="1">
                <a:tableStyleId>{5C22544A-7EE6-4342-B048-85BDC9FD1C3A}</a:tableStyleId>
              </a:tblPr>
              <a:tblGrid>
                <a:gridCol w="1021422">
                  <a:extLst>
                    <a:ext uri="{9D8B030D-6E8A-4147-A177-3AD203B41FA5}">
                      <a16:colId xmlns:a16="http://schemas.microsoft.com/office/drawing/2014/main" val="1568483403"/>
                    </a:ext>
                  </a:extLst>
                </a:gridCol>
                <a:gridCol w="4747088">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dirty="0">
                          <a:solidFill>
                            <a:schemeClr val="bg1"/>
                          </a:solidFill>
                        </a:rPr>
                        <a:t>Code</a:t>
                      </a:r>
                    </a:p>
                  </a:txBody>
                  <a:tcPr/>
                </a:tc>
                <a:tc>
                  <a:txBody>
                    <a:bodyPr/>
                    <a:lstStyle/>
                    <a:p>
                      <a:r>
                        <a:rPr lang="en-US" dirty="0">
                          <a:solidFill>
                            <a:schemeClr val="bg1"/>
                          </a:solidFill>
                        </a:rPr>
                        <a:t>2024 Long Description</a:t>
                      </a:r>
                    </a:p>
                  </a:txBody>
                  <a:tcPr/>
                </a:tc>
                <a:tc>
                  <a:txBody>
                    <a:bodyPr/>
                    <a:lstStyle/>
                    <a:p>
                      <a:r>
                        <a:rPr lang="en-US" dirty="0">
                          <a:solidFill>
                            <a:schemeClr val="bg1"/>
                          </a:solidFill>
                        </a:rPr>
                        <a:t>2023 Long Description</a:t>
                      </a:r>
                    </a:p>
                  </a:txBody>
                  <a:tcPr/>
                </a:tc>
                <a:extLst>
                  <a:ext uri="{0D108BD9-81ED-4DB2-BD59-A6C34878D82A}">
                    <a16:rowId xmlns:a16="http://schemas.microsoft.com/office/drawing/2014/main" val="4115167710"/>
                  </a:ext>
                </a:extLst>
              </a:tr>
              <a:tr h="370840">
                <a:tc>
                  <a:txBody>
                    <a:bodyPr/>
                    <a:lstStyle/>
                    <a:p>
                      <a:r>
                        <a:rPr lang="en-US" dirty="0">
                          <a:solidFill>
                            <a:schemeClr val="bg1"/>
                          </a:solidFill>
                        </a:rPr>
                        <a:t>63685</a:t>
                      </a:r>
                    </a:p>
                  </a:txBody>
                  <a:tcPr/>
                </a:tc>
                <a:tc>
                  <a:txBody>
                    <a:bodyPr/>
                    <a:lstStyle/>
                    <a:p>
                      <a:r>
                        <a:rPr lang="en-US" u="none" dirty="0">
                          <a:solidFill>
                            <a:schemeClr val="bg1"/>
                          </a:solidFill>
                        </a:rPr>
                        <a:t>Insertion or replacement of spinal neurostimulator pulse generator or receiver, </a:t>
                      </a:r>
                      <a:r>
                        <a:rPr lang="en-US" u="sng" dirty="0">
                          <a:solidFill>
                            <a:schemeClr val="accent4"/>
                          </a:solidFill>
                        </a:rPr>
                        <a:t>requiring pocket creation and connection between electrode array and pulse generator or receiver</a:t>
                      </a:r>
                      <a:endParaRPr lang="en-US" u="sng" baseline="0" dirty="0">
                        <a:solidFill>
                          <a:schemeClr val="accent4"/>
                        </a:solidFill>
                      </a:endParaRPr>
                    </a:p>
                  </a:txBody>
                  <a:tcPr/>
                </a:tc>
                <a:tc>
                  <a:txBody>
                    <a:bodyPr/>
                    <a:lstStyle/>
                    <a:p>
                      <a:r>
                        <a:rPr lang="en-US" dirty="0">
                          <a:solidFill>
                            <a:schemeClr val="bg1"/>
                          </a:solidFill>
                        </a:rPr>
                        <a:t>Insertion or replacement of spinal neurostimulator pulse generator or receiver, </a:t>
                      </a:r>
                      <a:r>
                        <a:rPr lang="en-US" strike="sngStrike" dirty="0">
                          <a:solidFill>
                            <a:schemeClr val="accent4"/>
                          </a:solidFill>
                        </a:rPr>
                        <a:t>direct or inductive coupling</a:t>
                      </a:r>
                      <a:endParaRPr lang="en-US" strike="sngStrike" baseline="0" dirty="0">
                        <a:solidFill>
                          <a:schemeClr val="accent4"/>
                        </a:solidFill>
                      </a:endParaRPr>
                    </a:p>
                  </a:txBody>
                  <a:tcPr/>
                </a:tc>
                <a:extLst>
                  <a:ext uri="{0D108BD9-81ED-4DB2-BD59-A6C34878D82A}">
                    <a16:rowId xmlns:a16="http://schemas.microsoft.com/office/drawing/2014/main" val="2036571309"/>
                  </a:ext>
                </a:extLst>
              </a:tr>
              <a:tr h="370840">
                <a:tc>
                  <a:txBody>
                    <a:bodyPr/>
                    <a:lstStyle/>
                    <a:p>
                      <a:r>
                        <a:rPr lang="en-US" dirty="0">
                          <a:solidFill>
                            <a:schemeClr val="bg1"/>
                          </a:solidFill>
                        </a:rPr>
                        <a:t>63688</a:t>
                      </a:r>
                    </a:p>
                  </a:txBody>
                  <a:tcPr/>
                </a:tc>
                <a:tc>
                  <a:txBody>
                    <a:bodyPr/>
                    <a:lstStyle/>
                    <a:p>
                      <a:r>
                        <a:rPr lang="en-US" u="none" dirty="0">
                          <a:solidFill>
                            <a:schemeClr val="bg1"/>
                          </a:solidFill>
                        </a:rPr>
                        <a:t>Revision or removal of implanted spinal neurostimulator pulse generator or receiver, </a:t>
                      </a:r>
                      <a:r>
                        <a:rPr lang="en-US" u="sng" dirty="0">
                          <a:solidFill>
                            <a:schemeClr val="accent4"/>
                          </a:solidFill>
                        </a:rPr>
                        <a:t>with detachable connection to electrode array</a:t>
                      </a:r>
                      <a:endParaRPr lang="en-US" u="sng" baseline="0" dirty="0">
                        <a:solidFill>
                          <a:schemeClr val="accent4"/>
                        </a:solidFill>
                      </a:endParaRPr>
                    </a:p>
                  </a:txBody>
                  <a:tcPr/>
                </a:tc>
                <a:tc>
                  <a:txBody>
                    <a:bodyPr/>
                    <a:lstStyle/>
                    <a:p>
                      <a:r>
                        <a:rPr lang="en-US" strike="noStrike" baseline="0" dirty="0">
                          <a:solidFill>
                            <a:schemeClr val="bg1"/>
                          </a:solidFill>
                        </a:rPr>
                        <a:t>Revision or removal of implanted spinal neurostimulator pulse generator or receiver</a:t>
                      </a:r>
                    </a:p>
                  </a:txBody>
                  <a:tcPr/>
                </a:tc>
                <a:extLst>
                  <a:ext uri="{0D108BD9-81ED-4DB2-BD59-A6C34878D82A}">
                    <a16:rowId xmlns:a16="http://schemas.microsoft.com/office/drawing/2014/main" val="1909416323"/>
                  </a:ext>
                </a:extLst>
              </a:tr>
            </a:tbl>
          </a:graphicData>
        </a:graphic>
      </p:graphicFrame>
      <p:sp>
        <p:nvSpPr>
          <p:cNvPr id="2" name="TextBox 1">
            <a:extLst>
              <a:ext uri="{FF2B5EF4-FFF2-40B4-BE49-F238E27FC236}">
                <a16:creationId xmlns:a16="http://schemas.microsoft.com/office/drawing/2014/main" id="{2C12B312-3112-2135-5A25-FBE76F0EEEC5}"/>
              </a:ext>
            </a:extLst>
          </p:cNvPr>
          <p:cNvSpPr txBox="1"/>
          <p:nvPr/>
        </p:nvSpPr>
        <p:spPr>
          <a:xfrm>
            <a:off x="1135833" y="4390000"/>
            <a:ext cx="9421402"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Provides clarification that these codes are not to be used for integrated neurostimulator systems</a:t>
            </a:r>
          </a:p>
        </p:txBody>
      </p:sp>
    </p:spTree>
    <p:extLst>
      <p:ext uri="{BB962C8B-B14F-4D97-AF65-F5344CB8AC3E}">
        <p14:creationId xmlns:p14="http://schemas.microsoft.com/office/powerpoint/2010/main" val="3671969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Nervous Section</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1609958654"/>
              </p:ext>
            </p:extLst>
          </p:nvPr>
        </p:nvGraphicFramePr>
        <p:xfrm>
          <a:off x="838202" y="1358272"/>
          <a:ext cx="10515598" cy="3022600"/>
        </p:xfrm>
        <a:graphic>
          <a:graphicData uri="http://schemas.openxmlformats.org/drawingml/2006/table">
            <a:tbl>
              <a:tblPr firstRow="1" bandRow="1">
                <a:tableStyleId>{5C22544A-7EE6-4342-B048-85BDC9FD1C3A}</a:tableStyleId>
              </a:tblPr>
              <a:tblGrid>
                <a:gridCol w="1021422">
                  <a:extLst>
                    <a:ext uri="{9D8B030D-6E8A-4147-A177-3AD203B41FA5}">
                      <a16:colId xmlns:a16="http://schemas.microsoft.com/office/drawing/2014/main" val="1568483403"/>
                    </a:ext>
                  </a:extLst>
                </a:gridCol>
                <a:gridCol w="4747088">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dirty="0">
                          <a:solidFill>
                            <a:schemeClr val="bg1"/>
                          </a:solidFill>
                        </a:rPr>
                        <a:t>Code</a:t>
                      </a:r>
                    </a:p>
                  </a:txBody>
                  <a:tcPr/>
                </a:tc>
                <a:tc>
                  <a:txBody>
                    <a:bodyPr/>
                    <a:lstStyle/>
                    <a:p>
                      <a:r>
                        <a:rPr lang="en-US" dirty="0">
                          <a:solidFill>
                            <a:schemeClr val="bg1"/>
                          </a:solidFill>
                        </a:rPr>
                        <a:t>2024 Long Description</a:t>
                      </a:r>
                    </a:p>
                  </a:txBody>
                  <a:tcPr/>
                </a:tc>
                <a:tc>
                  <a:txBody>
                    <a:bodyPr/>
                    <a:lstStyle/>
                    <a:p>
                      <a:r>
                        <a:rPr lang="en-US" dirty="0">
                          <a:solidFill>
                            <a:schemeClr val="bg1"/>
                          </a:solidFill>
                        </a:rPr>
                        <a:t>2023 Long Description</a:t>
                      </a:r>
                    </a:p>
                  </a:txBody>
                  <a:tcPr/>
                </a:tc>
                <a:extLst>
                  <a:ext uri="{0D108BD9-81ED-4DB2-BD59-A6C34878D82A}">
                    <a16:rowId xmlns:a16="http://schemas.microsoft.com/office/drawing/2014/main" val="4115167710"/>
                  </a:ext>
                </a:extLst>
              </a:tr>
              <a:tr h="370840">
                <a:tc>
                  <a:txBody>
                    <a:bodyPr/>
                    <a:lstStyle/>
                    <a:p>
                      <a:r>
                        <a:rPr lang="en-US" dirty="0">
                          <a:solidFill>
                            <a:schemeClr val="bg1"/>
                          </a:solidFill>
                        </a:rPr>
                        <a:t>64590</a:t>
                      </a:r>
                    </a:p>
                  </a:txBody>
                  <a:tcPr/>
                </a:tc>
                <a:tc>
                  <a:txBody>
                    <a:bodyPr/>
                    <a:lstStyle/>
                    <a:p>
                      <a:r>
                        <a:rPr lang="en-US" u="none" dirty="0">
                          <a:solidFill>
                            <a:schemeClr val="bg1"/>
                          </a:solidFill>
                        </a:rPr>
                        <a:t>Insertion or replacement of peripheral, </a:t>
                      </a:r>
                      <a:r>
                        <a:rPr lang="en-US" u="sng" dirty="0">
                          <a:solidFill>
                            <a:schemeClr val="accent4"/>
                          </a:solidFill>
                        </a:rPr>
                        <a:t>sacral</a:t>
                      </a:r>
                      <a:r>
                        <a:rPr lang="en-US" u="none" dirty="0">
                          <a:solidFill>
                            <a:schemeClr val="bg1"/>
                          </a:solidFill>
                        </a:rPr>
                        <a:t>, or gastric neurostimulator pulse generator or receiver, </a:t>
                      </a:r>
                      <a:r>
                        <a:rPr lang="en-US" u="sng" dirty="0">
                          <a:solidFill>
                            <a:schemeClr val="accent4"/>
                          </a:solidFill>
                        </a:rPr>
                        <a:t>requiring pocket creation and connection between electrode array and pulse generator or receiver</a:t>
                      </a:r>
                    </a:p>
                  </a:txBody>
                  <a:tcPr/>
                </a:tc>
                <a:tc>
                  <a:txBody>
                    <a:bodyPr/>
                    <a:lstStyle/>
                    <a:p>
                      <a:r>
                        <a:rPr lang="en-US" dirty="0">
                          <a:solidFill>
                            <a:schemeClr val="bg1"/>
                          </a:solidFill>
                        </a:rPr>
                        <a:t>Insertion or replacement of peripheral or gastric neurostimulator pulse generator or receiver, </a:t>
                      </a:r>
                      <a:r>
                        <a:rPr lang="en-US" strike="sngStrike" dirty="0">
                          <a:solidFill>
                            <a:schemeClr val="accent4"/>
                          </a:solidFill>
                        </a:rPr>
                        <a:t>direct or inductive coupling</a:t>
                      </a:r>
                      <a:endParaRPr lang="en-US" strike="sngStrike" baseline="0" dirty="0">
                        <a:solidFill>
                          <a:schemeClr val="accent4"/>
                        </a:solidFill>
                      </a:endParaRPr>
                    </a:p>
                  </a:txBody>
                  <a:tcPr/>
                </a:tc>
                <a:extLst>
                  <a:ext uri="{0D108BD9-81ED-4DB2-BD59-A6C34878D82A}">
                    <a16:rowId xmlns:a16="http://schemas.microsoft.com/office/drawing/2014/main" val="2036571309"/>
                  </a:ext>
                </a:extLst>
              </a:tr>
              <a:tr h="370840">
                <a:tc>
                  <a:txBody>
                    <a:bodyPr/>
                    <a:lstStyle/>
                    <a:p>
                      <a:r>
                        <a:rPr lang="en-US" dirty="0">
                          <a:solidFill>
                            <a:schemeClr val="bg1"/>
                          </a:solidFill>
                        </a:rPr>
                        <a:t>64595</a:t>
                      </a:r>
                    </a:p>
                  </a:txBody>
                  <a:tcPr/>
                </a:tc>
                <a:tc>
                  <a:txBody>
                    <a:bodyPr/>
                    <a:lstStyle/>
                    <a:p>
                      <a:r>
                        <a:rPr lang="en-US" u="none" dirty="0">
                          <a:solidFill>
                            <a:schemeClr val="bg1"/>
                          </a:solidFill>
                        </a:rPr>
                        <a:t>Revision or removal of peripheral, </a:t>
                      </a:r>
                      <a:r>
                        <a:rPr lang="en-US" u="sng" dirty="0">
                          <a:solidFill>
                            <a:schemeClr val="accent4"/>
                          </a:solidFill>
                        </a:rPr>
                        <a:t>sacral</a:t>
                      </a:r>
                      <a:r>
                        <a:rPr lang="en-US" u="none" dirty="0">
                          <a:solidFill>
                            <a:schemeClr val="bg1"/>
                          </a:solidFill>
                        </a:rPr>
                        <a:t>, or gastric neurostimulator pulse generator or receiver</a:t>
                      </a:r>
                      <a:r>
                        <a:rPr lang="en-US" u="none" dirty="0">
                          <a:solidFill>
                            <a:schemeClr val="accent4"/>
                          </a:solidFill>
                        </a:rPr>
                        <a:t>, </a:t>
                      </a:r>
                      <a:r>
                        <a:rPr lang="en-US" u="sng" dirty="0">
                          <a:solidFill>
                            <a:schemeClr val="accent4"/>
                          </a:solidFill>
                        </a:rPr>
                        <a:t>with detachable connection to electrode array</a:t>
                      </a:r>
                    </a:p>
                  </a:txBody>
                  <a:tcPr/>
                </a:tc>
                <a:tc>
                  <a:txBody>
                    <a:bodyPr/>
                    <a:lstStyle/>
                    <a:p>
                      <a:r>
                        <a:rPr lang="en-US" strike="noStrike" baseline="0" dirty="0">
                          <a:solidFill>
                            <a:schemeClr val="bg1"/>
                          </a:solidFill>
                        </a:rPr>
                        <a:t>Revision or removal of peripheral or gastric neurostimulator pulse generator or receiver</a:t>
                      </a:r>
                    </a:p>
                  </a:txBody>
                  <a:tcPr/>
                </a:tc>
                <a:extLst>
                  <a:ext uri="{0D108BD9-81ED-4DB2-BD59-A6C34878D82A}">
                    <a16:rowId xmlns:a16="http://schemas.microsoft.com/office/drawing/2014/main" val="1909416323"/>
                  </a:ext>
                </a:extLst>
              </a:tr>
            </a:tbl>
          </a:graphicData>
        </a:graphic>
      </p:graphicFrame>
      <p:sp>
        <p:nvSpPr>
          <p:cNvPr id="2" name="TextBox 1">
            <a:extLst>
              <a:ext uri="{FF2B5EF4-FFF2-40B4-BE49-F238E27FC236}">
                <a16:creationId xmlns:a16="http://schemas.microsoft.com/office/drawing/2014/main" id="{1406973B-036B-C668-062C-33BD8726595F}"/>
              </a:ext>
            </a:extLst>
          </p:cNvPr>
          <p:cNvSpPr txBox="1"/>
          <p:nvPr/>
        </p:nvSpPr>
        <p:spPr>
          <a:xfrm>
            <a:off x="1170667" y="4789646"/>
            <a:ext cx="9421402"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Provides clarification that these codes are not to be used for integrated neurostimulator systems</a:t>
            </a:r>
          </a:p>
        </p:txBody>
      </p:sp>
    </p:spTree>
    <p:extLst>
      <p:ext uri="{BB962C8B-B14F-4D97-AF65-F5344CB8AC3E}">
        <p14:creationId xmlns:p14="http://schemas.microsoft.com/office/powerpoint/2010/main" val="153702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AE013-5954-1B0F-D58A-608540DDE6EE}"/>
              </a:ext>
            </a:extLst>
          </p:cNvPr>
          <p:cNvSpPr>
            <a:spLocks noGrp="1"/>
          </p:cNvSpPr>
          <p:nvPr>
            <p:ph type="title"/>
          </p:nvPr>
        </p:nvSpPr>
        <p:spPr/>
        <p:txBody>
          <a:bodyPr/>
          <a:lstStyle/>
          <a:p>
            <a:r>
              <a:rPr lang="en-US" dirty="0">
                <a:solidFill>
                  <a:schemeClr val="bg1"/>
                </a:solidFill>
              </a:rPr>
              <a:t>Disclaimer Statement</a:t>
            </a:r>
          </a:p>
        </p:txBody>
      </p:sp>
      <p:sp>
        <p:nvSpPr>
          <p:cNvPr id="6" name="Content Placeholder 5">
            <a:extLst>
              <a:ext uri="{FF2B5EF4-FFF2-40B4-BE49-F238E27FC236}">
                <a16:creationId xmlns:a16="http://schemas.microsoft.com/office/drawing/2014/main" id="{96441BF5-7FCF-2E40-B703-4B81CD72A243}"/>
              </a:ext>
            </a:extLst>
          </p:cNvPr>
          <p:cNvSpPr>
            <a:spLocks noGrp="1"/>
          </p:cNvSpPr>
          <p:nvPr>
            <p:ph sz="half" idx="1"/>
          </p:nvPr>
        </p:nvSpPr>
        <p:spPr/>
        <p:txBody>
          <a:bodyPr/>
          <a:lstStyle/>
          <a:p>
            <a:r>
              <a:rPr lang="en-US" sz="2400" dirty="0"/>
              <a:t>This webinar/presentation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a:t>
            </a:r>
          </a:p>
        </p:txBody>
      </p:sp>
    </p:spTree>
    <p:extLst>
      <p:ext uri="{BB962C8B-B14F-4D97-AF65-F5344CB8AC3E}">
        <p14:creationId xmlns:p14="http://schemas.microsoft.com/office/powerpoint/2010/main" val="2233060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Instructional Notes – Neurostimulator Services</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740664" lvl="1" indent="-457200"/>
            <a:r>
              <a:rPr lang="en-US" sz="1800" dirty="0">
                <a:solidFill>
                  <a:schemeClr val="bg2">
                    <a:lumMod val="25000"/>
                  </a:schemeClr>
                </a:solidFill>
              </a:rPr>
              <a:t>Spinal integrated neurostimulator services are reported with 0784T and 0785T</a:t>
            </a:r>
          </a:p>
          <a:p>
            <a:pPr marL="740664" lvl="1" indent="-457200"/>
            <a:r>
              <a:rPr lang="en-US" sz="1800" dirty="0">
                <a:solidFill>
                  <a:schemeClr val="bg2">
                    <a:lumMod val="25000"/>
                  </a:schemeClr>
                </a:solidFill>
              </a:rPr>
              <a:t>Sacral integrated neurostimulator services are reported with 0786T and 0787T</a:t>
            </a:r>
          </a:p>
          <a:p>
            <a:pPr marL="740664" lvl="1" indent="-457200"/>
            <a:r>
              <a:rPr lang="en-US" sz="1800" dirty="0">
                <a:solidFill>
                  <a:schemeClr val="bg2">
                    <a:lumMod val="25000"/>
                  </a:schemeClr>
                </a:solidFill>
              </a:rPr>
              <a:t>Percutaneous posterior tibial integrated neurostimulator services for bladder dysfunction are reported with 0587T and 0588T</a:t>
            </a:r>
          </a:p>
          <a:p>
            <a:pPr marL="740664" lvl="1" indent="-457200"/>
            <a:r>
              <a:rPr lang="en-US" sz="1800" dirty="0">
                <a:solidFill>
                  <a:schemeClr val="bg2">
                    <a:lumMod val="25000"/>
                  </a:schemeClr>
                </a:solidFill>
              </a:rPr>
              <a:t>Open posterior tibial integrated neurostimulator services for bladder dysfunction are reported with 0816T-0819T</a:t>
            </a:r>
          </a:p>
          <a:p>
            <a:pPr marL="740664" lvl="1" indent="-457200"/>
            <a:r>
              <a:rPr lang="en-US" sz="1800" dirty="0">
                <a:solidFill>
                  <a:schemeClr val="bg2">
                    <a:lumMod val="25000"/>
                  </a:schemeClr>
                </a:solidFill>
              </a:rPr>
              <a:t>Traditional peripheral, sacral, or gastric neurostimulator system services, which require two different approaches to place electrode and subcutaneous generator, are reported with 64590 and 64595 for the generator in addition to 64555 or 64561 for the electrodes</a:t>
            </a:r>
          </a:p>
          <a:p>
            <a:pPr marL="740664" lvl="1" indent="-457200"/>
            <a:r>
              <a:rPr lang="en-US" sz="1800" dirty="0">
                <a:solidFill>
                  <a:schemeClr val="bg2">
                    <a:lumMod val="25000"/>
                  </a:schemeClr>
                </a:solidFill>
              </a:rPr>
              <a:t>Traditional spinal neurostimulator system services, which require two different approaches to place electrode and subcutaneous generator, are reported with 63685 and 63688 for the generator in addition to 63650-63664 for the electrodes</a:t>
            </a:r>
          </a:p>
          <a:p>
            <a:pPr marL="740664" lvl="1" indent="-457200"/>
            <a:r>
              <a:rPr lang="en-US" sz="1800" dirty="0">
                <a:solidFill>
                  <a:schemeClr val="bg2">
                    <a:lumMod val="25000"/>
                  </a:schemeClr>
                </a:solidFill>
              </a:rPr>
              <a:t>For neurostimulators performing “field stimulation” not directed at a specific nerve, use 64999</a:t>
            </a:r>
          </a:p>
          <a:p>
            <a:pPr marL="740664" lvl="1" indent="-457200"/>
            <a:endParaRPr lang="en-US" sz="2200" dirty="0">
              <a:solidFill>
                <a:schemeClr val="bg2">
                  <a:lumMod val="25000"/>
                </a:schemeClr>
              </a:solidFill>
            </a:endParaRPr>
          </a:p>
        </p:txBody>
      </p:sp>
    </p:spTree>
    <p:extLst>
      <p:ext uri="{BB962C8B-B14F-4D97-AF65-F5344CB8AC3E}">
        <p14:creationId xmlns:p14="http://schemas.microsoft.com/office/powerpoint/2010/main" val="2492635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 – Ophthalmology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One New Code Added to Report Drug Injection into Suprachoroidal Space</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67516 - Suprachoroidal space injection of pharmacologic agent (separate procedure)</a:t>
            </a:r>
          </a:p>
          <a:p>
            <a:pPr marL="1197864" lvl="2" indent="-457200"/>
            <a:r>
              <a:rPr lang="en-US" dirty="0">
                <a:solidFill>
                  <a:schemeClr val="bg2">
                    <a:lumMod val="25000"/>
                  </a:schemeClr>
                </a:solidFill>
              </a:rPr>
              <a:t>Replacement for Expiring Category III Code 0465T</a:t>
            </a:r>
          </a:p>
          <a:p>
            <a:pPr marL="1197864" lvl="2" indent="-457200"/>
            <a:r>
              <a:rPr lang="en-US" dirty="0">
                <a:solidFill>
                  <a:schemeClr val="bg2">
                    <a:lumMod val="25000"/>
                  </a:schemeClr>
                </a:solidFill>
              </a:rPr>
              <a:t>Used to report drug administration into the space between the sclera and the choroid</a:t>
            </a:r>
          </a:p>
        </p:txBody>
      </p:sp>
    </p:spTree>
    <p:extLst>
      <p:ext uri="{BB962C8B-B14F-4D97-AF65-F5344CB8AC3E}">
        <p14:creationId xmlns:p14="http://schemas.microsoft.com/office/powerpoint/2010/main" val="3292935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53942-F306-F252-85A0-A21BEACA727D}"/>
              </a:ext>
            </a:extLst>
          </p:cNvPr>
          <p:cNvSpPr>
            <a:spLocks noGrp="1"/>
          </p:cNvSpPr>
          <p:nvPr>
            <p:ph type="title"/>
          </p:nvPr>
        </p:nvSpPr>
        <p:spPr/>
        <p:txBody>
          <a:bodyPr/>
          <a:lstStyle/>
          <a:p>
            <a:r>
              <a:rPr lang="en-US" dirty="0"/>
              <a:t>Added Code – Ophthalmology Section</a:t>
            </a:r>
          </a:p>
        </p:txBody>
      </p:sp>
      <p:pic>
        <p:nvPicPr>
          <p:cNvPr id="5" name="Content Placeholder 4">
            <a:extLst>
              <a:ext uri="{FF2B5EF4-FFF2-40B4-BE49-F238E27FC236}">
                <a16:creationId xmlns:a16="http://schemas.microsoft.com/office/drawing/2014/main" id="{4C7DE5FD-BE82-BF3D-A13A-17716644B229}"/>
              </a:ext>
            </a:extLst>
          </p:cNvPr>
          <p:cNvPicPr>
            <a:picLocks noGrp="1" noChangeAspect="1"/>
          </p:cNvPicPr>
          <p:nvPr>
            <p:ph idx="1"/>
          </p:nvPr>
        </p:nvPicPr>
        <p:blipFill>
          <a:blip r:embed="rId2"/>
          <a:stretch/>
        </p:blipFill>
        <p:spPr>
          <a:xfrm>
            <a:off x="1455737" y="1152525"/>
            <a:ext cx="3876675" cy="4419600"/>
          </a:xfrm>
        </p:spPr>
      </p:pic>
      <p:sp>
        <p:nvSpPr>
          <p:cNvPr id="7" name="Content Placeholder 6">
            <a:extLst>
              <a:ext uri="{FF2B5EF4-FFF2-40B4-BE49-F238E27FC236}">
                <a16:creationId xmlns:a16="http://schemas.microsoft.com/office/drawing/2014/main" id="{AB144B3A-5AA0-5FA2-B972-6C9C2795D893}"/>
              </a:ext>
            </a:extLst>
          </p:cNvPr>
          <p:cNvSpPr>
            <a:spLocks noGrp="1"/>
          </p:cNvSpPr>
          <p:nvPr>
            <p:ph idx="13"/>
          </p:nvPr>
        </p:nvSpPr>
        <p:spPr/>
        <p:txBody>
          <a:bodyPr/>
          <a:lstStyle/>
          <a:p>
            <a:pPr marL="342900" indent="-342900">
              <a:buFont typeface="Wingdings" panose="05000000000000000000" pitchFamily="2" charset="2"/>
              <a:buChar char="§"/>
            </a:pPr>
            <a:r>
              <a:rPr lang="en-US" sz="2400" dirty="0"/>
              <a:t>Provides targeted drug delivery to posterior chamber without repeated eyedrops or intravitreal injections</a:t>
            </a:r>
          </a:p>
          <a:p>
            <a:pPr marL="342900" indent="-342900">
              <a:buFont typeface="Wingdings" panose="05000000000000000000" pitchFamily="2" charset="2"/>
              <a:buChar char="§"/>
            </a:pPr>
            <a:r>
              <a:rPr lang="en-US" sz="2400" dirty="0"/>
              <a:t>Minimizes risk of complications including cataracts and increased pressure</a:t>
            </a:r>
          </a:p>
          <a:p>
            <a:pPr marL="342900" indent="-342900">
              <a:buFont typeface="Wingdings" panose="05000000000000000000" pitchFamily="2" charset="2"/>
              <a:buChar char="§"/>
            </a:pPr>
            <a:r>
              <a:rPr lang="en-US" sz="2400" dirty="0"/>
              <a:t>Allows for higher concentrations of drugs for longer durations</a:t>
            </a:r>
          </a:p>
          <a:p>
            <a:pPr marL="342900" indent="-342900">
              <a:buFont typeface="Wingdings" panose="05000000000000000000" pitchFamily="2" charset="2"/>
              <a:buChar char="§"/>
            </a:pPr>
            <a:r>
              <a:rPr lang="en-US" sz="2400" dirty="0"/>
              <a:t>Drug used is separately reportable</a:t>
            </a:r>
          </a:p>
          <a:p>
            <a:pPr marL="342900" indent="-342900">
              <a:buFont typeface="Wingdings" panose="05000000000000000000" pitchFamily="2" charset="2"/>
              <a:buChar char="§"/>
            </a:pPr>
            <a:r>
              <a:rPr lang="en-US" sz="2400" dirty="0"/>
              <a:t>Procedure is not reported when done as an integral component of another procedure</a:t>
            </a:r>
          </a:p>
        </p:txBody>
      </p:sp>
    </p:spTree>
    <p:extLst>
      <p:ext uri="{BB962C8B-B14F-4D97-AF65-F5344CB8AC3E}">
        <p14:creationId xmlns:p14="http://schemas.microsoft.com/office/powerpoint/2010/main" val="1308344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602A82B-5E36-4839-AFDC-0A94D609E34D}"/>
              </a:ext>
            </a:extLst>
          </p:cNvPr>
          <p:cNvPicPr>
            <a:picLocks noChangeAspect="1" noChangeArrowheads="1"/>
          </p:cNvPicPr>
          <p:nvPr/>
        </p:nvPicPr>
        <p:blipFill>
          <a:blip r:embed="rId2"/>
          <a:srcRect/>
          <a:stretch/>
        </p:blipFill>
        <p:spPr bwMode="auto">
          <a:xfrm>
            <a:off x="6096000" y="418575"/>
            <a:ext cx="4579910" cy="537641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28FCCBC-CDB3-3841-A365-3715808B30E8}"/>
              </a:ext>
            </a:extLst>
          </p:cNvPr>
          <p:cNvSpPr txBox="1">
            <a:spLocks/>
          </p:cNvSpPr>
          <p:nvPr/>
        </p:nvSpPr>
        <p:spPr>
          <a:xfrm>
            <a:off x="588580" y="2908794"/>
            <a:ext cx="4834757" cy="1923279"/>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to Medicine Section</a:t>
            </a:r>
          </a:p>
        </p:txBody>
      </p:sp>
    </p:spTree>
    <p:extLst>
      <p:ext uri="{BB962C8B-B14F-4D97-AF65-F5344CB8AC3E}">
        <p14:creationId xmlns:p14="http://schemas.microsoft.com/office/powerpoint/2010/main" val="71390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92972 - Percutaneous transluminal coronary lithotripsy (List separately in addition to code for primary procedure)</a:t>
            </a:r>
          </a:p>
          <a:p>
            <a:pPr marL="1197864" lvl="2" indent="-457200"/>
            <a:r>
              <a:rPr lang="en-US" sz="1800" dirty="0"/>
              <a:t>Replaces Category III code 0715T</a:t>
            </a:r>
          </a:p>
          <a:p>
            <a:pPr marL="1197864" lvl="2" indent="-457200"/>
            <a:r>
              <a:rPr lang="en-US" sz="1800" dirty="0"/>
              <a:t>Used to treat coronary artery calcifications as an alternative to atherectomy</a:t>
            </a:r>
          </a:p>
          <a:p>
            <a:pPr marL="1197864" lvl="2" indent="-457200"/>
            <a:r>
              <a:rPr lang="en-US" sz="1800" dirty="0"/>
              <a:t>Use in conjunction with 92920, 92924, 92928, 92933, 92937, 92941, 92943, 92975</a:t>
            </a:r>
          </a:p>
          <a:p>
            <a:pPr marL="1655064" lvl="3" indent="-457200"/>
            <a:r>
              <a:rPr lang="en-US" sz="1600" dirty="0"/>
              <a:t>Not meant to be an all-inclusive listing of procedures – Note that HCPCS codes are omitted</a:t>
            </a:r>
          </a:p>
        </p:txBody>
      </p:sp>
    </p:spTree>
    <p:extLst>
      <p:ext uri="{BB962C8B-B14F-4D97-AF65-F5344CB8AC3E}">
        <p14:creationId xmlns:p14="http://schemas.microsoft.com/office/powerpoint/2010/main" val="2660148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3200" dirty="0"/>
              <a:t>Added Guidelines – Venography for Congenital Heart Disease</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Venography of anomalous or persistent SVC (93584), azygous/hemiazygos venous system (93585), the coronary sinus (93586), or venovenous collaterals (93587/93588) require catheter placement distinct from catheter placement required for RHC/LHC</a:t>
            </a:r>
          </a:p>
          <a:p>
            <a:pPr marL="740664" lvl="1" indent="-457200"/>
            <a:r>
              <a:rPr lang="en-US" sz="2200" dirty="0"/>
              <a:t>Codes include catheter placement, venography, imaging supervision, interpretation, and report</a:t>
            </a:r>
          </a:p>
          <a:p>
            <a:pPr marL="740664" lvl="1" indent="-457200"/>
            <a:r>
              <a:rPr lang="en-US" sz="2200" dirty="0"/>
              <a:t>93584-93588 represent separate services that can be reported together, when appropriate</a:t>
            </a:r>
          </a:p>
          <a:p>
            <a:pPr marL="740664" lvl="1" indent="-457200"/>
            <a:r>
              <a:rPr lang="en-US" sz="2200" dirty="0"/>
              <a:t>Venography of normal IVC is reported with 75825</a:t>
            </a:r>
          </a:p>
          <a:p>
            <a:pPr marL="740664" lvl="1" indent="-457200"/>
            <a:r>
              <a:rPr lang="en-US" sz="2200" dirty="0"/>
              <a:t>Venography of normal SVC is reported with 75827</a:t>
            </a:r>
          </a:p>
          <a:p>
            <a:pPr marL="740664" lvl="1" indent="-457200"/>
            <a:r>
              <a:rPr lang="en-US" sz="2200" dirty="0"/>
              <a:t>Use in conjunction with 93593-93597</a:t>
            </a:r>
          </a:p>
          <a:p>
            <a:pPr marL="740664" lvl="1" indent="-457200"/>
            <a:r>
              <a:rPr lang="en-US" sz="2200" dirty="0"/>
              <a:t>Report once per session</a:t>
            </a:r>
          </a:p>
          <a:p>
            <a:pPr marL="740664" lvl="1" indent="-457200"/>
            <a:endParaRPr lang="en-US" sz="2200" dirty="0"/>
          </a:p>
        </p:txBody>
      </p:sp>
    </p:spTree>
    <p:extLst>
      <p:ext uri="{BB962C8B-B14F-4D97-AF65-F5344CB8AC3E}">
        <p14:creationId xmlns:p14="http://schemas.microsoft.com/office/powerpoint/2010/main" val="1681386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38DA-27FA-DF39-9644-89D08519C801}"/>
              </a:ext>
            </a:extLst>
          </p:cNvPr>
          <p:cNvSpPr>
            <a:spLocks noGrp="1"/>
          </p:cNvSpPr>
          <p:nvPr>
            <p:ph type="title"/>
          </p:nvPr>
        </p:nvSpPr>
        <p:spPr/>
        <p:txBody>
          <a:bodyPr/>
          <a:lstStyle/>
          <a:p>
            <a:r>
              <a:rPr lang="en-US" dirty="0"/>
              <a:t>Venography for Congenital Heart Disease</a:t>
            </a:r>
          </a:p>
        </p:txBody>
      </p:sp>
      <p:pic>
        <p:nvPicPr>
          <p:cNvPr id="6" name="Content Placeholder 5" descr="A diagram of the human body&#10;&#10;Description automatically generated">
            <a:extLst>
              <a:ext uri="{FF2B5EF4-FFF2-40B4-BE49-F238E27FC236}">
                <a16:creationId xmlns:a16="http://schemas.microsoft.com/office/drawing/2014/main" id="{5C0B96A0-96B9-85B6-9A7B-9A585A8C51DE}"/>
              </a:ext>
            </a:extLst>
          </p:cNvPr>
          <p:cNvPicPr>
            <a:picLocks noGrp="1" noChangeAspect="1"/>
          </p:cNvPicPr>
          <p:nvPr>
            <p:ph idx="1"/>
          </p:nvPr>
        </p:nvPicPr>
        <p:blipFill>
          <a:blip r:embed="rId2"/>
          <a:stretch>
            <a:fillRect/>
          </a:stretch>
        </p:blipFill>
        <p:spPr>
          <a:xfrm>
            <a:off x="1079500" y="1047750"/>
            <a:ext cx="4629150" cy="4629150"/>
          </a:xfrm>
        </p:spPr>
      </p:pic>
      <p:pic>
        <p:nvPicPr>
          <p:cNvPr id="8" name="Content Placeholder 7" descr="A diagram of a human body&#10;&#10;Description automatically generated">
            <a:extLst>
              <a:ext uri="{FF2B5EF4-FFF2-40B4-BE49-F238E27FC236}">
                <a16:creationId xmlns:a16="http://schemas.microsoft.com/office/drawing/2014/main" id="{4944B00E-76A8-C58E-1B1B-E6F2E1EC9AE9}"/>
              </a:ext>
            </a:extLst>
          </p:cNvPr>
          <p:cNvPicPr>
            <a:picLocks noGrp="1" noChangeAspect="1"/>
          </p:cNvPicPr>
          <p:nvPr>
            <p:ph idx="13"/>
          </p:nvPr>
        </p:nvPicPr>
        <p:blipFill>
          <a:blip r:embed="rId3"/>
          <a:stretch>
            <a:fillRect/>
          </a:stretch>
        </p:blipFill>
        <p:spPr>
          <a:xfrm>
            <a:off x="6483349" y="1047751"/>
            <a:ext cx="4629149" cy="4629149"/>
          </a:xfrm>
        </p:spPr>
      </p:pic>
    </p:spTree>
    <p:extLst>
      <p:ext uri="{BB962C8B-B14F-4D97-AF65-F5344CB8AC3E}">
        <p14:creationId xmlns:p14="http://schemas.microsoft.com/office/powerpoint/2010/main" val="1325384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0" indent="0">
              <a:lnSpc>
                <a:spcPct val="100000"/>
              </a:lnSpc>
            </a:pPr>
            <a:r>
              <a:rPr lang="en-US" sz="2400" dirty="0">
                <a:solidFill>
                  <a:schemeClr val="bg2">
                    <a:lumMod val="25000"/>
                  </a:schemeClr>
                </a:solidFill>
              </a:rPr>
              <a:t>Five Codes Added to Report Venography Performed for Congenital Heart Disease</a:t>
            </a:r>
          </a:p>
          <a:p>
            <a:pPr marL="0" indent="0">
              <a:lnSpc>
                <a:spcPct val="100000"/>
              </a:lnSpc>
            </a:pPr>
            <a:endParaRPr lang="en-US" sz="2400" dirty="0">
              <a:solidFill>
                <a:schemeClr val="bg2">
                  <a:lumMod val="25000"/>
                </a:schemeClr>
              </a:solidFill>
            </a:endParaRPr>
          </a:p>
          <a:p>
            <a:pPr marL="740664" lvl="1" indent="-457200"/>
            <a:r>
              <a:rPr lang="en-US" sz="2200" dirty="0">
                <a:solidFill>
                  <a:schemeClr val="bg2">
                    <a:lumMod val="25000"/>
                  </a:schemeClr>
                </a:solidFill>
              </a:rPr>
              <a:t>93584 - Venography for congenital heart defect(s), including catheter placement, and radiological supervision and interpretation; anomalous or persistent superior vena cava when it exists as a second contralateral superior vena cava, with native drainage to heart (List separately in addition to code for primary procedure)</a:t>
            </a:r>
          </a:p>
          <a:p>
            <a:pPr marL="740664" lvl="1" indent="-457200"/>
            <a:r>
              <a:rPr lang="en-US" sz="2200" dirty="0">
                <a:solidFill>
                  <a:schemeClr val="bg2">
                    <a:lumMod val="25000"/>
                  </a:schemeClr>
                </a:solidFill>
              </a:rPr>
              <a:t>93585 - Venography for congenital heart defect(s), including catheter placement, and radiological supervision and interpretation; azygos/hemiazygos venous system (List separately in addition to code for primary procedure)</a:t>
            </a:r>
          </a:p>
          <a:p>
            <a:pPr marL="740664" lvl="1" indent="-457200"/>
            <a:r>
              <a:rPr lang="en-US" sz="2200" dirty="0">
                <a:solidFill>
                  <a:schemeClr val="bg2">
                    <a:lumMod val="25000"/>
                  </a:schemeClr>
                </a:solidFill>
              </a:rPr>
              <a:t>93586 - Venography for congenital heart defect(s), including catheter placement, and radiological supervision and interpretation; coronary sinus (List separately in addition to code for primary procedure)</a:t>
            </a:r>
          </a:p>
        </p:txBody>
      </p:sp>
    </p:spTree>
    <p:extLst>
      <p:ext uri="{BB962C8B-B14F-4D97-AF65-F5344CB8AC3E}">
        <p14:creationId xmlns:p14="http://schemas.microsoft.com/office/powerpoint/2010/main" val="3952832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0" indent="0">
              <a:lnSpc>
                <a:spcPct val="100000"/>
              </a:lnSpc>
            </a:pPr>
            <a:r>
              <a:rPr lang="en-US" sz="2400" dirty="0">
                <a:solidFill>
                  <a:schemeClr val="bg2">
                    <a:lumMod val="25000"/>
                  </a:schemeClr>
                </a:solidFill>
              </a:rPr>
              <a:t>Five Codes Added to Report Venography Performed for Congenital Heart Disease</a:t>
            </a:r>
          </a:p>
          <a:p>
            <a:pPr marL="0" indent="0">
              <a:lnSpc>
                <a:spcPct val="100000"/>
              </a:lnSpc>
            </a:pPr>
            <a:endParaRPr lang="en-US" sz="2400" dirty="0">
              <a:solidFill>
                <a:schemeClr val="bg2">
                  <a:lumMod val="25000"/>
                </a:schemeClr>
              </a:solidFill>
            </a:endParaRPr>
          </a:p>
          <a:p>
            <a:pPr marL="740664" lvl="1" indent="-457200"/>
            <a:r>
              <a:rPr lang="en-US" sz="2200" dirty="0">
                <a:solidFill>
                  <a:schemeClr val="bg2">
                    <a:lumMod val="25000"/>
                  </a:schemeClr>
                </a:solidFill>
              </a:rPr>
              <a:t>93587 - Venography for congenital heart defect(s), including catheter placement, and radiological supervision and interpretation; venovenous collaterals originating at or above the heart (</a:t>
            </a:r>
            <a:r>
              <a:rPr lang="en-US" sz="2200" dirty="0" err="1">
                <a:solidFill>
                  <a:schemeClr val="bg2">
                    <a:lumMod val="25000"/>
                  </a:schemeClr>
                </a:solidFill>
              </a:rPr>
              <a:t>eg</a:t>
            </a:r>
            <a:r>
              <a:rPr lang="en-US" sz="2200" dirty="0">
                <a:solidFill>
                  <a:schemeClr val="bg2">
                    <a:lumMod val="25000"/>
                  </a:schemeClr>
                </a:solidFill>
              </a:rPr>
              <a:t>, from innominate vein) (List separately in addition to code for primary procedure)</a:t>
            </a:r>
          </a:p>
          <a:p>
            <a:pPr marL="740664" lvl="1" indent="-457200"/>
            <a:r>
              <a:rPr lang="en-US" sz="2200" dirty="0">
                <a:solidFill>
                  <a:schemeClr val="bg2">
                    <a:lumMod val="25000"/>
                  </a:schemeClr>
                </a:solidFill>
              </a:rPr>
              <a:t>93588 - Venography for congenital heart defect(s), including catheter placement, and radiological supervision and interpretation; venovenous collaterals originating below the heart (</a:t>
            </a:r>
            <a:r>
              <a:rPr lang="en-US" sz="2200" dirty="0" err="1">
                <a:solidFill>
                  <a:schemeClr val="bg2">
                    <a:lumMod val="25000"/>
                  </a:schemeClr>
                </a:solidFill>
              </a:rPr>
              <a:t>eg</a:t>
            </a:r>
            <a:r>
              <a:rPr lang="en-US" sz="2200" dirty="0">
                <a:solidFill>
                  <a:schemeClr val="bg2">
                    <a:lumMod val="25000"/>
                  </a:schemeClr>
                </a:solidFill>
              </a:rPr>
              <a:t>, from the inferior vena cava) (List separately in addition to code for primary procedure)</a:t>
            </a:r>
          </a:p>
        </p:txBody>
      </p:sp>
    </p:spTree>
    <p:extLst>
      <p:ext uri="{BB962C8B-B14F-4D97-AF65-F5344CB8AC3E}">
        <p14:creationId xmlns:p14="http://schemas.microsoft.com/office/powerpoint/2010/main" val="3418025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Cardiovascular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342900" indent="-342900">
              <a:buClr>
                <a:schemeClr val="accent4"/>
              </a:buClr>
              <a:buFont typeface="Wingdings" panose="05000000000000000000" pitchFamily="2" charset="2"/>
              <a:buChar char="§"/>
            </a:pPr>
            <a:r>
              <a:rPr lang="en-US" sz="2400" dirty="0">
                <a:solidFill>
                  <a:schemeClr val="bg2">
                    <a:lumMod val="25000"/>
                  </a:schemeClr>
                </a:solidFill>
              </a:rPr>
              <a:t>Four New Codes Added to Capture Activation, Interrogation, and Programming Post Phrenic Nerve Stimulator System Implantation</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93150 - 	Therapy activation of implanted phrenic nerve stimulator system, including all interrogation and programming</a:t>
            </a:r>
          </a:p>
          <a:p>
            <a:pPr marL="740664" lvl="1" indent="-457200"/>
            <a:r>
              <a:rPr lang="en-US" sz="2200" dirty="0">
                <a:solidFill>
                  <a:schemeClr val="bg2">
                    <a:lumMod val="25000"/>
                  </a:schemeClr>
                </a:solidFill>
              </a:rPr>
              <a:t>93151 - Interrogation and programming (minimum one parameter) of implanted phrenic nerve stimulator system</a:t>
            </a:r>
          </a:p>
          <a:p>
            <a:pPr marL="740664" lvl="1" indent="-457200"/>
            <a:r>
              <a:rPr lang="en-US" sz="2200" dirty="0">
                <a:solidFill>
                  <a:schemeClr val="bg2">
                    <a:lumMod val="25000"/>
                  </a:schemeClr>
                </a:solidFill>
              </a:rPr>
              <a:t>93152 - Interrogation and programming of implanted phrenic nerve stimulator system during polysomnography</a:t>
            </a:r>
          </a:p>
          <a:p>
            <a:pPr marL="740664" lvl="1" indent="-457200"/>
            <a:r>
              <a:rPr lang="en-US" sz="2200" dirty="0">
                <a:solidFill>
                  <a:schemeClr val="bg2">
                    <a:lumMod val="25000"/>
                  </a:schemeClr>
                </a:solidFill>
              </a:rPr>
              <a:t>93153 - Interrogation without programming of implanted phrenic nerve stimulator system</a:t>
            </a:r>
          </a:p>
          <a:p>
            <a:pPr marL="1197864" lvl="2" indent="-457200"/>
            <a:r>
              <a:rPr lang="en-US" sz="1800" dirty="0">
                <a:solidFill>
                  <a:schemeClr val="bg2">
                    <a:lumMod val="25000"/>
                  </a:schemeClr>
                </a:solidFill>
              </a:rPr>
              <a:t>Not to be reported on the same date of service as insertion, revision, or repositioning of device</a:t>
            </a:r>
          </a:p>
          <a:p>
            <a:pPr marL="1197864" lvl="2" indent="-457200"/>
            <a:r>
              <a:rPr lang="en-US" sz="1800" dirty="0">
                <a:solidFill>
                  <a:schemeClr val="bg2">
                    <a:lumMod val="25000"/>
                  </a:schemeClr>
                </a:solidFill>
              </a:rPr>
              <a:t>More detail in CDM-Focused webinar</a:t>
            </a:r>
          </a:p>
          <a:p>
            <a:pPr marL="740664" lvl="1" indent="-457200"/>
            <a:endParaRPr lang="en-US" sz="2200" dirty="0">
              <a:solidFill>
                <a:schemeClr val="bg2">
                  <a:lumMod val="25000"/>
                </a:schemeClr>
              </a:solidFill>
            </a:endParaRPr>
          </a:p>
        </p:txBody>
      </p:sp>
    </p:spTree>
    <p:extLst>
      <p:ext uri="{BB962C8B-B14F-4D97-AF65-F5344CB8AC3E}">
        <p14:creationId xmlns:p14="http://schemas.microsoft.com/office/powerpoint/2010/main" val="57199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67CB-5DF4-42F0-BC40-400061AA6048}"/>
              </a:ext>
            </a:extLst>
          </p:cNvPr>
          <p:cNvSpPr>
            <a:spLocks noGrp="1"/>
          </p:cNvSpPr>
          <p:nvPr>
            <p:ph type="title"/>
          </p:nvPr>
        </p:nvSpPr>
        <p:spPr/>
        <p:txBody>
          <a:bodyPr/>
          <a:lstStyle/>
          <a:p>
            <a:r>
              <a:rPr lang="en-US" dirty="0"/>
              <a:t>Overview of 2024 Changes</a:t>
            </a:r>
          </a:p>
        </p:txBody>
      </p:sp>
      <p:graphicFrame>
        <p:nvGraphicFramePr>
          <p:cNvPr id="4" name="Table 4">
            <a:extLst>
              <a:ext uri="{FF2B5EF4-FFF2-40B4-BE49-F238E27FC236}">
                <a16:creationId xmlns:a16="http://schemas.microsoft.com/office/drawing/2014/main" id="{FD417050-3AFE-41E8-8FAC-2BBBAAAC41C6}"/>
              </a:ext>
            </a:extLst>
          </p:cNvPr>
          <p:cNvGraphicFramePr>
            <a:graphicFrameLocks noGrp="1"/>
          </p:cNvGraphicFramePr>
          <p:nvPr>
            <p:ph idx="1"/>
            <p:extLst>
              <p:ext uri="{D42A27DB-BD31-4B8C-83A1-F6EECF244321}">
                <p14:modId xmlns:p14="http://schemas.microsoft.com/office/powerpoint/2010/main" val="730018418"/>
              </p:ext>
            </p:extLst>
          </p:nvPr>
        </p:nvGraphicFramePr>
        <p:xfrm>
          <a:off x="838200" y="1028337"/>
          <a:ext cx="10515600" cy="43484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209899568"/>
                    </a:ext>
                  </a:extLst>
                </a:gridCol>
                <a:gridCol w="2628900">
                  <a:extLst>
                    <a:ext uri="{9D8B030D-6E8A-4147-A177-3AD203B41FA5}">
                      <a16:colId xmlns:a16="http://schemas.microsoft.com/office/drawing/2014/main" val="614342918"/>
                    </a:ext>
                  </a:extLst>
                </a:gridCol>
                <a:gridCol w="2628900">
                  <a:extLst>
                    <a:ext uri="{9D8B030D-6E8A-4147-A177-3AD203B41FA5}">
                      <a16:colId xmlns:a16="http://schemas.microsoft.com/office/drawing/2014/main" val="953833709"/>
                    </a:ext>
                  </a:extLst>
                </a:gridCol>
                <a:gridCol w="2628900">
                  <a:extLst>
                    <a:ext uri="{9D8B030D-6E8A-4147-A177-3AD203B41FA5}">
                      <a16:colId xmlns:a16="http://schemas.microsoft.com/office/drawing/2014/main" val="1783981029"/>
                    </a:ext>
                  </a:extLst>
                </a:gridCol>
              </a:tblGrid>
              <a:tr h="370840">
                <a:tc>
                  <a:txBody>
                    <a:bodyPr/>
                    <a:lstStyle/>
                    <a:p>
                      <a:r>
                        <a:rPr lang="en-US" b="0" i="0" dirty="0">
                          <a:solidFill>
                            <a:schemeClr val="bg1"/>
                          </a:solidFill>
                          <a:latin typeface="Arial" panose="020B0604020202020204" pitchFamily="34" charset="0"/>
                          <a:cs typeface="Arial" panose="020B0604020202020204" pitchFamily="34" charset="0"/>
                        </a:rPr>
                        <a:t>CPT® Section</a:t>
                      </a:r>
                    </a:p>
                  </a:txBody>
                  <a:tcPr/>
                </a:tc>
                <a:tc>
                  <a:txBody>
                    <a:bodyPr/>
                    <a:lstStyle/>
                    <a:p>
                      <a:r>
                        <a:rPr lang="en-US" b="0" i="0" dirty="0">
                          <a:solidFill>
                            <a:schemeClr val="bg1"/>
                          </a:solidFill>
                          <a:latin typeface="Arial" panose="020B0604020202020204" pitchFamily="34" charset="0"/>
                          <a:cs typeface="Arial" panose="020B0604020202020204" pitchFamily="34" charset="0"/>
                        </a:rPr>
                        <a:t>Additions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Deletions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Revisions</a:t>
                      </a:r>
                    </a:p>
                  </a:txBody>
                  <a:tcPr/>
                </a:tc>
                <a:extLst>
                  <a:ext uri="{0D108BD9-81ED-4DB2-BD59-A6C34878D82A}">
                    <a16:rowId xmlns:a16="http://schemas.microsoft.com/office/drawing/2014/main" val="3341624906"/>
                  </a:ext>
                </a:extLst>
              </a:tr>
              <a:tr h="370840">
                <a:tc>
                  <a:txBody>
                    <a:bodyPr/>
                    <a:lstStyle/>
                    <a:p>
                      <a:r>
                        <a:rPr lang="en-US" b="0" i="0" dirty="0">
                          <a:solidFill>
                            <a:schemeClr val="bg1"/>
                          </a:solidFill>
                          <a:latin typeface="Arial" panose="020B0604020202020204" pitchFamily="34" charset="0"/>
                          <a:cs typeface="Arial" panose="020B0604020202020204" pitchFamily="34" charset="0"/>
                        </a:rPr>
                        <a:t>Evaluation &amp; Management</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861997695"/>
                  </a:ext>
                </a:extLst>
              </a:tr>
              <a:tr h="370840">
                <a:tc>
                  <a:txBody>
                    <a:bodyPr/>
                    <a:lstStyle/>
                    <a:p>
                      <a:r>
                        <a:rPr lang="en-US" b="0" i="0" dirty="0">
                          <a:solidFill>
                            <a:schemeClr val="bg1"/>
                          </a:solidFill>
                          <a:latin typeface="Arial" panose="020B0604020202020204" pitchFamily="34" charset="0"/>
                          <a:cs typeface="Arial" panose="020B0604020202020204" pitchFamily="34" charset="0"/>
                        </a:rPr>
                        <a:t>Anesthesia</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666131654"/>
                  </a:ext>
                </a:extLst>
              </a:tr>
              <a:tr h="370840">
                <a:tc>
                  <a:txBody>
                    <a:bodyPr/>
                    <a:lstStyle/>
                    <a:p>
                      <a:r>
                        <a:rPr lang="en-US" b="0" i="0" dirty="0">
                          <a:solidFill>
                            <a:schemeClr val="bg1"/>
                          </a:solidFill>
                          <a:latin typeface="Arial" panose="020B0604020202020204" pitchFamily="34" charset="0"/>
                          <a:cs typeface="Arial" panose="020B0604020202020204" pitchFamily="34" charset="0"/>
                        </a:rPr>
                        <a:t>Surgery</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23</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841336993"/>
                  </a:ext>
                </a:extLst>
              </a:tr>
              <a:tr h="370840">
                <a:tc>
                  <a:txBody>
                    <a:bodyPr/>
                    <a:lstStyle/>
                    <a:p>
                      <a:r>
                        <a:rPr lang="en-US" b="0" i="0" dirty="0">
                          <a:solidFill>
                            <a:schemeClr val="bg1"/>
                          </a:solidFill>
                          <a:latin typeface="Arial" panose="020B0604020202020204" pitchFamily="34" charset="0"/>
                          <a:cs typeface="Arial" panose="020B0604020202020204" pitchFamily="34" charset="0"/>
                        </a:rPr>
                        <a:t>Radiology</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5</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775761417"/>
                  </a:ext>
                </a:extLst>
              </a:tr>
              <a:tr h="370840">
                <a:tc>
                  <a:txBody>
                    <a:bodyPr/>
                    <a:lstStyle/>
                    <a:p>
                      <a:r>
                        <a:rPr lang="en-US" b="0" i="0" dirty="0">
                          <a:solidFill>
                            <a:schemeClr val="bg1"/>
                          </a:solidFill>
                          <a:latin typeface="Arial" panose="020B0604020202020204" pitchFamily="34" charset="0"/>
                          <a:cs typeface="Arial" panose="020B0604020202020204" pitchFamily="34" charset="0"/>
                        </a:rPr>
                        <a:t>Pathology &amp; Laboratory</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13</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951626178"/>
                  </a:ext>
                </a:extLst>
              </a:tr>
              <a:tr h="370840">
                <a:tc>
                  <a:txBody>
                    <a:bodyPr/>
                    <a:lstStyle/>
                    <a:p>
                      <a:r>
                        <a:rPr lang="en-US" b="0" i="0" dirty="0">
                          <a:solidFill>
                            <a:schemeClr val="bg1"/>
                          </a:solidFill>
                          <a:latin typeface="Arial" panose="020B0604020202020204" pitchFamily="34" charset="0"/>
                          <a:cs typeface="Arial" panose="020B0604020202020204" pitchFamily="34" charset="0"/>
                        </a:rPr>
                        <a:t>PLA</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19</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446141878"/>
                  </a:ext>
                </a:extLst>
              </a:tr>
              <a:tr h="370840">
                <a:tc>
                  <a:txBody>
                    <a:bodyPr/>
                    <a:lstStyle/>
                    <a:p>
                      <a:r>
                        <a:rPr lang="en-US" b="0" i="0" dirty="0">
                          <a:solidFill>
                            <a:schemeClr val="bg1"/>
                          </a:solidFill>
                          <a:latin typeface="Arial" panose="020B0604020202020204" pitchFamily="34" charset="0"/>
                          <a:cs typeface="Arial" panose="020B0604020202020204" pitchFamily="34" charset="0"/>
                        </a:rPr>
                        <a:t>Medicine</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21</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1833619597"/>
                  </a:ext>
                </a:extLst>
              </a:tr>
              <a:tr h="370840">
                <a:tc>
                  <a:txBody>
                    <a:bodyPr/>
                    <a:lstStyle/>
                    <a:p>
                      <a:r>
                        <a:rPr lang="en-US" b="0" i="0" dirty="0">
                          <a:solidFill>
                            <a:schemeClr val="bg1"/>
                          </a:solidFill>
                          <a:latin typeface="Arial" panose="020B0604020202020204" pitchFamily="34" charset="0"/>
                          <a:cs typeface="Arial" panose="020B0604020202020204" pitchFamily="34" charset="0"/>
                        </a:rPr>
                        <a:t>Category II</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734518402"/>
                  </a:ext>
                </a:extLst>
              </a:tr>
              <a:tr h="370840">
                <a:tc>
                  <a:txBody>
                    <a:bodyPr/>
                    <a:lstStyle/>
                    <a:p>
                      <a:r>
                        <a:rPr lang="en-US" b="0" i="0" dirty="0">
                          <a:solidFill>
                            <a:schemeClr val="bg1"/>
                          </a:solidFill>
                          <a:latin typeface="Arial" panose="020B0604020202020204" pitchFamily="34" charset="0"/>
                          <a:cs typeface="Arial" panose="020B0604020202020204" pitchFamily="34" charset="0"/>
                        </a:rPr>
                        <a:t>Category III</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63</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32</a:t>
                      </a:r>
                    </a:p>
                  </a:txBody>
                  <a:tcPr/>
                </a:tc>
                <a:tc>
                  <a:txBody>
                    <a:bodyPr/>
                    <a:lstStyle/>
                    <a:p>
                      <a:pPr algn="ctr"/>
                      <a:r>
                        <a:rPr lang="en-US" b="0" i="0" dirty="0">
                          <a:solidFill>
                            <a:schemeClr val="bg1"/>
                          </a:solidFill>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213090321"/>
                  </a:ext>
                </a:extLst>
              </a:tr>
              <a:tr h="370840">
                <a:tc>
                  <a:txBody>
                    <a:bodyPr/>
                    <a:lstStyle/>
                    <a:p>
                      <a:r>
                        <a:rPr lang="en-US" b="1" i="0" dirty="0">
                          <a:solidFill>
                            <a:schemeClr val="bg1"/>
                          </a:solidFill>
                          <a:latin typeface="Arial" panose="020B0604020202020204" pitchFamily="34" charset="0"/>
                          <a:cs typeface="Arial" panose="020B0604020202020204" pitchFamily="34" charset="0"/>
                        </a:rPr>
                        <a:t>Totals</a:t>
                      </a:r>
                    </a:p>
                  </a:txBody>
                  <a:tcPr/>
                </a:tc>
                <a:tc>
                  <a:txBody>
                    <a:bodyPr/>
                    <a:lstStyle/>
                    <a:p>
                      <a:pPr algn="ctr"/>
                      <a:r>
                        <a:rPr lang="en-US" b="1" i="0" dirty="0">
                          <a:solidFill>
                            <a:schemeClr val="bg1"/>
                          </a:solidFill>
                          <a:latin typeface="Arial" panose="020B0604020202020204" pitchFamily="34" charset="0"/>
                          <a:cs typeface="Arial" panose="020B0604020202020204" pitchFamily="34" charset="0"/>
                        </a:rPr>
                        <a:t>145</a:t>
                      </a:r>
                    </a:p>
                  </a:txBody>
                  <a:tcPr/>
                </a:tc>
                <a:tc>
                  <a:txBody>
                    <a:bodyPr/>
                    <a:lstStyle/>
                    <a:p>
                      <a:pPr algn="ctr"/>
                      <a:r>
                        <a:rPr lang="en-US" b="1" i="0" dirty="0">
                          <a:solidFill>
                            <a:schemeClr val="bg1"/>
                          </a:solidFill>
                          <a:latin typeface="Arial" panose="020B0604020202020204" pitchFamily="34" charset="0"/>
                          <a:cs typeface="Arial" panose="020B0604020202020204" pitchFamily="34" charset="0"/>
                        </a:rPr>
                        <a:t>34</a:t>
                      </a:r>
                    </a:p>
                  </a:txBody>
                  <a:tcPr/>
                </a:tc>
                <a:tc>
                  <a:txBody>
                    <a:bodyPr/>
                    <a:lstStyle/>
                    <a:p>
                      <a:pPr algn="ctr"/>
                      <a:r>
                        <a:rPr lang="en-US" b="1" i="0" dirty="0">
                          <a:solidFill>
                            <a:schemeClr val="bg1"/>
                          </a:solidFill>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361313800"/>
                  </a:ext>
                </a:extLst>
              </a:tr>
            </a:tbl>
          </a:graphicData>
        </a:graphic>
      </p:graphicFrame>
      <p:sp>
        <p:nvSpPr>
          <p:cNvPr id="5" name="TextBox 4">
            <a:extLst>
              <a:ext uri="{FF2B5EF4-FFF2-40B4-BE49-F238E27FC236}">
                <a16:creationId xmlns:a16="http://schemas.microsoft.com/office/drawing/2014/main" id="{6D51FAFF-491D-497A-8511-6E576054F281}"/>
              </a:ext>
            </a:extLst>
          </p:cNvPr>
          <p:cNvSpPr txBox="1"/>
          <p:nvPr/>
        </p:nvSpPr>
        <p:spPr>
          <a:xfrm>
            <a:off x="880739" y="5496781"/>
            <a:ext cx="10430522" cy="523220"/>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Totals do not include codes added, deleted, or revised in CY 2023 but appearing for the first time in the CY 2024 book</a:t>
            </a:r>
          </a:p>
          <a:p>
            <a:pPr marL="171450" indent="-171450">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Revised totals do not include codes with changes to short or medium descriptions only	</a:t>
            </a:r>
          </a:p>
        </p:txBody>
      </p:sp>
    </p:spTree>
    <p:extLst>
      <p:ext uri="{BB962C8B-B14F-4D97-AF65-F5344CB8AC3E}">
        <p14:creationId xmlns:p14="http://schemas.microsoft.com/office/powerpoint/2010/main" val="2990813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Chemotherapy</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96547 - Intraoperative hyperthermic intraperitoneal chemotherapy (HIPEC) procedure, including separate incision(s) and closure, when performed; first 60 minutes (List separately in addition to code for primary procedure)</a:t>
            </a:r>
          </a:p>
          <a:p>
            <a:pPr marL="740664" lvl="1" indent="-457200"/>
            <a:r>
              <a:rPr lang="en-US" sz="2200" dirty="0"/>
              <a:t>96548 - Intraoperative hyperthermic intraperitoneal chemotherapy (HIPEC) procedure, including separate incision(s) and closure, when performed; each additional 30 minutes (List separately in addition to code for primary procedure)</a:t>
            </a:r>
          </a:p>
          <a:p>
            <a:pPr marL="1197864" lvl="2" indent="-457200"/>
            <a:r>
              <a:rPr lang="en-US" sz="1800" dirty="0"/>
              <a:t>Also known as HIPEC</a:t>
            </a:r>
          </a:p>
          <a:p>
            <a:pPr marL="1197864" lvl="2" indent="-457200"/>
            <a:r>
              <a:rPr lang="en-US" sz="1800" dirty="0"/>
              <a:t>Codes established to distinguish between 96446 and because of the varying time required to perform HIPEC based on the chemotherapy drug chosen</a:t>
            </a:r>
          </a:p>
          <a:p>
            <a:pPr marL="1197864" lvl="2" indent="-457200"/>
            <a:r>
              <a:rPr lang="en-US" sz="1800" dirty="0"/>
              <a:t>Count only time related to HIPEC; not total time patient is in OR</a:t>
            </a:r>
          </a:p>
        </p:txBody>
      </p:sp>
    </p:spTree>
    <p:extLst>
      <p:ext uri="{BB962C8B-B14F-4D97-AF65-F5344CB8AC3E}">
        <p14:creationId xmlns:p14="http://schemas.microsoft.com/office/powerpoint/2010/main" val="3703816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New Guidelines - HIPEC</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normAutofit/>
          </a:bodyPr>
          <a:lstStyle/>
          <a:p>
            <a:pPr marL="740664" lvl="1" indent="-457200"/>
            <a:r>
              <a:rPr lang="en-US" sz="2200" dirty="0"/>
              <a:t>HIPEC includes intraoperative perfusion of heated chemotherapy agent into the abdominal cavity through catheters</a:t>
            </a:r>
          </a:p>
          <a:p>
            <a:pPr marL="740664" lvl="1" indent="-457200"/>
            <a:r>
              <a:rPr lang="en-US" sz="2200" dirty="0"/>
              <a:t>Includes incisions required for catheter insertion and probe placement, manual agitation of chemotherapy in the abdominal cavity, irrigation post procedure, and closure related to catheter and probe placement</a:t>
            </a:r>
          </a:p>
          <a:p>
            <a:pPr marL="740664" lvl="1" indent="-457200"/>
            <a:r>
              <a:rPr lang="en-US" sz="2200" dirty="0"/>
              <a:t>These are add-on codes, but it is important to capture all relevant and medically necessary charges</a:t>
            </a:r>
            <a:endParaRPr lang="en-US" sz="1800" dirty="0"/>
          </a:p>
        </p:txBody>
      </p:sp>
    </p:spTree>
    <p:extLst>
      <p:ext uri="{BB962C8B-B14F-4D97-AF65-F5344CB8AC3E}">
        <p14:creationId xmlns:p14="http://schemas.microsoft.com/office/powerpoint/2010/main" val="1467786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22D78B2-A367-44E8-ACB7-C0165F116D17}"/>
              </a:ext>
            </a:extLst>
          </p:cNvPr>
          <p:cNvPicPr>
            <a:picLocks noChangeAspect="1" noChangeArrowheads="1"/>
          </p:cNvPicPr>
          <p:nvPr/>
        </p:nvPicPr>
        <p:blipFill>
          <a:blip r:embed="rId2"/>
          <a:srcRect/>
          <a:stretch/>
        </p:blipFill>
        <p:spPr bwMode="auto">
          <a:xfrm>
            <a:off x="6482080" y="1174722"/>
            <a:ext cx="4508555" cy="45085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F99EACD-D305-8645-80BF-6F6D2FAF8FAD}"/>
              </a:ext>
            </a:extLst>
          </p:cNvPr>
          <p:cNvSpPr txBox="1">
            <a:spLocks/>
          </p:cNvSpPr>
          <p:nvPr/>
        </p:nvSpPr>
        <p:spPr>
          <a:xfrm>
            <a:off x="588580" y="2908794"/>
            <a:ext cx="5031286" cy="1923279"/>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to Category III Codes</a:t>
            </a:r>
          </a:p>
        </p:txBody>
      </p:sp>
    </p:spTree>
    <p:extLst>
      <p:ext uri="{BB962C8B-B14F-4D97-AF65-F5344CB8AC3E}">
        <p14:creationId xmlns:p14="http://schemas.microsoft.com/office/powerpoint/2010/main" val="3183472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2160313378"/>
              </p:ext>
            </p:extLst>
          </p:nvPr>
        </p:nvGraphicFramePr>
        <p:xfrm>
          <a:off x="838200" y="1492186"/>
          <a:ext cx="10515599" cy="2931160"/>
        </p:xfrm>
        <a:graphic>
          <a:graphicData uri="http://schemas.openxmlformats.org/drawingml/2006/table">
            <a:tbl>
              <a:tblPr firstRow="1" bandRow="1">
                <a:tableStyleId>{5C22544A-7EE6-4342-B048-85BDC9FD1C3A}</a:tableStyleId>
              </a:tblPr>
              <a:tblGrid>
                <a:gridCol w="1386525">
                  <a:extLst>
                    <a:ext uri="{9D8B030D-6E8A-4147-A177-3AD203B41FA5}">
                      <a16:colId xmlns:a16="http://schemas.microsoft.com/office/drawing/2014/main" val="2868977096"/>
                    </a:ext>
                  </a:extLst>
                </a:gridCol>
                <a:gridCol w="9129074">
                  <a:extLst>
                    <a:ext uri="{9D8B030D-6E8A-4147-A177-3AD203B41FA5}">
                      <a16:colId xmlns:a16="http://schemas.microsoft.com/office/drawing/2014/main" val="1001484490"/>
                    </a:ext>
                  </a:extLst>
                </a:gridCol>
              </a:tblGrid>
              <a:tr h="370840">
                <a:tc>
                  <a:txBody>
                    <a:bodyPr/>
                    <a:lstStyle/>
                    <a:p>
                      <a:r>
                        <a:rPr lang="en-US"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b="0" i="0" dirty="0">
                          <a:solidFill>
                            <a:schemeClr val="bg1"/>
                          </a:solidFill>
                          <a:latin typeface="Arial" panose="020B0604020202020204" pitchFamily="34" charset="0"/>
                          <a:cs typeface="Arial" panose="020B0604020202020204" pitchFamily="34" charset="0"/>
                        </a:rPr>
                        <a:t>0784T</a:t>
                      </a:r>
                    </a:p>
                  </a:txBody>
                  <a:tcPr/>
                </a:tc>
                <a:tc>
                  <a:txBody>
                    <a:bodyPr/>
                    <a:lstStyle/>
                    <a:p>
                      <a:r>
                        <a:rPr lang="en-US" b="0" i="0" dirty="0">
                          <a:solidFill>
                            <a:schemeClr val="bg1"/>
                          </a:solidFill>
                          <a:latin typeface="Arial" panose="020B0604020202020204" pitchFamily="34" charset="0"/>
                          <a:cs typeface="Arial" panose="020B0604020202020204" pitchFamily="34" charset="0"/>
                        </a:rPr>
                        <a:t>Insertion or replacement of percutaneous electrode array, spinal, with integrated neurostimulator, including imaging guidance, when performed</a:t>
                      </a:r>
                    </a:p>
                  </a:txBody>
                  <a:tcPr/>
                </a:tc>
                <a:extLst>
                  <a:ext uri="{0D108BD9-81ED-4DB2-BD59-A6C34878D82A}">
                    <a16:rowId xmlns:a16="http://schemas.microsoft.com/office/drawing/2014/main" val="877817507"/>
                  </a:ext>
                </a:extLst>
              </a:tr>
              <a:tr h="370840">
                <a:tc>
                  <a:txBody>
                    <a:bodyPr/>
                    <a:lstStyle/>
                    <a:p>
                      <a:r>
                        <a:rPr lang="en-US" b="0" i="0" dirty="0">
                          <a:solidFill>
                            <a:schemeClr val="bg1"/>
                          </a:solidFill>
                          <a:latin typeface="Arial" panose="020B0604020202020204" pitchFamily="34" charset="0"/>
                          <a:cs typeface="Arial" panose="020B0604020202020204" pitchFamily="34" charset="0"/>
                        </a:rPr>
                        <a:t>0785T</a:t>
                      </a:r>
                    </a:p>
                  </a:txBody>
                  <a:tcPr/>
                </a:tc>
                <a:tc>
                  <a:txBody>
                    <a:bodyPr/>
                    <a:lstStyle/>
                    <a:p>
                      <a:r>
                        <a:rPr lang="en-US" b="0" i="0" dirty="0">
                          <a:solidFill>
                            <a:schemeClr val="bg1"/>
                          </a:solidFill>
                          <a:latin typeface="Arial" panose="020B0604020202020204" pitchFamily="34" charset="0"/>
                          <a:cs typeface="Arial" panose="020B0604020202020204" pitchFamily="34" charset="0"/>
                        </a:rPr>
                        <a:t>Revision or removal of neurostimulator electrode array, spinal, with integrated neurostimulator</a:t>
                      </a:r>
                    </a:p>
                  </a:txBody>
                  <a:tcPr/>
                </a:tc>
                <a:extLst>
                  <a:ext uri="{0D108BD9-81ED-4DB2-BD59-A6C34878D82A}">
                    <a16:rowId xmlns:a16="http://schemas.microsoft.com/office/drawing/2014/main" val="1089151502"/>
                  </a:ext>
                </a:extLst>
              </a:tr>
              <a:tr h="370840">
                <a:tc>
                  <a:txBody>
                    <a:bodyPr/>
                    <a:lstStyle/>
                    <a:p>
                      <a:r>
                        <a:rPr lang="en-US" b="0" i="0" dirty="0">
                          <a:solidFill>
                            <a:schemeClr val="bg1"/>
                          </a:solidFill>
                          <a:latin typeface="Arial" panose="020B0604020202020204" pitchFamily="34" charset="0"/>
                          <a:cs typeface="Arial" panose="020B0604020202020204" pitchFamily="34" charset="0"/>
                        </a:rPr>
                        <a:t>0786T</a:t>
                      </a:r>
                    </a:p>
                  </a:txBody>
                  <a:tcPr/>
                </a:tc>
                <a:tc>
                  <a:txBody>
                    <a:bodyPr/>
                    <a:lstStyle/>
                    <a:p>
                      <a:r>
                        <a:rPr lang="en-US" b="0" i="0" dirty="0">
                          <a:solidFill>
                            <a:schemeClr val="bg1"/>
                          </a:solidFill>
                          <a:latin typeface="Arial" panose="020B0604020202020204" pitchFamily="34" charset="0"/>
                          <a:cs typeface="Arial" panose="020B0604020202020204" pitchFamily="34" charset="0"/>
                        </a:rPr>
                        <a:t>Insertion or replacement of percutaneous electrode array, sacral, with integrated neurostimulator, including imaging guidance, when performed</a:t>
                      </a:r>
                    </a:p>
                  </a:txBody>
                  <a:tcPr/>
                </a:tc>
                <a:extLst>
                  <a:ext uri="{0D108BD9-81ED-4DB2-BD59-A6C34878D82A}">
                    <a16:rowId xmlns:a16="http://schemas.microsoft.com/office/drawing/2014/main" val="2318221351"/>
                  </a:ext>
                </a:extLst>
              </a:tr>
              <a:tr h="370840">
                <a:tc>
                  <a:txBody>
                    <a:bodyPr/>
                    <a:lstStyle/>
                    <a:p>
                      <a:r>
                        <a:rPr lang="en-US" b="0" i="0" dirty="0">
                          <a:solidFill>
                            <a:schemeClr val="bg1"/>
                          </a:solidFill>
                          <a:latin typeface="Arial" panose="020B0604020202020204" pitchFamily="34" charset="0"/>
                          <a:cs typeface="Arial" panose="020B0604020202020204" pitchFamily="34" charset="0"/>
                        </a:rPr>
                        <a:t>0787T</a:t>
                      </a:r>
                    </a:p>
                  </a:txBody>
                  <a:tcPr/>
                </a:tc>
                <a:tc>
                  <a:txBody>
                    <a:bodyPr/>
                    <a:lstStyle/>
                    <a:p>
                      <a:r>
                        <a:rPr lang="en-US" b="0" i="0" dirty="0">
                          <a:solidFill>
                            <a:schemeClr val="bg1"/>
                          </a:solidFill>
                          <a:latin typeface="Arial" panose="020B0604020202020204" pitchFamily="34" charset="0"/>
                          <a:cs typeface="Arial" panose="020B0604020202020204" pitchFamily="34" charset="0"/>
                        </a:rPr>
                        <a:t>Revision or removal of neurostimulator electrode array, sacral, with integrated neurostimulator</a:t>
                      </a:r>
                    </a:p>
                  </a:txBody>
                  <a:tcPr/>
                </a:tc>
                <a:extLst>
                  <a:ext uri="{0D108BD9-81ED-4DB2-BD59-A6C34878D82A}">
                    <a16:rowId xmlns:a16="http://schemas.microsoft.com/office/drawing/2014/main" val="706891675"/>
                  </a:ext>
                </a:extLst>
              </a:tr>
            </a:tbl>
          </a:graphicData>
        </a:graphic>
      </p:graphicFrame>
      <p:sp>
        <p:nvSpPr>
          <p:cNvPr id="3" name="TextBox 2">
            <a:extLst>
              <a:ext uri="{FF2B5EF4-FFF2-40B4-BE49-F238E27FC236}">
                <a16:creationId xmlns:a16="http://schemas.microsoft.com/office/drawing/2014/main" id="{BEF2C17F-FA42-A9E7-3853-5BD103E15F02}"/>
              </a:ext>
            </a:extLst>
          </p:cNvPr>
          <p:cNvSpPr txBox="1"/>
          <p:nvPr/>
        </p:nvSpPr>
        <p:spPr>
          <a:xfrm>
            <a:off x="1517640" y="4892666"/>
            <a:ext cx="8928243"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New codes for electronic analysis (0788T and 0789T) have also been added</a:t>
            </a:r>
          </a:p>
        </p:txBody>
      </p:sp>
    </p:spTree>
    <p:extLst>
      <p:ext uri="{BB962C8B-B14F-4D97-AF65-F5344CB8AC3E}">
        <p14:creationId xmlns:p14="http://schemas.microsoft.com/office/powerpoint/2010/main" val="1626651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2692309138"/>
              </p:ext>
            </p:extLst>
          </p:nvPr>
        </p:nvGraphicFramePr>
        <p:xfrm>
          <a:off x="838200" y="1637278"/>
          <a:ext cx="10026869" cy="1305061"/>
        </p:xfrm>
        <a:graphic>
          <a:graphicData uri="http://schemas.openxmlformats.org/drawingml/2006/table">
            <a:tbl>
              <a:tblPr firstRow="1" bandRow="1">
                <a:tableStyleId>{5C22544A-7EE6-4342-B048-85BDC9FD1C3A}</a:tableStyleId>
              </a:tblPr>
              <a:tblGrid>
                <a:gridCol w="1292258">
                  <a:extLst>
                    <a:ext uri="{9D8B030D-6E8A-4147-A177-3AD203B41FA5}">
                      <a16:colId xmlns:a16="http://schemas.microsoft.com/office/drawing/2014/main" val="2868977096"/>
                    </a:ext>
                  </a:extLst>
                </a:gridCol>
                <a:gridCol w="8734611">
                  <a:extLst>
                    <a:ext uri="{9D8B030D-6E8A-4147-A177-3AD203B41FA5}">
                      <a16:colId xmlns:a16="http://schemas.microsoft.com/office/drawing/2014/main" val="1001484490"/>
                    </a:ext>
                  </a:extLst>
                </a:gridCol>
              </a:tblGrid>
              <a:tr h="36219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939301">
                <a:tc>
                  <a:txBody>
                    <a:bodyPr/>
                    <a:lstStyle/>
                    <a:p>
                      <a:r>
                        <a:rPr lang="en-US" sz="1800" b="0" i="0" dirty="0">
                          <a:solidFill>
                            <a:schemeClr val="bg1"/>
                          </a:solidFill>
                          <a:latin typeface="Arial" panose="020B0604020202020204" pitchFamily="34" charset="0"/>
                          <a:cs typeface="Arial" panose="020B0604020202020204" pitchFamily="34" charset="0"/>
                        </a:rPr>
                        <a:t>0790T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Revision (</a:t>
                      </a:r>
                      <a:r>
                        <a:rPr lang="en-US" sz="1800" b="0" i="0" dirty="0" err="1">
                          <a:solidFill>
                            <a:schemeClr val="bg1"/>
                          </a:solidFill>
                          <a:latin typeface="Arial" panose="020B0604020202020204" pitchFamily="34" charset="0"/>
                          <a:cs typeface="Arial" panose="020B0604020202020204" pitchFamily="34" charset="0"/>
                        </a:rPr>
                        <a:t>eg</a:t>
                      </a:r>
                      <a:r>
                        <a:rPr lang="en-US" sz="1800" b="0" i="0" dirty="0">
                          <a:solidFill>
                            <a:schemeClr val="bg1"/>
                          </a:solidFill>
                          <a:latin typeface="Arial" panose="020B0604020202020204" pitchFamily="34" charset="0"/>
                          <a:cs typeface="Arial" panose="020B0604020202020204" pitchFamily="34" charset="0"/>
                        </a:rPr>
                        <a:t>, augmentation, division of tether), replacement, or removal of thoracolumbar or lumbar vertebral body tethering, including thoracoscopy, when performed</a:t>
                      </a:r>
                    </a:p>
                  </a:txBody>
                  <a:tcPr/>
                </a:tc>
                <a:extLst>
                  <a:ext uri="{0D108BD9-81ED-4DB2-BD59-A6C34878D82A}">
                    <a16:rowId xmlns:a16="http://schemas.microsoft.com/office/drawing/2014/main" val="877817507"/>
                  </a:ext>
                </a:extLst>
              </a:tr>
            </a:tbl>
          </a:graphicData>
        </a:graphic>
      </p:graphicFrame>
      <p:sp>
        <p:nvSpPr>
          <p:cNvPr id="8" name="TextBox 7">
            <a:extLst>
              <a:ext uri="{FF2B5EF4-FFF2-40B4-BE49-F238E27FC236}">
                <a16:creationId xmlns:a16="http://schemas.microsoft.com/office/drawing/2014/main" id="{6571507B-DF1A-D362-6D49-7EF5820A8058}"/>
              </a:ext>
            </a:extLst>
          </p:cNvPr>
          <p:cNvSpPr txBox="1"/>
          <p:nvPr/>
        </p:nvSpPr>
        <p:spPr>
          <a:xfrm>
            <a:off x="1012371" y="3141252"/>
            <a:ext cx="8928243"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0790T has been created to match the Category I code structure of the thoracic vertebral body tethering</a:t>
            </a:r>
          </a:p>
          <a:p>
            <a:pPr marL="285750" indent="-285750">
              <a:buFont typeface="Arial" panose="020B0604020202020204" pitchFamily="34" charset="0"/>
              <a:buChar char="•"/>
            </a:pPr>
            <a:r>
              <a:rPr lang="en-US" dirty="0">
                <a:solidFill>
                  <a:schemeClr val="bg1"/>
                </a:solidFill>
              </a:rPr>
              <a:t>Revision, replacement, or removal of thoracic vertebral body tethering is reported with 22838</a:t>
            </a:r>
          </a:p>
        </p:txBody>
      </p:sp>
    </p:spTree>
    <p:extLst>
      <p:ext uri="{BB962C8B-B14F-4D97-AF65-F5344CB8AC3E}">
        <p14:creationId xmlns:p14="http://schemas.microsoft.com/office/powerpoint/2010/main" val="2680645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2849738984"/>
              </p:ext>
            </p:extLst>
          </p:nvPr>
        </p:nvGraphicFramePr>
        <p:xfrm>
          <a:off x="838198" y="1627843"/>
          <a:ext cx="10026869" cy="1223368"/>
        </p:xfrm>
        <a:graphic>
          <a:graphicData uri="http://schemas.openxmlformats.org/drawingml/2006/table">
            <a:tbl>
              <a:tblPr firstRow="1" bandRow="1">
                <a:tableStyleId>{5C22544A-7EE6-4342-B048-85BDC9FD1C3A}</a:tableStyleId>
              </a:tblPr>
              <a:tblGrid>
                <a:gridCol w="1292258">
                  <a:extLst>
                    <a:ext uri="{9D8B030D-6E8A-4147-A177-3AD203B41FA5}">
                      <a16:colId xmlns:a16="http://schemas.microsoft.com/office/drawing/2014/main" val="2868977096"/>
                    </a:ext>
                  </a:extLst>
                </a:gridCol>
                <a:gridCol w="8734611">
                  <a:extLst>
                    <a:ext uri="{9D8B030D-6E8A-4147-A177-3AD203B41FA5}">
                      <a16:colId xmlns:a16="http://schemas.microsoft.com/office/drawing/2014/main" val="1001484490"/>
                    </a:ext>
                  </a:extLst>
                </a:gridCol>
              </a:tblGrid>
              <a:tr h="333949">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857608">
                <a:tc>
                  <a:txBody>
                    <a:bodyPr/>
                    <a:lstStyle/>
                    <a:p>
                      <a:r>
                        <a:rPr lang="en-US" sz="1800" b="0" i="0" dirty="0">
                          <a:solidFill>
                            <a:schemeClr val="bg1"/>
                          </a:solidFill>
                          <a:latin typeface="Arial" panose="020B0604020202020204" pitchFamily="34" charset="0"/>
                          <a:cs typeface="Arial" panose="020B0604020202020204" pitchFamily="34" charset="0"/>
                        </a:rPr>
                        <a:t>0813T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Esophagogastroduodenoscopy, flexible, transoral, with volume adjustment of intragastric bariatric balloon</a:t>
                      </a:r>
                    </a:p>
                  </a:txBody>
                  <a:tcPr/>
                </a:tc>
                <a:extLst>
                  <a:ext uri="{0D108BD9-81ED-4DB2-BD59-A6C34878D82A}">
                    <a16:rowId xmlns:a16="http://schemas.microsoft.com/office/drawing/2014/main" val="877817507"/>
                  </a:ext>
                </a:extLst>
              </a:tr>
            </a:tbl>
          </a:graphicData>
        </a:graphic>
      </p:graphicFrame>
      <p:sp>
        <p:nvSpPr>
          <p:cNvPr id="8" name="TextBox 7">
            <a:extLst>
              <a:ext uri="{FF2B5EF4-FFF2-40B4-BE49-F238E27FC236}">
                <a16:creationId xmlns:a16="http://schemas.microsoft.com/office/drawing/2014/main" id="{6571507B-DF1A-D362-6D49-7EF5820A8058}"/>
              </a:ext>
            </a:extLst>
          </p:cNvPr>
          <p:cNvSpPr txBox="1"/>
          <p:nvPr/>
        </p:nvSpPr>
        <p:spPr>
          <a:xfrm>
            <a:off x="978209" y="2966722"/>
            <a:ext cx="8928243"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Do not report in conjunction with 43197, 43198, 43235, 43241, 43247, 43290, or 43291</a:t>
            </a:r>
          </a:p>
        </p:txBody>
      </p:sp>
    </p:spTree>
    <p:extLst>
      <p:ext uri="{BB962C8B-B14F-4D97-AF65-F5344CB8AC3E}">
        <p14:creationId xmlns:p14="http://schemas.microsoft.com/office/powerpoint/2010/main" val="3170219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4046170672"/>
              </p:ext>
            </p:extLst>
          </p:nvPr>
        </p:nvGraphicFramePr>
        <p:xfrm>
          <a:off x="733698" y="1675299"/>
          <a:ext cx="10026869" cy="1223368"/>
        </p:xfrm>
        <a:graphic>
          <a:graphicData uri="http://schemas.openxmlformats.org/drawingml/2006/table">
            <a:tbl>
              <a:tblPr firstRow="1" bandRow="1">
                <a:tableStyleId>{5C22544A-7EE6-4342-B048-85BDC9FD1C3A}</a:tableStyleId>
              </a:tblPr>
              <a:tblGrid>
                <a:gridCol w="1292258">
                  <a:extLst>
                    <a:ext uri="{9D8B030D-6E8A-4147-A177-3AD203B41FA5}">
                      <a16:colId xmlns:a16="http://schemas.microsoft.com/office/drawing/2014/main" val="2868977096"/>
                    </a:ext>
                  </a:extLst>
                </a:gridCol>
                <a:gridCol w="8734611">
                  <a:extLst>
                    <a:ext uri="{9D8B030D-6E8A-4147-A177-3AD203B41FA5}">
                      <a16:colId xmlns:a16="http://schemas.microsoft.com/office/drawing/2014/main" val="1001484490"/>
                    </a:ext>
                  </a:extLst>
                </a:gridCol>
              </a:tblGrid>
              <a:tr h="333949">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857608">
                <a:tc>
                  <a:txBody>
                    <a:bodyPr/>
                    <a:lstStyle/>
                    <a:p>
                      <a:r>
                        <a:rPr lang="en-US" sz="1800" b="0" i="0" dirty="0">
                          <a:solidFill>
                            <a:schemeClr val="bg1"/>
                          </a:solidFill>
                          <a:latin typeface="Arial" panose="020B0604020202020204" pitchFamily="34" charset="0"/>
                          <a:cs typeface="Arial" panose="020B0604020202020204" pitchFamily="34" charset="0"/>
                        </a:rPr>
                        <a:t>0814T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Percutaneous injection of calcium-based biodegradable osteoconductive material, proximal femur, including imaging guidance, unilateral</a:t>
                      </a:r>
                    </a:p>
                  </a:txBody>
                  <a:tcPr/>
                </a:tc>
                <a:extLst>
                  <a:ext uri="{0D108BD9-81ED-4DB2-BD59-A6C34878D82A}">
                    <a16:rowId xmlns:a16="http://schemas.microsoft.com/office/drawing/2014/main" val="877817507"/>
                  </a:ext>
                </a:extLst>
              </a:tr>
            </a:tbl>
          </a:graphicData>
        </a:graphic>
      </p:graphicFrame>
      <p:sp>
        <p:nvSpPr>
          <p:cNvPr id="8" name="TextBox 7">
            <a:extLst>
              <a:ext uri="{FF2B5EF4-FFF2-40B4-BE49-F238E27FC236}">
                <a16:creationId xmlns:a16="http://schemas.microsoft.com/office/drawing/2014/main" id="{6571507B-DF1A-D362-6D49-7EF5820A8058}"/>
              </a:ext>
            </a:extLst>
          </p:cNvPr>
          <p:cNvSpPr txBox="1"/>
          <p:nvPr/>
        </p:nvSpPr>
        <p:spPr>
          <a:xfrm>
            <a:off x="733698" y="3109839"/>
            <a:ext cx="8928243"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Involves implanting a calcium-based, osteoconductive material under imaging guidance to form new bone in the proximal femur of patients with disorders such as osteoporosis</a:t>
            </a:r>
          </a:p>
          <a:p>
            <a:pPr marL="285750" indent="-285750">
              <a:buFont typeface="Arial" panose="020B0604020202020204" pitchFamily="34" charset="0"/>
              <a:buChar char="•"/>
            </a:pPr>
            <a:r>
              <a:rPr lang="en-US" dirty="0">
                <a:solidFill>
                  <a:schemeClr val="bg1"/>
                </a:solidFill>
              </a:rPr>
              <a:t>Do not report in conjunction with 26992 or 77002</a:t>
            </a:r>
          </a:p>
        </p:txBody>
      </p:sp>
    </p:spTree>
    <p:extLst>
      <p:ext uri="{BB962C8B-B14F-4D97-AF65-F5344CB8AC3E}">
        <p14:creationId xmlns:p14="http://schemas.microsoft.com/office/powerpoint/2010/main" val="2368669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1008742040"/>
              </p:ext>
            </p:extLst>
          </p:nvPr>
        </p:nvGraphicFramePr>
        <p:xfrm>
          <a:off x="838200" y="1852552"/>
          <a:ext cx="10515599" cy="2016760"/>
        </p:xfrm>
        <a:graphic>
          <a:graphicData uri="http://schemas.openxmlformats.org/drawingml/2006/table">
            <a:tbl>
              <a:tblPr firstRow="1" bandRow="1">
                <a:tableStyleId>{5C22544A-7EE6-4342-B048-85BDC9FD1C3A}</a:tableStyleId>
              </a:tblPr>
              <a:tblGrid>
                <a:gridCol w="1000027">
                  <a:extLst>
                    <a:ext uri="{9D8B030D-6E8A-4147-A177-3AD203B41FA5}">
                      <a16:colId xmlns:a16="http://schemas.microsoft.com/office/drawing/2014/main" val="2868977096"/>
                    </a:ext>
                  </a:extLst>
                </a:gridCol>
                <a:gridCol w="9515572">
                  <a:extLst>
                    <a:ext uri="{9D8B030D-6E8A-4147-A177-3AD203B41FA5}">
                      <a16:colId xmlns:a16="http://schemas.microsoft.com/office/drawing/2014/main" val="1001484490"/>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0816T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Open insertion or replacement of integrated neurostimulation system for bladder dysfunction including electrode(s) (</a:t>
                      </a:r>
                      <a:r>
                        <a:rPr lang="en-US" sz="1600" b="0" i="0" dirty="0" err="1">
                          <a:solidFill>
                            <a:schemeClr val="bg1"/>
                          </a:solidFill>
                          <a:latin typeface="Arial" panose="020B0604020202020204" pitchFamily="34" charset="0"/>
                          <a:cs typeface="Arial" panose="020B0604020202020204" pitchFamily="34" charset="0"/>
                        </a:rPr>
                        <a:t>eg</a:t>
                      </a:r>
                      <a:r>
                        <a:rPr lang="en-US" sz="1600" b="0" i="0" dirty="0">
                          <a:solidFill>
                            <a:schemeClr val="bg1"/>
                          </a:solidFill>
                          <a:latin typeface="Arial" panose="020B0604020202020204" pitchFamily="34" charset="0"/>
                          <a:cs typeface="Arial" panose="020B0604020202020204" pitchFamily="34" charset="0"/>
                        </a:rPr>
                        <a:t>, array or leadless), and pulse generator or receiver, including analysis, programming, and imaging guidance, when performed, posterior tibial nerve; subcutaneous</a:t>
                      </a:r>
                    </a:p>
                  </a:txBody>
                  <a:tcPr/>
                </a:tc>
                <a:extLst>
                  <a:ext uri="{0D108BD9-81ED-4DB2-BD59-A6C34878D82A}">
                    <a16:rowId xmlns:a16="http://schemas.microsoft.com/office/drawing/2014/main" val="87781750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0817T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Open insertion or replacement of integrated neurostimulation system for bladder dysfunction including electrode(s) (</a:t>
                      </a:r>
                      <a:r>
                        <a:rPr lang="en-US" sz="1600" b="0" i="0" dirty="0" err="1">
                          <a:solidFill>
                            <a:schemeClr val="bg1"/>
                          </a:solidFill>
                          <a:latin typeface="Arial" panose="020B0604020202020204" pitchFamily="34" charset="0"/>
                          <a:cs typeface="Arial" panose="020B0604020202020204" pitchFamily="34" charset="0"/>
                        </a:rPr>
                        <a:t>eg</a:t>
                      </a:r>
                      <a:r>
                        <a:rPr lang="en-US" sz="1600" b="0" i="0" dirty="0">
                          <a:solidFill>
                            <a:schemeClr val="bg1"/>
                          </a:solidFill>
                          <a:latin typeface="Arial" panose="020B0604020202020204" pitchFamily="34" charset="0"/>
                          <a:cs typeface="Arial" panose="020B0604020202020204" pitchFamily="34" charset="0"/>
                        </a:rPr>
                        <a:t>, array or leadless), and pulse generator or receiver, including analysis, programming, and imaging guidance, when performed, posterior tibial nerve; subfascial</a:t>
                      </a:r>
                    </a:p>
                  </a:txBody>
                  <a:tcPr/>
                </a:tc>
                <a:extLst>
                  <a:ext uri="{0D108BD9-81ED-4DB2-BD59-A6C34878D82A}">
                    <a16:rowId xmlns:a16="http://schemas.microsoft.com/office/drawing/2014/main" val="1089151502"/>
                  </a:ext>
                </a:extLst>
              </a:tr>
            </a:tbl>
          </a:graphicData>
        </a:graphic>
      </p:graphicFrame>
      <p:sp>
        <p:nvSpPr>
          <p:cNvPr id="3" name="TextBox 2">
            <a:extLst>
              <a:ext uri="{FF2B5EF4-FFF2-40B4-BE49-F238E27FC236}">
                <a16:creationId xmlns:a16="http://schemas.microsoft.com/office/drawing/2014/main" id="{D10A20DE-A3DF-73FC-E3DE-99BC77BBA0D3}"/>
              </a:ext>
            </a:extLst>
          </p:cNvPr>
          <p:cNvSpPr txBox="1"/>
          <p:nvPr/>
        </p:nvSpPr>
        <p:spPr>
          <a:xfrm>
            <a:off x="1469706" y="4123037"/>
            <a:ext cx="8928243"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Use for open insertion or replacement of integrated posterior tibial neurostimulator services for bladder dysfunction</a:t>
            </a:r>
          </a:p>
          <a:p>
            <a:pPr marL="285750" indent="-285750">
              <a:buFont typeface="Arial" panose="020B0604020202020204" pitchFamily="34" charset="0"/>
              <a:buChar char="•"/>
            </a:pPr>
            <a:r>
              <a:rPr lang="en-US" dirty="0">
                <a:solidFill>
                  <a:schemeClr val="bg1"/>
                </a:solidFill>
              </a:rPr>
              <a:t>Programming devices on the date of implantation is included in these codes</a:t>
            </a:r>
          </a:p>
          <a:p>
            <a:pPr marL="285750" indent="-285750">
              <a:buFont typeface="Arial" panose="020B0604020202020204" pitchFamily="34" charset="0"/>
              <a:buChar char="•"/>
            </a:pPr>
            <a:r>
              <a:rPr lang="en-US" sz="1800" dirty="0">
                <a:solidFill>
                  <a:schemeClr val="bg1"/>
                </a:solidFill>
              </a:rPr>
              <a:t>Percutaneous posterior tibial integrated neurostimulator services for bladder dysfunction are reported with 0587T and 0588T</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1547020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4023386634"/>
              </p:ext>
            </p:extLst>
          </p:nvPr>
        </p:nvGraphicFramePr>
        <p:xfrm>
          <a:off x="838200" y="1852552"/>
          <a:ext cx="10515599" cy="1529080"/>
        </p:xfrm>
        <a:graphic>
          <a:graphicData uri="http://schemas.openxmlformats.org/drawingml/2006/table">
            <a:tbl>
              <a:tblPr firstRow="1" bandRow="1">
                <a:tableStyleId>{5C22544A-7EE6-4342-B048-85BDC9FD1C3A}</a:tableStyleId>
              </a:tblPr>
              <a:tblGrid>
                <a:gridCol w="1000027">
                  <a:extLst>
                    <a:ext uri="{9D8B030D-6E8A-4147-A177-3AD203B41FA5}">
                      <a16:colId xmlns:a16="http://schemas.microsoft.com/office/drawing/2014/main" val="2868977096"/>
                    </a:ext>
                  </a:extLst>
                </a:gridCol>
                <a:gridCol w="9515572">
                  <a:extLst>
                    <a:ext uri="{9D8B030D-6E8A-4147-A177-3AD203B41FA5}">
                      <a16:colId xmlns:a16="http://schemas.microsoft.com/office/drawing/2014/main" val="1001484490"/>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0818T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Revision or removal of integrated neurostimulation system for bladder dysfunction, including analysis, programming, and imaging, when performed, posterior tibial nerve; subcutaneous</a:t>
                      </a:r>
                    </a:p>
                  </a:txBody>
                  <a:tcPr/>
                </a:tc>
                <a:extLst>
                  <a:ext uri="{0D108BD9-81ED-4DB2-BD59-A6C34878D82A}">
                    <a16:rowId xmlns:a16="http://schemas.microsoft.com/office/drawing/2014/main" val="2318221351"/>
                  </a:ext>
                </a:extLst>
              </a:tr>
              <a:tr h="370840">
                <a:tc>
                  <a:txBody>
                    <a:bodyPr/>
                    <a:lstStyle/>
                    <a:p>
                      <a:r>
                        <a:rPr lang="en-US" sz="1600" b="0" i="0" dirty="0">
                          <a:solidFill>
                            <a:schemeClr val="bg1"/>
                          </a:solidFill>
                          <a:latin typeface="Arial" panose="020B0604020202020204" pitchFamily="34" charset="0"/>
                          <a:cs typeface="Arial" panose="020B0604020202020204" pitchFamily="34" charset="0"/>
                        </a:rPr>
                        <a:t>0819T</a:t>
                      </a:r>
                    </a:p>
                  </a:txBody>
                  <a:tcPr/>
                </a:tc>
                <a:tc>
                  <a:txBody>
                    <a:bodyPr/>
                    <a:lstStyle/>
                    <a:p>
                      <a:r>
                        <a:rPr lang="en-US" sz="1600" b="0" i="0" dirty="0">
                          <a:solidFill>
                            <a:schemeClr val="bg1"/>
                          </a:solidFill>
                          <a:latin typeface="Arial" panose="020B0604020202020204" pitchFamily="34" charset="0"/>
                          <a:cs typeface="Arial" panose="020B0604020202020204" pitchFamily="34" charset="0"/>
                        </a:rPr>
                        <a:t>Revision or removal of integrated neurostimulation system for bladder dysfunction, including analysis, programming, and imaging, when performed, posterior tibial nerve; subfascial</a:t>
                      </a:r>
                    </a:p>
                  </a:txBody>
                  <a:tcPr/>
                </a:tc>
                <a:extLst>
                  <a:ext uri="{0D108BD9-81ED-4DB2-BD59-A6C34878D82A}">
                    <a16:rowId xmlns:a16="http://schemas.microsoft.com/office/drawing/2014/main" val="2053076131"/>
                  </a:ext>
                </a:extLst>
              </a:tr>
            </a:tbl>
          </a:graphicData>
        </a:graphic>
      </p:graphicFrame>
      <p:sp>
        <p:nvSpPr>
          <p:cNvPr id="3" name="TextBox 2">
            <a:extLst>
              <a:ext uri="{FF2B5EF4-FFF2-40B4-BE49-F238E27FC236}">
                <a16:creationId xmlns:a16="http://schemas.microsoft.com/office/drawing/2014/main" id="{D10A20DE-A3DF-73FC-E3DE-99BC77BBA0D3}"/>
              </a:ext>
            </a:extLst>
          </p:cNvPr>
          <p:cNvSpPr txBox="1"/>
          <p:nvPr/>
        </p:nvSpPr>
        <p:spPr>
          <a:xfrm>
            <a:off x="838200" y="4068566"/>
            <a:ext cx="10515600"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Use for open revision or removal of integrated posterior tibial neurostimulator services for bladder dysfunction</a:t>
            </a:r>
          </a:p>
          <a:p>
            <a:pPr marL="285750" indent="-285750">
              <a:buFont typeface="Arial" panose="020B0604020202020204" pitchFamily="34" charset="0"/>
              <a:buChar char="•"/>
            </a:pPr>
            <a:r>
              <a:rPr lang="en-US" dirty="0">
                <a:solidFill>
                  <a:schemeClr val="bg1"/>
                </a:solidFill>
              </a:rPr>
              <a:t>Programming devices on the date of service is included in these codes</a:t>
            </a:r>
          </a:p>
          <a:p>
            <a:pPr marL="285750" indent="-285750">
              <a:buFont typeface="Arial" panose="020B0604020202020204" pitchFamily="34" charset="0"/>
              <a:buChar char="•"/>
            </a:pPr>
            <a:r>
              <a:rPr lang="en-US" sz="1800" dirty="0">
                <a:solidFill>
                  <a:schemeClr val="bg1"/>
                </a:solidFill>
              </a:rPr>
              <a:t>Percutaneous posterior tibial integrated neurostimulator services for bladder dysfunction are reported with 0587T and 0588T</a:t>
            </a:r>
          </a:p>
          <a:p>
            <a:endParaRPr lang="en-US" dirty="0">
              <a:solidFill>
                <a:schemeClr val="bg1"/>
              </a:solidFill>
            </a:endParaRPr>
          </a:p>
        </p:txBody>
      </p:sp>
    </p:spTree>
    <p:extLst>
      <p:ext uri="{BB962C8B-B14F-4D97-AF65-F5344CB8AC3E}">
        <p14:creationId xmlns:p14="http://schemas.microsoft.com/office/powerpoint/2010/main" val="3594586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4131269640"/>
              </p:ext>
            </p:extLst>
          </p:nvPr>
        </p:nvGraphicFramePr>
        <p:xfrm>
          <a:off x="838200" y="1690688"/>
          <a:ext cx="10515599" cy="3662680"/>
        </p:xfrm>
        <a:graphic>
          <a:graphicData uri="http://schemas.openxmlformats.org/drawingml/2006/table">
            <a:tbl>
              <a:tblPr firstRow="1" bandRow="1">
                <a:tableStyleId>{5C22544A-7EE6-4342-B048-85BDC9FD1C3A}</a:tableStyleId>
              </a:tblPr>
              <a:tblGrid>
                <a:gridCol w="1348819">
                  <a:extLst>
                    <a:ext uri="{9D8B030D-6E8A-4147-A177-3AD203B41FA5}">
                      <a16:colId xmlns:a16="http://schemas.microsoft.com/office/drawing/2014/main" val="2868977096"/>
                    </a:ext>
                  </a:extLst>
                </a:gridCol>
                <a:gridCol w="9166780">
                  <a:extLst>
                    <a:ext uri="{9D8B030D-6E8A-4147-A177-3AD203B41FA5}">
                      <a16:colId xmlns:a16="http://schemas.microsoft.com/office/drawing/2014/main" val="1001484490"/>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800" b="0" i="0" dirty="0">
                          <a:solidFill>
                            <a:schemeClr val="bg1"/>
                          </a:solidFill>
                          <a:latin typeface="Arial" panose="020B0604020202020204" pitchFamily="34" charset="0"/>
                          <a:cs typeface="Arial" panose="020B0604020202020204" pitchFamily="34" charset="0"/>
                        </a:rPr>
                        <a:t>0823T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Transcatheter insertion of permanent single-chamber leadless pacemaker, right atrial, including imaging guidance (</a:t>
                      </a:r>
                      <a:r>
                        <a:rPr lang="en-US" sz="1800" b="0" i="0" dirty="0" err="1">
                          <a:solidFill>
                            <a:schemeClr val="bg1"/>
                          </a:solidFill>
                          <a:latin typeface="Arial" panose="020B0604020202020204" pitchFamily="34" charset="0"/>
                          <a:cs typeface="Arial" panose="020B0604020202020204" pitchFamily="34" charset="0"/>
                        </a:rPr>
                        <a:t>eg</a:t>
                      </a:r>
                      <a:r>
                        <a:rPr lang="en-US" sz="1800" b="0" i="0" dirty="0">
                          <a:solidFill>
                            <a:schemeClr val="bg1"/>
                          </a:solidFill>
                          <a:latin typeface="Arial" panose="020B0604020202020204" pitchFamily="34" charset="0"/>
                          <a:cs typeface="Arial" panose="020B0604020202020204" pitchFamily="34" charset="0"/>
                        </a:rPr>
                        <a:t>, fluoroscopy, venous ultrasound, right atrial angiography and/or right ventriculography, femoral venography, </a:t>
                      </a:r>
                      <a:r>
                        <a:rPr lang="en-US" sz="1800" b="0" i="0" dirty="0" err="1">
                          <a:solidFill>
                            <a:schemeClr val="bg1"/>
                          </a:solidFill>
                          <a:latin typeface="Arial" panose="020B0604020202020204" pitchFamily="34" charset="0"/>
                          <a:cs typeface="Arial" panose="020B0604020202020204" pitchFamily="34" charset="0"/>
                        </a:rPr>
                        <a:t>cavography</a:t>
                      </a:r>
                      <a:r>
                        <a:rPr lang="en-US" sz="1800" b="0" i="0" dirty="0">
                          <a:solidFill>
                            <a:schemeClr val="bg1"/>
                          </a:solidFill>
                          <a:latin typeface="Arial" panose="020B0604020202020204" pitchFamily="34" charset="0"/>
                          <a:cs typeface="Arial" panose="020B0604020202020204" pitchFamily="34" charset="0"/>
                        </a:rPr>
                        <a:t>) and device evaluation (</a:t>
                      </a:r>
                      <a:r>
                        <a:rPr lang="en-US" sz="1800" b="0" i="0" dirty="0" err="1">
                          <a:solidFill>
                            <a:schemeClr val="bg1"/>
                          </a:solidFill>
                          <a:latin typeface="Arial" panose="020B0604020202020204" pitchFamily="34" charset="0"/>
                          <a:cs typeface="Arial" panose="020B0604020202020204" pitchFamily="34" charset="0"/>
                        </a:rPr>
                        <a:t>eg</a:t>
                      </a:r>
                      <a:r>
                        <a:rPr lang="en-US" sz="1800" b="0" i="0" dirty="0">
                          <a:solidFill>
                            <a:schemeClr val="bg1"/>
                          </a:solidFill>
                          <a:latin typeface="Arial" panose="020B0604020202020204" pitchFamily="34" charset="0"/>
                          <a:cs typeface="Arial" panose="020B0604020202020204" pitchFamily="34" charset="0"/>
                        </a:rPr>
                        <a:t>, interrogation or programming), when performed</a:t>
                      </a:r>
                    </a:p>
                  </a:txBody>
                  <a:tcPr/>
                </a:tc>
                <a:extLst>
                  <a:ext uri="{0D108BD9-81ED-4DB2-BD59-A6C34878D82A}">
                    <a16:rowId xmlns:a16="http://schemas.microsoft.com/office/drawing/2014/main" val="877817507"/>
                  </a:ext>
                </a:extLst>
              </a:tr>
              <a:tr h="370840">
                <a:tc>
                  <a:txBody>
                    <a:bodyPr/>
                    <a:lstStyle/>
                    <a:p>
                      <a:r>
                        <a:rPr lang="en-US" sz="1800" b="0" i="0" dirty="0">
                          <a:solidFill>
                            <a:schemeClr val="bg1"/>
                          </a:solidFill>
                          <a:latin typeface="Arial" panose="020B0604020202020204" pitchFamily="34" charset="0"/>
                          <a:cs typeface="Arial" panose="020B0604020202020204" pitchFamily="34" charset="0"/>
                        </a:rPr>
                        <a:t>0824T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Transcatheter removal of permanent single-chamber leadless pacemaker, right atrial, including imaging guidance (</a:t>
                      </a:r>
                      <a:r>
                        <a:rPr lang="en-US" sz="1800" b="0" i="0" dirty="0" err="1">
                          <a:solidFill>
                            <a:schemeClr val="bg1"/>
                          </a:solidFill>
                          <a:latin typeface="Arial" panose="020B0604020202020204" pitchFamily="34" charset="0"/>
                          <a:cs typeface="Arial" panose="020B0604020202020204" pitchFamily="34" charset="0"/>
                        </a:rPr>
                        <a:t>eg</a:t>
                      </a:r>
                      <a:r>
                        <a:rPr lang="en-US" sz="1800" b="0" i="0" dirty="0">
                          <a:solidFill>
                            <a:schemeClr val="bg1"/>
                          </a:solidFill>
                          <a:latin typeface="Arial" panose="020B0604020202020204" pitchFamily="34" charset="0"/>
                          <a:cs typeface="Arial" panose="020B0604020202020204" pitchFamily="34" charset="0"/>
                        </a:rPr>
                        <a:t>, fluoroscopy, venous ultrasound, right atrial angiography and/or right ventriculography, femoral venography, </a:t>
                      </a:r>
                      <a:r>
                        <a:rPr lang="en-US" sz="1800" b="0" i="0" dirty="0" err="1">
                          <a:solidFill>
                            <a:schemeClr val="bg1"/>
                          </a:solidFill>
                          <a:latin typeface="Arial" panose="020B0604020202020204" pitchFamily="34" charset="0"/>
                          <a:cs typeface="Arial" panose="020B0604020202020204" pitchFamily="34" charset="0"/>
                        </a:rPr>
                        <a:t>cavography</a:t>
                      </a:r>
                      <a:r>
                        <a:rPr lang="en-US" sz="1800" b="0" i="0" dirty="0">
                          <a:solidFill>
                            <a:schemeClr val="bg1"/>
                          </a:solidFill>
                          <a:latin typeface="Arial" panose="020B0604020202020204" pitchFamily="34" charset="0"/>
                          <a:cs typeface="Arial" panose="020B0604020202020204" pitchFamily="34" charset="0"/>
                        </a:rPr>
                        <a:t>), when performed</a:t>
                      </a:r>
                    </a:p>
                  </a:txBody>
                  <a:tcPr/>
                </a:tc>
                <a:extLst>
                  <a:ext uri="{0D108BD9-81ED-4DB2-BD59-A6C34878D82A}">
                    <a16:rowId xmlns:a16="http://schemas.microsoft.com/office/drawing/2014/main" val="2318221351"/>
                  </a:ext>
                </a:extLst>
              </a:tr>
              <a:tr h="370840">
                <a:tc>
                  <a:txBody>
                    <a:bodyPr/>
                    <a:lstStyle/>
                    <a:p>
                      <a:r>
                        <a:rPr lang="en-US" sz="1800" b="0" i="0" dirty="0">
                          <a:solidFill>
                            <a:schemeClr val="bg1"/>
                          </a:solidFill>
                          <a:latin typeface="Arial" panose="020B0604020202020204" pitchFamily="34" charset="0"/>
                          <a:cs typeface="Arial" panose="020B0604020202020204" pitchFamily="34" charset="0"/>
                        </a:rPr>
                        <a:t>0825T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Transcatheter removal and replacement of permanent single-chamber leadless pacemaker, right atrial, including imaging guidance (</a:t>
                      </a:r>
                      <a:r>
                        <a:rPr lang="en-US" sz="1800" b="0" i="0" dirty="0" err="1">
                          <a:solidFill>
                            <a:schemeClr val="bg1"/>
                          </a:solidFill>
                          <a:latin typeface="Arial" panose="020B0604020202020204" pitchFamily="34" charset="0"/>
                          <a:cs typeface="Arial" panose="020B0604020202020204" pitchFamily="34" charset="0"/>
                        </a:rPr>
                        <a:t>eg</a:t>
                      </a:r>
                      <a:r>
                        <a:rPr lang="en-US" sz="1800" b="0" i="0" dirty="0">
                          <a:solidFill>
                            <a:schemeClr val="bg1"/>
                          </a:solidFill>
                          <a:latin typeface="Arial" panose="020B0604020202020204" pitchFamily="34" charset="0"/>
                          <a:cs typeface="Arial" panose="020B0604020202020204" pitchFamily="34" charset="0"/>
                        </a:rPr>
                        <a:t>, fluoroscopy, venous ultrasound, right atrial angiography and/or right ventriculography, femoral venography, </a:t>
                      </a:r>
                      <a:r>
                        <a:rPr lang="en-US" sz="1800" b="0" i="0" dirty="0" err="1">
                          <a:solidFill>
                            <a:schemeClr val="bg1"/>
                          </a:solidFill>
                          <a:latin typeface="Arial" panose="020B0604020202020204" pitchFamily="34" charset="0"/>
                          <a:cs typeface="Arial" panose="020B0604020202020204" pitchFamily="34" charset="0"/>
                        </a:rPr>
                        <a:t>cavography</a:t>
                      </a:r>
                      <a:r>
                        <a:rPr lang="en-US" sz="1800" b="0" i="0" dirty="0">
                          <a:solidFill>
                            <a:schemeClr val="bg1"/>
                          </a:solidFill>
                          <a:latin typeface="Arial" panose="020B0604020202020204" pitchFamily="34" charset="0"/>
                          <a:cs typeface="Arial" panose="020B0604020202020204" pitchFamily="34" charset="0"/>
                        </a:rPr>
                        <a:t>) and device evaluation (</a:t>
                      </a:r>
                      <a:r>
                        <a:rPr lang="en-US" sz="1800" b="0" i="0" dirty="0" err="1">
                          <a:solidFill>
                            <a:schemeClr val="bg1"/>
                          </a:solidFill>
                          <a:latin typeface="Arial" panose="020B0604020202020204" pitchFamily="34" charset="0"/>
                          <a:cs typeface="Arial" panose="020B0604020202020204" pitchFamily="34" charset="0"/>
                        </a:rPr>
                        <a:t>eg</a:t>
                      </a:r>
                      <a:r>
                        <a:rPr lang="en-US" sz="1800" b="0" i="0" dirty="0">
                          <a:solidFill>
                            <a:schemeClr val="bg1"/>
                          </a:solidFill>
                          <a:latin typeface="Arial" panose="020B0604020202020204" pitchFamily="34" charset="0"/>
                          <a:cs typeface="Arial" panose="020B0604020202020204" pitchFamily="34" charset="0"/>
                        </a:rPr>
                        <a:t>, interrogation or programming), when performed</a:t>
                      </a:r>
                    </a:p>
                  </a:txBody>
                  <a:tcPr/>
                </a:tc>
                <a:extLst>
                  <a:ext uri="{0D108BD9-81ED-4DB2-BD59-A6C34878D82A}">
                    <a16:rowId xmlns:a16="http://schemas.microsoft.com/office/drawing/2014/main" val="3846689928"/>
                  </a:ext>
                </a:extLst>
              </a:tr>
            </a:tbl>
          </a:graphicData>
        </a:graphic>
      </p:graphicFrame>
      <p:sp>
        <p:nvSpPr>
          <p:cNvPr id="5" name="TextBox 4">
            <a:extLst>
              <a:ext uri="{FF2B5EF4-FFF2-40B4-BE49-F238E27FC236}">
                <a16:creationId xmlns:a16="http://schemas.microsoft.com/office/drawing/2014/main" id="{791DBBAE-7176-0124-8728-C0AF83455954}"/>
              </a:ext>
            </a:extLst>
          </p:cNvPr>
          <p:cNvSpPr txBox="1"/>
          <p:nvPr/>
        </p:nvSpPr>
        <p:spPr>
          <a:xfrm>
            <a:off x="838201" y="5588201"/>
            <a:ext cx="10515598"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New code (0826T) also created for in-person device evaluation </a:t>
            </a:r>
            <a:r>
              <a:rPr lang="en-US"/>
              <a:t>with adjustment</a:t>
            </a:r>
            <a:endParaRPr lang="en-US" dirty="0"/>
          </a:p>
        </p:txBody>
      </p:sp>
    </p:spTree>
    <p:extLst>
      <p:ext uri="{BB962C8B-B14F-4D97-AF65-F5344CB8AC3E}">
        <p14:creationId xmlns:p14="http://schemas.microsoft.com/office/powerpoint/2010/main" val="3315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56307EB-F2EA-40D8-9C35-D298F654FAFA}"/>
              </a:ext>
            </a:extLst>
          </p:cNvPr>
          <p:cNvPicPr>
            <a:picLocks noChangeAspect="1" noChangeArrowheads="1"/>
          </p:cNvPicPr>
          <p:nvPr/>
        </p:nvPicPr>
        <p:blipFill>
          <a:blip r:embed="rId2"/>
          <a:srcRect/>
          <a:stretch/>
        </p:blipFill>
        <p:spPr bwMode="auto">
          <a:xfrm>
            <a:off x="6744425" y="895130"/>
            <a:ext cx="3863560" cy="488028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B26B518-64CA-9C49-947D-3EA6E8607A7E}"/>
              </a:ext>
            </a:extLst>
          </p:cNvPr>
          <p:cNvSpPr txBox="1">
            <a:spLocks/>
          </p:cNvSpPr>
          <p:nvPr/>
        </p:nvSpPr>
        <p:spPr>
          <a:xfrm>
            <a:off x="588581" y="2898284"/>
            <a:ext cx="4445876" cy="1923279"/>
          </a:xfrm>
          <a:prstGeom prst="rect">
            <a:avLst/>
          </a:prstGeom>
        </p:spPr>
        <p:txBody>
          <a:bodyPr/>
          <a:lstStyle>
            <a:lvl1pPr algn="ctr" defTabSz="914400" rtl="0" eaLnBrk="1" latinLnBrk="0" hangingPunct="1">
              <a:lnSpc>
                <a:spcPct val="90000"/>
              </a:lnSpc>
              <a:spcBef>
                <a:spcPct val="0"/>
              </a:spcBef>
              <a:buNone/>
              <a:defRPr sz="3600" b="0" i="0" kern="1200">
                <a:solidFill>
                  <a:schemeClr val="tx2"/>
                </a:solidFill>
                <a:latin typeface="Arial Black" panose="020B0604020202020204" pitchFamily="34" charset="0"/>
                <a:ea typeface="+mj-ea"/>
                <a:cs typeface="Arial Black" panose="020B0604020202020204" pitchFamily="34" charset="0"/>
              </a:defRPr>
            </a:lvl1pPr>
          </a:lstStyle>
          <a:p>
            <a:pPr algn="l"/>
            <a:r>
              <a:rPr lang="en-US" dirty="0"/>
              <a:t>Changes to Surgery Section</a:t>
            </a:r>
          </a:p>
        </p:txBody>
      </p:sp>
    </p:spTree>
    <p:extLst>
      <p:ext uri="{BB962C8B-B14F-4D97-AF65-F5344CB8AC3E}">
        <p14:creationId xmlns:p14="http://schemas.microsoft.com/office/powerpoint/2010/main" val="3308572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Guidelines – Leadless Pacemaker</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740664" lvl="1" indent="-457200"/>
            <a:r>
              <a:rPr lang="en-US" sz="2200" dirty="0">
                <a:solidFill>
                  <a:schemeClr val="bg2">
                    <a:lumMod val="25000"/>
                  </a:schemeClr>
                </a:solidFill>
              </a:rPr>
              <a:t>Leadless pacemaker consists of generator and electrode which is implanted in a cardiac chamber via transcatheter transvenous approach</a:t>
            </a:r>
          </a:p>
          <a:p>
            <a:pPr marL="740664" lvl="1" indent="-457200"/>
            <a:r>
              <a:rPr lang="en-US" sz="2200" dirty="0">
                <a:solidFill>
                  <a:schemeClr val="bg2">
                    <a:lumMod val="25000"/>
                  </a:schemeClr>
                </a:solidFill>
              </a:rPr>
              <a:t>Right ventricular single-chamber leadless pacemaker services are reported using 33274-33275</a:t>
            </a:r>
          </a:p>
          <a:p>
            <a:pPr marL="740664" lvl="1" indent="-457200"/>
            <a:r>
              <a:rPr lang="en-US" sz="2200" dirty="0">
                <a:solidFill>
                  <a:schemeClr val="bg2">
                    <a:lumMod val="25000"/>
                  </a:schemeClr>
                </a:solidFill>
              </a:rPr>
              <a:t>Right atrial single-chamber leadless pacemaker services are reported using 0823T-0825T</a:t>
            </a:r>
          </a:p>
          <a:p>
            <a:pPr marL="740664" lvl="1" indent="-457200"/>
            <a:r>
              <a:rPr lang="en-US" sz="2200" dirty="0">
                <a:solidFill>
                  <a:schemeClr val="bg2">
                    <a:lumMod val="25000"/>
                  </a:schemeClr>
                </a:solidFill>
              </a:rPr>
              <a:t>Dual-chamber leadless pacemaker services in the right atrium and/or right ventricle are reported using 0795T-0803T</a:t>
            </a:r>
          </a:p>
          <a:p>
            <a:pPr marL="740664" lvl="1" indent="-457200"/>
            <a:r>
              <a:rPr lang="en-US" sz="2200" dirty="0">
                <a:solidFill>
                  <a:schemeClr val="bg2">
                    <a:lumMod val="25000"/>
                  </a:schemeClr>
                </a:solidFill>
              </a:rPr>
              <a:t>Right heart catheterization is included in all leadless pacemaker services unless done for a separate and distinct indication</a:t>
            </a:r>
          </a:p>
          <a:p>
            <a:pPr marL="740664" lvl="1" indent="-457200"/>
            <a:r>
              <a:rPr lang="en-US" sz="2200" dirty="0">
                <a:solidFill>
                  <a:schemeClr val="bg2">
                    <a:lumMod val="25000"/>
                  </a:schemeClr>
                </a:solidFill>
              </a:rPr>
              <a:t>Procedures also include fluoroscopy, venous access, and radiological guidance</a:t>
            </a:r>
          </a:p>
          <a:p>
            <a:pPr marL="740664" lvl="1" indent="-457200"/>
            <a:r>
              <a:rPr lang="en-US" sz="2200" dirty="0">
                <a:solidFill>
                  <a:schemeClr val="bg2">
                    <a:lumMod val="25000"/>
                  </a:schemeClr>
                </a:solidFill>
              </a:rPr>
              <a:t>Device evaluation at the time of surgery is included and is not separately reported</a:t>
            </a:r>
            <a:endParaRPr lang="en-US" sz="1800" dirty="0">
              <a:solidFill>
                <a:schemeClr val="bg2">
                  <a:lumMod val="25000"/>
                </a:schemeClr>
              </a:solidFill>
            </a:endParaRPr>
          </a:p>
          <a:p>
            <a:pPr marL="740664" lvl="1" indent="-457200"/>
            <a:endParaRPr lang="en-US" sz="2200" dirty="0">
              <a:solidFill>
                <a:schemeClr val="bg2">
                  <a:lumMod val="25000"/>
                </a:schemeClr>
              </a:solidFill>
            </a:endParaRPr>
          </a:p>
        </p:txBody>
      </p:sp>
    </p:spTree>
    <p:extLst>
      <p:ext uri="{BB962C8B-B14F-4D97-AF65-F5344CB8AC3E}">
        <p14:creationId xmlns:p14="http://schemas.microsoft.com/office/powerpoint/2010/main" val="3940312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3143332076"/>
              </p:ext>
            </p:extLst>
          </p:nvPr>
        </p:nvGraphicFramePr>
        <p:xfrm>
          <a:off x="838200" y="1567482"/>
          <a:ext cx="10515599" cy="2291080"/>
        </p:xfrm>
        <a:graphic>
          <a:graphicData uri="http://schemas.openxmlformats.org/drawingml/2006/table">
            <a:tbl>
              <a:tblPr firstRow="1" bandRow="1">
                <a:tableStyleId>{5C22544A-7EE6-4342-B048-85BDC9FD1C3A}</a:tableStyleId>
              </a:tblPr>
              <a:tblGrid>
                <a:gridCol w="1226269">
                  <a:extLst>
                    <a:ext uri="{9D8B030D-6E8A-4147-A177-3AD203B41FA5}">
                      <a16:colId xmlns:a16="http://schemas.microsoft.com/office/drawing/2014/main" val="2868977096"/>
                    </a:ext>
                  </a:extLst>
                </a:gridCol>
                <a:gridCol w="9289330">
                  <a:extLst>
                    <a:ext uri="{9D8B030D-6E8A-4147-A177-3AD203B41FA5}">
                      <a16:colId xmlns:a16="http://schemas.microsoft.com/office/drawing/2014/main" val="1001484490"/>
                    </a:ext>
                  </a:extLst>
                </a:gridCol>
              </a:tblGrid>
              <a:tr h="370840">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370840">
                <a:tc>
                  <a:txBody>
                    <a:bodyPr/>
                    <a:lstStyle/>
                    <a:p>
                      <a:r>
                        <a:rPr lang="en-US" sz="1800" b="0" i="0" dirty="0">
                          <a:solidFill>
                            <a:schemeClr val="bg1"/>
                          </a:solidFill>
                          <a:latin typeface="Arial" panose="020B0604020202020204" pitchFamily="34" charset="0"/>
                          <a:cs typeface="Arial" panose="020B0604020202020204" pitchFamily="34" charset="0"/>
                        </a:rPr>
                        <a:t>0861T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Removal of pulse generator for wireless cardiac stimulator for left ventricular pacing; both components (battery and transmitter)</a:t>
                      </a:r>
                    </a:p>
                  </a:txBody>
                  <a:tcPr/>
                </a:tc>
                <a:extLst>
                  <a:ext uri="{0D108BD9-81ED-4DB2-BD59-A6C34878D82A}">
                    <a16:rowId xmlns:a16="http://schemas.microsoft.com/office/drawing/2014/main" val="877817507"/>
                  </a:ext>
                </a:extLst>
              </a:tr>
              <a:tr h="370840">
                <a:tc>
                  <a:txBody>
                    <a:bodyPr/>
                    <a:lstStyle/>
                    <a:p>
                      <a:r>
                        <a:rPr lang="en-US" sz="1800" b="0" i="0" dirty="0">
                          <a:solidFill>
                            <a:schemeClr val="bg1"/>
                          </a:solidFill>
                          <a:latin typeface="Arial" panose="020B0604020202020204" pitchFamily="34" charset="0"/>
                          <a:cs typeface="Arial" panose="020B0604020202020204" pitchFamily="34" charset="0"/>
                        </a:rPr>
                        <a:t>0862T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Relocation of pulse generator for wireless cardiac stimulator for left ventricular pacing, including device interrogation and programming; battery component only</a:t>
                      </a:r>
                    </a:p>
                  </a:txBody>
                  <a:tcPr/>
                </a:tc>
                <a:extLst>
                  <a:ext uri="{0D108BD9-81ED-4DB2-BD59-A6C34878D82A}">
                    <a16:rowId xmlns:a16="http://schemas.microsoft.com/office/drawing/2014/main" val="1641449876"/>
                  </a:ext>
                </a:extLst>
              </a:tr>
              <a:tr h="370840">
                <a:tc>
                  <a:txBody>
                    <a:bodyPr/>
                    <a:lstStyle/>
                    <a:p>
                      <a:r>
                        <a:rPr lang="en-US" sz="1800" b="0" i="0" dirty="0">
                          <a:solidFill>
                            <a:schemeClr val="bg1"/>
                          </a:solidFill>
                          <a:latin typeface="Arial" panose="020B0604020202020204" pitchFamily="34" charset="0"/>
                          <a:cs typeface="Arial" panose="020B0604020202020204" pitchFamily="34" charset="0"/>
                        </a:rPr>
                        <a:t>0863T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Relocation of pulse generator for wireless cardiac stimulator for left ventricular pacing, including device interrogation and programming; transmitter component only</a:t>
                      </a:r>
                    </a:p>
                  </a:txBody>
                  <a:tcPr/>
                </a:tc>
                <a:extLst>
                  <a:ext uri="{0D108BD9-81ED-4DB2-BD59-A6C34878D82A}">
                    <a16:rowId xmlns:a16="http://schemas.microsoft.com/office/drawing/2014/main" val="1198738415"/>
                  </a:ext>
                </a:extLst>
              </a:tr>
            </a:tbl>
          </a:graphicData>
        </a:graphic>
      </p:graphicFrame>
      <p:sp>
        <p:nvSpPr>
          <p:cNvPr id="3" name="TextBox 2">
            <a:extLst>
              <a:ext uri="{FF2B5EF4-FFF2-40B4-BE49-F238E27FC236}">
                <a16:creationId xmlns:a16="http://schemas.microsoft.com/office/drawing/2014/main" id="{89B52544-08FD-AA3C-87E5-858C29910D87}"/>
              </a:ext>
            </a:extLst>
          </p:cNvPr>
          <p:cNvSpPr txBox="1"/>
          <p:nvPr/>
        </p:nvSpPr>
        <p:spPr>
          <a:xfrm>
            <a:off x="838201" y="4283044"/>
            <a:ext cx="10515598" cy="120032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Created for removal and relocation of wireless cardiac stimulator for left ventricular pacing components</a:t>
            </a:r>
          </a:p>
          <a:p>
            <a:pPr marL="285750" indent="-285750">
              <a:buFont typeface="Arial" panose="020B0604020202020204" pitchFamily="34" charset="0"/>
              <a:buChar char="•"/>
            </a:pPr>
            <a:r>
              <a:rPr lang="en-US" dirty="0">
                <a:solidFill>
                  <a:schemeClr val="bg1"/>
                </a:solidFill>
              </a:rPr>
              <a:t>Codes 0517T-0520T capture insertion and replacement of components</a:t>
            </a:r>
          </a:p>
          <a:p>
            <a:pPr marL="285750" indent="-285750">
              <a:buFont typeface="Arial" panose="020B0604020202020204" pitchFamily="34" charset="0"/>
              <a:buChar char="•"/>
            </a:pPr>
            <a:r>
              <a:rPr lang="en-US" sz="1800" dirty="0">
                <a:solidFill>
                  <a:schemeClr val="bg1"/>
                </a:solidFill>
              </a:rPr>
              <a:t>Procedures include heart catheterization procedures, angiography, and imaging guidance</a:t>
            </a:r>
          </a:p>
          <a:p>
            <a:endParaRPr lang="en-US" dirty="0">
              <a:solidFill>
                <a:schemeClr val="bg1"/>
              </a:solidFill>
            </a:endParaRPr>
          </a:p>
        </p:txBody>
      </p:sp>
    </p:spTree>
    <p:extLst>
      <p:ext uri="{BB962C8B-B14F-4D97-AF65-F5344CB8AC3E}">
        <p14:creationId xmlns:p14="http://schemas.microsoft.com/office/powerpoint/2010/main" val="4068736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New &amp; Emerging Technology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1940651468"/>
              </p:ext>
            </p:extLst>
          </p:nvPr>
        </p:nvGraphicFramePr>
        <p:xfrm>
          <a:off x="838200" y="1038225"/>
          <a:ext cx="10515598" cy="3022600"/>
        </p:xfrm>
        <a:graphic>
          <a:graphicData uri="http://schemas.openxmlformats.org/drawingml/2006/table">
            <a:tbl>
              <a:tblPr firstRow="1" bandRow="1">
                <a:tableStyleId>{5C22544A-7EE6-4342-B048-85BDC9FD1C3A}</a:tableStyleId>
              </a:tblPr>
              <a:tblGrid>
                <a:gridCol w="1021422">
                  <a:extLst>
                    <a:ext uri="{9D8B030D-6E8A-4147-A177-3AD203B41FA5}">
                      <a16:colId xmlns:a16="http://schemas.microsoft.com/office/drawing/2014/main" val="1568483403"/>
                    </a:ext>
                  </a:extLst>
                </a:gridCol>
                <a:gridCol w="4747088">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solidFill>
                            <a:schemeClr val="bg1"/>
                          </a:solidFill>
                        </a:rPr>
                        <a:t>Code</a:t>
                      </a:r>
                    </a:p>
                  </a:txBody>
                  <a:tcPr/>
                </a:tc>
                <a:tc>
                  <a:txBody>
                    <a:bodyPr/>
                    <a:lstStyle/>
                    <a:p>
                      <a:r>
                        <a:rPr lang="en-US" sz="1600" dirty="0">
                          <a:solidFill>
                            <a:schemeClr val="bg1"/>
                          </a:solidFill>
                        </a:rPr>
                        <a:t>2024 Long Description</a:t>
                      </a:r>
                    </a:p>
                  </a:txBody>
                  <a:tcPr/>
                </a:tc>
                <a:tc>
                  <a:txBody>
                    <a:bodyPr/>
                    <a:lstStyle/>
                    <a:p>
                      <a:r>
                        <a:rPr lang="en-US" sz="1600" dirty="0">
                          <a:solidFill>
                            <a:schemeClr val="bg1"/>
                          </a:solidFill>
                        </a:rPr>
                        <a:t>2023 Long Description</a:t>
                      </a:r>
                    </a:p>
                  </a:txBody>
                  <a:tcPr/>
                </a:tc>
                <a:extLst>
                  <a:ext uri="{0D108BD9-81ED-4DB2-BD59-A6C34878D82A}">
                    <a16:rowId xmlns:a16="http://schemas.microsoft.com/office/drawing/2014/main" val="4115167710"/>
                  </a:ext>
                </a:extLst>
              </a:tr>
              <a:tr h="370840">
                <a:tc>
                  <a:txBody>
                    <a:bodyPr/>
                    <a:lstStyle/>
                    <a:p>
                      <a:r>
                        <a:rPr lang="en-US" sz="1800" dirty="0">
                          <a:solidFill>
                            <a:schemeClr val="bg1"/>
                          </a:solidFill>
                        </a:rPr>
                        <a:t>0517T</a:t>
                      </a:r>
                    </a:p>
                  </a:txBody>
                  <a:tcPr/>
                </a:tc>
                <a:tc>
                  <a:txBody>
                    <a:bodyPr/>
                    <a:lstStyle/>
                    <a:p>
                      <a:r>
                        <a:rPr lang="en-US" sz="1800" u="none" dirty="0">
                          <a:solidFill>
                            <a:schemeClr val="bg1"/>
                          </a:solidFill>
                        </a:rPr>
                        <a:t>Insertion of wireless cardiac stimulator for left ventricular pacing, including device interrogation and programming, and imaging supervision and interpretation, when performed; </a:t>
                      </a:r>
                      <a:r>
                        <a:rPr lang="en-US" sz="1800" u="sng" dirty="0">
                          <a:solidFill>
                            <a:schemeClr val="accent4"/>
                          </a:solidFill>
                        </a:rPr>
                        <a:t>both components of </a:t>
                      </a:r>
                      <a:r>
                        <a:rPr lang="en-US" sz="1800" u="none" dirty="0">
                          <a:solidFill>
                            <a:schemeClr val="bg1"/>
                          </a:solidFill>
                        </a:rPr>
                        <a:t>pulse generator (battery and transmitter) only</a:t>
                      </a:r>
                    </a:p>
                  </a:txBody>
                  <a:tcPr/>
                </a:tc>
                <a:tc>
                  <a:txBody>
                    <a:bodyPr/>
                    <a:lstStyle/>
                    <a:p>
                      <a:r>
                        <a:rPr lang="en-US" sz="1800" dirty="0">
                          <a:solidFill>
                            <a:schemeClr val="bg1"/>
                          </a:solidFill>
                        </a:rPr>
                        <a:t>Insertion of wireless cardiac stimulator for left ventricular pacing, including device interrogation and programming, and imaging supervision and interpretation, when performed; pulse generator </a:t>
                      </a:r>
                      <a:r>
                        <a:rPr lang="en-US" sz="1800" strike="sngStrike" dirty="0">
                          <a:solidFill>
                            <a:schemeClr val="accent4"/>
                          </a:solidFill>
                        </a:rPr>
                        <a:t>component(s) </a:t>
                      </a:r>
                      <a:r>
                        <a:rPr lang="en-US" sz="1800" dirty="0">
                          <a:solidFill>
                            <a:schemeClr val="bg1"/>
                          </a:solidFill>
                        </a:rPr>
                        <a:t>(battery and</a:t>
                      </a:r>
                      <a:r>
                        <a:rPr lang="en-US" sz="1800" strike="sngStrike" dirty="0">
                          <a:solidFill>
                            <a:schemeClr val="accent4"/>
                          </a:solidFill>
                        </a:rPr>
                        <a:t>/or </a:t>
                      </a:r>
                      <a:r>
                        <a:rPr lang="en-US" sz="1800" dirty="0">
                          <a:solidFill>
                            <a:schemeClr val="bg1"/>
                          </a:solidFill>
                        </a:rPr>
                        <a:t>transmitter) only</a:t>
                      </a:r>
                      <a:endParaRPr lang="en-US" sz="1800" strike="sngStrike" baseline="0" dirty="0">
                        <a:solidFill>
                          <a:schemeClr val="bg1"/>
                        </a:solidFill>
                      </a:endParaRPr>
                    </a:p>
                  </a:txBody>
                  <a:tcPr/>
                </a:tc>
                <a:extLst>
                  <a:ext uri="{0D108BD9-81ED-4DB2-BD59-A6C34878D82A}">
                    <a16:rowId xmlns:a16="http://schemas.microsoft.com/office/drawing/2014/main" val="2036571309"/>
                  </a:ext>
                </a:extLst>
              </a:tr>
              <a:tr h="370840">
                <a:tc>
                  <a:txBody>
                    <a:bodyPr/>
                    <a:lstStyle/>
                    <a:p>
                      <a:r>
                        <a:rPr lang="en-US" sz="1800" dirty="0">
                          <a:solidFill>
                            <a:schemeClr val="bg1"/>
                          </a:solidFill>
                        </a:rPr>
                        <a:t>0518T</a:t>
                      </a:r>
                    </a:p>
                  </a:txBody>
                  <a:tcPr/>
                </a:tc>
                <a:tc>
                  <a:txBody>
                    <a:bodyPr/>
                    <a:lstStyle/>
                    <a:p>
                      <a:r>
                        <a:rPr lang="en-US" sz="1800" u="none" dirty="0">
                          <a:solidFill>
                            <a:schemeClr val="bg1"/>
                          </a:solidFill>
                        </a:rPr>
                        <a:t>Removal of pulse generator </a:t>
                      </a:r>
                      <a:r>
                        <a:rPr lang="en-US" sz="1800" u="sng" dirty="0">
                          <a:solidFill>
                            <a:schemeClr val="accent4"/>
                          </a:solidFill>
                        </a:rPr>
                        <a:t>for</a:t>
                      </a:r>
                      <a:r>
                        <a:rPr lang="en-US" sz="1800" u="none" dirty="0">
                          <a:solidFill>
                            <a:schemeClr val="bg1"/>
                          </a:solidFill>
                        </a:rPr>
                        <a:t> wireless cardiac stimulator for left ventricular pacing; </a:t>
                      </a:r>
                      <a:r>
                        <a:rPr lang="en-US" sz="1800" u="sng" dirty="0">
                          <a:solidFill>
                            <a:schemeClr val="accent4"/>
                          </a:solidFill>
                        </a:rPr>
                        <a:t>battery component only</a:t>
                      </a:r>
                    </a:p>
                  </a:txBody>
                  <a:tcPr/>
                </a:tc>
                <a:tc>
                  <a:txBody>
                    <a:bodyPr/>
                    <a:lstStyle/>
                    <a:p>
                      <a:r>
                        <a:rPr lang="en-US" sz="1800" strike="noStrike" baseline="0" dirty="0">
                          <a:solidFill>
                            <a:schemeClr val="bg1"/>
                          </a:solidFill>
                        </a:rPr>
                        <a:t>Removal of </a:t>
                      </a:r>
                      <a:r>
                        <a:rPr lang="en-US" sz="1800" strike="sngStrike" baseline="0" dirty="0">
                          <a:solidFill>
                            <a:schemeClr val="accent4"/>
                          </a:solidFill>
                        </a:rPr>
                        <a:t>only</a:t>
                      </a:r>
                      <a:r>
                        <a:rPr lang="en-US" sz="1800" strike="noStrike" baseline="0" dirty="0">
                          <a:solidFill>
                            <a:schemeClr val="bg1"/>
                          </a:solidFill>
                        </a:rPr>
                        <a:t> pulse generator </a:t>
                      </a:r>
                      <a:r>
                        <a:rPr lang="en-US" sz="1800" strike="sngStrike" baseline="0" dirty="0">
                          <a:solidFill>
                            <a:schemeClr val="accent4"/>
                          </a:solidFill>
                        </a:rPr>
                        <a:t>component(s) (battery and/or transmitter) of </a:t>
                      </a:r>
                      <a:r>
                        <a:rPr lang="en-US" sz="1800" strike="noStrike" baseline="0" dirty="0">
                          <a:solidFill>
                            <a:schemeClr val="bg1"/>
                          </a:solidFill>
                        </a:rPr>
                        <a:t>wireless cardiac stimulator for left ventricular pacing</a:t>
                      </a:r>
                    </a:p>
                  </a:txBody>
                  <a:tcPr/>
                </a:tc>
                <a:extLst>
                  <a:ext uri="{0D108BD9-81ED-4DB2-BD59-A6C34878D82A}">
                    <a16:rowId xmlns:a16="http://schemas.microsoft.com/office/drawing/2014/main" val="552963728"/>
                  </a:ext>
                </a:extLst>
              </a:tr>
            </a:tbl>
          </a:graphicData>
        </a:graphic>
      </p:graphicFrame>
    </p:spTree>
    <p:extLst>
      <p:ext uri="{BB962C8B-B14F-4D97-AF65-F5344CB8AC3E}">
        <p14:creationId xmlns:p14="http://schemas.microsoft.com/office/powerpoint/2010/main" val="2824775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New &amp; Emerging Technology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2348474062"/>
              </p:ext>
            </p:extLst>
          </p:nvPr>
        </p:nvGraphicFramePr>
        <p:xfrm>
          <a:off x="838200" y="1038225"/>
          <a:ext cx="10515598" cy="3296920"/>
        </p:xfrm>
        <a:graphic>
          <a:graphicData uri="http://schemas.openxmlformats.org/drawingml/2006/table">
            <a:tbl>
              <a:tblPr firstRow="1" bandRow="1">
                <a:tableStyleId>{5C22544A-7EE6-4342-B048-85BDC9FD1C3A}</a:tableStyleId>
              </a:tblPr>
              <a:tblGrid>
                <a:gridCol w="1021422">
                  <a:extLst>
                    <a:ext uri="{9D8B030D-6E8A-4147-A177-3AD203B41FA5}">
                      <a16:colId xmlns:a16="http://schemas.microsoft.com/office/drawing/2014/main" val="1568483403"/>
                    </a:ext>
                  </a:extLst>
                </a:gridCol>
                <a:gridCol w="4747088">
                  <a:extLst>
                    <a:ext uri="{9D8B030D-6E8A-4147-A177-3AD203B41FA5}">
                      <a16:colId xmlns:a16="http://schemas.microsoft.com/office/drawing/2014/main" val="2230095131"/>
                    </a:ext>
                  </a:extLst>
                </a:gridCol>
                <a:gridCol w="4747088">
                  <a:extLst>
                    <a:ext uri="{9D8B030D-6E8A-4147-A177-3AD203B41FA5}">
                      <a16:colId xmlns:a16="http://schemas.microsoft.com/office/drawing/2014/main" val="4192438949"/>
                    </a:ext>
                  </a:extLst>
                </a:gridCol>
              </a:tblGrid>
              <a:tr h="370840">
                <a:tc>
                  <a:txBody>
                    <a:bodyPr/>
                    <a:lstStyle/>
                    <a:p>
                      <a:r>
                        <a:rPr lang="en-US" sz="1600" dirty="0">
                          <a:solidFill>
                            <a:schemeClr val="bg1"/>
                          </a:solidFill>
                        </a:rPr>
                        <a:t>Code</a:t>
                      </a:r>
                    </a:p>
                  </a:txBody>
                  <a:tcPr/>
                </a:tc>
                <a:tc>
                  <a:txBody>
                    <a:bodyPr/>
                    <a:lstStyle/>
                    <a:p>
                      <a:r>
                        <a:rPr lang="en-US" sz="1600" dirty="0">
                          <a:solidFill>
                            <a:schemeClr val="bg1"/>
                          </a:solidFill>
                        </a:rPr>
                        <a:t>2024 Long Description</a:t>
                      </a:r>
                    </a:p>
                  </a:txBody>
                  <a:tcPr/>
                </a:tc>
                <a:tc>
                  <a:txBody>
                    <a:bodyPr/>
                    <a:lstStyle/>
                    <a:p>
                      <a:r>
                        <a:rPr lang="en-US" sz="1600" dirty="0">
                          <a:solidFill>
                            <a:schemeClr val="bg1"/>
                          </a:solidFill>
                        </a:rPr>
                        <a:t>2023 Long Description</a:t>
                      </a:r>
                    </a:p>
                  </a:txBody>
                  <a:tcPr/>
                </a:tc>
                <a:extLst>
                  <a:ext uri="{0D108BD9-81ED-4DB2-BD59-A6C34878D82A}">
                    <a16:rowId xmlns:a16="http://schemas.microsoft.com/office/drawing/2014/main" val="4115167710"/>
                  </a:ext>
                </a:extLst>
              </a:tr>
              <a:tr h="370840">
                <a:tc>
                  <a:txBody>
                    <a:bodyPr/>
                    <a:lstStyle/>
                    <a:p>
                      <a:r>
                        <a:rPr lang="en-US" sz="1800" dirty="0">
                          <a:solidFill>
                            <a:schemeClr val="bg1"/>
                          </a:solidFill>
                        </a:rPr>
                        <a:t>0519T</a:t>
                      </a:r>
                    </a:p>
                  </a:txBody>
                  <a:tcPr/>
                </a:tc>
                <a:tc>
                  <a:txBody>
                    <a:bodyPr/>
                    <a:lstStyle/>
                    <a:p>
                      <a:r>
                        <a:rPr lang="en-US" sz="1800" u="none" dirty="0">
                          <a:solidFill>
                            <a:schemeClr val="bg1"/>
                          </a:solidFill>
                        </a:rPr>
                        <a:t>Removal and replacement of </a:t>
                      </a:r>
                      <a:r>
                        <a:rPr lang="en-US" sz="1800" u="sng" dirty="0">
                          <a:solidFill>
                            <a:schemeClr val="accent4"/>
                          </a:solidFill>
                        </a:rPr>
                        <a:t>pulse generator for </a:t>
                      </a:r>
                      <a:r>
                        <a:rPr lang="en-US" sz="1800" u="none" dirty="0">
                          <a:solidFill>
                            <a:schemeClr val="bg1"/>
                          </a:solidFill>
                        </a:rPr>
                        <a:t>wireless cardiac stimulator for left ventricular pacing</a:t>
                      </a:r>
                      <a:r>
                        <a:rPr lang="en-US" sz="1800" u="sng" dirty="0">
                          <a:solidFill>
                            <a:schemeClr val="accent4"/>
                          </a:solidFill>
                        </a:rPr>
                        <a:t>, including device interrogation and programming; both components </a:t>
                      </a:r>
                      <a:r>
                        <a:rPr lang="en-US" sz="1800" u="none" dirty="0">
                          <a:solidFill>
                            <a:schemeClr val="bg1"/>
                          </a:solidFill>
                        </a:rPr>
                        <a:t>(battery and transmitter)</a:t>
                      </a:r>
                    </a:p>
                  </a:txBody>
                  <a:tcPr/>
                </a:tc>
                <a:tc>
                  <a:txBody>
                    <a:bodyPr/>
                    <a:lstStyle/>
                    <a:p>
                      <a:r>
                        <a:rPr lang="en-US" sz="1800" dirty="0">
                          <a:solidFill>
                            <a:schemeClr val="bg1"/>
                          </a:solidFill>
                        </a:rPr>
                        <a:t>Removal and replacement of wireless cardiac stimulator for left ventricular pacing</a:t>
                      </a:r>
                      <a:r>
                        <a:rPr lang="en-US" sz="1800" strike="sngStrike" dirty="0">
                          <a:solidFill>
                            <a:schemeClr val="accent4"/>
                          </a:solidFill>
                        </a:rPr>
                        <a:t>; pulse generator component(s) </a:t>
                      </a:r>
                      <a:r>
                        <a:rPr lang="en-US" sz="1800" dirty="0">
                          <a:solidFill>
                            <a:schemeClr val="bg1"/>
                          </a:solidFill>
                        </a:rPr>
                        <a:t>(battery and</a:t>
                      </a:r>
                      <a:r>
                        <a:rPr lang="en-US" sz="1800" strike="sngStrike" dirty="0">
                          <a:solidFill>
                            <a:schemeClr val="accent4"/>
                          </a:solidFill>
                        </a:rPr>
                        <a:t>/or </a:t>
                      </a:r>
                      <a:r>
                        <a:rPr lang="en-US" sz="1800" dirty="0">
                          <a:solidFill>
                            <a:schemeClr val="bg1"/>
                          </a:solidFill>
                        </a:rPr>
                        <a:t>transmitter)</a:t>
                      </a:r>
                      <a:endParaRPr lang="en-US" sz="1800" strike="sngStrike" baseline="0" dirty="0">
                        <a:solidFill>
                          <a:schemeClr val="bg1"/>
                        </a:solidFill>
                      </a:endParaRPr>
                    </a:p>
                  </a:txBody>
                  <a:tcPr/>
                </a:tc>
                <a:extLst>
                  <a:ext uri="{0D108BD9-81ED-4DB2-BD59-A6C34878D82A}">
                    <a16:rowId xmlns:a16="http://schemas.microsoft.com/office/drawing/2014/main" val="2036571309"/>
                  </a:ext>
                </a:extLst>
              </a:tr>
              <a:tr h="370840">
                <a:tc>
                  <a:txBody>
                    <a:bodyPr/>
                    <a:lstStyle/>
                    <a:p>
                      <a:r>
                        <a:rPr lang="en-US" sz="1800" dirty="0">
                          <a:solidFill>
                            <a:schemeClr val="bg1"/>
                          </a:solidFill>
                        </a:rPr>
                        <a:t>0520T</a:t>
                      </a:r>
                    </a:p>
                  </a:txBody>
                  <a:tcPr/>
                </a:tc>
                <a:tc>
                  <a:txBody>
                    <a:bodyPr/>
                    <a:lstStyle/>
                    <a:p>
                      <a:r>
                        <a:rPr lang="en-US" sz="1800" u="none" dirty="0">
                          <a:solidFill>
                            <a:schemeClr val="bg1"/>
                          </a:solidFill>
                        </a:rPr>
                        <a:t>Removal and replacement of </a:t>
                      </a:r>
                      <a:r>
                        <a:rPr lang="en-US" sz="1800" u="sng" dirty="0">
                          <a:solidFill>
                            <a:schemeClr val="accent4"/>
                          </a:solidFill>
                        </a:rPr>
                        <a:t>pulse generator for </a:t>
                      </a:r>
                      <a:r>
                        <a:rPr lang="en-US" sz="1800" u="none" dirty="0">
                          <a:solidFill>
                            <a:schemeClr val="bg1"/>
                          </a:solidFill>
                        </a:rPr>
                        <a:t>wireless cardiac stimulator for left ventricular pacing</a:t>
                      </a:r>
                      <a:r>
                        <a:rPr lang="en-US" sz="1800" u="sng" dirty="0">
                          <a:solidFill>
                            <a:schemeClr val="accent4"/>
                          </a:solidFill>
                        </a:rPr>
                        <a:t>, including device interrogation and programming; battery component only</a:t>
                      </a:r>
                    </a:p>
                  </a:txBody>
                  <a:tcPr/>
                </a:tc>
                <a:tc>
                  <a:txBody>
                    <a:bodyPr/>
                    <a:lstStyle/>
                    <a:p>
                      <a:r>
                        <a:rPr lang="en-US" sz="1800" strike="noStrike" baseline="0" dirty="0">
                          <a:solidFill>
                            <a:schemeClr val="bg1"/>
                          </a:solidFill>
                        </a:rPr>
                        <a:t>Removal and replacement of wireless cardiac stimulator for left ventricular pacing</a:t>
                      </a:r>
                      <a:r>
                        <a:rPr lang="en-US" sz="1800" strike="sngStrike" baseline="0" dirty="0">
                          <a:solidFill>
                            <a:schemeClr val="accent4"/>
                          </a:solidFill>
                        </a:rPr>
                        <a:t>; pulse generator component(s) (battery and/or transmitter), including placement of a new electrode</a:t>
                      </a:r>
                    </a:p>
                  </a:txBody>
                  <a:tcPr/>
                </a:tc>
                <a:extLst>
                  <a:ext uri="{0D108BD9-81ED-4DB2-BD59-A6C34878D82A}">
                    <a16:rowId xmlns:a16="http://schemas.microsoft.com/office/drawing/2014/main" val="552963728"/>
                  </a:ext>
                </a:extLst>
              </a:tr>
            </a:tbl>
          </a:graphicData>
        </a:graphic>
      </p:graphicFrame>
    </p:spTree>
    <p:extLst>
      <p:ext uri="{BB962C8B-B14F-4D97-AF65-F5344CB8AC3E}">
        <p14:creationId xmlns:p14="http://schemas.microsoft.com/office/powerpoint/2010/main" val="2621043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sz="2800" dirty="0"/>
              <a:t>Instructional Notes – Wireless Cardiac Stimulation for LV Pacing</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740664" lvl="1" indent="-457200"/>
            <a:r>
              <a:rPr lang="en-US" sz="2000" dirty="0">
                <a:solidFill>
                  <a:schemeClr val="bg2">
                    <a:lumMod val="25000"/>
                  </a:schemeClr>
                </a:solidFill>
              </a:rPr>
              <a:t>The complete wireless left ventricular pacing system consists of a wireless endocardial left ventricle electrode and a pulse generator (battery and transmitter). The electrode is typically implanted into the left ventricular wall and powered wirelessly using ultrasound delivered by a subcutaneously implanted transmitter. Two subcutaneous pockets are created on the chest wall for the battery and for the transmitter. </a:t>
            </a:r>
          </a:p>
          <a:p>
            <a:pPr marL="740664" lvl="1" indent="-457200"/>
            <a:r>
              <a:rPr lang="en-US" sz="2000" dirty="0">
                <a:solidFill>
                  <a:schemeClr val="bg2">
                    <a:lumMod val="25000"/>
                  </a:schemeClr>
                </a:solidFill>
              </a:rPr>
              <a:t>A wireless cardiac stimulator for left ventricular pacing may need to be removed, relocated, or replaced. The electrode component of the stimulator typically is not removed once implanted. For removal of both components of the pulse generator (battery and transmitter) without replacement, use 0861T. For removal of only the battery component of the pulse generator without replacement, use 0518T. For relocation of the pulse generator, use 0862T for relocation of the battery component or 0863T for relocation of the transmitter component. For removal and replacement of both components of the pulse generator, use 0519T. For removal and replacement of only the battery component, use 0520T.</a:t>
            </a:r>
          </a:p>
        </p:txBody>
      </p:sp>
    </p:spTree>
    <p:extLst>
      <p:ext uri="{BB962C8B-B14F-4D97-AF65-F5344CB8AC3E}">
        <p14:creationId xmlns:p14="http://schemas.microsoft.com/office/powerpoint/2010/main" val="21921160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ABBD-FD9C-46BC-B119-2B8699C057AC}"/>
              </a:ext>
            </a:extLst>
          </p:cNvPr>
          <p:cNvSpPr>
            <a:spLocks noGrp="1"/>
          </p:cNvSpPr>
          <p:nvPr>
            <p:ph type="title"/>
          </p:nvPr>
        </p:nvSpPr>
        <p:spPr/>
        <p:txBody>
          <a:bodyPr/>
          <a:lstStyle/>
          <a:p>
            <a:r>
              <a:rPr lang="en-US" dirty="0"/>
              <a:t>Added Codes - New &amp; Emerging Technology</a:t>
            </a:r>
          </a:p>
        </p:txBody>
      </p:sp>
      <p:graphicFrame>
        <p:nvGraphicFramePr>
          <p:cNvPr id="4" name="Table 4">
            <a:extLst>
              <a:ext uri="{FF2B5EF4-FFF2-40B4-BE49-F238E27FC236}">
                <a16:creationId xmlns:a16="http://schemas.microsoft.com/office/drawing/2014/main" id="{539BC168-C670-4FAB-8D3D-4DAB5D6B6DE8}"/>
              </a:ext>
            </a:extLst>
          </p:cNvPr>
          <p:cNvGraphicFramePr>
            <a:graphicFrameLocks noGrp="1"/>
          </p:cNvGraphicFramePr>
          <p:nvPr>
            <p:ph idx="1"/>
            <p:extLst>
              <p:ext uri="{D42A27DB-BD31-4B8C-83A1-F6EECF244321}">
                <p14:modId xmlns:p14="http://schemas.microsoft.com/office/powerpoint/2010/main" val="3848117632"/>
              </p:ext>
            </p:extLst>
          </p:nvPr>
        </p:nvGraphicFramePr>
        <p:xfrm>
          <a:off x="838198" y="1645260"/>
          <a:ext cx="10026869" cy="1223368"/>
        </p:xfrm>
        <a:graphic>
          <a:graphicData uri="http://schemas.openxmlformats.org/drawingml/2006/table">
            <a:tbl>
              <a:tblPr firstRow="1" bandRow="1">
                <a:tableStyleId>{5C22544A-7EE6-4342-B048-85BDC9FD1C3A}</a:tableStyleId>
              </a:tblPr>
              <a:tblGrid>
                <a:gridCol w="1292258">
                  <a:extLst>
                    <a:ext uri="{9D8B030D-6E8A-4147-A177-3AD203B41FA5}">
                      <a16:colId xmlns:a16="http://schemas.microsoft.com/office/drawing/2014/main" val="2868977096"/>
                    </a:ext>
                  </a:extLst>
                </a:gridCol>
                <a:gridCol w="8734611">
                  <a:extLst>
                    <a:ext uri="{9D8B030D-6E8A-4147-A177-3AD203B41FA5}">
                      <a16:colId xmlns:a16="http://schemas.microsoft.com/office/drawing/2014/main" val="1001484490"/>
                    </a:ext>
                  </a:extLst>
                </a:gridCol>
              </a:tblGrid>
              <a:tr h="333949">
                <a:tc>
                  <a:txBody>
                    <a:bodyPr/>
                    <a:lstStyle/>
                    <a:p>
                      <a:r>
                        <a:rPr lang="en-US" sz="1800" b="0" i="0" dirty="0">
                          <a:solidFill>
                            <a:schemeClr val="bg1"/>
                          </a:solidFill>
                          <a:latin typeface="Arial" panose="020B0604020202020204" pitchFamily="34" charset="0"/>
                          <a:cs typeface="Arial" panose="020B0604020202020204" pitchFamily="34" charset="0"/>
                        </a:rPr>
                        <a:t>Code</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Long Description</a:t>
                      </a:r>
                    </a:p>
                  </a:txBody>
                  <a:tcPr/>
                </a:tc>
                <a:extLst>
                  <a:ext uri="{0D108BD9-81ED-4DB2-BD59-A6C34878D82A}">
                    <a16:rowId xmlns:a16="http://schemas.microsoft.com/office/drawing/2014/main" val="2024540627"/>
                  </a:ext>
                </a:extLst>
              </a:tr>
              <a:tr h="857608">
                <a:tc>
                  <a:txBody>
                    <a:bodyPr/>
                    <a:lstStyle/>
                    <a:p>
                      <a:r>
                        <a:rPr lang="en-US" sz="1800" b="0" i="0" dirty="0">
                          <a:solidFill>
                            <a:schemeClr val="bg1"/>
                          </a:solidFill>
                          <a:latin typeface="Arial" panose="020B0604020202020204" pitchFamily="34" charset="0"/>
                          <a:cs typeface="Arial" panose="020B0604020202020204" pitchFamily="34" charset="0"/>
                        </a:rPr>
                        <a:t>0864T</a:t>
                      </a:r>
                    </a:p>
                  </a:txBody>
                  <a:tcPr/>
                </a:tc>
                <a:tc>
                  <a:txBody>
                    <a:bodyPr/>
                    <a:lstStyle/>
                    <a:p>
                      <a:r>
                        <a:rPr lang="en-US" sz="1800" b="0" i="0" dirty="0">
                          <a:solidFill>
                            <a:schemeClr val="bg1"/>
                          </a:solidFill>
                          <a:latin typeface="Arial" panose="020B0604020202020204" pitchFamily="34" charset="0"/>
                          <a:cs typeface="Arial" panose="020B0604020202020204" pitchFamily="34" charset="0"/>
                        </a:rPr>
                        <a:t>Low-intensity extracorporeal shock wave therapy involving corpus cavernosum, low energy</a:t>
                      </a:r>
                    </a:p>
                  </a:txBody>
                  <a:tcPr/>
                </a:tc>
                <a:extLst>
                  <a:ext uri="{0D108BD9-81ED-4DB2-BD59-A6C34878D82A}">
                    <a16:rowId xmlns:a16="http://schemas.microsoft.com/office/drawing/2014/main" val="877817507"/>
                  </a:ext>
                </a:extLst>
              </a:tr>
            </a:tbl>
          </a:graphicData>
        </a:graphic>
      </p:graphicFrame>
      <p:sp>
        <p:nvSpPr>
          <p:cNvPr id="8" name="TextBox 7">
            <a:extLst>
              <a:ext uri="{FF2B5EF4-FFF2-40B4-BE49-F238E27FC236}">
                <a16:creationId xmlns:a16="http://schemas.microsoft.com/office/drawing/2014/main" id="{6571507B-DF1A-D362-6D49-7EF5820A8058}"/>
              </a:ext>
            </a:extLst>
          </p:cNvPr>
          <p:cNvSpPr txBox="1"/>
          <p:nvPr/>
        </p:nvSpPr>
        <p:spPr>
          <a:xfrm>
            <a:off x="1195924" y="3059668"/>
            <a:ext cx="8928243"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Do not report in conjunction with 0101T for treatment of the same area</a:t>
            </a:r>
          </a:p>
        </p:txBody>
      </p:sp>
    </p:spTree>
    <p:extLst>
      <p:ext uri="{BB962C8B-B14F-4D97-AF65-F5344CB8AC3E}">
        <p14:creationId xmlns:p14="http://schemas.microsoft.com/office/powerpoint/2010/main" val="3225573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3734950454"/>
              </p:ext>
            </p:extLst>
          </p:nvPr>
        </p:nvGraphicFramePr>
        <p:xfrm>
          <a:off x="557349" y="1664925"/>
          <a:ext cx="11199221" cy="1010920"/>
        </p:xfrm>
        <a:graphic>
          <a:graphicData uri="http://schemas.openxmlformats.org/drawingml/2006/table">
            <a:tbl>
              <a:tblPr firstRow="1" bandRow="1">
                <a:tableStyleId>{5C22544A-7EE6-4342-B048-85BDC9FD1C3A}</a:tableStyleId>
              </a:tblPr>
              <a:tblGrid>
                <a:gridCol w="7714357">
                  <a:extLst>
                    <a:ext uri="{9D8B030D-6E8A-4147-A177-3AD203B41FA5}">
                      <a16:colId xmlns:a16="http://schemas.microsoft.com/office/drawing/2014/main" val="97017648"/>
                    </a:ext>
                  </a:extLst>
                </a:gridCol>
                <a:gridCol w="3484864">
                  <a:extLst>
                    <a:ext uri="{9D8B030D-6E8A-4147-A177-3AD203B41FA5}">
                      <a16:colId xmlns:a16="http://schemas.microsoft.com/office/drawing/2014/main" val="450099005"/>
                    </a:ext>
                  </a:extLst>
                </a:gridCol>
              </a:tblGrid>
              <a:tr h="370840">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0404T – Transcervical uterine fibroid(s) ablation with ultrasound guidance, radiofrequency</a:t>
                      </a:r>
                    </a:p>
                  </a:txBody>
                  <a:tcPr/>
                </a:tc>
                <a:tc>
                  <a:txBody>
                    <a:bodyPr/>
                    <a:lstStyle/>
                    <a:p>
                      <a:r>
                        <a:rPr lang="en-US" b="0" i="0" dirty="0">
                          <a:solidFill>
                            <a:schemeClr val="bg1"/>
                          </a:solidFill>
                          <a:latin typeface="Arial" panose="020B0604020202020204" pitchFamily="34" charset="0"/>
                          <a:cs typeface="Arial" panose="020B0604020202020204" pitchFamily="34" charset="0"/>
                        </a:rPr>
                        <a:t>58580</a:t>
                      </a:r>
                    </a:p>
                  </a:txBody>
                  <a:tcPr/>
                </a:tc>
                <a:extLst>
                  <a:ext uri="{0D108BD9-81ED-4DB2-BD59-A6C34878D82A}">
                    <a16:rowId xmlns:a16="http://schemas.microsoft.com/office/drawing/2014/main" val="1781826945"/>
                  </a:ext>
                </a:extLst>
              </a:tr>
            </a:tbl>
          </a:graphicData>
        </a:graphic>
      </p:graphicFrame>
    </p:spTree>
    <p:extLst>
      <p:ext uri="{BB962C8B-B14F-4D97-AF65-F5344CB8AC3E}">
        <p14:creationId xmlns:p14="http://schemas.microsoft.com/office/powerpoint/2010/main" val="17588166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2869818090"/>
              </p:ext>
            </p:extLst>
          </p:nvPr>
        </p:nvGraphicFramePr>
        <p:xfrm>
          <a:off x="496389" y="1690688"/>
          <a:ext cx="11199221" cy="3205480"/>
        </p:xfrm>
        <a:graphic>
          <a:graphicData uri="http://schemas.openxmlformats.org/drawingml/2006/table">
            <a:tbl>
              <a:tblPr firstRow="1" bandRow="1">
                <a:tableStyleId>{5C22544A-7EE6-4342-B048-85BDC9FD1C3A}</a:tableStyleId>
              </a:tblPr>
              <a:tblGrid>
                <a:gridCol w="7714357">
                  <a:extLst>
                    <a:ext uri="{9D8B030D-6E8A-4147-A177-3AD203B41FA5}">
                      <a16:colId xmlns:a16="http://schemas.microsoft.com/office/drawing/2014/main" val="97017648"/>
                    </a:ext>
                  </a:extLst>
                </a:gridCol>
                <a:gridCol w="3484864">
                  <a:extLst>
                    <a:ext uri="{9D8B030D-6E8A-4147-A177-3AD203B41FA5}">
                      <a16:colId xmlns:a16="http://schemas.microsoft.com/office/drawing/2014/main" val="450099005"/>
                    </a:ext>
                  </a:extLst>
                </a:gridCol>
              </a:tblGrid>
              <a:tr h="370840">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0424T – Insertion or replacement of neurostimulator system for treatment of central sleep apnea; complete system (transvenous placement of right or left stimulation lead, sensing lead, implantable pulse generator)</a:t>
                      </a:r>
                    </a:p>
                  </a:txBody>
                  <a:tcPr/>
                </a:tc>
                <a:tc>
                  <a:txBody>
                    <a:bodyPr/>
                    <a:lstStyle/>
                    <a:p>
                      <a:r>
                        <a:rPr lang="en-US" b="0" i="0" dirty="0">
                          <a:solidFill>
                            <a:schemeClr val="bg1"/>
                          </a:solidFill>
                          <a:latin typeface="Arial" panose="020B0604020202020204" pitchFamily="34" charset="0"/>
                          <a:cs typeface="Arial" panose="020B0604020202020204" pitchFamily="34" charset="0"/>
                        </a:rPr>
                        <a:t>33276</a:t>
                      </a:r>
                    </a:p>
                    <a:p>
                      <a:r>
                        <a:rPr lang="en-US" b="0" i="0" dirty="0">
                          <a:solidFill>
                            <a:schemeClr val="bg1"/>
                          </a:solidFill>
                          <a:latin typeface="Arial" panose="020B0604020202020204" pitchFamily="34" charset="0"/>
                          <a:cs typeface="Arial" panose="020B0604020202020204" pitchFamily="34" charset="0"/>
                        </a:rPr>
                        <a:t>33287</a:t>
                      </a:r>
                    </a:p>
                    <a:p>
                      <a:r>
                        <a:rPr lang="en-US" b="0" i="0" dirty="0">
                          <a:solidFill>
                            <a:schemeClr val="bg1"/>
                          </a:solidFill>
                          <a:latin typeface="Arial" panose="020B0604020202020204" pitchFamily="34" charset="0"/>
                          <a:cs typeface="Arial" panose="020B0604020202020204" pitchFamily="34" charset="0"/>
                        </a:rPr>
                        <a:t>33288</a:t>
                      </a:r>
                    </a:p>
                  </a:txBody>
                  <a:tcPr/>
                </a:tc>
                <a:extLst>
                  <a:ext uri="{0D108BD9-81ED-4DB2-BD59-A6C34878D82A}">
                    <a16:rowId xmlns:a16="http://schemas.microsoft.com/office/drawing/2014/main" val="1781826945"/>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0425T - Insertion or replacement of neurostimulator system for treatment of central sleep apnea; sensing lead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33277</a:t>
                      </a:r>
                    </a:p>
                    <a:p>
                      <a:r>
                        <a:rPr lang="en-US" b="0" i="0" dirty="0">
                          <a:solidFill>
                            <a:schemeClr val="bg1"/>
                          </a:solidFill>
                          <a:latin typeface="Arial" panose="020B0604020202020204" pitchFamily="34" charset="0"/>
                          <a:cs typeface="Arial" panose="020B0604020202020204" pitchFamily="34" charset="0"/>
                        </a:rPr>
                        <a:t>33288</a:t>
                      </a:r>
                    </a:p>
                  </a:txBody>
                  <a:tcPr/>
                </a:tc>
                <a:extLst>
                  <a:ext uri="{0D108BD9-81ED-4DB2-BD59-A6C34878D82A}">
                    <a16:rowId xmlns:a16="http://schemas.microsoft.com/office/drawing/2014/main" val="1779220387"/>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0426T - Insertion or replacement of neurostimulator system for treatment of central sleep apnea; stimulation lead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33288</a:t>
                      </a:r>
                    </a:p>
                  </a:txBody>
                  <a:tcPr/>
                </a:tc>
                <a:extLst>
                  <a:ext uri="{0D108BD9-81ED-4DB2-BD59-A6C34878D82A}">
                    <a16:rowId xmlns:a16="http://schemas.microsoft.com/office/drawing/2014/main" val="970994969"/>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0427T - Insertion or replacement of neurostimulator system for treatment of central sleep apnea; pulse generator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33276</a:t>
                      </a:r>
                    </a:p>
                    <a:p>
                      <a:r>
                        <a:rPr lang="en-US" b="0" i="0" dirty="0">
                          <a:solidFill>
                            <a:schemeClr val="bg1"/>
                          </a:solidFill>
                          <a:latin typeface="Arial" panose="020B0604020202020204" pitchFamily="34" charset="0"/>
                          <a:cs typeface="Arial" panose="020B0604020202020204" pitchFamily="34" charset="0"/>
                        </a:rPr>
                        <a:t>33287</a:t>
                      </a:r>
                    </a:p>
                  </a:txBody>
                  <a:tcPr/>
                </a:tc>
                <a:extLst>
                  <a:ext uri="{0D108BD9-81ED-4DB2-BD59-A6C34878D82A}">
                    <a16:rowId xmlns:a16="http://schemas.microsoft.com/office/drawing/2014/main" val="4270208688"/>
                  </a:ext>
                </a:extLst>
              </a:tr>
            </a:tbl>
          </a:graphicData>
        </a:graphic>
      </p:graphicFrame>
      <p:sp>
        <p:nvSpPr>
          <p:cNvPr id="3" name="TextBox 2">
            <a:extLst>
              <a:ext uri="{FF2B5EF4-FFF2-40B4-BE49-F238E27FC236}">
                <a16:creationId xmlns:a16="http://schemas.microsoft.com/office/drawing/2014/main" id="{9A42565D-9140-78A7-C3F6-490B83FD3B10}"/>
              </a:ext>
            </a:extLst>
          </p:cNvPr>
          <p:cNvSpPr txBox="1"/>
          <p:nvPr/>
        </p:nvSpPr>
        <p:spPr>
          <a:xfrm>
            <a:off x="496388" y="5167312"/>
            <a:ext cx="11199221"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Removal and replacement are included in codes 33287 and 33288; replacement of entire system would require both codes</a:t>
            </a:r>
          </a:p>
          <a:p>
            <a:endParaRPr lang="en-US" dirty="0">
              <a:solidFill>
                <a:schemeClr val="bg1"/>
              </a:solidFill>
            </a:endParaRPr>
          </a:p>
        </p:txBody>
      </p:sp>
    </p:spTree>
    <p:extLst>
      <p:ext uri="{BB962C8B-B14F-4D97-AF65-F5344CB8AC3E}">
        <p14:creationId xmlns:p14="http://schemas.microsoft.com/office/powerpoint/2010/main" val="10627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3153979479"/>
              </p:ext>
            </p:extLst>
          </p:nvPr>
        </p:nvGraphicFramePr>
        <p:xfrm>
          <a:off x="496389" y="1690688"/>
          <a:ext cx="11199221" cy="2931160"/>
        </p:xfrm>
        <a:graphic>
          <a:graphicData uri="http://schemas.openxmlformats.org/drawingml/2006/table">
            <a:tbl>
              <a:tblPr firstRow="1" bandRow="1">
                <a:tableStyleId>{5C22544A-7EE6-4342-B048-85BDC9FD1C3A}</a:tableStyleId>
              </a:tblPr>
              <a:tblGrid>
                <a:gridCol w="7714357">
                  <a:extLst>
                    <a:ext uri="{9D8B030D-6E8A-4147-A177-3AD203B41FA5}">
                      <a16:colId xmlns:a16="http://schemas.microsoft.com/office/drawing/2014/main" val="97017648"/>
                    </a:ext>
                  </a:extLst>
                </a:gridCol>
                <a:gridCol w="3484864">
                  <a:extLst>
                    <a:ext uri="{9D8B030D-6E8A-4147-A177-3AD203B41FA5}">
                      <a16:colId xmlns:a16="http://schemas.microsoft.com/office/drawing/2014/main" val="450099005"/>
                    </a:ext>
                  </a:extLst>
                </a:gridCol>
              </a:tblGrid>
              <a:tr h="370840">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0428T – Removal of neurostimulator system for treatment of central sleep apnea; pulse generator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33280</a:t>
                      </a:r>
                    </a:p>
                  </a:txBody>
                  <a:tcPr/>
                </a:tc>
                <a:extLst>
                  <a:ext uri="{0D108BD9-81ED-4DB2-BD59-A6C34878D82A}">
                    <a16:rowId xmlns:a16="http://schemas.microsoft.com/office/drawing/2014/main" val="1781826945"/>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0429T - Removal of neurostimulator system for treatment of central sleep apnea; sensing lead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33279</a:t>
                      </a:r>
                    </a:p>
                  </a:txBody>
                  <a:tcPr/>
                </a:tc>
                <a:extLst>
                  <a:ext uri="{0D108BD9-81ED-4DB2-BD59-A6C34878D82A}">
                    <a16:rowId xmlns:a16="http://schemas.microsoft.com/office/drawing/2014/main" val="1779220387"/>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0430T - Removal of neurostimulator system for treatment of central sleep apnea; stimulation lead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33279</a:t>
                      </a:r>
                    </a:p>
                  </a:txBody>
                  <a:tcPr/>
                </a:tc>
                <a:extLst>
                  <a:ext uri="{0D108BD9-81ED-4DB2-BD59-A6C34878D82A}">
                    <a16:rowId xmlns:a16="http://schemas.microsoft.com/office/drawing/2014/main" val="970994969"/>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0431T - Removal and replacement of neurostimulator system for treatment of central sleep apnea, pulse generator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33287</a:t>
                      </a:r>
                    </a:p>
                  </a:txBody>
                  <a:tcPr/>
                </a:tc>
                <a:extLst>
                  <a:ext uri="{0D108BD9-81ED-4DB2-BD59-A6C34878D82A}">
                    <a16:rowId xmlns:a16="http://schemas.microsoft.com/office/drawing/2014/main" val="4270208688"/>
                  </a:ext>
                </a:extLst>
              </a:tr>
            </a:tbl>
          </a:graphicData>
        </a:graphic>
      </p:graphicFrame>
      <p:sp>
        <p:nvSpPr>
          <p:cNvPr id="3" name="TextBox 2">
            <a:extLst>
              <a:ext uri="{FF2B5EF4-FFF2-40B4-BE49-F238E27FC236}">
                <a16:creationId xmlns:a16="http://schemas.microsoft.com/office/drawing/2014/main" id="{8D6753AE-0365-C9B1-1CB2-0CDA8E855B43}"/>
              </a:ext>
            </a:extLst>
          </p:cNvPr>
          <p:cNvSpPr txBox="1"/>
          <p:nvPr/>
        </p:nvSpPr>
        <p:spPr>
          <a:xfrm>
            <a:off x="496389" y="4941870"/>
            <a:ext cx="11199221"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33279 is reported only once for removal of one or more leads</a:t>
            </a:r>
          </a:p>
        </p:txBody>
      </p:sp>
    </p:spTree>
    <p:extLst>
      <p:ext uri="{BB962C8B-B14F-4D97-AF65-F5344CB8AC3E}">
        <p14:creationId xmlns:p14="http://schemas.microsoft.com/office/powerpoint/2010/main" val="3882107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4147821457"/>
              </p:ext>
            </p:extLst>
          </p:nvPr>
        </p:nvGraphicFramePr>
        <p:xfrm>
          <a:off x="496389" y="1690688"/>
          <a:ext cx="11199221" cy="1651000"/>
        </p:xfrm>
        <a:graphic>
          <a:graphicData uri="http://schemas.openxmlformats.org/drawingml/2006/table">
            <a:tbl>
              <a:tblPr firstRow="1" bandRow="1">
                <a:tableStyleId>{5C22544A-7EE6-4342-B048-85BDC9FD1C3A}</a:tableStyleId>
              </a:tblPr>
              <a:tblGrid>
                <a:gridCol w="7714357">
                  <a:extLst>
                    <a:ext uri="{9D8B030D-6E8A-4147-A177-3AD203B41FA5}">
                      <a16:colId xmlns:a16="http://schemas.microsoft.com/office/drawing/2014/main" val="97017648"/>
                    </a:ext>
                  </a:extLst>
                </a:gridCol>
                <a:gridCol w="3484864">
                  <a:extLst>
                    <a:ext uri="{9D8B030D-6E8A-4147-A177-3AD203B41FA5}">
                      <a16:colId xmlns:a16="http://schemas.microsoft.com/office/drawing/2014/main" val="450099005"/>
                    </a:ext>
                  </a:extLst>
                </a:gridCol>
              </a:tblGrid>
              <a:tr h="370840">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0432T – Repositioning of neurostimulator system for treatment of central sleep apnea; stimulation lead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33281</a:t>
                      </a:r>
                    </a:p>
                  </a:txBody>
                  <a:tcPr/>
                </a:tc>
                <a:extLst>
                  <a:ext uri="{0D108BD9-81ED-4DB2-BD59-A6C34878D82A}">
                    <a16:rowId xmlns:a16="http://schemas.microsoft.com/office/drawing/2014/main" val="1781826945"/>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0433T - Repositioning of neurostimulator system for treatment of central sleep apnea; sensing lead only</a:t>
                      </a:r>
                    </a:p>
                  </a:txBody>
                  <a:tcPr/>
                </a:tc>
                <a:tc>
                  <a:txBody>
                    <a:bodyPr/>
                    <a:lstStyle/>
                    <a:p>
                      <a:r>
                        <a:rPr lang="en-US" b="0" i="0" dirty="0">
                          <a:solidFill>
                            <a:schemeClr val="bg1"/>
                          </a:solidFill>
                          <a:latin typeface="Arial" panose="020B0604020202020204" pitchFamily="34" charset="0"/>
                          <a:cs typeface="Arial" panose="020B0604020202020204" pitchFamily="34" charset="0"/>
                        </a:rPr>
                        <a:t>33281</a:t>
                      </a:r>
                    </a:p>
                  </a:txBody>
                  <a:tcPr/>
                </a:tc>
                <a:extLst>
                  <a:ext uri="{0D108BD9-81ED-4DB2-BD59-A6C34878D82A}">
                    <a16:rowId xmlns:a16="http://schemas.microsoft.com/office/drawing/2014/main" val="1779220387"/>
                  </a:ext>
                </a:extLst>
              </a:tr>
            </a:tbl>
          </a:graphicData>
        </a:graphic>
      </p:graphicFrame>
      <p:sp>
        <p:nvSpPr>
          <p:cNvPr id="3" name="TextBox 2">
            <a:extLst>
              <a:ext uri="{FF2B5EF4-FFF2-40B4-BE49-F238E27FC236}">
                <a16:creationId xmlns:a16="http://schemas.microsoft.com/office/drawing/2014/main" id="{7BE93A77-6B5B-9ADC-3140-D89B1BE579D7}"/>
              </a:ext>
            </a:extLst>
          </p:cNvPr>
          <p:cNvSpPr txBox="1"/>
          <p:nvPr/>
        </p:nvSpPr>
        <p:spPr>
          <a:xfrm>
            <a:off x="838200" y="3516313"/>
            <a:ext cx="10367481" cy="369332"/>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solidFill>
                  <a:schemeClr val="bg1"/>
                </a:solidFill>
              </a:rPr>
              <a:t>33281 is reported only once per day for repositioning of one or more leads</a:t>
            </a:r>
          </a:p>
        </p:txBody>
      </p:sp>
    </p:spTree>
    <p:extLst>
      <p:ext uri="{BB962C8B-B14F-4D97-AF65-F5344CB8AC3E}">
        <p14:creationId xmlns:p14="http://schemas.microsoft.com/office/powerpoint/2010/main" val="283788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67CB-5DF4-42F0-BC40-400061AA6048}"/>
              </a:ext>
            </a:extLst>
          </p:cNvPr>
          <p:cNvSpPr>
            <a:spLocks noGrp="1"/>
          </p:cNvSpPr>
          <p:nvPr>
            <p:ph type="title"/>
          </p:nvPr>
        </p:nvSpPr>
        <p:spPr/>
        <p:txBody>
          <a:bodyPr/>
          <a:lstStyle/>
          <a:p>
            <a:r>
              <a:rPr lang="en-US" dirty="0"/>
              <a:t>Overall Changes to Surgery Section</a:t>
            </a:r>
          </a:p>
        </p:txBody>
      </p:sp>
      <p:graphicFrame>
        <p:nvGraphicFramePr>
          <p:cNvPr id="4" name="Table 4">
            <a:extLst>
              <a:ext uri="{FF2B5EF4-FFF2-40B4-BE49-F238E27FC236}">
                <a16:creationId xmlns:a16="http://schemas.microsoft.com/office/drawing/2014/main" id="{FD417050-3AFE-41E8-8FAC-2BBBAAAC41C6}"/>
              </a:ext>
            </a:extLst>
          </p:cNvPr>
          <p:cNvGraphicFramePr>
            <a:graphicFrameLocks noGrp="1"/>
          </p:cNvGraphicFramePr>
          <p:nvPr>
            <p:ph idx="1"/>
            <p:extLst>
              <p:ext uri="{D42A27DB-BD31-4B8C-83A1-F6EECF244321}">
                <p14:modId xmlns:p14="http://schemas.microsoft.com/office/powerpoint/2010/main" val="1008307561"/>
              </p:ext>
            </p:extLst>
          </p:nvPr>
        </p:nvGraphicFramePr>
        <p:xfrm>
          <a:off x="838200" y="1144856"/>
          <a:ext cx="10515598" cy="4800600"/>
        </p:xfrm>
        <a:graphic>
          <a:graphicData uri="http://schemas.openxmlformats.org/drawingml/2006/table">
            <a:tbl>
              <a:tblPr firstRow="1" bandRow="1">
                <a:tableStyleId>{5C22544A-7EE6-4342-B048-85BDC9FD1C3A}</a:tableStyleId>
              </a:tblPr>
              <a:tblGrid>
                <a:gridCol w="4901971">
                  <a:extLst>
                    <a:ext uri="{9D8B030D-6E8A-4147-A177-3AD203B41FA5}">
                      <a16:colId xmlns:a16="http://schemas.microsoft.com/office/drawing/2014/main" val="2209899568"/>
                    </a:ext>
                  </a:extLst>
                </a:gridCol>
                <a:gridCol w="1878775">
                  <a:extLst>
                    <a:ext uri="{9D8B030D-6E8A-4147-A177-3AD203B41FA5}">
                      <a16:colId xmlns:a16="http://schemas.microsoft.com/office/drawing/2014/main" val="614342918"/>
                    </a:ext>
                  </a:extLst>
                </a:gridCol>
                <a:gridCol w="1930015">
                  <a:extLst>
                    <a:ext uri="{9D8B030D-6E8A-4147-A177-3AD203B41FA5}">
                      <a16:colId xmlns:a16="http://schemas.microsoft.com/office/drawing/2014/main" val="953833709"/>
                    </a:ext>
                  </a:extLst>
                </a:gridCol>
                <a:gridCol w="1804837">
                  <a:extLst>
                    <a:ext uri="{9D8B030D-6E8A-4147-A177-3AD203B41FA5}">
                      <a16:colId xmlns:a16="http://schemas.microsoft.com/office/drawing/2014/main" val="1783981029"/>
                    </a:ext>
                  </a:extLst>
                </a:gridCol>
              </a:tblGrid>
              <a:tr h="370840">
                <a:tc>
                  <a:txBody>
                    <a:bodyPr/>
                    <a:lstStyle/>
                    <a:p>
                      <a:r>
                        <a:rPr lang="en-US" b="0" i="0" dirty="0">
                          <a:solidFill>
                            <a:schemeClr val="bg1"/>
                          </a:solidFill>
                          <a:latin typeface="Arial" panose="020B0604020202020204" pitchFamily="34" charset="0"/>
                          <a:cs typeface="Arial" panose="020B0604020202020204" pitchFamily="34" charset="0"/>
                        </a:rPr>
                        <a:t>CPT® Section</a:t>
                      </a:r>
                    </a:p>
                  </a:txBody>
                  <a:tcPr/>
                </a:tc>
                <a:tc>
                  <a:txBody>
                    <a:bodyPr/>
                    <a:lstStyle/>
                    <a:p>
                      <a:r>
                        <a:rPr lang="en-US" b="0" i="0" dirty="0">
                          <a:solidFill>
                            <a:schemeClr val="bg1"/>
                          </a:solidFill>
                          <a:latin typeface="Arial" panose="020B0604020202020204" pitchFamily="34" charset="0"/>
                          <a:cs typeface="Arial" panose="020B0604020202020204" pitchFamily="34" charset="0"/>
                        </a:rPr>
                        <a:t>Additions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Deletions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Revisions</a:t>
                      </a:r>
                    </a:p>
                  </a:txBody>
                  <a:tcPr/>
                </a:tc>
                <a:extLst>
                  <a:ext uri="{0D108BD9-81ED-4DB2-BD59-A6C34878D82A}">
                    <a16:rowId xmlns:a16="http://schemas.microsoft.com/office/drawing/2014/main" val="3341624906"/>
                  </a:ext>
                </a:extLst>
              </a:tr>
              <a:tr h="370840">
                <a:tc>
                  <a:txBody>
                    <a:bodyPr/>
                    <a:lstStyle/>
                    <a:p>
                      <a:r>
                        <a:rPr lang="en-US" b="0" i="0" dirty="0">
                          <a:solidFill>
                            <a:schemeClr val="bg1"/>
                          </a:solidFill>
                          <a:latin typeface="Arial" panose="020B0604020202020204" pitchFamily="34" charset="0"/>
                          <a:cs typeface="Arial" panose="020B0604020202020204" pitchFamily="34" charset="0"/>
                        </a:rPr>
                        <a:t>General/Integumentary (10021-19499)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861997695"/>
                  </a:ext>
                </a:extLst>
              </a:tr>
              <a:tr h="370840">
                <a:tc>
                  <a:txBody>
                    <a:bodyPr/>
                    <a:lstStyle/>
                    <a:p>
                      <a:r>
                        <a:rPr lang="en-US" b="0" i="0" dirty="0">
                          <a:solidFill>
                            <a:schemeClr val="bg1"/>
                          </a:solidFill>
                          <a:latin typeface="Arial" panose="020B0604020202020204" pitchFamily="34" charset="0"/>
                          <a:cs typeface="Arial" panose="020B0604020202020204" pitchFamily="34" charset="0"/>
                        </a:rPr>
                        <a:t>Musculoskeletal (20005-29999)</a:t>
                      </a:r>
                    </a:p>
                  </a:txBody>
                  <a:tcPr/>
                </a:tc>
                <a:tc>
                  <a:txBody>
                    <a:bodyPr/>
                    <a:lstStyle/>
                    <a:p>
                      <a:r>
                        <a:rPr lang="en-US" b="0" i="0" dirty="0">
                          <a:solidFill>
                            <a:schemeClr val="bg1"/>
                          </a:solidFill>
                          <a:latin typeface="Arial" panose="020B0604020202020204" pitchFamily="34" charset="0"/>
                          <a:cs typeface="Arial" panose="020B0604020202020204" pitchFamily="34" charset="0"/>
                        </a:rPr>
                        <a:t>4</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3666131654"/>
                  </a:ext>
                </a:extLst>
              </a:tr>
              <a:tr h="370840">
                <a:tc>
                  <a:txBody>
                    <a:bodyPr/>
                    <a:lstStyle/>
                    <a:p>
                      <a:r>
                        <a:rPr lang="en-US" b="0" i="0" dirty="0">
                          <a:solidFill>
                            <a:schemeClr val="bg1"/>
                          </a:solidFill>
                          <a:latin typeface="Arial" panose="020B0604020202020204" pitchFamily="34" charset="0"/>
                          <a:cs typeface="Arial" panose="020B0604020202020204" pitchFamily="34" charset="0"/>
                        </a:rPr>
                        <a:t>Respiratory (30000-32999)</a:t>
                      </a:r>
                    </a:p>
                  </a:txBody>
                  <a:tcPr/>
                </a:tc>
                <a:tc>
                  <a:txBody>
                    <a:bodyPr/>
                    <a:lstStyle/>
                    <a:p>
                      <a:r>
                        <a:rPr lang="en-US" b="0" i="0" dirty="0">
                          <a:solidFill>
                            <a:schemeClr val="bg1"/>
                          </a:solidFill>
                          <a:latin typeface="Arial" panose="020B0604020202020204" pitchFamily="34" charset="0"/>
                          <a:cs typeface="Arial" panose="020B0604020202020204" pitchFamily="34" charset="0"/>
                        </a:rPr>
                        <a:t>2</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841336993"/>
                  </a:ext>
                </a:extLst>
              </a:tr>
              <a:tr h="370840">
                <a:tc>
                  <a:txBody>
                    <a:bodyPr/>
                    <a:lstStyle/>
                    <a:p>
                      <a:r>
                        <a:rPr lang="en-US" b="0" i="0" dirty="0">
                          <a:solidFill>
                            <a:schemeClr val="bg1"/>
                          </a:solidFill>
                          <a:latin typeface="Arial" panose="020B0604020202020204" pitchFamily="34" charset="0"/>
                          <a:cs typeface="Arial" panose="020B0604020202020204" pitchFamily="34" charset="0"/>
                        </a:rPr>
                        <a:t>Cardiovascular (33010-37799)</a:t>
                      </a:r>
                    </a:p>
                  </a:txBody>
                  <a:tcPr/>
                </a:tc>
                <a:tc>
                  <a:txBody>
                    <a:bodyPr/>
                    <a:lstStyle/>
                    <a:p>
                      <a:r>
                        <a:rPr lang="en-US" b="0" i="0" dirty="0">
                          <a:solidFill>
                            <a:schemeClr val="bg1"/>
                          </a:solidFill>
                          <a:latin typeface="Arial" panose="020B0604020202020204" pitchFamily="34" charset="0"/>
                          <a:cs typeface="Arial" panose="020B0604020202020204" pitchFamily="34" charset="0"/>
                        </a:rPr>
                        <a:t>8</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775761417"/>
                  </a:ext>
                </a:extLst>
              </a:tr>
              <a:tr h="370840">
                <a:tc>
                  <a:txBody>
                    <a:bodyPr/>
                    <a:lstStyle/>
                    <a:p>
                      <a:r>
                        <a:rPr lang="en-US" b="0" i="0" dirty="0">
                          <a:solidFill>
                            <a:schemeClr val="bg1"/>
                          </a:solidFill>
                          <a:latin typeface="Arial" panose="020B0604020202020204" pitchFamily="34" charset="0"/>
                          <a:cs typeface="Arial" panose="020B0604020202020204" pitchFamily="34" charset="0"/>
                        </a:rPr>
                        <a:t>Hemic &amp; Lymphatic (38100-38999)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951626178"/>
                  </a:ext>
                </a:extLst>
              </a:tr>
              <a:tr h="370840">
                <a:tc>
                  <a:txBody>
                    <a:bodyPr/>
                    <a:lstStyle/>
                    <a:p>
                      <a:r>
                        <a:rPr lang="en-US" b="0" i="0" dirty="0">
                          <a:solidFill>
                            <a:schemeClr val="bg1"/>
                          </a:solidFill>
                          <a:latin typeface="Arial" panose="020B0604020202020204" pitchFamily="34" charset="0"/>
                          <a:cs typeface="Arial" panose="020B0604020202020204" pitchFamily="34" charset="0"/>
                        </a:rPr>
                        <a:t>Mediastinum &amp; Diaphragm (39000-39599)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1833619597"/>
                  </a:ext>
                </a:extLst>
              </a:tr>
              <a:tr h="370840">
                <a:tc>
                  <a:txBody>
                    <a:bodyPr/>
                    <a:lstStyle/>
                    <a:p>
                      <a:r>
                        <a:rPr lang="en-US" b="0" i="0" dirty="0">
                          <a:solidFill>
                            <a:schemeClr val="bg1"/>
                          </a:solidFill>
                          <a:latin typeface="Arial" panose="020B0604020202020204" pitchFamily="34" charset="0"/>
                          <a:cs typeface="Arial" panose="020B0604020202020204" pitchFamily="34" charset="0"/>
                        </a:rPr>
                        <a:t>Digestive (40490-49999)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734518402"/>
                  </a:ext>
                </a:extLst>
              </a:tr>
              <a:tr h="370840">
                <a:tc>
                  <a:txBody>
                    <a:bodyPr/>
                    <a:lstStyle/>
                    <a:p>
                      <a:r>
                        <a:rPr lang="en-US" b="0" i="0" dirty="0">
                          <a:solidFill>
                            <a:schemeClr val="bg1"/>
                          </a:solidFill>
                          <a:latin typeface="Arial" panose="020B0604020202020204" pitchFamily="34" charset="0"/>
                          <a:cs typeface="Arial" panose="020B0604020202020204" pitchFamily="34" charset="0"/>
                        </a:rPr>
                        <a:t>Urinary (50010-53899)</a:t>
                      </a:r>
                    </a:p>
                  </a:txBody>
                  <a:tcPr/>
                </a:tc>
                <a:tc>
                  <a:txBody>
                    <a:bodyPr/>
                    <a:lstStyle/>
                    <a:p>
                      <a:r>
                        <a:rPr lang="en-US" b="0" i="0" dirty="0">
                          <a:solidFill>
                            <a:schemeClr val="bg1"/>
                          </a:solidFill>
                          <a:latin typeface="Arial" panose="020B0604020202020204" pitchFamily="34" charset="0"/>
                          <a:cs typeface="Arial" panose="020B0604020202020204" pitchFamily="34" charset="0"/>
                        </a:rPr>
                        <a:t>1</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13090321"/>
                  </a:ext>
                </a:extLst>
              </a:tr>
              <a:tr h="0">
                <a:tc>
                  <a:txBody>
                    <a:bodyPr/>
                    <a:lstStyle/>
                    <a:p>
                      <a:r>
                        <a:rPr lang="en-US" b="0" i="0" dirty="0">
                          <a:solidFill>
                            <a:schemeClr val="bg1"/>
                          </a:solidFill>
                          <a:latin typeface="Arial" panose="020B0604020202020204" pitchFamily="34" charset="0"/>
                          <a:cs typeface="Arial" panose="020B0604020202020204" pitchFamily="34" charset="0"/>
                        </a:rPr>
                        <a:t>Male Genital (54000-55899)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61313800"/>
                  </a:ext>
                </a:extLst>
              </a:tr>
              <a:tr h="0">
                <a:tc>
                  <a:txBody>
                    <a:bodyPr/>
                    <a:lstStyle/>
                    <a:p>
                      <a:r>
                        <a:rPr lang="en-US" b="0" i="0" dirty="0">
                          <a:solidFill>
                            <a:schemeClr val="bg1"/>
                          </a:solidFill>
                          <a:latin typeface="Arial" panose="020B0604020202020204" pitchFamily="34" charset="0"/>
                          <a:cs typeface="Arial" panose="020B0604020202020204" pitchFamily="34" charset="0"/>
                        </a:rPr>
                        <a:t>Female Genital (56405-58999)</a:t>
                      </a:r>
                    </a:p>
                  </a:txBody>
                  <a:tcPr/>
                </a:tc>
                <a:tc>
                  <a:txBody>
                    <a:bodyPr/>
                    <a:lstStyle/>
                    <a:p>
                      <a:r>
                        <a:rPr lang="en-US" b="0" i="0" dirty="0">
                          <a:solidFill>
                            <a:schemeClr val="bg1"/>
                          </a:solidFill>
                          <a:latin typeface="Arial" panose="020B0604020202020204" pitchFamily="34" charset="0"/>
                          <a:cs typeface="Arial" panose="020B0604020202020204" pitchFamily="34" charset="0"/>
                        </a:rPr>
                        <a:t>1</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562661201"/>
                  </a:ext>
                </a:extLst>
              </a:tr>
              <a:tr h="0">
                <a:tc>
                  <a:txBody>
                    <a:bodyPr/>
                    <a:lstStyle/>
                    <a:p>
                      <a:r>
                        <a:rPr lang="en-US" b="0" i="0" dirty="0">
                          <a:solidFill>
                            <a:schemeClr val="bg1"/>
                          </a:solidFill>
                          <a:latin typeface="Arial" panose="020B0604020202020204" pitchFamily="34" charset="0"/>
                          <a:cs typeface="Arial" panose="020B0604020202020204" pitchFamily="34" charset="0"/>
                        </a:rPr>
                        <a:t>Maternity Care &amp; Delivery (59000-59899)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560697078"/>
                  </a:ext>
                </a:extLst>
              </a:tr>
              <a:tr h="0">
                <a:tc>
                  <a:txBody>
                    <a:bodyPr/>
                    <a:lstStyle/>
                    <a:p>
                      <a:r>
                        <a:rPr lang="en-US" b="0" i="0" dirty="0">
                          <a:solidFill>
                            <a:schemeClr val="bg1"/>
                          </a:solidFill>
                          <a:latin typeface="Arial" panose="020B0604020202020204" pitchFamily="34" charset="0"/>
                          <a:cs typeface="Arial" panose="020B0604020202020204" pitchFamily="34" charset="0"/>
                        </a:rPr>
                        <a:t>Endocrine (60000-60699)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822094224"/>
                  </a:ext>
                </a:extLst>
              </a:tr>
            </a:tbl>
          </a:graphicData>
        </a:graphic>
      </p:graphicFrame>
    </p:spTree>
    <p:extLst>
      <p:ext uri="{BB962C8B-B14F-4D97-AF65-F5344CB8AC3E}">
        <p14:creationId xmlns:p14="http://schemas.microsoft.com/office/powerpoint/2010/main" val="1692253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2713220535"/>
              </p:ext>
            </p:extLst>
          </p:nvPr>
        </p:nvGraphicFramePr>
        <p:xfrm>
          <a:off x="496389" y="1690688"/>
          <a:ext cx="11199221" cy="1925320"/>
        </p:xfrm>
        <a:graphic>
          <a:graphicData uri="http://schemas.openxmlformats.org/drawingml/2006/table">
            <a:tbl>
              <a:tblPr firstRow="1" bandRow="1">
                <a:tableStyleId>{5C22544A-7EE6-4342-B048-85BDC9FD1C3A}</a:tableStyleId>
              </a:tblPr>
              <a:tblGrid>
                <a:gridCol w="7714357">
                  <a:extLst>
                    <a:ext uri="{9D8B030D-6E8A-4147-A177-3AD203B41FA5}">
                      <a16:colId xmlns:a16="http://schemas.microsoft.com/office/drawing/2014/main" val="97017648"/>
                    </a:ext>
                  </a:extLst>
                </a:gridCol>
                <a:gridCol w="3484864">
                  <a:extLst>
                    <a:ext uri="{9D8B030D-6E8A-4147-A177-3AD203B41FA5}">
                      <a16:colId xmlns:a16="http://schemas.microsoft.com/office/drawing/2014/main" val="450099005"/>
                    </a:ext>
                  </a:extLst>
                </a:gridCol>
              </a:tblGrid>
              <a:tr h="370840">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0465T – Suprachoroidal injection of a pharmacologic agent (does not include supply of medication)</a:t>
                      </a:r>
                    </a:p>
                  </a:txBody>
                  <a:tcPr/>
                </a:tc>
                <a:tc>
                  <a:txBody>
                    <a:bodyPr/>
                    <a:lstStyle/>
                    <a:p>
                      <a:r>
                        <a:rPr lang="en-US" b="0" i="0" dirty="0">
                          <a:solidFill>
                            <a:schemeClr val="bg1"/>
                          </a:solidFill>
                          <a:latin typeface="Arial" panose="020B0604020202020204" pitchFamily="34" charset="0"/>
                          <a:cs typeface="Arial" panose="020B0604020202020204" pitchFamily="34" charset="0"/>
                        </a:rPr>
                        <a:t>67516</a:t>
                      </a:r>
                    </a:p>
                  </a:txBody>
                  <a:tcPr/>
                </a:tc>
                <a:extLst>
                  <a:ext uri="{0D108BD9-81ED-4DB2-BD59-A6C34878D82A}">
                    <a16:rowId xmlns:a16="http://schemas.microsoft.com/office/drawing/2014/main" val="1781826945"/>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0499T - Cystourethroscopy, with mechanical dilation and urethral therapeutic drug delivery for urethral stricture or stenosis, including fluoroscopy, when performed</a:t>
                      </a:r>
                    </a:p>
                  </a:txBody>
                  <a:tcPr/>
                </a:tc>
                <a:tc>
                  <a:txBody>
                    <a:bodyPr/>
                    <a:lstStyle/>
                    <a:p>
                      <a:r>
                        <a:rPr lang="en-US" b="0" i="0" dirty="0">
                          <a:solidFill>
                            <a:schemeClr val="bg1"/>
                          </a:solidFill>
                          <a:latin typeface="Arial" panose="020B0604020202020204" pitchFamily="34" charset="0"/>
                          <a:cs typeface="Arial" panose="020B0604020202020204" pitchFamily="34" charset="0"/>
                        </a:rPr>
                        <a:t>52284</a:t>
                      </a:r>
                    </a:p>
                  </a:txBody>
                  <a:tcPr/>
                </a:tc>
                <a:extLst>
                  <a:ext uri="{0D108BD9-81ED-4DB2-BD59-A6C34878D82A}">
                    <a16:rowId xmlns:a16="http://schemas.microsoft.com/office/drawing/2014/main" val="1779220387"/>
                  </a:ext>
                </a:extLst>
              </a:tr>
            </a:tbl>
          </a:graphicData>
        </a:graphic>
      </p:graphicFrame>
    </p:spTree>
    <p:extLst>
      <p:ext uri="{BB962C8B-B14F-4D97-AF65-F5344CB8AC3E}">
        <p14:creationId xmlns:p14="http://schemas.microsoft.com/office/powerpoint/2010/main" val="34213658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3339531620"/>
              </p:ext>
            </p:extLst>
          </p:nvPr>
        </p:nvGraphicFramePr>
        <p:xfrm>
          <a:off x="496389" y="1669142"/>
          <a:ext cx="11199221" cy="1010920"/>
        </p:xfrm>
        <a:graphic>
          <a:graphicData uri="http://schemas.openxmlformats.org/drawingml/2006/table">
            <a:tbl>
              <a:tblPr firstRow="1" bandRow="1">
                <a:tableStyleId>{5C22544A-7EE6-4342-B048-85BDC9FD1C3A}</a:tableStyleId>
              </a:tblPr>
              <a:tblGrid>
                <a:gridCol w="7714357">
                  <a:extLst>
                    <a:ext uri="{9D8B030D-6E8A-4147-A177-3AD203B41FA5}">
                      <a16:colId xmlns:a16="http://schemas.microsoft.com/office/drawing/2014/main" val="97017648"/>
                    </a:ext>
                  </a:extLst>
                </a:gridCol>
                <a:gridCol w="3484864">
                  <a:extLst>
                    <a:ext uri="{9D8B030D-6E8A-4147-A177-3AD203B41FA5}">
                      <a16:colId xmlns:a16="http://schemas.microsoft.com/office/drawing/2014/main" val="450099005"/>
                    </a:ext>
                  </a:extLst>
                </a:gridCol>
              </a:tblGrid>
              <a:tr h="370840">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0715T – Percutaneous transluminal coronary lithotripsy (List separately in addition to code for primary procedure)</a:t>
                      </a:r>
                    </a:p>
                  </a:txBody>
                  <a:tcPr/>
                </a:tc>
                <a:tc>
                  <a:txBody>
                    <a:bodyPr/>
                    <a:lstStyle/>
                    <a:p>
                      <a:r>
                        <a:rPr lang="en-US" b="0" i="0" dirty="0">
                          <a:solidFill>
                            <a:schemeClr val="bg1"/>
                          </a:solidFill>
                          <a:latin typeface="Arial" panose="020B0604020202020204" pitchFamily="34" charset="0"/>
                          <a:cs typeface="Arial" panose="020B0604020202020204" pitchFamily="34" charset="0"/>
                        </a:rPr>
                        <a:t>92972</a:t>
                      </a:r>
                    </a:p>
                  </a:txBody>
                  <a:tcPr/>
                </a:tc>
                <a:extLst>
                  <a:ext uri="{0D108BD9-81ED-4DB2-BD59-A6C34878D82A}">
                    <a16:rowId xmlns:a16="http://schemas.microsoft.com/office/drawing/2014/main" val="1781826945"/>
                  </a:ext>
                </a:extLst>
              </a:tr>
            </a:tbl>
          </a:graphicData>
        </a:graphic>
      </p:graphicFrame>
    </p:spTree>
    <p:extLst>
      <p:ext uri="{BB962C8B-B14F-4D97-AF65-F5344CB8AC3E}">
        <p14:creationId xmlns:p14="http://schemas.microsoft.com/office/powerpoint/2010/main" val="10799666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Deleted Codes - New &amp; Emerging Technology</a:t>
            </a:r>
          </a:p>
        </p:txBody>
      </p:sp>
      <p:graphicFrame>
        <p:nvGraphicFramePr>
          <p:cNvPr id="2" name="Table 2">
            <a:extLst>
              <a:ext uri="{FF2B5EF4-FFF2-40B4-BE49-F238E27FC236}">
                <a16:creationId xmlns:a16="http://schemas.microsoft.com/office/drawing/2014/main" id="{A144A98F-EA31-4001-B3E7-3D540A2CEAE5}"/>
              </a:ext>
            </a:extLst>
          </p:cNvPr>
          <p:cNvGraphicFramePr>
            <a:graphicFrameLocks noGrp="1"/>
          </p:cNvGraphicFramePr>
          <p:nvPr>
            <p:ph idx="1"/>
            <p:extLst>
              <p:ext uri="{D42A27DB-BD31-4B8C-83A1-F6EECF244321}">
                <p14:modId xmlns:p14="http://schemas.microsoft.com/office/powerpoint/2010/main" val="1741282923"/>
              </p:ext>
            </p:extLst>
          </p:nvPr>
        </p:nvGraphicFramePr>
        <p:xfrm>
          <a:off x="496389" y="1690688"/>
          <a:ext cx="11199221" cy="2473960"/>
        </p:xfrm>
        <a:graphic>
          <a:graphicData uri="http://schemas.openxmlformats.org/drawingml/2006/table">
            <a:tbl>
              <a:tblPr firstRow="1" bandRow="1">
                <a:tableStyleId>{5C22544A-7EE6-4342-B048-85BDC9FD1C3A}</a:tableStyleId>
              </a:tblPr>
              <a:tblGrid>
                <a:gridCol w="7714357">
                  <a:extLst>
                    <a:ext uri="{9D8B030D-6E8A-4147-A177-3AD203B41FA5}">
                      <a16:colId xmlns:a16="http://schemas.microsoft.com/office/drawing/2014/main" val="97017648"/>
                    </a:ext>
                  </a:extLst>
                </a:gridCol>
                <a:gridCol w="3484864">
                  <a:extLst>
                    <a:ext uri="{9D8B030D-6E8A-4147-A177-3AD203B41FA5}">
                      <a16:colId xmlns:a16="http://schemas.microsoft.com/office/drawing/2014/main" val="450099005"/>
                    </a:ext>
                  </a:extLst>
                </a:gridCol>
              </a:tblGrid>
              <a:tr h="370840">
                <a:tc>
                  <a:txBody>
                    <a:bodyPr/>
                    <a:lstStyle/>
                    <a:p>
                      <a:r>
                        <a:rPr lang="en-US" b="0" i="0" dirty="0">
                          <a:latin typeface="Arial" panose="020B0604020202020204" pitchFamily="34" charset="0"/>
                          <a:cs typeface="Arial" panose="020B0604020202020204" pitchFamily="34" charset="0"/>
                        </a:rPr>
                        <a:t>Deleted Code</a:t>
                      </a:r>
                    </a:p>
                  </a:txBody>
                  <a:tcPr/>
                </a:tc>
                <a:tc>
                  <a:txBody>
                    <a:bodyPr/>
                    <a:lstStyle/>
                    <a:p>
                      <a:r>
                        <a:rPr lang="en-US" b="0" i="0" dirty="0">
                          <a:latin typeface="Arial" panose="020B0604020202020204" pitchFamily="34" charset="0"/>
                          <a:cs typeface="Arial" panose="020B0604020202020204" pitchFamily="34" charset="0"/>
                        </a:rPr>
                        <a:t>Suggested Replacement Codes</a:t>
                      </a:r>
                    </a:p>
                  </a:txBody>
                  <a:tcPr/>
                </a:tc>
                <a:extLst>
                  <a:ext uri="{0D108BD9-81ED-4DB2-BD59-A6C34878D82A}">
                    <a16:rowId xmlns:a16="http://schemas.microsoft.com/office/drawing/2014/main" val="1839338463"/>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0775T – Arthrodesis, sacroiliac joint, percutaneous, with image guidance, includes placement of intra-articular implant(s) (</a:t>
                      </a:r>
                      <a:r>
                        <a:rPr lang="en-US" b="0" i="0" dirty="0" err="1">
                          <a:solidFill>
                            <a:srgbClr val="FF0000"/>
                          </a:solidFill>
                          <a:latin typeface="Arial" panose="020B0604020202020204" pitchFamily="34" charset="0"/>
                          <a:cs typeface="Arial" panose="020B0604020202020204" pitchFamily="34" charset="0"/>
                        </a:rPr>
                        <a:t>eg</a:t>
                      </a:r>
                      <a:r>
                        <a:rPr lang="en-US" b="0" i="0" dirty="0">
                          <a:solidFill>
                            <a:srgbClr val="FF0000"/>
                          </a:solidFill>
                          <a:latin typeface="Arial" panose="020B0604020202020204" pitchFamily="34" charset="0"/>
                          <a:cs typeface="Arial" panose="020B0604020202020204" pitchFamily="34" charset="0"/>
                        </a:rPr>
                        <a:t>, bone allograft[s], synthetic device[s])</a:t>
                      </a:r>
                    </a:p>
                  </a:txBody>
                  <a:tcPr/>
                </a:tc>
                <a:tc>
                  <a:txBody>
                    <a:bodyPr/>
                    <a:lstStyle/>
                    <a:p>
                      <a:r>
                        <a:rPr lang="en-US" b="0" i="0" dirty="0">
                          <a:solidFill>
                            <a:schemeClr val="bg1"/>
                          </a:solidFill>
                          <a:latin typeface="Arial" panose="020B0604020202020204" pitchFamily="34" charset="0"/>
                          <a:cs typeface="Arial" panose="020B0604020202020204" pitchFamily="34" charset="0"/>
                        </a:rPr>
                        <a:t>27278</a:t>
                      </a:r>
                    </a:p>
                  </a:txBody>
                  <a:tcPr/>
                </a:tc>
                <a:extLst>
                  <a:ext uri="{0D108BD9-81ED-4DB2-BD59-A6C34878D82A}">
                    <a16:rowId xmlns:a16="http://schemas.microsoft.com/office/drawing/2014/main" val="1781826945"/>
                  </a:ext>
                </a:extLst>
              </a:tr>
              <a:tr h="370840">
                <a:tc>
                  <a:txBody>
                    <a:bodyPr/>
                    <a:lstStyle/>
                    <a:p>
                      <a:r>
                        <a:rPr lang="en-US" b="0" i="0" dirty="0">
                          <a:solidFill>
                            <a:srgbClr val="FF0000"/>
                          </a:solidFill>
                          <a:latin typeface="Arial" panose="020B0604020202020204" pitchFamily="34" charset="0"/>
                          <a:cs typeface="Arial" panose="020B0604020202020204" pitchFamily="34" charset="0"/>
                        </a:rPr>
                        <a:t>0809T - Arthrodesis, sacroiliac joint, percutaneous or minimally invasive (indirect visualization), with image guidance, placement of transfixing device(s) and intra-articular implant(s), including allograft or synthetic device(s)</a:t>
                      </a:r>
                    </a:p>
                  </a:txBody>
                  <a:tcPr/>
                </a:tc>
                <a:tc>
                  <a:txBody>
                    <a:bodyPr/>
                    <a:lstStyle/>
                    <a:p>
                      <a:r>
                        <a:rPr lang="en-US" b="0" i="0" dirty="0">
                          <a:solidFill>
                            <a:schemeClr val="bg1"/>
                          </a:solidFill>
                          <a:latin typeface="Arial" panose="020B0604020202020204" pitchFamily="34" charset="0"/>
                          <a:cs typeface="Arial" panose="020B0604020202020204" pitchFamily="34" charset="0"/>
                        </a:rPr>
                        <a:t>27279</a:t>
                      </a:r>
                    </a:p>
                  </a:txBody>
                  <a:tcPr/>
                </a:tc>
                <a:extLst>
                  <a:ext uri="{0D108BD9-81ED-4DB2-BD59-A6C34878D82A}">
                    <a16:rowId xmlns:a16="http://schemas.microsoft.com/office/drawing/2014/main" val="1779220387"/>
                  </a:ext>
                </a:extLst>
              </a:tr>
            </a:tbl>
          </a:graphicData>
        </a:graphic>
      </p:graphicFrame>
      <p:sp>
        <p:nvSpPr>
          <p:cNvPr id="3" name="TextBox 2">
            <a:extLst>
              <a:ext uri="{FF2B5EF4-FFF2-40B4-BE49-F238E27FC236}">
                <a16:creationId xmlns:a16="http://schemas.microsoft.com/office/drawing/2014/main" id="{7BE93A77-6B5B-9ADC-3140-D89B1BE579D7}"/>
              </a:ext>
            </a:extLst>
          </p:cNvPr>
          <p:cNvSpPr txBox="1"/>
          <p:nvPr/>
        </p:nvSpPr>
        <p:spPr>
          <a:xfrm>
            <a:off x="986319" y="4797980"/>
            <a:ext cx="10367481" cy="369332"/>
          </a:xfrm>
          <a:prstGeom prst="rect">
            <a:avLst/>
          </a:prstGeom>
          <a:noFill/>
          <a:ln>
            <a:solidFill>
              <a:schemeClr val="tx1"/>
            </a:solidFill>
          </a:ln>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4199807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New &amp; Emerging Technology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1463027557"/>
              </p:ext>
            </p:extLst>
          </p:nvPr>
        </p:nvGraphicFramePr>
        <p:xfrm>
          <a:off x="559525" y="1610223"/>
          <a:ext cx="11153502" cy="1651000"/>
        </p:xfrm>
        <a:graphic>
          <a:graphicData uri="http://schemas.openxmlformats.org/drawingml/2006/table">
            <a:tbl>
              <a:tblPr firstRow="1" bandRow="1">
                <a:tableStyleId>{5C22544A-7EE6-4342-B048-85BDC9FD1C3A}</a:tableStyleId>
              </a:tblPr>
              <a:tblGrid>
                <a:gridCol w="1083384">
                  <a:extLst>
                    <a:ext uri="{9D8B030D-6E8A-4147-A177-3AD203B41FA5}">
                      <a16:colId xmlns:a16="http://schemas.microsoft.com/office/drawing/2014/main" val="1568483403"/>
                    </a:ext>
                  </a:extLst>
                </a:gridCol>
                <a:gridCol w="5035059">
                  <a:extLst>
                    <a:ext uri="{9D8B030D-6E8A-4147-A177-3AD203B41FA5}">
                      <a16:colId xmlns:a16="http://schemas.microsoft.com/office/drawing/2014/main" val="2230095131"/>
                    </a:ext>
                  </a:extLst>
                </a:gridCol>
                <a:gridCol w="5035059">
                  <a:extLst>
                    <a:ext uri="{9D8B030D-6E8A-4147-A177-3AD203B41FA5}">
                      <a16:colId xmlns:a16="http://schemas.microsoft.com/office/drawing/2014/main" val="4192438949"/>
                    </a:ext>
                  </a:extLst>
                </a:gridCol>
              </a:tblGrid>
              <a:tr h="370840">
                <a:tc>
                  <a:txBody>
                    <a:bodyPr/>
                    <a:lstStyle/>
                    <a:p>
                      <a:r>
                        <a:rPr lang="en-US" sz="1600" dirty="0"/>
                        <a:t>Code</a:t>
                      </a:r>
                    </a:p>
                  </a:txBody>
                  <a:tcPr/>
                </a:tc>
                <a:tc>
                  <a:txBody>
                    <a:bodyPr/>
                    <a:lstStyle/>
                    <a:p>
                      <a:r>
                        <a:rPr lang="en-US" sz="1600" dirty="0"/>
                        <a:t>2024 Long Description</a:t>
                      </a:r>
                    </a:p>
                  </a:txBody>
                  <a:tcPr/>
                </a:tc>
                <a:tc>
                  <a:txBody>
                    <a:bodyPr/>
                    <a:lstStyle/>
                    <a:p>
                      <a:r>
                        <a:rPr lang="en-US" sz="1600" dirty="0"/>
                        <a:t>2023 Long Description</a:t>
                      </a:r>
                    </a:p>
                  </a:txBody>
                  <a:tcPr/>
                </a:tc>
                <a:extLst>
                  <a:ext uri="{0D108BD9-81ED-4DB2-BD59-A6C34878D82A}">
                    <a16:rowId xmlns:a16="http://schemas.microsoft.com/office/drawing/2014/main" val="4115167710"/>
                  </a:ext>
                </a:extLst>
              </a:tr>
              <a:tr h="370840">
                <a:tc>
                  <a:txBody>
                    <a:bodyPr/>
                    <a:lstStyle/>
                    <a:p>
                      <a:r>
                        <a:rPr lang="en-US" sz="1800" dirty="0">
                          <a:solidFill>
                            <a:schemeClr val="bg1"/>
                          </a:solidFill>
                        </a:rPr>
                        <a:t>0656T</a:t>
                      </a:r>
                    </a:p>
                  </a:txBody>
                  <a:tcPr/>
                </a:tc>
                <a:tc>
                  <a:txBody>
                    <a:bodyPr/>
                    <a:lstStyle/>
                    <a:p>
                      <a:r>
                        <a:rPr lang="en-US" sz="1800" u="sng" dirty="0">
                          <a:solidFill>
                            <a:srgbClr val="FF0000"/>
                          </a:solidFill>
                        </a:rPr>
                        <a:t>Anterior lumbar or thoracolumbar </a:t>
                      </a:r>
                      <a:r>
                        <a:rPr lang="en-US" sz="1800" dirty="0">
                          <a:solidFill>
                            <a:schemeClr val="bg1"/>
                          </a:solidFill>
                        </a:rPr>
                        <a:t>vertebral body tethering; up to 7 vertebral segments</a:t>
                      </a:r>
                      <a:endParaRPr lang="en-US" sz="1800" u="sng" dirty="0">
                        <a:solidFill>
                          <a:schemeClr val="bg1"/>
                        </a:solidFill>
                      </a:endParaRPr>
                    </a:p>
                  </a:txBody>
                  <a:tcPr/>
                </a:tc>
                <a:tc>
                  <a:txBody>
                    <a:bodyPr/>
                    <a:lstStyle/>
                    <a:p>
                      <a:r>
                        <a:rPr lang="en-US" sz="1800" dirty="0">
                          <a:solidFill>
                            <a:schemeClr val="bg1"/>
                          </a:solidFill>
                        </a:rPr>
                        <a:t>Vertebral body tethering, </a:t>
                      </a:r>
                      <a:r>
                        <a:rPr lang="en-US" sz="1800" strike="sngStrike" dirty="0">
                          <a:solidFill>
                            <a:srgbClr val="FF0000"/>
                          </a:solidFill>
                        </a:rPr>
                        <a:t>anterior</a:t>
                      </a:r>
                      <a:r>
                        <a:rPr lang="en-US" sz="1800" dirty="0">
                          <a:solidFill>
                            <a:schemeClr val="bg1"/>
                          </a:solidFill>
                        </a:rPr>
                        <a:t>; up to 7 vertebral segments</a:t>
                      </a:r>
                      <a:endParaRPr lang="en-US" sz="1800" strike="sngStrike" baseline="0" dirty="0">
                        <a:solidFill>
                          <a:schemeClr val="bg1"/>
                        </a:solidFill>
                      </a:endParaRPr>
                    </a:p>
                  </a:txBody>
                  <a:tcPr/>
                </a:tc>
                <a:extLst>
                  <a:ext uri="{0D108BD9-81ED-4DB2-BD59-A6C34878D82A}">
                    <a16:rowId xmlns:a16="http://schemas.microsoft.com/office/drawing/2014/main" val="2036571309"/>
                  </a:ext>
                </a:extLst>
              </a:tr>
              <a:tr h="370840">
                <a:tc>
                  <a:txBody>
                    <a:bodyPr/>
                    <a:lstStyle/>
                    <a:p>
                      <a:r>
                        <a:rPr lang="en-US" sz="1800" dirty="0">
                          <a:solidFill>
                            <a:schemeClr val="bg1"/>
                          </a:solidFill>
                        </a:rPr>
                        <a:t>0657T</a:t>
                      </a:r>
                    </a:p>
                  </a:txBody>
                  <a:tcPr/>
                </a:tc>
                <a:tc>
                  <a:txBody>
                    <a:bodyPr/>
                    <a:lstStyle/>
                    <a:p>
                      <a:r>
                        <a:rPr lang="en-US" sz="1800" u="sng" dirty="0">
                          <a:solidFill>
                            <a:srgbClr val="FF0000"/>
                          </a:solidFill>
                        </a:rPr>
                        <a:t>Anterior lumbar or thoracolumbar </a:t>
                      </a:r>
                      <a:r>
                        <a:rPr lang="en-US" sz="1800" u="none" dirty="0">
                          <a:solidFill>
                            <a:schemeClr val="bg1"/>
                          </a:solidFill>
                        </a:rPr>
                        <a:t>vertebral body tethering; 8 or more vertebral segments</a:t>
                      </a:r>
                    </a:p>
                  </a:txBody>
                  <a:tcPr/>
                </a:tc>
                <a:tc>
                  <a:txBody>
                    <a:bodyPr/>
                    <a:lstStyle/>
                    <a:p>
                      <a:r>
                        <a:rPr lang="en-US" sz="1800" strike="noStrike" baseline="0" dirty="0">
                          <a:solidFill>
                            <a:schemeClr val="bg1"/>
                          </a:solidFill>
                        </a:rPr>
                        <a:t>Vertebral body tethering, </a:t>
                      </a:r>
                      <a:r>
                        <a:rPr lang="en-US" sz="1800" strike="sngStrike" baseline="0" dirty="0">
                          <a:solidFill>
                            <a:srgbClr val="FF0000"/>
                          </a:solidFill>
                        </a:rPr>
                        <a:t>anterior</a:t>
                      </a:r>
                      <a:r>
                        <a:rPr lang="en-US" sz="1800" strike="noStrike" baseline="0" dirty="0">
                          <a:solidFill>
                            <a:schemeClr val="bg1"/>
                          </a:solidFill>
                        </a:rPr>
                        <a:t>; 8 or more vertebral segments</a:t>
                      </a:r>
                    </a:p>
                  </a:txBody>
                  <a:tcPr/>
                </a:tc>
                <a:extLst>
                  <a:ext uri="{0D108BD9-81ED-4DB2-BD59-A6C34878D82A}">
                    <a16:rowId xmlns:a16="http://schemas.microsoft.com/office/drawing/2014/main" val="552963728"/>
                  </a:ext>
                </a:extLst>
              </a:tr>
            </a:tbl>
          </a:graphicData>
        </a:graphic>
      </p:graphicFrame>
      <p:sp>
        <p:nvSpPr>
          <p:cNvPr id="2" name="TextBox 1">
            <a:extLst>
              <a:ext uri="{FF2B5EF4-FFF2-40B4-BE49-F238E27FC236}">
                <a16:creationId xmlns:a16="http://schemas.microsoft.com/office/drawing/2014/main" id="{928911A9-3083-03C9-8DA8-E8EB88895DCC}"/>
              </a:ext>
            </a:extLst>
          </p:cNvPr>
          <p:cNvSpPr txBox="1"/>
          <p:nvPr/>
        </p:nvSpPr>
        <p:spPr>
          <a:xfrm>
            <a:off x="768532" y="3596778"/>
            <a:ext cx="10515599" cy="646331"/>
          </a:xfrm>
          <a:prstGeom prst="rect">
            <a:avLst/>
          </a:prstGeom>
          <a:noFill/>
          <a:ln w="12700">
            <a:solidFill>
              <a:srgbClr val="FFFFFF"/>
            </a:solidFill>
          </a:ln>
        </p:spPr>
        <p:txBody>
          <a:bodyPr wrap="square" rtlCol="0">
            <a:spAutoFit/>
          </a:bodyPr>
          <a:lstStyle/>
          <a:p>
            <a:pPr marL="285750" indent="-285750">
              <a:buFont typeface="Arial" panose="020B0604020202020204" pitchFamily="34" charset="0"/>
              <a:buChar char="•"/>
            </a:pPr>
            <a:r>
              <a:rPr lang="en-US" dirty="0">
                <a:solidFill>
                  <a:schemeClr val="bg1"/>
                </a:solidFill>
              </a:rPr>
              <a:t>Codes revised to clarify region (lumbar or thoracolumbar region)</a:t>
            </a:r>
          </a:p>
          <a:p>
            <a:pPr marL="285750" indent="-285750">
              <a:buFont typeface="Arial" panose="020B0604020202020204" pitchFamily="34" charset="0"/>
              <a:buChar char="•"/>
            </a:pPr>
            <a:r>
              <a:rPr lang="en-US" dirty="0">
                <a:solidFill>
                  <a:schemeClr val="bg1"/>
                </a:solidFill>
              </a:rPr>
              <a:t>Thoracic vertebral body tethering procedures will be reported using new codes 22836-22838</a:t>
            </a:r>
          </a:p>
        </p:txBody>
      </p:sp>
    </p:spTree>
    <p:extLst>
      <p:ext uri="{BB962C8B-B14F-4D97-AF65-F5344CB8AC3E}">
        <p14:creationId xmlns:p14="http://schemas.microsoft.com/office/powerpoint/2010/main" val="4112404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Revised Codes – New &amp; Emerging Technology</a:t>
            </a:r>
          </a:p>
        </p:txBody>
      </p:sp>
      <p:graphicFrame>
        <p:nvGraphicFramePr>
          <p:cNvPr id="4" name="Table 5">
            <a:extLst>
              <a:ext uri="{FF2B5EF4-FFF2-40B4-BE49-F238E27FC236}">
                <a16:creationId xmlns:a16="http://schemas.microsoft.com/office/drawing/2014/main" id="{CE292E72-F511-8B49-D57F-0A95749AD2F5}"/>
              </a:ext>
            </a:extLst>
          </p:cNvPr>
          <p:cNvGraphicFramePr>
            <a:graphicFrameLocks noGrp="1"/>
          </p:cNvGraphicFramePr>
          <p:nvPr>
            <p:ph idx="1"/>
            <p:extLst>
              <p:ext uri="{D42A27DB-BD31-4B8C-83A1-F6EECF244321}">
                <p14:modId xmlns:p14="http://schemas.microsoft.com/office/powerpoint/2010/main" val="1372401230"/>
              </p:ext>
            </p:extLst>
          </p:nvPr>
        </p:nvGraphicFramePr>
        <p:xfrm>
          <a:off x="568235" y="1298965"/>
          <a:ext cx="11284131" cy="2992120"/>
        </p:xfrm>
        <a:graphic>
          <a:graphicData uri="http://schemas.openxmlformats.org/drawingml/2006/table">
            <a:tbl>
              <a:tblPr firstRow="1" bandRow="1">
                <a:tableStyleId>{5C22544A-7EE6-4342-B048-85BDC9FD1C3A}</a:tableStyleId>
              </a:tblPr>
              <a:tblGrid>
                <a:gridCol w="1080795">
                  <a:extLst>
                    <a:ext uri="{9D8B030D-6E8A-4147-A177-3AD203B41FA5}">
                      <a16:colId xmlns:a16="http://schemas.microsoft.com/office/drawing/2014/main" val="1568483403"/>
                    </a:ext>
                  </a:extLst>
                </a:gridCol>
                <a:gridCol w="5101668">
                  <a:extLst>
                    <a:ext uri="{9D8B030D-6E8A-4147-A177-3AD203B41FA5}">
                      <a16:colId xmlns:a16="http://schemas.microsoft.com/office/drawing/2014/main" val="2230095131"/>
                    </a:ext>
                  </a:extLst>
                </a:gridCol>
                <a:gridCol w="5101668">
                  <a:extLst>
                    <a:ext uri="{9D8B030D-6E8A-4147-A177-3AD203B41FA5}">
                      <a16:colId xmlns:a16="http://schemas.microsoft.com/office/drawing/2014/main" val="4192438949"/>
                    </a:ext>
                  </a:extLst>
                </a:gridCol>
              </a:tblGrid>
              <a:tr h="370840">
                <a:tc>
                  <a:txBody>
                    <a:bodyPr/>
                    <a:lstStyle/>
                    <a:p>
                      <a:r>
                        <a:rPr lang="en-US" sz="1600" dirty="0"/>
                        <a:t>Code</a:t>
                      </a:r>
                    </a:p>
                  </a:txBody>
                  <a:tcPr/>
                </a:tc>
                <a:tc>
                  <a:txBody>
                    <a:bodyPr/>
                    <a:lstStyle/>
                    <a:p>
                      <a:r>
                        <a:rPr lang="en-US" sz="1600" dirty="0"/>
                        <a:t>2024 Long Description</a:t>
                      </a:r>
                    </a:p>
                  </a:txBody>
                  <a:tcPr/>
                </a:tc>
                <a:tc>
                  <a:txBody>
                    <a:bodyPr/>
                    <a:lstStyle/>
                    <a:p>
                      <a:r>
                        <a:rPr lang="en-US" sz="1600" dirty="0"/>
                        <a:t>2023 Long Description</a:t>
                      </a:r>
                    </a:p>
                  </a:txBody>
                  <a:tcPr/>
                </a:tc>
                <a:extLst>
                  <a:ext uri="{0D108BD9-81ED-4DB2-BD59-A6C34878D82A}">
                    <a16:rowId xmlns:a16="http://schemas.microsoft.com/office/drawing/2014/main" val="4115167710"/>
                  </a:ext>
                </a:extLst>
              </a:tr>
              <a:tr h="370840">
                <a:tc>
                  <a:txBody>
                    <a:bodyPr/>
                    <a:lstStyle/>
                    <a:p>
                      <a:r>
                        <a:rPr lang="en-US" sz="1600" dirty="0">
                          <a:solidFill>
                            <a:schemeClr val="bg1"/>
                          </a:solidFill>
                        </a:rPr>
                        <a:t>0587T</a:t>
                      </a:r>
                    </a:p>
                  </a:txBody>
                  <a:tcPr/>
                </a:tc>
                <a:tc>
                  <a:txBody>
                    <a:bodyPr/>
                    <a:lstStyle/>
                    <a:p>
                      <a:r>
                        <a:rPr lang="en-US" sz="1600" u="none" dirty="0">
                          <a:solidFill>
                            <a:schemeClr val="bg1"/>
                          </a:solidFill>
                        </a:rPr>
                        <a:t>Percutaneous implantation or replacement of integrated single device neurostimulation system </a:t>
                      </a:r>
                      <a:r>
                        <a:rPr lang="en-US" sz="1600" u="sng" dirty="0">
                          <a:solidFill>
                            <a:srgbClr val="FF0000"/>
                          </a:solidFill>
                        </a:rPr>
                        <a:t>for bladder dysfunction </a:t>
                      </a:r>
                      <a:r>
                        <a:rPr lang="en-US" sz="1600" u="none" dirty="0">
                          <a:solidFill>
                            <a:schemeClr val="tx1"/>
                          </a:solidFill>
                        </a:rPr>
                        <a:t>i</a:t>
                      </a:r>
                      <a:r>
                        <a:rPr lang="en-US" sz="1600" u="none" dirty="0">
                          <a:solidFill>
                            <a:schemeClr val="bg1"/>
                          </a:solidFill>
                        </a:rPr>
                        <a:t>ncluding electrode array and receiver or pulse generator, including analysis, programming, and imaging guidance when performed, posterior tibial nerve</a:t>
                      </a:r>
                    </a:p>
                  </a:txBody>
                  <a:tcPr/>
                </a:tc>
                <a:tc>
                  <a:txBody>
                    <a:bodyPr/>
                    <a:lstStyle/>
                    <a:p>
                      <a:r>
                        <a:rPr lang="en-US" sz="1600" dirty="0">
                          <a:solidFill>
                            <a:schemeClr val="bg1"/>
                          </a:solidFill>
                        </a:rPr>
                        <a:t>Percutaneous implantation or replacement of integrated single device neurostimulation system including electrode array and receiver or pulse generator, including analysis, programming, and imaging guidance when performed, posterior tibial nerve</a:t>
                      </a:r>
                      <a:endParaRPr lang="en-US" sz="1600" strike="sngStrike" baseline="0" dirty="0">
                        <a:solidFill>
                          <a:schemeClr val="bg1"/>
                        </a:solidFill>
                      </a:endParaRPr>
                    </a:p>
                  </a:txBody>
                  <a:tcPr/>
                </a:tc>
                <a:extLst>
                  <a:ext uri="{0D108BD9-81ED-4DB2-BD59-A6C34878D82A}">
                    <a16:rowId xmlns:a16="http://schemas.microsoft.com/office/drawing/2014/main" val="2036571309"/>
                  </a:ext>
                </a:extLst>
              </a:tr>
              <a:tr h="370840">
                <a:tc>
                  <a:txBody>
                    <a:bodyPr/>
                    <a:lstStyle/>
                    <a:p>
                      <a:r>
                        <a:rPr lang="en-US" sz="1600" dirty="0">
                          <a:solidFill>
                            <a:schemeClr val="bg1"/>
                          </a:solidFill>
                        </a:rPr>
                        <a:t>0588T</a:t>
                      </a:r>
                    </a:p>
                  </a:txBody>
                  <a:tcPr/>
                </a:tc>
                <a:tc>
                  <a:txBody>
                    <a:bodyPr/>
                    <a:lstStyle/>
                    <a:p>
                      <a:r>
                        <a:rPr lang="en-US" sz="1600" u="none" dirty="0">
                          <a:solidFill>
                            <a:schemeClr val="bg1"/>
                          </a:solidFill>
                        </a:rPr>
                        <a:t>Revision or removal of </a:t>
                      </a:r>
                      <a:r>
                        <a:rPr lang="en-US" sz="1600" u="sng" dirty="0">
                          <a:solidFill>
                            <a:srgbClr val="FF0000"/>
                          </a:solidFill>
                        </a:rPr>
                        <a:t>percutaneously placed </a:t>
                      </a:r>
                      <a:r>
                        <a:rPr lang="en-US" sz="1600" u="none" dirty="0">
                          <a:solidFill>
                            <a:schemeClr val="bg1"/>
                          </a:solidFill>
                        </a:rPr>
                        <a:t>integrated single device neurostimulation system </a:t>
                      </a:r>
                      <a:r>
                        <a:rPr lang="en-US" sz="1600" u="sng" dirty="0">
                          <a:solidFill>
                            <a:srgbClr val="FF0000"/>
                          </a:solidFill>
                        </a:rPr>
                        <a:t>for bladder dysfunction </a:t>
                      </a:r>
                      <a:r>
                        <a:rPr lang="en-US" sz="1600" u="none" dirty="0">
                          <a:solidFill>
                            <a:schemeClr val="bg1"/>
                          </a:solidFill>
                        </a:rPr>
                        <a:t>including electrode array and receiver or pulse generator, including analysis, programming, and imaging guidance when performed, posterior tibial nerve</a:t>
                      </a:r>
                    </a:p>
                  </a:txBody>
                  <a:tcPr/>
                </a:tc>
                <a:tc>
                  <a:txBody>
                    <a:bodyPr/>
                    <a:lstStyle/>
                    <a:p>
                      <a:r>
                        <a:rPr lang="en-US" sz="1600" strike="noStrike" baseline="0" dirty="0">
                          <a:solidFill>
                            <a:schemeClr val="bg1"/>
                          </a:solidFill>
                        </a:rPr>
                        <a:t>Revision or removal of integrated single device neurostimulation system including electrode array and receiver or pulse generator, including analysis, programming, and imaging guidance when performed, posterior tibial nerve</a:t>
                      </a:r>
                    </a:p>
                  </a:txBody>
                  <a:tcPr/>
                </a:tc>
                <a:extLst>
                  <a:ext uri="{0D108BD9-81ED-4DB2-BD59-A6C34878D82A}">
                    <a16:rowId xmlns:a16="http://schemas.microsoft.com/office/drawing/2014/main" val="552963728"/>
                  </a:ext>
                </a:extLst>
              </a:tr>
            </a:tbl>
          </a:graphicData>
        </a:graphic>
      </p:graphicFrame>
      <p:sp>
        <p:nvSpPr>
          <p:cNvPr id="3" name="TextBox 2">
            <a:extLst>
              <a:ext uri="{FF2B5EF4-FFF2-40B4-BE49-F238E27FC236}">
                <a16:creationId xmlns:a16="http://schemas.microsoft.com/office/drawing/2014/main" id="{3906504C-F0D0-E0E9-3142-B0AFF6003E5F}"/>
              </a:ext>
            </a:extLst>
          </p:cNvPr>
          <p:cNvSpPr txBox="1"/>
          <p:nvPr/>
        </p:nvSpPr>
        <p:spPr>
          <a:xfrm>
            <a:off x="838200" y="4428684"/>
            <a:ext cx="10515599" cy="646331"/>
          </a:xfrm>
          <a:prstGeom prst="rect">
            <a:avLst/>
          </a:prstGeom>
          <a:noFill/>
          <a:ln w="12700">
            <a:solidFill>
              <a:srgbClr val="FFFFFF"/>
            </a:solidFill>
          </a:ln>
        </p:spPr>
        <p:txBody>
          <a:bodyPr wrap="square" rtlCol="0">
            <a:spAutoFit/>
          </a:bodyPr>
          <a:lstStyle/>
          <a:p>
            <a:pPr marL="285750" indent="-285750">
              <a:buFont typeface="Arial" panose="020B0604020202020204" pitchFamily="34" charset="0"/>
              <a:buChar char="•"/>
            </a:pPr>
            <a:r>
              <a:rPr lang="en-US" dirty="0">
                <a:solidFill>
                  <a:schemeClr val="bg1"/>
                </a:solidFill>
              </a:rPr>
              <a:t>Codes 0589T and 0590T for analysis with programming were also revised to include “for bladder dysfunction”</a:t>
            </a:r>
          </a:p>
        </p:txBody>
      </p:sp>
    </p:spTree>
    <p:extLst>
      <p:ext uri="{BB962C8B-B14F-4D97-AF65-F5344CB8AC3E}">
        <p14:creationId xmlns:p14="http://schemas.microsoft.com/office/powerpoint/2010/main" val="34840405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EEEDB0-18E5-B354-98F5-5776063F462C}"/>
              </a:ext>
            </a:extLst>
          </p:cNvPr>
          <p:cNvSpPr>
            <a:spLocks noGrp="1"/>
          </p:cNvSpPr>
          <p:nvPr>
            <p:ph type="body" sz="quarter" idx="10"/>
          </p:nvPr>
        </p:nvSpPr>
        <p:spPr/>
        <p:txBody>
          <a:bodyPr/>
          <a:lstStyle/>
          <a:p>
            <a:r>
              <a:rPr lang="en-US" dirty="0"/>
              <a:t>Jennifer Bishop</a:t>
            </a:r>
          </a:p>
        </p:txBody>
      </p:sp>
      <p:sp>
        <p:nvSpPr>
          <p:cNvPr id="3" name="Text Placeholder 2">
            <a:extLst>
              <a:ext uri="{FF2B5EF4-FFF2-40B4-BE49-F238E27FC236}">
                <a16:creationId xmlns:a16="http://schemas.microsoft.com/office/drawing/2014/main" id="{26BDA540-5B18-C709-6521-8B5A673D46D0}"/>
              </a:ext>
            </a:extLst>
          </p:cNvPr>
          <p:cNvSpPr>
            <a:spLocks noGrp="1"/>
          </p:cNvSpPr>
          <p:nvPr>
            <p:ph type="body" sz="quarter" idx="11"/>
          </p:nvPr>
        </p:nvSpPr>
        <p:spPr/>
        <p:txBody>
          <a:bodyPr/>
          <a:lstStyle/>
          <a:p>
            <a:r>
              <a:rPr lang="en-US" dirty="0"/>
              <a:t>hcwebinars@healthcatalyst.com</a:t>
            </a:r>
          </a:p>
        </p:txBody>
      </p:sp>
    </p:spTree>
    <p:extLst>
      <p:ext uri="{BB962C8B-B14F-4D97-AF65-F5344CB8AC3E}">
        <p14:creationId xmlns:p14="http://schemas.microsoft.com/office/powerpoint/2010/main" val="38957639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CED3-4A8B-C393-62E0-6F727A03489E}"/>
              </a:ext>
            </a:extLst>
          </p:cNvPr>
          <p:cNvSpPr>
            <a:spLocks noGrp="1"/>
          </p:cNvSpPr>
          <p:nvPr>
            <p:ph type="title"/>
          </p:nvPr>
        </p:nvSpPr>
        <p:spPr/>
        <p:txBody>
          <a:bodyPr/>
          <a:lstStyle/>
          <a:p>
            <a:r>
              <a:rPr lang="en-US" sz="7200" dirty="0"/>
              <a:t>Thank you!</a:t>
            </a:r>
          </a:p>
        </p:txBody>
      </p:sp>
    </p:spTree>
    <p:extLst>
      <p:ext uri="{BB962C8B-B14F-4D97-AF65-F5344CB8AC3E}">
        <p14:creationId xmlns:p14="http://schemas.microsoft.com/office/powerpoint/2010/main" val="24175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E67CB-5DF4-42F0-BC40-400061AA6048}"/>
              </a:ext>
            </a:extLst>
          </p:cNvPr>
          <p:cNvSpPr>
            <a:spLocks noGrp="1"/>
          </p:cNvSpPr>
          <p:nvPr>
            <p:ph type="title"/>
          </p:nvPr>
        </p:nvSpPr>
        <p:spPr/>
        <p:txBody>
          <a:bodyPr/>
          <a:lstStyle/>
          <a:p>
            <a:r>
              <a:rPr lang="en-US" dirty="0"/>
              <a:t>Overall Changes to Surgery Section</a:t>
            </a:r>
          </a:p>
        </p:txBody>
      </p:sp>
      <p:graphicFrame>
        <p:nvGraphicFramePr>
          <p:cNvPr id="4" name="Table 4">
            <a:extLst>
              <a:ext uri="{FF2B5EF4-FFF2-40B4-BE49-F238E27FC236}">
                <a16:creationId xmlns:a16="http://schemas.microsoft.com/office/drawing/2014/main" id="{FD417050-3AFE-41E8-8FAC-2BBBAAAC41C6}"/>
              </a:ext>
            </a:extLst>
          </p:cNvPr>
          <p:cNvGraphicFramePr>
            <a:graphicFrameLocks noGrp="1"/>
          </p:cNvGraphicFramePr>
          <p:nvPr>
            <p:ph idx="1"/>
            <p:extLst>
              <p:ext uri="{D42A27DB-BD31-4B8C-83A1-F6EECF244321}">
                <p14:modId xmlns:p14="http://schemas.microsoft.com/office/powerpoint/2010/main" val="4070933324"/>
              </p:ext>
            </p:extLst>
          </p:nvPr>
        </p:nvGraphicFramePr>
        <p:xfrm>
          <a:off x="838200" y="1825625"/>
          <a:ext cx="10515598" cy="1483360"/>
        </p:xfrm>
        <a:graphic>
          <a:graphicData uri="http://schemas.openxmlformats.org/drawingml/2006/table">
            <a:tbl>
              <a:tblPr firstRow="1" bandRow="1">
                <a:tableStyleId>{5C22544A-7EE6-4342-B048-85BDC9FD1C3A}</a:tableStyleId>
              </a:tblPr>
              <a:tblGrid>
                <a:gridCol w="4901971">
                  <a:extLst>
                    <a:ext uri="{9D8B030D-6E8A-4147-A177-3AD203B41FA5}">
                      <a16:colId xmlns:a16="http://schemas.microsoft.com/office/drawing/2014/main" val="2209899568"/>
                    </a:ext>
                  </a:extLst>
                </a:gridCol>
                <a:gridCol w="1878775">
                  <a:extLst>
                    <a:ext uri="{9D8B030D-6E8A-4147-A177-3AD203B41FA5}">
                      <a16:colId xmlns:a16="http://schemas.microsoft.com/office/drawing/2014/main" val="614342918"/>
                    </a:ext>
                  </a:extLst>
                </a:gridCol>
                <a:gridCol w="1930015">
                  <a:extLst>
                    <a:ext uri="{9D8B030D-6E8A-4147-A177-3AD203B41FA5}">
                      <a16:colId xmlns:a16="http://schemas.microsoft.com/office/drawing/2014/main" val="953833709"/>
                    </a:ext>
                  </a:extLst>
                </a:gridCol>
                <a:gridCol w="1804837">
                  <a:extLst>
                    <a:ext uri="{9D8B030D-6E8A-4147-A177-3AD203B41FA5}">
                      <a16:colId xmlns:a16="http://schemas.microsoft.com/office/drawing/2014/main" val="1783981029"/>
                    </a:ext>
                  </a:extLst>
                </a:gridCol>
              </a:tblGrid>
              <a:tr h="370840">
                <a:tc>
                  <a:txBody>
                    <a:bodyPr/>
                    <a:lstStyle/>
                    <a:p>
                      <a:r>
                        <a:rPr lang="en-US" b="0" i="0" dirty="0">
                          <a:solidFill>
                            <a:schemeClr val="bg1"/>
                          </a:solidFill>
                          <a:latin typeface="Arial" panose="020B0604020202020204" pitchFamily="34" charset="0"/>
                          <a:cs typeface="Arial" panose="020B0604020202020204" pitchFamily="34" charset="0"/>
                        </a:rPr>
                        <a:t>CPT® Section</a:t>
                      </a:r>
                    </a:p>
                  </a:txBody>
                  <a:tcPr/>
                </a:tc>
                <a:tc>
                  <a:txBody>
                    <a:bodyPr/>
                    <a:lstStyle/>
                    <a:p>
                      <a:r>
                        <a:rPr lang="en-US" b="0" i="0" dirty="0">
                          <a:solidFill>
                            <a:schemeClr val="bg1"/>
                          </a:solidFill>
                          <a:latin typeface="Arial" panose="020B0604020202020204" pitchFamily="34" charset="0"/>
                          <a:cs typeface="Arial" panose="020B0604020202020204" pitchFamily="34" charset="0"/>
                        </a:rPr>
                        <a:t>Additions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Deletions</a:t>
                      </a:r>
                    </a:p>
                  </a:txBody>
                  <a:tcPr/>
                </a:tc>
                <a:tc>
                  <a:txBody>
                    <a:bodyPr/>
                    <a:lstStyle/>
                    <a:p>
                      <a:r>
                        <a:rPr lang="en-US" b="0" i="0" dirty="0">
                          <a:solidFill>
                            <a:schemeClr val="bg1"/>
                          </a:solidFill>
                          <a:latin typeface="Arial" panose="020B0604020202020204" pitchFamily="34" charset="0"/>
                          <a:cs typeface="Arial" panose="020B0604020202020204" pitchFamily="34" charset="0"/>
                        </a:rPr>
                        <a:t>Revisions</a:t>
                      </a:r>
                    </a:p>
                  </a:txBody>
                  <a:tcPr/>
                </a:tc>
                <a:extLst>
                  <a:ext uri="{0D108BD9-81ED-4DB2-BD59-A6C34878D82A}">
                    <a16:rowId xmlns:a16="http://schemas.microsoft.com/office/drawing/2014/main" val="3341624906"/>
                  </a:ext>
                </a:extLst>
              </a:tr>
              <a:tr h="370840">
                <a:tc>
                  <a:txBody>
                    <a:bodyPr/>
                    <a:lstStyle/>
                    <a:p>
                      <a:r>
                        <a:rPr lang="en-US" b="0" i="0" dirty="0">
                          <a:solidFill>
                            <a:schemeClr val="bg1"/>
                          </a:solidFill>
                          <a:latin typeface="Arial" panose="020B0604020202020204" pitchFamily="34" charset="0"/>
                          <a:cs typeface="Arial" panose="020B0604020202020204" pitchFamily="34" charset="0"/>
                        </a:rPr>
                        <a:t>Nervous (61000-64999)</a:t>
                      </a:r>
                    </a:p>
                  </a:txBody>
                  <a:tcPr/>
                </a:tc>
                <a:tc>
                  <a:txBody>
                    <a:bodyPr/>
                    <a:lstStyle/>
                    <a:p>
                      <a:r>
                        <a:rPr lang="en-US" b="0" i="0" dirty="0">
                          <a:solidFill>
                            <a:schemeClr val="bg1"/>
                          </a:solidFill>
                          <a:latin typeface="Arial" panose="020B0604020202020204" pitchFamily="34" charset="0"/>
                          <a:cs typeface="Arial" panose="020B0604020202020204" pitchFamily="34" charset="0"/>
                        </a:rPr>
                        <a:t>6</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861997695"/>
                  </a:ext>
                </a:extLst>
              </a:tr>
              <a:tr h="370840">
                <a:tc>
                  <a:txBody>
                    <a:bodyPr/>
                    <a:lstStyle/>
                    <a:p>
                      <a:r>
                        <a:rPr lang="en-US" b="0" i="0" dirty="0">
                          <a:solidFill>
                            <a:schemeClr val="bg1"/>
                          </a:solidFill>
                          <a:latin typeface="Arial" panose="020B0604020202020204" pitchFamily="34" charset="0"/>
                          <a:cs typeface="Arial" panose="020B0604020202020204" pitchFamily="34" charset="0"/>
                        </a:rPr>
                        <a:t>Eye &amp; Ocular Adnexa (65091-68899)</a:t>
                      </a:r>
                    </a:p>
                  </a:txBody>
                  <a:tcPr/>
                </a:tc>
                <a:tc>
                  <a:txBody>
                    <a:bodyPr/>
                    <a:lstStyle/>
                    <a:p>
                      <a:r>
                        <a:rPr lang="en-US" b="0" i="0" dirty="0">
                          <a:solidFill>
                            <a:schemeClr val="bg1"/>
                          </a:solidFill>
                          <a:latin typeface="Arial" panose="020B0604020202020204" pitchFamily="34" charset="0"/>
                          <a:cs typeface="Arial" panose="020B0604020202020204" pitchFamily="34" charset="0"/>
                        </a:rPr>
                        <a:t>1</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3666131654"/>
                  </a:ext>
                </a:extLst>
              </a:tr>
              <a:tr h="370840">
                <a:tc>
                  <a:txBody>
                    <a:bodyPr/>
                    <a:lstStyle/>
                    <a:p>
                      <a:r>
                        <a:rPr lang="en-US" b="0" i="0" dirty="0">
                          <a:solidFill>
                            <a:schemeClr val="bg1"/>
                          </a:solidFill>
                          <a:latin typeface="Arial" panose="020B0604020202020204" pitchFamily="34" charset="0"/>
                          <a:cs typeface="Arial" panose="020B0604020202020204" pitchFamily="34" charset="0"/>
                        </a:rPr>
                        <a:t>Auditory (69000-69979)</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tc>
                  <a:txBody>
                    <a:bodyPr/>
                    <a:lstStyle/>
                    <a:p>
                      <a:r>
                        <a:rPr lang="en-US" b="0" i="0" dirty="0">
                          <a:solidFill>
                            <a:schemeClr val="bg1"/>
                          </a:solidFill>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841336993"/>
                  </a:ext>
                </a:extLst>
              </a:tr>
            </a:tbl>
          </a:graphicData>
        </a:graphic>
      </p:graphicFrame>
    </p:spTree>
    <p:extLst>
      <p:ext uri="{BB962C8B-B14F-4D97-AF65-F5344CB8AC3E}">
        <p14:creationId xmlns:p14="http://schemas.microsoft.com/office/powerpoint/2010/main" val="2217217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Guidelines - Musculoskeletal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Three New Codes Added for Thoracic Vertebral Body Tethering</a:t>
            </a:r>
          </a:p>
          <a:p>
            <a:pPr marL="342900" indent="-342900">
              <a:buFont typeface="Wingdings" panose="05000000000000000000" pitchFamily="2" charset="2"/>
              <a:buChar char="§"/>
            </a:pPr>
            <a:r>
              <a:rPr lang="en-US" sz="2400" b="0" dirty="0">
                <a:solidFill>
                  <a:schemeClr val="bg2">
                    <a:lumMod val="25000"/>
                  </a:schemeClr>
                </a:solidFill>
              </a:rPr>
              <a:t>Anterior vertebral body tethering corrects scoliosis without fusion using a tether to compress the vertebral growth plates on the convex side while allowing the concave growth plates to keep growing</a:t>
            </a:r>
          </a:p>
          <a:p>
            <a:pPr marL="0" indent="0"/>
            <a:endParaRPr lang="en-US" sz="2000" b="0" dirty="0">
              <a:solidFill>
                <a:schemeClr val="bg2">
                  <a:lumMod val="25000"/>
                </a:schemeClr>
              </a:solidFill>
            </a:endParaRPr>
          </a:p>
          <a:p>
            <a:pPr marL="800100" lvl="1" indent="-342900"/>
            <a:r>
              <a:rPr lang="en-US" sz="2000" b="0" i="0" u="none" strike="noStrike" baseline="0" dirty="0">
                <a:solidFill>
                  <a:schemeClr val="bg2">
                    <a:lumMod val="25000"/>
                  </a:schemeClr>
                </a:solidFill>
                <a:latin typeface="Arial" panose="020B0604020202020204" pitchFamily="34" charset="0"/>
              </a:rPr>
              <a:t>Differs from existing procedures in the CPT code set because it does not involve arthrodesis or fusion of the spine</a:t>
            </a:r>
          </a:p>
          <a:p>
            <a:pPr marL="800100" lvl="1" indent="-342900"/>
            <a:r>
              <a:rPr lang="en-US" sz="2000" b="0" i="0" u="none" strike="noStrike" baseline="0" dirty="0">
                <a:solidFill>
                  <a:schemeClr val="bg2">
                    <a:lumMod val="25000"/>
                  </a:schemeClr>
                </a:solidFill>
                <a:latin typeface="Arial" panose="020B0604020202020204" pitchFamily="34" charset="0"/>
              </a:rPr>
              <a:t>May not be reported with anterior instrumentation codes 22845-22847</a:t>
            </a:r>
          </a:p>
          <a:p>
            <a:pPr marL="800100" lvl="1" indent="-342900"/>
            <a:r>
              <a:rPr lang="en-US" sz="2000" dirty="0">
                <a:solidFill>
                  <a:schemeClr val="bg2">
                    <a:lumMod val="25000"/>
                  </a:schemeClr>
                </a:solidFill>
              </a:rPr>
              <a:t>Includes thoracoscopy, so can’t be reported with 32601</a:t>
            </a:r>
            <a:endParaRPr lang="en-US" sz="2000" b="0" i="0" u="none" strike="noStrike" baseline="0" dirty="0">
              <a:solidFill>
                <a:schemeClr val="bg2">
                  <a:lumMod val="25000"/>
                </a:schemeClr>
              </a:solidFill>
              <a:latin typeface="Arial" panose="020B0604020202020204" pitchFamily="34" charset="0"/>
            </a:endParaRPr>
          </a:p>
        </p:txBody>
      </p:sp>
    </p:spTree>
    <p:extLst>
      <p:ext uri="{BB962C8B-B14F-4D97-AF65-F5344CB8AC3E}">
        <p14:creationId xmlns:p14="http://schemas.microsoft.com/office/powerpoint/2010/main" val="43449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56D2CC-4BE8-4EF5-A466-86F8E6351E92}"/>
              </a:ext>
            </a:extLst>
          </p:cNvPr>
          <p:cNvSpPr>
            <a:spLocks noGrp="1"/>
          </p:cNvSpPr>
          <p:nvPr>
            <p:ph type="title"/>
          </p:nvPr>
        </p:nvSpPr>
        <p:spPr/>
        <p:txBody>
          <a:bodyPr/>
          <a:lstStyle/>
          <a:p>
            <a:r>
              <a:rPr lang="en-US" dirty="0"/>
              <a:t>Added Codes - Musculoskeletal Section</a:t>
            </a:r>
          </a:p>
        </p:txBody>
      </p:sp>
      <p:sp>
        <p:nvSpPr>
          <p:cNvPr id="6" name="Content Placeholder 5">
            <a:extLst>
              <a:ext uri="{FF2B5EF4-FFF2-40B4-BE49-F238E27FC236}">
                <a16:creationId xmlns:a16="http://schemas.microsoft.com/office/drawing/2014/main" id="{C165D63C-0244-4F88-96EF-6638B062FF93}"/>
              </a:ext>
            </a:extLst>
          </p:cNvPr>
          <p:cNvSpPr>
            <a:spLocks noGrp="1"/>
          </p:cNvSpPr>
          <p:nvPr>
            <p:ph idx="1"/>
          </p:nvPr>
        </p:nvSpPr>
        <p:spPr/>
        <p:txBody>
          <a:bodyPr/>
          <a:lstStyle/>
          <a:p>
            <a:pPr marL="0" indent="0"/>
            <a:r>
              <a:rPr lang="en-US" sz="2400" dirty="0">
                <a:solidFill>
                  <a:schemeClr val="bg2">
                    <a:lumMod val="25000"/>
                  </a:schemeClr>
                </a:solidFill>
              </a:rPr>
              <a:t>Three New Codes Added for Thoracic Vertebral Body Tethering</a:t>
            </a:r>
          </a:p>
          <a:p>
            <a:pPr marL="740664" lvl="1" indent="-457200"/>
            <a:endParaRPr lang="en-US" sz="2200" dirty="0">
              <a:solidFill>
                <a:schemeClr val="bg2">
                  <a:lumMod val="25000"/>
                </a:schemeClr>
              </a:solidFill>
            </a:endParaRPr>
          </a:p>
          <a:p>
            <a:pPr marL="740664" lvl="1" indent="-457200"/>
            <a:r>
              <a:rPr lang="en-US" sz="2200" dirty="0">
                <a:solidFill>
                  <a:schemeClr val="bg2">
                    <a:lumMod val="25000"/>
                  </a:schemeClr>
                </a:solidFill>
              </a:rPr>
              <a:t>22836 - Anterior thoracic vertebral body tethering, including thoracoscopy, when performed; up to 7 vertebral segments</a:t>
            </a:r>
          </a:p>
          <a:p>
            <a:pPr marL="740664" lvl="1" indent="-457200"/>
            <a:r>
              <a:rPr lang="en-US" sz="2200" dirty="0">
                <a:solidFill>
                  <a:schemeClr val="bg2">
                    <a:lumMod val="25000"/>
                  </a:schemeClr>
                </a:solidFill>
              </a:rPr>
              <a:t>22837 - Anterior thoracic vertebral body tethering, including thoracoscopy, when performed; 8 or more vertebral segments</a:t>
            </a:r>
          </a:p>
          <a:p>
            <a:pPr marL="740664" lvl="1" indent="-457200"/>
            <a:r>
              <a:rPr lang="en-US" sz="2200" dirty="0">
                <a:solidFill>
                  <a:schemeClr val="bg2">
                    <a:lumMod val="25000"/>
                  </a:schemeClr>
                </a:solidFill>
              </a:rPr>
              <a:t>22838 - Revision (e.g., augmentation, division of tether), replacement, or removal of thoracic vertebral body tethering, including thoracoscopy, when performed</a:t>
            </a:r>
          </a:p>
        </p:txBody>
      </p:sp>
    </p:spTree>
    <p:extLst>
      <p:ext uri="{BB962C8B-B14F-4D97-AF65-F5344CB8AC3E}">
        <p14:creationId xmlns:p14="http://schemas.microsoft.com/office/powerpoint/2010/main" val="2177377381"/>
      </p:ext>
    </p:extLst>
  </p:cSld>
  <p:clrMapOvr>
    <a:masterClrMapping/>
  </p:clrMapOvr>
</p:sld>
</file>

<file path=ppt/theme/theme1.xml><?xml version="1.0" encoding="utf-8"?>
<a:theme xmlns:a="http://schemas.openxmlformats.org/drawingml/2006/main" name="Health Catalyst 2022">
  <a:themeElements>
    <a:clrScheme name="Health Catalyst">
      <a:dk1>
        <a:srgbClr val="FFFFFF"/>
      </a:dk1>
      <a:lt1>
        <a:srgbClr val="121314"/>
      </a:lt1>
      <a:dk2>
        <a:srgbClr val="006F9E"/>
      </a:dk2>
      <a:lt2>
        <a:srgbClr val="004358"/>
      </a:lt2>
      <a:accent1>
        <a:srgbClr val="70CBFF"/>
      </a:accent1>
      <a:accent2>
        <a:srgbClr val="518051"/>
      </a:accent2>
      <a:accent3>
        <a:srgbClr val="85C690"/>
      </a:accent3>
      <a:accent4>
        <a:srgbClr val="CB4B27"/>
      </a:accent4>
      <a:accent5>
        <a:srgbClr val="F48748"/>
      </a:accent5>
      <a:accent6>
        <a:srgbClr val="FFDA3E"/>
      </a:accent6>
      <a:hlink>
        <a:srgbClr val="006F9E"/>
      </a:hlink>
      <a:folHlink>
        <a:srgbClr val="0043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potx" id="{9FDB94D8-2C14-4C98-8E91-82E6A0D6D30F}" vid="{8E1D7569-8EE9-4E70-A9F0-7819C8A9F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2" ma:contentTypeDescription="Create a new document." ma:contentTypeScope="" ma:versionID="64f947c0ec23fd609a0f0ec66883f77e">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343f43ada2a4798ef9392b3aa9dce8c7"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 LinkedIn"/>
          <xsd:enumeration value="Backgrounds | Zoom"/>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Props1.xml><?xml version="1.0" encoding="utf-8"?>
<ds:datastoreItem xmlns:ds="http://schemas.openxmlformats.org/officeDocument/2006/customXml" ds:itemID="{D9812E52-3818-4E9B-8348-E064C1FA0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62698-8816-4AA3-9DE6-8454AD089DE1}">
  <ds:schemaRefs>
    <ds:schemaRef ds:uri="http://schemas.microsoft.com/sharepoint/v3/contenttype/forms"/>
  </ds:schemaRefs>
</ds:datastoreItem>
</file>

<file path=customXml/itemProps3.xml><?xml version="1.0" encoding="utf-8"?>
<ds:datastoreItem xmlns:ds="http://schemas.openxmlformats.org/officeDocument/2006/customXml" ds:itemID="{31721F82-5CFA-4A05-9F41-C73E8CD1D05A}">
  <ds:schemaRef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documentManagement/types"/>
    <ds:schemaRef ds:uri="4e29bb18-3bac-45fb-8f58-d1529a163e55"/>
    <ds:schemaRef ds:uri="http://purl.org/dc/elements/1.1/"/>
    <ds:schemaRef ds:uri="6a012391-c42b-47dd-ae63-5bdffa186dd3"/>
    <ds:schemaRef ds:uri="http://schemas.microsoft.com/office/2006/metadata/properties"/>
    <ds:schemaRef ds:uri="http://purl.org/dc/dcmitype/"/>
    <ds:schemaRef ds:uri="3c7f19b8-adf3-4a08-9d1f-b838bc032d0a"/>
    <ds:schemaRef ds:uri="ac85982a-7c2a-4ec5-8be1-e82c26295f58"/>
  </ds:schemaRefs>
</ds:datastoreItem>
</file>

<file path=docProps/app.xml><?xml version="1.0" encoding="utf-8"?>
<Properties xmlns="http://schemas.openxmlformats.org/officeDocument/2006/extended-properties" xmlns:vt="http://schemas.openxmlformats.org/officeDocument/2006/docPropsVTypes">
  <Template>HC_Powerpoint_Template</Template>
  <TotalTime>56</TotalTime>
  <Words>5599</Words>
  <Application>Microsoft Office PowerPoint</Application>
  <PresentationFormat>Widescreen</PresentationFormat>
  <Paragraphs>596</Paragraphs>
  <Slides>66</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Arial Black</vt:lpstr>
      <vt:lpstr>Calibri</vt:lpstr>
      <vt:lpstr>Wingdings</vt:lpstr>
      <vt:lpstr>Health Catalyst 2022</vt:lpstr>
      <vt:lpstr>2024 CPT® Code Updates  (HIM Focused)</vt:lpstr>
      <vt:lpstr>Jennifer Bishop RHIT, CCS, CCS-P, CHRI</vt:lpstr>
      <vt:lpstr>Disclaimer Statement</vt:lpstr>
      <vt:lpstr>Overview of 2024 Changes</vt:lpstr>
      <vt:lpstr>PowerPoint Presentation</vt:lpstr>
      <vt:lpstr>Overall Changes to Surgery Section</vt:lpstr>
      <vt:lpstr>Overall Changes to Surgery Section</vt:lpstr>
      <vt:lpstr>Added Guidelines - Musculoskeletal Section</vt:lpstr>
      <vt:lpstr>Added Codes - Musculoskeletal Section</vt:lpstr>
      <vt:lpstr>Anterior Thoracic Vertebral Body Tethering</vt:lpstr>
      <vt:lpstr>Added Codes - Musculoskeletal Section</vt:lpstr>
      <vt:lpstr>Revised Codes - Musculoskeletal Section</vt:lpstr>
      <vt:lpstr>Revised Codes - Musculoskeletal Section</vt:lpstr>
      <vt:lpstr>Added Code - Respiratory Section</vt:lpstr>
      <vt:lpstr>Posterior Nasal Nerve Ablation</vt:lpstr>
      <vt:lpstr>Added Guidelines – Phrenic Nerve Stimulation System</vt:lpstr>
      <vt:lpstr>remedē® System</vt:lpstr>
      <vt:lpstr>Added Codes – Phrenic Nerve Stimulation System</vt:lpstr>
      <vt:lpstr>Added Codes – Phrenic Nerve Stimulation System</vt:lpstr>
      <vt:lpstr>Added Guidelines – Leadless Pacemaker</vt:lpstr>
      <vt:lpstr>Added Code – Urinary Section</vt:lpstr>
      <vt:lpstr>Added Code – Female Genital Section</vt:lpstr>
      <vt:lpstr>Instructional Note Added – Female Genital Section</vt:lpstr>
      <vt:lpstr>Added Codes – Nervous Section</vt:lpstr>
      <vt:lpstr>Added Codes - Nervous Section</vt:lpstr>
      <vt:lpstr>Added Codes – Nervous Section</vt:lpstr>
      <vt:lpstr>Added Codes - Nervous Section</vt:lpstr>
      <vt:lpstr>Revised Codes - Nervous Section</vt:lpstr>
      <vt:lpstr>Revised Codes - Nervous Section</vt:lpstr>
      <vt:lpstr>Instructional Notes – Neurostimulator Services</vt:lpstr>
      <vt:lpstr>Added Code – Ophthalmology Section</vt:lpstr>
      <vt:lpstr>Added Code – Ophthalmology Section</vt:lpstr>
      <vt:lpstr>PowerPoint Presentation</vt:lpstr>
      <vt:lpstr>Added Codes – Cardiovascular</vt:lpstr>
      <vt:lpstr>Added Guidelines – Venography for Congenital Heart Disease</vt:lpstr>
      <vt:lpstr>Venography for Congenital Heart Disease</vt:lpstr>
      <vt:lpstr>Added Codes – Cardiovascular</vt:lpstr>
      <vt:lpstr>Added Codes – Cardiovascular</vt:lpstr>
      <vt:lpstr>Added Codes - Cardiovascular Section</vt:lpstr>
      <vt:lpstr>Added Codes – Chemotherapy</vt:lpstr>
      <vt:lpstr>New Guidelines - HIPEC</vt:lpstr>
      <vt:lpstr>PowerPoint Presentation</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Codes - New &amp; Emerging Technology</vt:lpstr>
      <vt:lpstr>Added Guidelines – Leadless Pacemaker</vt:lpstr>
      <vt:lpstr>Added Codes - New &amp; Emerging Technology</vt:lpstr>
      <vt:lpstr>Revised Codes – New &amp; Emerging Technology</vt:lpstr>
      <vt:lpstr>Revised Codes – New &amp; Emerging Technology</vt:lpstr>
      <vt:lpstr>Instructional Notes – Wireless Cardiac Stimulation for LV Pacing</vt:lpstr>
      <vt:lpstr>Added Codes - New &amp; Emerging Technology</vt:lpstr>
      <vt:lpstr>Deleted Codes - New &amp; Emerging Technology</vt:lpstr>
      <vt:lpstr>Deleted Codes - New &amp; Emerging Technology</vt:lpstr>
      <vt:lpstr>Deleted Codes - New &amp; Emerging Technology</vt:lpstr>
      <vt:lpstr>Deleted Codes - New &amp; Emerging Technology</vt:lpstr>
      <vt:lpstr>Deleted Codes - New &amp; Emerging Technology</vt:lpstr>
      <vt:lpstr>Deleted Codes - New &amp; Emerging Technology</vt:lpstr>
      <vt:lpstr>Deleted Codes - New &amp; Emerging Technology</vt:lpstr>
      <vt:lpstr>Revised Codes – New &amp; Emerging Technology</vt:lpstr>
      <vt:lpstr>Revised Codes – New &amp; Emerging Technology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Alora Martinez</dc:creator>
  <cp:lastModifiedBy>Alora Martinez</cp:lastModifiedBy>
  <cp:revision>7</cp:revision>
  <dcterms:created xsi:type="dcterms:W3CDTF">2023-09-26T17:55:53Z</dcterms:created>
  <dcterms:modified xsi:type="dcterms:W3CDTF">2023-11-27T17:25:31Z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