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8"/>
  </p:notesMasterIdLst>
  <p:sldIdLst>
    <p:sldId id="271" r:id="rId5"/>
    <p:sldId id="334" r:id="rId6"/>
    <p:sldId id="449" r:id="rId7"/>
    <p:sldId id="361" r:id="rId8"/>
    <p:sldId id="362" r:id="rId9"/>
    <p:sldId id="561" r:id="rId10"/>
    <p:sldId id="562" r:id="rId11"/>
    <p:sldId id="532" r:id="rId12"/>
    <p:sldId id="563" r:id="rId13"/>
    <p:sldId id="533" r:id="rId14"/>
    <p:sldId id="402" r:id="rId15"/>
    <p:sldId id="564" r:id="rId16"/>
    <p:sldId id="565" r:id="rId17"/>
    <p:sldId id="566" r:id="rId18"/>
    <p:sldId id="365" r:id="rId19"/>
    <p:sldId id="473" r:id="rId20"/>
    <p:sldId id="475" r:id="rId21"/>
    <p:sldId id="534" r:id="rId22"/>
    <p:sldId id="535" r:id="rId23"/>
    <p:sldId id="536" r:id="rId24"/>
    <p:sldId id="537" r:id="rId25"/>
    <p:sldId id="538" r:id="rId26"/>
    <p:sldId id="428" r:id="rId27"/>
    <p:sldId id="431" r:id="rId28"/>
    <p:sldId id="539" r:id="rId29"/>
    <p:sldId id="474" r:id="rId30"/>
    <p:sldId id="541" r:id="rId31"/>
    <p:sldId id="567" r:id="rId32"/>
    <p:sldId id="568" r:id="rId33"/>
    <p:sldId id="456" r:id="rId34"/>
    <p:sldId id="457" r:id="rId35"/>
    <p:sldId id="458" r:id="rId36"/>
    <p:sldId id="459" r:id="rId37"/>
    <p:sldId id="460" r:id="rId38"/>
    <p:sldId id="546" r:id="rId39"/>
    <p:sldId id="542" r:id="rId40"/>
    <p:sldId id="545" r:id="rId41"/>
    <p:sldId id="544" r:id="rId42"/>
    <p:sldId id="543" r:id="rId43"/>
    <p:sldId id="461" r:id="rId44"/>
    <p:sldId id="555" r:id="rId45"/>
    <p:sldId id="403" r:id="rId46"/>
    <p:sldId id="381" r:id="rId47"/>
    <p:sldId id="432" r:id="rId48"/>
    <p:sldId id="569" r:id="rId49"/>
    <p:sldId id="547" r:id="rId50"/>
    <p:sldId id="383" r:id="rId51"/>
    <p:sldId id="570" r:id="rId52"/>
    <p:sldId id="571" r:id="rId53"/>
    <p:sldId id="548" r:id="rId54"/>
    <p:sldId id="549" r:id="rId55"/>
    <p:sldId id="550" r:id="rId56"/>
    <p:sldId id="551" r:id="rId57"/>
    <p:sldId id="572" r:id="rId58"/>
    <p:sldId id="477" r:id="rId59"/>
    <p:sldId id="507" r:id="rId60"/>
    <p:sldId id="552" r:id="rId61"/>
    <p:sldId id="554" r:id="rId62"/>
    <p:sldId id="553" r:id="rId63"/>
    <p:sldId id="387" r:id="rId64"/>
    <p:sldId id="392" r:id="rId65"/>
    <p:sldId id="523" r:id="rId66"/>
    <p:sldId id="393" r:id="rId67"/>
    <p:sldId id="528" r:id="rId68"/>
    <p:sldId id="508" r:id="rId69"/>
    <p:sldId id="509" r:id="rId70"/>
    <p:sldId id="510" r:id="rId71"/>
    <p:sldId id="556" r:id="rId72"/>
    <p:sldId id="557" r:id="rId73"/>
    <p:sldId id="511" r:id="rId74"/>
    <p:sldId id="558" r:id="rId75"/>
    <p:sldId id="512" r:id="rId76"/>
    <p:sldId id="395" r:id="rId77"/>
    <p:sldId id="559" r:id="rId78"/>
    <p:sldId id="515" r:id="rId79"/>
    <p:sldId id="516" r:id="rId80"/>
    <p:sldId id="517" r:id="rId81"/>
    <p:sldId id="574" r:id="rId82"/>
    <p:sldId id="560" r:id="rId83"/>
    <p:sldId id="575" r:id="rId84"/>
    <p:sldId id="573" r:id="rId85"/>
    <p:sldId id="471" r:id="rId86"/>
    <p:sldId id="577"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2AEE78-B0E2-0A50-33FA-FC35C23985D9}" name="Chantal Augusto" initials="CA" userId="S::chantal.augusto@healthcatalyst.com::025ecd87-3598-4a56-ae90-a0d0aa6c0c6a" providerId="AD"/>
  <p188:author id="{8C12C8F7-FF9F-05C0-0908-4419A6F82947}" name="Katy Demong" initials="KD" userId="S::katy.demong@healthcatalyst.com::9678e063-99fa-4f17-96b7-313e6d01319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2597" autoAdjust="0"/>
  </p:normalViewPr>
  <p:slideViewPr>
    <p:cSldViewPr snapToGrid="0">
      <p:cViewPr varScale="1">
        <p:scale>
          <a:sx n="102" d="100"/>
          <a:sy n="102" d="100"/>
        </p:scale>
        <p:origin x="8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C6451-BD99-403B-B864-9D52B5DC791C}"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1C1D5-1B46-441D-9B5C-BA43369CB2B2}" type="slidenum">
              <a:rPr lang="en-US" smtClean="0"/>
              <a:t>‹#›</a:t>
            </a:fld>
            <a:endParaRPr lang="en-US"/>
          </a:p>
        </p:txBody>
      </p:sp>
    </p:spTree>
    <p:extLst>
      <p:ext uri="{BB962C8B-B14F-4D97-AF65-F5344CB8AC3E}">
        <p14:creationId xmlns:p14="http://schemas.microsoft.com/office/powerpoint/2010/main" val="306079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3</a:t>
            </a:fld>
            <a:endParaRPr lang="en-US"/>
          </a:p>
        </p:txBody>
      </p:sp>
    </p:spTree>
    <p:extLst>
      <p:ext uri="{BB962C8B-B14F-4D97-AF65-F5344CB8AC3E}">
        <p14:creationId xmlns:p14="http://schemas.microsoft.com/office/powerpoint/2010/main" val="226002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19</a:t>
            </a:fld>
            <a:endParaRPr lang="en-US" dirty="0"/>
          </a:p>
        </p:txBody>
      </p:sp>
    </p:spTree>
    <p:extLst>
      <p:ext uri="{BB962C8B-B14F-4D97-AF65-F5344CB8AC3E}">
        <p14:creationId xmlns:p14="http://schemas.microsoft.com/office/powerpoint/2010/main" val="288371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20</a:t>
            </a:fld>
            <a:endParaRPr lang="en-US" dirty="0"/>
          </a:p>
        </p:txBody>
      </p:sp>
    </p:spTree>
    <p:extLst>
      <p:ext uri="{BB962C8B-B14F-4D97-AF65-F5344CB8AC3E}">
        <p14:creationId xmlns:p14="http://schemas.microsoft.com/office/powerpoint/2010/main" val="2428714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21</a:t>
            </a:fld>
            <a:endParaRPr lang="en-US" dirty="0"/>
          </a:p>
        </p:txBody>
      </p:sp>
    </p:spTree>
    <p:extLst>
      <p:ext uri="{BB962C8B-B14F-4D97-AF65-F5344CB8AC3E}">
        <p14:creationId xmlns:p14="http://schemas.microsoft.com/office/powerpoint/2010/main" val="129184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22</a:t>
            </a:fld>
            <a:endParaRPr lang="en-US" dirty="0"/>
          </a:p>
        </p:txBody>
      </p:sp>
    </p:spTree>
    <p:extLst>
      <p:ext uri="{BB962C8B-B14F-4D97-AF65-F5344CB8AC3E}">
        <p14:creationId xmlns:p14="http://schemas.microsoft.com/office/powerpoint/2010/main" val="1067038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Since AMH is expressed by growing follicles prior to FSH-dependent selection and has been shown to be detectable in circulation, serum AMH has taken momentum as a marker for ovarian function, in particular in the assessment of the quantitative aspect of the ovarian reserve</a:t>
            </a:r>
            <a:r>
              <a:rPr lang="en-US" dirty="0"/>
              <a:t>	</a:t>
            </a:r>
          </a:p>
        </p:txBody>
      </p:sp>
      <p:sp>
        <p:nvSpPr>
          <p:cNvPr id="4" name="Slide Number Placeholder 3"/>
          <p:cNvSpPr>
            <a:spLocks noGrp="1"/>
          </p:cNvSpPr>
          <p:nvPr>
            <p:ph type="sldNum" sz="quarter" idx="5"/>
          </p:nvPr>
        </p:nvSpPr>
        <p:spPr/>
        <p:txBody>
          <a:bodyPr/>
          <a:lstStyle/>
          <a:p>
            <a:fld id="{FBE1FA07-A4E3-AA4B-AD40-67C1D3869D54}" type="slidenum">
              <a:rPr lang="en-US" smtClean="0"/>
              <a:pPr/>
              <a:t>23</a:t>
            </a:fld>
            <a:endParaRPr lang="en-US" dirty="0"/>
          </a:p>
        </p:txBody>
      </p:sp>
    </p:spTree>
    <p:extLst>
      <p:ext uri="{BB962C8B-B14F-4D97-AF65-F5344CB8AC3E}">
        <p14:creationId xmlns:p14="http://schemas.microsoft.com/office/powerpoint/2010/main" val="1191407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86041 - 86043 – Myasthenia gravis diagnosis/confirmation</a:t>
            </a:r>
          </a:p>
          <a:p>
            <a:r>
              <a:rPr lang="en-US" dirty="0"/>
              <a:t>86366 - </a:t>
            </a:r>
            <a:r>
              <a:rPr lang="en-US" b="0" i="0" dirty="0" err="1">
                <a:solidFill>
                  <a:srgbClr val="040C28"/>
                </a:solidFill>
                <a:effectLst/>
                <a:latin typeface="Google Sans"/>
              </a:rPr>
              <a:t>MuSK</a:t>
            </a:r>
            <a:r>
              <a:rPr lang="en-US" b="0" i="0" dirty="0">
                <a:solidFill>
                  <a:srgbClr val="040C28"/>
                </a:solidFill>
                <a:effectLst/>
                <a:latin typeface="Google Sans"/>
              </a:rPr>
              <a:t>-MG differs from </a:t>
            </a:r>
            <a:r>
              <a:rPr lang="en-US" b="0" i="0" dirty="0" err="1">
                <a:solidFill>
                  <a:srgbClr val="040C28"/>
                </a:solidFill>
                <a:effectLst/>
                <a:latin typeface="Google Sans"/>
              </a:rPr>
              <a:t>AChR</a:t>
            </a:r>
            <a:r>
              <a:rPr lang="en-US" b="0" i="0" dirty="0">
                <a:solidFill>
                  <a:srgbClr val="040C28"/>
                </a:solidFill>
                <a:effectLst/>
                <a:latin typeface="Google Sans"/>
              </a:rPr>
              <a:t>-MG, in exhibiting more focal muscle involvement, including neck, shoulder, facial and bulbar-innervated muscles, as well as wasting of the involved muscles</a:t>
            </a:r>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24</a:t>
            </a:fld>
            <a:endParaRPr lang="en-US" dirty="0"/>
          </a:p>
        </p:txBody>
      </p:sp>
    </p:spTree>
    <p:extLst>
      <p:ext uri="{BB962C8B-B14F-4D97-AF65-F5344CB8AC3E}">
        <p14:creationId xmlns:p14="http://schemas.microsoft.com/office/powerpoint/2010/main" val="3637748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25</a:t>
            </a:fld>
            <a:endParaRPr lang="en-US" dirty="0"/>
          </a:p>
        </p:txBody>
      </p:sp>
    </p:spTree>
    <p:extLst>
      <p:ext uri="{BB962C8B-B14F-4D97-AF65-F5344CB8AC3E}">
        <p14:creationId xmlns:p14="http://schemas.microsoft.com/office/powerpoint/2010/main" val="3951556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26</a:t>
            </a:fld>
            <a:endParaRPr lang="en-US" dirty="0"/>
          </a:p>
        </p:txBody>
      </p:sp>
    </p:spTree>
    <p:extLst>
      <p:ext uri="{BB962C8B-B14F-4D97-AF65-F5344CB8AC3E}">
        <p14:creationId xmlns:p14="http://schemas.microsoft.com/office/powerpoint/2010/main" val="2726987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585858"/>
                </a:solidFill>
                <a:latin typeface="Arial" panose="020B0604020202020204" pitchFamily="34" charset="0"/>
              </a:rPr>
              <a:t>Remember Appendix O lists the laboratory or manufacturer that applied for the code. Others offering similar tests require their own PLA code or must use existing analyte, method, or unlisted codes in </a:t>
            </a:r>
            <a:r>
              <a:rPr lang="en-US" sz="1800" b="0" i="0" u="none" strike="noStrike" baseline="0">
                <a:solidFill>
                  <a:srgbClr val="585858"/>
                </a:solidFill>
                <a:latin typeface="Arial" panose="020B0604020202020204" pitchFamily="34" charset="0"/>
              </a:rPr>
              <a:t>the Category </a:t>
            </a:r>
            <a:r>
              <a:rPr lang="en-US" sz="1800" b="0" i="0" u="none" strike="noStrike" baseline="0" dirty="0">
                <a:solidFill>
                  <a:srgbClr val="585858"/>
                </a:solidFill>
                <a:latin typeface="Arial" panose="020B0604020202020204" pitchFamily="34" charset="0"/>
              </a:rPr>
              <a:t>I codes.</a:t>
            </a:r>
          </a:p>
          <a:p>
            <a:r>
              <a:rPr lang="en-US" sz="1800" b="0" i="0" u="none" strike="noStrike" baseline="0" dirty="0">
                <a:solidFill>
                  <a:srgbClr val="585858"/>
                </a:solidFill>
                <a:latin typeface="Arial" panose="020B0604020202020204" pitchFamily="34" charset="0"/>
              </a:rPr>
              <a:t>PLA code must be assigned if such a code exists for the specific lab/manufacturer and test being performed</a:t>
            </a:r>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31</a:t>
            </a:fld>
            <a:endParaRPr lang="en-US" dirty="0"/>
          </a:p>
        </p:txBody>
      </p:sp>
    </p:spTree>
    <p:extLst>
      <p:ext uri="{BB962C8B-B14F-4D97-AF65-F5344CB8AC3E}">
        <p14:creationId xmlns:p14="http://schemas.microsoft.com/office/powerpoint/2010/main" val="3297494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Mood – Bipolar/depression</a:t>
            </a:r>
          </a:p>
          <a:p>
            <a:r>
              <a:rPr lang="en-US" dirty="0"/>
              <a:t>Stress - PTSD</a:t>
            </a:r>
          </a:p>
        </p:txBody>
      </p:sp>
      <p:sp>
        <p:nvSpPr>
          <p:cNvPr id="4" name="Slide Number Placeholder 3"/>
          <p:cNvSpPr>
            <a:spLocks noGrp="1"/>
          </p:cNvSpPr>
          <p:nvPr>
            <p:ph type="sldNum" sz="quarter" idx="5"/>
          </p:nvPr>
        </p:nvSpPr>
        <p:spPr/>
        <p:txBody>
          <a:bodyPr/>
          <a:lstStyle/>
          <a:p>
            <a:fld id="{FBE1FA07-A4E3-AA4B-AD40-67C1D3869D54}" type="slidenum">
              <a:rPr lang="en-US" smtClean="0"/>
              <a:pPr/>
              <a:t>34</a:t>
            </a:fld>
            <a:endParaRPr lang="en-US" dirty="0"/>
          </a:p>
        </p:txBody>
      </p:sp>
    </p:spTree>
    <p:extLst>
      <p:ext uri="{BB962C8B-B14F-4D97-AF65-F5344CB8AC3E}">
        <p14:creationId xmlns:p14="http://schemas.microsoft.com/office/powerpoint/2010/main" val="118594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02B2896-C8C0-974D-BC28-E620B13457E6}" type="slidenum">
              <a:rPr lang="en-US" smtClean="0"/>
              <a:t>5</a:t>
            </a:fld>
            <a:endParaRPr lang="en-US"/>
          </a:p>
        </p:txBody>
      </p:sp>
    </p:spTree>
    <p:extLst>
      <p:ext uri="{BB962C8B-B14F-4D97-AF65-F5344CB8AC3E}">
        <p14:creationId xmlns:p14="http://schemas.microsoft.com/office/powerpoint/2010/main" val="4044715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Mood – Bipolar/depression</a:t>
            </a:r>
          </a:p>
          <a:p>
            <a:r>
              <a:rPr lang="en-US" dirty="0"/>
              <a:t>Stress - PTSD</a:t>
            </a:r>
          </a:p>
        </p:txBody>
      </p:sp>
      <p:sp>
        <p:nvSpPr>
          <p:cNvPr id="4" name="Slide Number Placeholder 3"/>
          <p:cNvSpPr>
            <a:spLocks noGrp="1"/>
          </p:cNvSpPr>
          <p:nvPr>
            <p:ph type="sldNum" sz="quarter" idx="5"/>
          </p:nvPr>
        </p:nvSpPr>
        <p:spPr/>
        <p:txBody>
          <a:bodyPr/>
          <a:lstStyle/>
          <a:p>
            <a:fld id="{FBE1FA07-A4E3-AA4B-AD40-67C1D3869D54}" type="slidenum">
              <a:rPr lang="en-US" smtClean="0"/>
              <a:pPr/>
              <a:t>35</a:t>
            </a:fld>
            <a:endParaRPr lang="en-US" dirty="0"/>
          </a:p>
        </p:txBody>
      </p:sp>
    </p:spTree>
    <p:extLst>
      <p:ext uri="{BB962C8B-B14F-4D97-AF65-F5344CB8AC3E}">
        <p14:creationId xmlns:p14="http://schemas.microsoft.com/office/powerpoint/2010/main" val="2145274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Mood – Bipolar/depression</a:t>
            </a:r>
          </a:p>
          <a:p>
            <a:r>
              <a:rPr lang="en-US" dirty="0"/>
              <a:t>Stress - PTSD</a:t>
            </a:r>
          </a:p>
        </p:txBody>
      </p:sp>
      <p:sp>
        <p:nvSpPr>
          <p:cNvPr id="4" name="Slide Number Placeholder 3"/>
          <p:cNvSpPr>
            <a:spLocks noGrp="1"/>
          </p:cNvSpPr>
          <p:nvPr>
            <p:ph type="sldNum" sz="quarter" idx="5"/>
          </p:nvPr>
        </p:nvSpPr>
        <p:spPr/>
        <p:txBody>
          <a:bodyPr/>
          <a:lstStyle/>
          <a:p>
            <a:fld id="{FBE1FA07-A4E3-AA4B-AD40-67C1D3869D54}" type="slidenum">
              <a:rPr lang="en-US" smtClean="0"/>
              <a:pPr/>
              <a:t>36</a:t>
            </a:fld>
            <a:endParaRPr lang="en-US" dirty="0"/>
          </a:p>
        </p:txBody>
      </p:sp>
    </p:spTree>
    <p:extLst>
      <p:ext uri="{BB962C8B-B14F-4D97-AF65-F5344CB8AC3E}">
        <p14:creationId xmlns:p14="http://schemas.microsoft.com/office/powerpoint/2010/main" val="1857676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Mood – Bipolar/depression</a:t>
            </a:r>
          </a:p>
          <a:p>
            <a:r>
              <a:rPr lang="en-US" dirty="0"/>
              <a:t>Stress - PTSD</a:t>
            </a:r>
          </a:p>
        </p:txBody>
      </p:sp>
      <p:sp>
        <p:nvSpPr>
          <p:cNvPr id="4" name="Slide Number Placeholder 3"/>
          <p:cNvSpPr>
            <a:spLocks noGrp="1"/>
          </p:cNvSpPr>
          <p:nvPr>
            <p:ph type="sldNum" sz="quarter" idx="5"/>
          </p:nvPr>
        </p:nvSpPr>
        <p:spPr/>
        <p:txBody>
          <a:bodyPr/>
          <a:lstStyle/>
          <a:p>
            <a:fld id="{FBE1FA07-A4E3-AA4B-AD40-67C1D3869D54}" type="slidenum">
              <a:rPr lang="en-US" smtClean="0"/>
              <a:pPr/>
              <a:t>37</a:t>
            </a:fld>
            <a:endParaRPr lang="en-US" dirty="0"/>
          </a:p>
        </p:txBody>
      </p:sp>
    </p:spTree>
    <p:extLst>
      <p:ext uri="{BB962C8B-B14F-4D97-AF65-F5344CB8AC3E}">
        <p14:creationId xmlns:p14="http://schemas.microsoft.com/office/powerpoint/2010/main" val="2573425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Mood – Bipolar/depression</a:t>
            </a:r>
          </a:p>
          <a:p>
            <a:r>
              <a:rPr lang="en-US" dirty="0"/>
              <a:t>Stress - PTSD</a:t>
            </a:r>
          </a:p>
        </p:txBody>
      </p:sp>
      <p:sp>
        <p:nvSpPr>
          <p:cNvPr id="4" name="Slide Number Placeholder 3"/>
          <p:cNvSpPr>
            <a:spLocks noGrp="1"/>
          </p:cNvSpPr>
          <p:nvPr>
            <p:ph type="sldNum" sz="quarter" idx="5"/>
          </p:nvPr>
        </p:nvSpPr>
        <p:spPr/>
        <p:txBody>
          <a:bodyPr/>
          <a:lstStyle/>
          <a:p>
            <a:fld id="{FBE1FA07-A4E3-AA4B-AD40-67C1D3869D54}" type="slidenum">
              <a:rPr lang="en-US" smtClean="0"/>
              <a:pPr/>
              <a:t>38</a:t>
            </a:fld>
            <a:endParaRPr lang="en-US" dirty="0"/>
          </a:p>
        </p:txBody>
      </p:sp>
    </p:spTree>
    <p:extLst>
      <p:ext uri="{BB962C8B-B14F-4D97-AF65-F5344CB8AC3E}">
        <p14:creationId xmlns:p14="http://schemas.microsoft.com/office/powerpoint/2010/main" val="176488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Mood – Bipolar/depression</a:t>
            </a:r>
          </a:p>
          <a:p>
            <a:r>
              <a:rPr lang="en-US" dirty="0"/>
              <a:t>Stress - PTSD</a:t>
            </a:r>
          </a:p>
        </p:txBody>
      </p:sp>
      <p:sp>
        <p:nvSpPr>
          <p:cNvPr id="4" name="Slide Number Placeholder 3"/>
          <p:cNvSpPr>
            <a:spLocks noGrp="1"/>
          </p:cNvSpPr>
          <p:nvPr>
            <p:ph type="sldNum" sz="quarter" idx="5"/>
          </p:nvPr>
        </p:nvSpPr>
        <p:spPr/>
        <p:txBody>
          <a:bodyPr/>
          <a:lstStyle/>
          <a:p>
            <a:fld id="{FBE1FA07-A4E3-AA4B-AD40-67C1D3869D54}" type="slidenum">
              <a:rPr lang="en-US" smtClean="0"/>
              <a:pPr/>
              <a:t>39</a:t>
            </a:fld>
            <a:endParaRPr lang="en-US" dirty="0"/>
          </a:p>
        </p:txBody>
      </p:sp>
    </p:spTree>
    <p:extLst>
      <p:ext uri="{BB962C8B-B14F-4D97-AF65-F5344CB8AC3E}">
        <p14:creationId xmlns:p14="http://schemas.microsoft.com/office/powerpoint/2010/main" val="1005881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41</a:t>
            </a:fld>
            <a:endParaRPr lang="en-US" dirty="0"/>
          </a:p>
        </p:txBody>
      </p:sp>
    </p:spTree>
    <p:extLst>
      <p:ext uri="{BB962C8B-B14F-4D97-AF65-F5344CB8AC3E}">
        <p14:creationId xmlns:p14="http://schemas.microsoft.com/office/powerpoint/2010/main" val="3120487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43</a:t>
            </a:fld>
            <a:endParaRPr lang="en-US"/>
          </a:p>
        </p:txBody>
      </p:sp>
    </p:spTree>
    <p:extLst>
      <p:ext uri="{BB962C8B-B14F-4D97-AF65-F5344CB8AC3E}">
        <p14:creationId xmlns:p14="http://schemas.microsoft.com/office/powerpoint/2010/main" val="2977324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Aural rehab – See 92630 or 92633</a:t>
            </a:r>
          </a:p>
          <a:p>
            <a:r>
              <a:rPr lang="en-US" b="0" i="0" dirty="0">
                <a:solidFill>
                  <a:srgbClr val="202124"/>
                </a:solidFill>
                <a:effectLst/>
                <a:latin typeface="Roboto" panose="02000000000000000000" pitchFamily="2" charset="0"/>
              </a:rPr>
              <a:t>Analysis of cochlear implant – See 92601-92604</a:t>
            </a:r>
          </a:p>
        </p:txBody>
      </p:sp>
      <p:sp>
        <p:nvSpPr>
          <p:cNvPr id="4" name="Slide Number Placeholder 3"/>
          <p:cNvSpPr>
            <a:spLocks noGrp="1"/>
          </p:cNvSpPr>
          <p:nvPr>
            <p:ph type="sldNum" sz="quarter" idx="5"/>
          </p:nvPr>
        </p:nvSpPr>
        <p:spPr/>
        <p:txBody>
          <a:bodyPr/>
          <a:lstStyle/>
          <a:p>
            <a:fld id="{FBE1FA07-A4E3-AA4B-AD40-67C1D3869D54}" type="slidenum">
              <a:rPr lang="en-US" smtClean="0"/>
              <a:pPr/>
              <a:t>44</a:t>
            </a:fld>
            <a:endParaRPr lang="en-US" dirty="0"/>
          </a:p>
        </p:txBody>
      </p:sp>
    </p:spTree>
    <p:extLst>
      <p:ext uri="{BB962C8B-B14F-4D97-AF65-F5344CB8AC3E}">
        <p14:creationId xmlns:p14="http://schemas.microsoft.com/office/powerpoint/2010/main" val="3768722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45</a:t>
            </a:fld>
            <a:endParaRPr lang="en-US"/>
          </a:p>
        </p:txBody>
      </p:sp>
    </p:spTree>
    <p:extLst>
      <p:ext uri="{BB962C8B-B14F-4D97-AF65-F5344CB8AC3E}">
        <p14:creationId xmlns:p14="http://schemas.microsoft.com/office/powerpoint/2010/main" val="3741674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46</a:t>
            </a:fld>
            <a:endParaRPr lang="en-US"/>
          </a:p>
        </p:txBody>
      </p:sp>
    </p:spTree>
    <p:extLst>
      <p:ext uri="{BB962C8B-B14F-4D97-AF65-F5344CB8AC3E}">
        <p14:creationId xmlns:p14="http://schemas.microsoft.com/office/powerpoint/2010/main" val="342999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02B2896-C8C0-974D-BC28-E620B13457E6}" type="slidenum">
              <a:rPr lang="en-US" smtClean="0"/>
              <a:t>7</a:t>
            </a:fld>
            <a:endParaRPr lang="en-US"/>
          </a:p>
        </p:txBody>
      </p:sp>
    </p:spTree>
    <p:extLst>
      <p:ext uri="{BB962C8B-B14F-4D97-AF65-F5344CB8AC3E}">
        <p14:creationId xmlns:p14="http://schemas.microsoft.com/office/powerpoint/2010/main" val="2641240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47</a:t>
            </a:fld>
            <a:endParaRPr lang="en-US"/>
          </a:p>
        </p:txBody>
      </p:sp>
    </p:spTree>
    <p:extLst>
      <p:ext uri="{BB962C8B-B14F-4D97-AF65-F5344CB8AC3E}">
        <p14:creationId xmlns:p14="http://schemas.microsoft.com/office/powerpoint/2010/main" val="1883585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48</a:t>
            </a:fld>
            <a:endParaRPr lang="en-US"/>
          </a:p>
        </p:txBody>
      </p:sp>
    </p:spTree>
    <p:extLst>
      <p:ext uri="{BB962C8B-B14F-4D97-AF65-F5344CB8AC3E}">
        <p14:creationId xmlns:p14="http://schemas.microsoft.com/office/powerpoint/2010/main" val="1111694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50</a:t>
            </a:fld>
            <a:endParaRPr lang="en-US"/>
          </a:p>
        </p:txBody>
      </p:sp>
    </p:spTree>
    <p:extLst>
      <p:ext uri="{BB962C8B-B14F-4D97-AF65-F5344CB8AC3E}">
        <p14:creationId xmlns:p14="http://schemas.microsoft.com/office/powerpoint/2010/main" val="2970082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51</a:t>
            </a:fld>
            <a:endParaRPr lang="en-US"/>
          </a:p>
        </p:txBody>
      </p:sp>
    </p:spTree>
    <p:extLst>
      <p:ext uri="{BB962C8B-B14F-4D97-AF65-F5344CB8AC3E}">
        <p14:creationId xmlns:p14="http://schemas.microsoft.com/office/powerpoint/2010/main" val="2464657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52</a:t>
            </a:fld>
            <a:endParaRPr lang="en-US"/>
          </a:p>
        </p:txBody>
      </p:sp>
    </p:spTree>
    <p:extLst>
      <p:ext uri="{BB962C8B-B14F-4D97-AF65-F5344CB8AC3E}">
        <p14:creationId xmlns:p14="http://schemas.microsoft.com/office/powerpoint/2010/main" val="29320183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53</a:t>
            </a:fld>
            <a:endParaRPr lang="en-US"/>
          </a:p>
        </p:txBody>
      </p:sp>
    </p:spTree>
    <p:extLst>
      <p:ext uri="{BB962C8B-B14F-4D97-AF65-F5344CB8AC3E}">
        <p14:creationId xmlns:p14="http://schemas.microsoft.com/office/powerpoint/2010/main" val="2543597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54</a:t>
            </a:fld>
            <a:endParaRPr lang="en-US"/>
          </a:p>
        </p:txBody>
      </p:sp>
    </p:spTree>
    <p:extLst>
      <p:ext uri="{BB962C8B-B14F-4D97-AF65-F5344CB8AC3E}">
        <p14:creationId xmlns:p14="http://schemas.microsoft.com/office/powerpoint/2010/main" val="172191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55</a:t>
            </a:fld>
            <a:endParaRPr lang="en-US" dirty="0"/>
          </a:p>
        </p:txBody>
      </p:sp>
    </p:spTree>
    <p:extLst>
      <p:ext uri="{BB962C8B-B14F-4D97-AF65-F5344CB8AC3E}">
        <p14:creationId xmlns:p14="http://schemas.microsoft.com/office/powerpoint/2010/main" val="3672357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56</a:t>
            </a:fld>
            <a:endParaRPr lang="en-US" dirty="0"/>
          </a:p>
        </p:txBody>
      </p:sp>
    </p:spTree>
    <p:extLst>
      <p:ext uri="{BB962C8B-B14F-4D97-AF65-F5344CB8AC3E}">
        <p14:creationId xmlns:p14="http://schemas.microsoft.com/office/powerpoint/2010/main" val="937341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57</a:t>
            </a:fld>
            <a:endParaRPr lang="en-US"/>
          </a:p>
        </p:txBody>
      </p:sp>
    </p:spTree>
    <p:extLst>
      <p:ext uri="{BB962C8B-B14F-4D97-AF65-F5344CB8AC3E}">
        <p14:creationId xmlns:p14="http://schemas.microsoft.com/office/powerpoint/2010/main" val="1719674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02B2896-C8C0-974D-BC28-E620B13457E6}" type="slidenum">
              <a:rPr lang="en-US" smtClean="0"/>
              <a:t>8</a:t>
            </a:fld>
            <a:endParaRPr lang="en-US"/>
          </a:p>
        </p:txBody>
      </p:sp>
    </p:spTree>
    <p:extLst>
      <p:ext uri="{BB962C8B-B14F-4D97-AF65-F5344CB8AC3E}">
        <p14:creationId xmlns:p14="http://schemas.microsoft.com/office/powerpoint/2010/main" val="465283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58</a:t>
            </a:fld>
            <a:endParaRPr lang="en-US"/>
          </a:p>
        </p:txBody>
      </p:sp>
    </p:spTree>
    <p:extLst>
      <p:ext uri="{BB962C8B-B14F-4D97-AF65-F5344CB8AC3E}">
        <p14:creationId xmlns:p14="http://schemas.microsoft.com/office/powerpoint/2010/main" val="1684551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59</a:t>
            </a:fld>
            <a:endParaRPr lang="en-US"/>
          </a:p>
        </p:txBody>
      </p:sp>
    </p:spTree>
    <p:extLst>
      <p:ext uri="{BB962C8B-B14F-4D97-AF65-F5344CB8AC3E}">
        <p14:creationId xmlns:p14="http://schemas.microsoft.com/office/powerpoint/2010/main" val="1784353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E78503B-0F79-4157-B3A6-FF924086AFE7}" type="slidenum">
              <a:rPr lang="en-US" smtClean="0"/>
              <a:t>61</a:t>
            </a:fld>
            <a:endParaRPr lang="en-US" dirty="0"/>
          </a:p>
        </p:txBody>
      </p:sp>
    </p:spTree>
    <p:extLst>
      <p:ext uri="{BB962C8B-B14F-4D97-AF65-F5344CB8AC3E}">
        <p14:creationId xmlns:p14="http://schemas.microsoft.com/office/powerpoint/2010/main" val="6050910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E78503B-0F79-4157-B3A6-FF924086AFE7}" type="slidenum">
              <a:rPr lang="en-US" smtClean="0"/>
              <a:t>62</a:t>
            </a:fld>
            <a:endParaRPr lang="en-US" dirty="0"/>
          </a:p>
        </p:txBody>
      </p:sp>
    </p:spTree>
    <p:extLst>
      <p:ext uri="{BB962C8B-B14F-4D97-AF65-F5344CB8AC3E}">
        <p14:creationId xmlns:p14="http://schemas.microsoft.com/office/powerpoint/2010/main" val="4965648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latin typeface="Arial" panose="020B0604020202020204" pitchFamily="34" charset="0"/>
            </a:endParaRPr>
          </a:p>
          <a:p>
            <a:r>
              <a:rPr lang="en-US" sz="1800" b="0" i="0" u="none" strike="noStrike" baseline="0" dirty="0">
                <a:latin typeface="Arial" panose="020B0604020202020204" pitchFamily="34" charset="0"/>
              </a:rPr>
              <a:t>Lots of notes </a:t>
            </a:r>
            <a:r>
              <a:rPr lang="en-US" sz="1800" b="0" i="0" u="none" strike="noStrike" baseline="0">
                <a:latin typeface="Arial" panose="020B0604020202020204" pitchFamily="34" charset="0"/>
              </a:rPr>
              <a:t>through Category </a:t>
            </a:r>
            <a:r>
              <a:rPr lang="en-US" sz="1800" b="0" i="0" u="none" strike="noStrike" baseline="0" dirty="0">
                <a:latin typeface="Arial" panose="020B0604020202020204" pitchFamily="34" charset="0"/>
              </a:rPr>
              <a:t>I section – 0827T used with 88104; 0828T used with 88106; 0829T used with 88108</a:t>
            </a:r>
            <a:endParaRPr lang="en-US"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pPr algn="l"/>
            <a:endParaRPr lang="en-US" dirty="0"/>
          </a:p>
        </p:txBody>
      </p:sp>
      <p:sp>
        <p:nvSpPr>
          <p:cNvPr id="4" name="Slide Number Placeholder 3"/>
          <p:cNvSpPr>
            <a:spLocks noGrp="1"/>
          </p:cNvSpPr>
          <p:nvPr>
            <p:ph type="sldNum" sz="quarter" idx="5"/>
          </p:nvPr>
        </p:nvSpPr>
        <p:spPr/>
        <p:txBody>
          <a:bodyPr/>
          <a:lstStyle/>
          <a:p>
            <a:fld id="{BE78503B-0F79-4157-B3A6-FF924086AFE7}" type="slidenum">
              <a:rPr lang="en-US" smtClean="0"/>
              <a:t>63</a:t>
            </a:fld>
            <a:endParaRPr lang="en-US" dirty="0"/>
          </a:p>
        </p:txBody>
      </p:sp>
    </p:spTree>
    <p:extLst>
      <p:ext uri="{BB962C8B-B14F-4D97-AF65-F5344CB8AC3E}">
        <p14:creationId xmlns:p14="http://schemas.microsoft.com/office/powerpoint/2010/main" val="28961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rial" panose="020B0604020202020204" pitchFamily="34" charset="0"/>
              </a:rPr>
              <a:t>0830T – 88112</a:t>
            </a:r>
          </a:p>
          <a:p>
            <a:pPr algn="l"/>
            <a:r>
              <a:rPr lang="en-US" sz="1800" b="0" i="0" u="none" strike="noStrike" baseline="0" dirty="0">
                <a:solidFill>
                  <a:srgbClr val="000000"/>
                </a:solidFill>
                <a:latin typeface="Arial" panose="020B0604020202020204" pitchFamily="34" charset="0"/>
              </a:rPr>
              <a:t>0831T – 88141</a:t>
            </a:r>
          </a:p>
          <a:p>
            <a:pPr algn="l"/>
            <a:r>
              <a:rPr lang="en-US" sz="1800" b="0" i="0" u="none" strike="noStrike" baseline="0" dirty="0">
                <a:solidFill>
                  <a:srgbClr val="000000"/>
                </a:solidFill>
                <a:latin typeface="Arial" panose="020B0604020202020204" pitchFamily="34" charset="0"/>
              </a:rPr>
              <a:t>0832T – 88160</a:t>
            </a:r>
          </a:p>
          <a:p>
            <a:pPr algn="l"/>
            <a:r>
              <a:rPr lang="en-US" sz="1800" b="0" i="0" u="none" strike="noStrike" baseline="0" dirty="0">
                <a:solidFill>
                  <a:srgbClr val="000000"/>
                </a:solidFill>
                <a:latin typeface="Arial" panose="020B0604020202020204" pitchFamily="34" charset="0"/>
              </a:rPr>
              <a:t>0833T – 88161</a:t>
            </a:r>
          </a:p>
          <a:p>
            <a:pPr algn="l"/>
            <a:r>
              <a:rPr lang="en-US" sz="1800" b="0" i="0" u="none" strike="noStrike" baseline="0" dirty="0">
                <a:solidFill>
                  <a:srgbClr val="000000"/>
                </a:solidFill>
                <a:latin typeface="Arial" panose="020B0604020202020204" pitchFamily="34" charset="0"/>
              </a:rPr>
              <a:t>0834T - 88162</a:t>
            </a:r>
          </a:p>
          <a:p>
            <a:pPr algn="l"/>
            <a:endParaRPr lang="en-US" dirty="0"/>
          </a:p>
        </p:txBody>
      </p:sp>
      <p:sp>
        <p:nvSpPr>
          <p:cNvPr id="4" name="Slide Number Placeholder 3"/>
          <p:cNvSpPr>
            <a:spLocks noGrp="1"/>
          </p:cNvSpPr>
          <p:nvPr>
            <p:ph type="sldNum" sz="quarter" idx="5"/>
          </p:nvPr>
        </p:nvSpPr>
        <p:spPr/>
        <p:txBody>
          <a:bodyPr/>
          <a:lstStyle/>
          <a:p>
            <a:fld id="{BE78503B-0F79-4157-B3A6-FF924086AFE7}" type="slidenum">
              <a:rPr lang="en-US" smtClean="0"/>
              <a:t>64</a:t>
            </a:fld>
            <a:endParaRPr lang="en-US" dirty="0"/>
          </a:p>
        </p:txBody>
      </p:sp>
    </p:spTree>
    <p:extLst>
      <p:ext uri="{BB962C8B-B14F-4D97-AF65-F5344CB8AC3E}">
        <p14:creationId xmlns:p14="http://schemas.microsoft.com/office/powerpoint/2010/main" val="12237882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0835T – 88172</a:t>
            </a:r>
          </a:p>
          <a:p>
            <a:pPr algn="l"/>
            <a:r>
              <a:rPr lang="en-US" dirty="0"/>
              <a:t>0836T – 88177</a:t>
            </a:r>
          </a:p>
          <a:p>
            <a:pPr algn="l"/>
            <a:r>
              <a:rPr lang="en-US" dirty="0"/>
              <a:t>0837T – 88173</a:t>
            </a:r>
          </a:p>
          <a:p>
            <a:pPr algn="l"/>
            <a:r>
              <a:rPr lang="en-US" dirty="0"/>
              <a:t>0838T – 88321</a:t>
            </a:r>
          </a:p>
          <a:p>
            <a:pPr algn="l"/>
            <a:r>
              <a:rPr lang="en-US" dirty="0"/>
              <a:t>0839T - 88323</a:t>
            </a:r>
          </a:p>
        </p:txBody>
      </p:sp>
      <p:sp>
        <p:nvSpPr>
          <p:cNvPr id="4" name="Slide Number Placeholder 3"/>
          <p:cNvSpPr>
            <a:spLocks noGrp="1"/>
          </p:cNvSpPr>
          <p:nvPr>
            <p:ph type="sldNum" sz="quarter" idx="5"/>
          </p:nvPr>
        </p:nvSpPr>
        <p:spPr/>
        <p:txBody>
          <a:bodyPr/>
          <a:lstStyle/>
          <a:p>
            <a:fld id="{BE78503B-0F79-4157-B3A6-FF924086AFE7}" type="slidenum">
              <a:rPr lang="en-US" smtClean="0"/>
              <a:t>65</a:t>
            </a:fld>
            <a:endParaRPr lang="en-US" dirty="0"/>
          </a:p>
        </p:txBody>
      </p:sp>
    </p:spTree>
    <p:extLst>
      <p:ext uri="{BB962C8B-B14F-4D97-AF65-F5344CB8AC3E}">
        <p14:creationId xmlns:p14="http://schemas.microsoft.com/office/powerpoint/2010/main" val="1743581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0840T – 88325</a:t>
            </a:r>
          </a:p>
          <a:p>
            <a:pPr algn="l"/>
            <a:r>
              <a:rPr lang="en-US" dirty="0"/>
              <a:t>0841T – 88331</a:t>
            </a:r>
          </a:p>
          <a:p>
            <a:pPr algn="l"/>
            <a:r>
              <a:rPr lang="en-US" dirty="0"/>
              <a:t>0842T – 88332</a:t>
            </a:r>
          </a:p>
          <a:p>
            <a:pPr algn="l"/>
            <a:r>
              <a:rPr lang="en-US" dirty="0"/>
              <a:t>0843T – 88333</a:t>
            </a:r>
          </a:p>
          <a:p>
            <a:pPr algn="l"/>
            <a:r>
              <a:rPr lang="en-US" dirty="0"/>
              <a:t>0844T - 88334</a:t>
            </a:r>
          </a:p>
        </p:txBody>
      </p:sp>
      <p:sp>
        <p:nvSpPr>
          <p:cNvPr id="4" name="Slide Number Placeholder 3"/>
          <p:cNvSpPr>
            <a:spLocks noGrp="1"/>
          </p:cNvSpPr>
          <p:nvPr>
            <p:ph type="sldNum" sz="quarter" idx="5"/>
          </p:nvPr>
        </p:nvSpPr>
        <p:spPr/>
        <p:txBody>
          <a:bodyPr/>
          <a:lstStyle/>
          <a:p>
            <a:fld id="{BE78503B-0F79-4157-B3A6-FF924086AFE7}" type="slidenum">
              <a:rPr lang="en-US" smtClean="0"/>
              <a:t>66</a:t>
            </a:fld>
            <a:endParaRPr lang="en-US" dirty="0"/>
          </a:p>
        </p:txBody>
      </p:sp>
    </p:spTree>
    <p:extLst>
      <p:ext uri="{BB962C8B-B14F-4D97-AF65-F5344CB8AC3E}">
        <p14:creationId xmlns:p14="http://schemas.microsoft.com/office/powerpoint/2010/main" val="3473924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0845T – 88346</a:t>
            </a:r>
          </a:p>
          <a:p>
            <a:pPr algn="l"/>
            <a:r>
              <a:rPr lang="en-US" dirty="0"/>
              <a:t>0846T – 88350</a:t>
            </a:r>
          </a:p>
          <a:p>
            <a:pPr algn="l"/>
            <a:r>
              <a:rPr lang="en-US" dirty="0"/>
              <a:t>0847T – 88363</a:t>
            </a:r>
          </a:p>
          <a:p>
            <a:pPr algn="l"/>
            <a:r>
              <a:rPr lang="en-US" dirty="0"/>
              <a:t>0848T – 88365</a:t>
            </a:r>
          </a:p>
          <a:p>
            <a:pPr algn="l"/>
            <a:r>
              <a:rPr lang="en-US" dirty="0"/>
              <a:t>0849T - 88364</a:t>
            </a:r>
          </a:p>
        </p:txBody>
      </p:sp>
      <p:sp>
        <p:nvSpPr>
          <p:cNvPr id="4" name="Slide Number Placeholder 3"/>
          <p:cNvSpPr>
            <a:spLocks noGrp="1"/>
          </p:cNvSpPr>
          <p:nvPr>
            <p:ph type="sldNum" sz="quarter" idx="5"/>
          </p:nvPr>
        </p:nvSpPr>
        <p:spPr/>
        <p:txBody>
          <a:bodyPr/>
          <a:lstStyle/>
          <a:p>
            <a:fld id="{BE78503B-0F79-4157-B3A6-FF924086AFE7}" type="slidenum">
              <a:rPr lang="en-US" smtClean="0"/>
              <a:t>67</a:t>
            </a:fld>
            <a:endParaRPr lang="en-US" dirty="0"/>
          </a:p>
        </p:txBody>
      </p:sp>
    </p:spTree>
    <p:extLst>
      <p:ext uri="{BB962C8B-B14F-4D97-AF65-F5344CB8AC3E}">
        <p14:creationId xmlns:p14="http://schemas.microsoft.com/office/powerpoint/2010/main" val="13684628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0850T – 88366</a:t>
            </a:r>
          </a:p>
          <a:p>
            <a:pPr algn="l"/>
            <a:r>
              <a:rPr lang="en-US" dirty="0"/>
              <a:t>0851T – 88368</a:t>
            </a:r>
          </a:p>
          <a:p>
            <a:pPr algn="l"/>
            <a:r>
              <a:rPr lang="en-US" dirty="0"/>
              <a:t>0852T – 88369</a:t>
            </a:r>
          </a:p>
          <a:p>
            <a:pPr algn="l"/>
            <a:r>
              <a:rPr lang="en-US" dirty="0"/>
              <a:t>0853T - 88377</a:t>
            </a:r>
          </a:p>
        </p:txBody>
      </p:sp>
      <p:sp>
        <p:nvSpPr>
          <p:cNvPr id="4" name="Slide Number Placeholder 3"/>
          <p:cNvSpPr>
            <a:spLocks noGrp="1"/>
          </p:cNvSpPr>
          <p:nvPr>
            <p:ph type="sldNum" sz="quarter" idx="5"/>
          </p:nvPr>
        </p:nvSpPr>
        <p:spPr/>
        <p:txBody>
          <a:bodyPr/>
          <a:lstStyle/>
          <a:p>
            <a:fld id="{BE78503B-0F79-4157-B3A6-FF924086AFE7}" type="slidenum">
              <a:rPr lang="en-US" smtClean="0"/>
              <a:t>68</a:t>
            </a:fld>
            <a:endParaRPr lang="en-US" dirty="0"/>
          </a:p>
        </p:txBody>
      </p:sp>
    </p:spTree>
    <p:extLst>
      <p:ext uri="{BB962C8B-B14F-4D97-AF65-F5344CB8AC3E}">
        <p14:creationId xmlns:p14="http://schemas.microsoft.com/office/powerpoint/2010/main" val="521104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02B2896-C8C0-974D-BC28-E620B13457E6}" type="slidenum">
              <a:rPr lang="en-US" smtClean="0"/>
              <a:t>9</a:t>
            </a:fld>
            <a:endParaRPr lang="en-US"/>
          </a:p>
        </p:txBody>
      </p:sp>
    </p:spTree>
    <p:extLst>
      <p:ext uri="{BB962C8B-B14F-4D97-AF65-F5344CB8AC3E}">
        <p14:creationId xmlns:p14="http://schemas.microsoft.com/office/powerpoint/2010/main" val="34854411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0854T – 85060</a:t>
            </a:r>
          </a:p>
          <a:p>
            <a:pPr algn="l"/>
            <a:r>
              <a:rPr lang="en-US" dirty="0"/>
              <a:t>0855T – 85097</a:t>
            </a:r>
          </a:p>
          <a:p>
            <a:pPr algn="l"/>
            <a:r>
              <a:rPr lang="en-US" dirty="0"/>
              <a:t>0856T - 88348</a:t>
            </a:r>
          </a:p>
        </p:txBody>
      </p:sp>
      <p:sp>
        <p:nvSpPr>
          <p:cNvPr id="4" name="Slide Number Placeholder 3"/>
          <p:cNvSpPr>
            <a:spLocks noGrp="1"/>
          </p:cNvSpPr>
          <p:nvPr>
            <p:ph type="sldNum" sz="quarter" idx="5"/>
          </p:nvPr>
        </p:nvSpPr>
        <p:spPr/>
        <p:txBody>
          <a:bodyPr/>
          <a:lstStyle/>
          <a:p>
            <a:fld id="{BE78503B-0F79-4157-B3A6-FF924086AFE7}" type="slidenum">
              <a:rPr lang="en-US" smtClean="0"/>
              <a:t>69</a:t>
            </a:fld>
            <a:endParaRPr lang="en-US" dirty="0"/>
          </a:p>
        </p:txBody>
      </p:sp>
    </p:spTree>
    <p:extLst>
      <p:ext uri="{BB962C8B-B14F-4D97-AF65-F5344CB8AC3E}">
        <p14:creationId xmlns:p14="http://schemas.microsoft.com/office/powerpoint/2010/main" val="1723414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Code 0858T represents measurement of evoked cortical potentials associated with transcranial magnetic stimulation of two or more cortical areas using multiple, externally applied scalp electrode channels. Upon stimulation, the device performs automated signal processing indicating brain physiological features of connectivity, excitability, and plasticity, which may be impaired with structural and functional brain deficits. Because these physiological features may be altered in certain types of brain disease, the device's automated report of analyzed data is intended to provide clinical insight of brain function within the </a:t>
            </a:r>
            <a:r>
              <a:rPr lang="en-US" dirty="0" err="1"/>
              <a:t>contextofcertain</a:t>
            </a:r>
            <a:r>
              <a:rPr lang="en-US" dirty="0"/>
              <a:t> brain disease states.</a:t>
            </a:r>
          </a:p>
        </p:txBody>
      </p:sp>
      <p:sp>
        <p:nvSpPr>
          <p:cNvPr id="4" name="Slide Number Placeholder 3"/>
          <p:cNvSpPr>
            <a:spLocks noGrp="1"/>
          </p:cNvSpPr>
          <p:nvPr>
            <p:ph type="sldNum" sz="quarter" idx="5"/>
          </p:nvPr>
        </p:nvSpPr>
        <p:spPr/>
        <p:txBody>
          <a:bodyPr/>
          <a:lstStyle/>
          <a:p>
            <a:fld id="{BE78503B-0F79-4157-B3A6-FF924086AFE7}" type="slidenum">
              <a:rPr lang="en-US" smtClean="0"/>
              <a:t>70</a:t>
            </a:fld>
            <a:endParaRPr lang="en-US" dirty="0"/>
          </a:p>
        </p:txBody>
      </p:sp>
    </p:spTree>
    <p:extLst>
      <p:ext uri="{BB962C8B-B14F-4D97-AF65-F5344CB8AC3E}">
        <p14:creationId xmlns:p14="http://schemas.microsoft.com/office/powerpoint/2010/main" val="37187704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err="1">
                <a:latin typeface="Arial" panose="020B0604020202020204" pitchFamily="34" charset="0"/>
              </a:rPr>
              <a:t>Noncontact</a:t>
            </a:r>
            <a:r>
              <a:rPr lang="en-US" sz="1800" b="0" i="0" u="none" strike="noStrike" baseline="0" dirty="0" err="1">
                <a:solidFill>
                  <a:srgbClr val="FF0000"/>
                </a:solidFill>
                <a:latin typeface="Arial" panose="020B0604020202020204" pitchFamily="34" charset="0"/>
              </a:rPr>
              <a:t>N</a:t>
            </a:r>
            <a:r>
              <a:rPr lang="en-US" sz="1800" b="0" i="0" u="none" strike="noStrike" baseline="0" dirty="0" err="1">
                <a:solidFill>
                  <a:srgbClr val="008000"/>
                </a:solidFill>
                <a:latin typeface="Arial" panose="020B0604020202020204" pitchFamily="34" charset="0"/>
              </a:rPr>
              <a:t>n</a:t>
            </a:r>
            <a:r>
              <a:rPr lang="en-US" sz="1800" b="0" i="0" u="none" strike="noStrike" baseline="0" dirty="0" err="1">
                <a:solidFill>
                  <a:srgbClr val="1B8A3A"/>
                </a:solidFill>
                <a:latin typeface="Arial" panose="020B0604020202020204" pitchFamily="34" charset="0"/>
              </a:rPr>
              <a:t>ear</a:t>
            </a:r>
            <a:r>
              <a:rPr lang="en-US" sz="1800" b="0" i="0" u="none" strike="noStrike" baseline="0" dirty="0">
                <a:solidFill>
                  <a:srgbClr val="1B8A3A"/>
                </a:solidFill>
                <a:latin typeface="Arial" panose="020B0604020202020204" pitchFamily="34" charset="0"/>
              </a:rPr>
              <a:t>-infrared spectroscopy is used to measure cutaneous vascular perfusion. Codes 0640T, </a:t>
            </a:r>
            <a:r>
              <a:rPr lang="en-US" sz="1800" b="0" i="0" u="none" strike="noStrike" baseline="0" dirty="0">
                <a:solidFill>
                  <a:srgbClr val="FF0000"/>
                </a:solidFill>
                <a:latin typeface="Arial" panose="020B0604020202020204" pitchFamily="34" charset="0"/>
              </a:rPr>
              <a:t>0641T, 0642T</a:t>
            </a:r>
            <a:r>
              <a:rPr lang="en-US" sz="1800" b="0" i="0" u="none" strike="noStrike" baseline="0" dirty="0">
                <a:solidFill>
                  <a:srgbClr val="008000"/>
                </a:solidFill>
                <a:latin typeface="Arial" panose="020B0604020202020204" pitchFamily="34" charset="0"/>
              </a:rPr>
              <a:t>0859T</a:t>
            </a:r>
            <a:r>
              <a:rPr lang="en-US" sz="1800" b="0" i="0" u="none" strike="noStrike" baseline="0" dirty="0">
                <a:solidFill>
                  <a:srgbClr val="1B8A3A"/>
                </a:solidFill>
                <a:latin typeface="Arial" panose="020B0604020202020204" pitchFamily="34" charset="0"/>
              </a:rPr>
              <a:t>describe noncontact near-infrared spectroscopy </a:t>
            </a:r>
            <a:r>
              <a:rPr lang="en-US" sz="1800" b="0" i="0" u="none" strike="noStrike" baseline="0" dirty="0">
                <a:solidFill>
                  <a:srgbClr val="FF0000"/>
                </a:solidFill>
                <a:latin typeface="Arial" panose="020B0604020202020204" pitchFamily="34" charset="0"/>
              </a:rPr>
              <a:t>of skin flaps or </a:t>
            </a:r>
            <a:r>
              <a:rPr lang="en-US" sz="1800" b="0" i="0" u="none" strike="noStrike" baseline="0" dirty="0" err="1">
                <a:solidFill>
                  <a:srgbClr val="FF0000"/>
                </a:solidFill>
                <a:latin typeface="Arial" panose="020B0604020202020204" pitchFamily="34" charset="0"/>
              </a:rPr>
              <a:t>wounds</a:t>
            </a:r>
            <a:r>
              <a:rPr lang="en-US" sz="1800" b="0" i="0" u="none" strike="noStrike" baseline="0" dirty="0" err="1">
                <a:solidFill>
                  <a:srgbClr val="1B8A3A"/>
                </a:solidFill>
                <a:latin typeface="Arial" panose="020B0604020202020204" pitchFamily="34" charset="0"/>
              </a:rPr>
              <a:t>for</a:t>
            </a:r>
            <a:r>
              <a:rPr lang="en-US" sz="1800" b="0" i="0" u="none" strike="noStrike" baseline="0" dirty="0">
                <a:solidFill>
                  <a:srgbClr val="1B8A3A"/>
                </a:solidFill>
                <a:latin typeface="Arial" panose="020B0604020202020204" pitchFamily="34" charset="0"/>
              </a:rPr>
              <a:t> measurement of cutaneous vascular perfusion </a:t>
            </a:r>
            <a:r>
              <a:rPr lang="en-US" sz="1800" b="0" i="0" u="none" strike="noStrike" baseline="0" dirty="0">
                <a:solidFill>
                  <a:srgbClr val="008000"/>
                </a:solidFill>
                <a:latin typeface="Arial" panose="020B0604020202020204" pitchFamily="34" charset="0"/>
              </a:rPr>
              <a:t>(other than for screening for peripheral arterial disease)</a:t>
            </a:r>
            <a:r>
              <a:rPr lang="en-US" sz="1800" b="0" i="0" u="none" strike="noStrike" baseline="0" dirty="0">
                <a:solidFill>
                  <a:srgbClr val="1B8A3A"/>
                </a:solidFill>
                <a:latin typeface="Arial" panose="020B0604020202020204" pitchFamily="34" charset="0"/>
              </a:rPr>
              <a:t>that does not require direct contact of the spectrometer sensors with the patient’s skin. </a:t>
            </a:r>
            <a:r>
              <a:rPr lang="en-US" sz="1800" b="0" i="0" u="none" strike="noStrike" baseline="0" dirty="0">
                <a:solidFill>
                  <a:srgbClr val="008000"/>
                </a:solidFill>
                <a:latin typeface="Arial" panose="020B0604020202020204" pitchFamily="34" charset="0"/>
              </a:rPr>
              <a:t>Codes 0640T, 0859T may only be reported once, when performing noncontact near-infrared spectroscopy of multiple wounds in one anatomic </a:t>
            </a:r>
            <a:r>
              <a:rPr lang="en-US" sz="1800" b="0" i="0" u="none" strike="noStrike" baseline="0">
                <a:solidFill>
                  <a:srgbClr val="008000"/>
                </a:solidFill>
                <a:latin typeface="Arial" panose="020B0604020202020204" pitchFamily="34" charset="0"/>
              </a:rPr>
              <a:t>site (eg, </a:t>
            </a:r>
            <a:r>
              <a:rPr lang="en-US" sz="1800" b="0" i="0" u="none" strike="noStrike" baseline="0" dirty="0">
                <a:solidFill>
                  <a:srgbClr val="008000"/>
                </a:solidFill>
                <a:latin typeface="Arial" panose="020B0604020202020204" pitchFamily="34" charset="0"/>
              </a:rPr>
              <a:t>multiple diabetic ulcers involving the plantar surface of the foot). For noncontact near-infrared spectroscopy studies for screening for peripheral arterial disease, use 0860T.</a:t>
            </a:r>
            <a:endParaRPr lang="en-US" dirty="0"/>
          </a:p>
        </p:txBody>
      </p:sp>
      <p:sp>
        <p:nvSpPr>
          <p:cNvPr id="4" name="Slide Number Placeholder 3"/>
          <p:cNvSpPr>
            <a:spLocks noGrp="1"/>
          </p:cNvSpPr>
          <p:nvPr>
            <p:ph type="sldNum" sz="quarter" idx="5"/>
          </p:nvPr>
        </p:nvSpPr>
        <p:spPr/>
        <p:txBody>
          <a:bodyPr/>
          <a:lstStyle/>
          <a:p>
            <a:fld id="{BE78503B-0F79-4157-B3A6-FF924086AFE7}" type="slidenum">
              <a:rPr lang="en-US" smtClean="0"/>
              <a:t>71</a:t>
            </a:fld>
            <a:endParaRPr lang="en-US" dirty="0"/>
          </a:p>
        </p:txBody>
      </p:sp>
    </p:spTree>
    <p:extLst>
      <p:ext uri="{BB962C8B-B14F-4D97-AF65-F5344CB8AC3E}">
        <p14:creationId xmlns:p14="http://schemas.microsoft.com/office/powerpoint/2010/main" val="6763670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E78503B-0F79-4157-B3A6-FF924086AFE7}" type="slidenum">
              <a:rPr lang="en-US" smtClean="0"/>
              <a:t>72</a:t>
            </a:fld>
            <a:endParaRPr lang="en-US" dirty="0"/>
          </a:p>
        </p:txBody>
      </p:sp>
    </p:spTree>
    <p:extLst>
      <p:ext uri="{BB962C8B-B14F-4D97-AF65-F5344CB8AC3E}">
        <p14:creationId xmlns:p14="http://schemas.microsoft.com/office/powerpoint/2010/main" val="29793370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Codes are now divided based on indication and number of anatomical sites</a:t>
            </a:r>
          </a:p>
        </p:txBody>
      </p:sp>
      <p:sp>
        <p:nvSpPr>
          <p:cNvPr id="4" name="Slide Number Placeholder 3"/>
          <p:cNvSpPr>
            <a:spLocks noGrp="1"/>
          </p:cNvSpPr>
          <p:nvPr>
            <p:ph type="sldNum" sz="quarter" idx="5"/>
          </p:nvPr>
        </p:nvSpPr>
        <p:spPr/>
        <p:txBody>
          <a:bodyPr/>
          <a:lstStyle/>
          <a:p>
            <a:fld id="{FBE1FA07-A4E3-AA4B-AD40-67C1D3869D54}" type="slidenum">
              <a:rPr lang="en-US" smtClean="0"/>
              <a:pPr/>
              <a:t>77</a:t>
            </a:fld>
            <a:endParaRPr lang="en-US" dirty="0"/>
          </a:p>
        </p:txBody>
      </p:sp>
    </p:spTree>
    <p:extLst>
      <p:ext uri="{BB962C8B-B14F-4D97-AF65-F5344CB8AC3E}">
        <p14:creationId xmlns:p14="http://schemas.microsoft.com/office/powerpoint/2010/main" val="23614747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78</a:t>
            </a:fld>
            <a:endParaRPr lang="en-US" dirty="0"/>
          </a:p>
        </p:txBody>
      </p:sp>
    </p:spTree>
    <p:extLst>
      <p:ext uri="{BB962C8B-B14F-4D97-AF65-F5344CB8AC3E}">
        <p14:creationId xmlns:p14="http://schemas.microsoft.com/office/powerpoint/2010/main" val="25502956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79</a:t>
            </a:fld>
            <a:endParaRPr lang="en-US" dirty="0"/>
          </a:p>
        </p:txBody>
      </p:sp>
    </p:spTree>
    <p:extLst>
      <p:ext uri="{BB962C8B-B14F-4D97-AF65-F5344CB8AC3E}">
        <p14:creationId xmlns:p14="http://schemas.microsoft.com/office/powerpoint/2010/main" val="11666977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80</a:t>
            </a:fld>
            <a:endParaRPr lang="en-US" dirty="0"/>
          </a:p>
        </p:txBody>
      </p:sp>
    </p:spTree>
    <p:extLst>
      <p:ext uri="{BB962C8B-B14F-4D97-AF65-F5344CB8AC3E}">
        <p14:creationId xmlns:p14="http://schemas.microsoft.com/office/powerpoint/2010/main" val="36604690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Notes added to clarify that analysis is included in implantation and therefore shouldn’t be reported on the same date as insertion, replacement, or revision.</a:t>
            </a:r>
          </a:p>
        </p:txBody>
      </p:sp>
      <p:sp>
        <p:nvSpPr>
          <p:cNvPr id="4" name="Slide Number Placeholder 3"/>
          <p:cNvSpPr>
            <a:spLocks noGrp="1"/>
          </p:cNvSpPr>
          <p:nvPr>
            <p:ph type="sldNum" sz="quarter" idx="5"/>
          </p:nvPr>
        </p:nvSpPr>
        <p:spPr/>
        <p:txBody>
          <a:bodyPr/>
          <a:lstStyle/>
          <a:p>
            <a:fld id="{FBE1FA07-A4E3-AA4B-AD40-67C1D3869D54}" type="slidenum">
              <a:rPr lang="en-US" smtClean="0"/>
              <a:pPr/>
              <a:t>81</a:t>
            </a:fld>
            <a:endParaRPr lang="en-US" dirty="0"/>
          </a:p>
        </p:txBody>
      </p:sp>
    </p:spTree>
    <p:extLst>
      <p:ext uri="{BB962C8B-B14F-4D97-AF65-F5344CB8AC3E}">
        <p14:creationId xmlns:p14="http://schemas.microsoft.com/office/powerpoint/2010/main" val="108638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15</a:t>
            </a:fld>
            <a:endParaRPr lang="en-US" dirty="0"/>
          </a:p>
        </p:txBody>
      </p:sp>
    </p:spTree>
    <p:extLst>
      <p:ext uri="{BB962C8B-B14F-4D97-AF65-F5344CB8AC3E}">
        <p14:creationId xmlns:p14="http://schemas.microsoft.com/office/powerpoint/2010/main" val="1749469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used for cell-free nucleic acid – liquid biopsy</a:t>
            </a:r>
          </a:p>
        </p:txBody>
      </p:sp>
      <p:sp>
        <p:nvSpPr>
          <p:cNvPr id="4" name="Slide Number Placeholder 3"/>
          <p:cNvSpPr>
            <a:spLocks noGrp="1"/>
          </p:cNvSpPr>
          <p:nvPr>
            <p:ph type="sldNum" sz="quarter" idx="5"/>
          </p:nvPr>
        </p:nvSpPr>
        <p:spPr/>
        <p:txBody>
          <a:bodyPr/>
          <a:lstStyle/>
          <a:p>
            <a:fld id="{FBE1FA07-A4E3-AA4B-AD40-67C1D3869D54}" type="slidenum">
              <a:rPr lang="en-US" smtClean="0"/>
              <a:pPr/>
              <a:t>16</a:t>
            </a:fld>
            <a:endParaRPr lang="en-US" dirty="0"/>
          </a:p>
        </p:txBody>
      </p:sp>
    </p:spTree>
    <p:extLst>
      <p:ext uri="{BB962C8B-B14F-4D97-AF65-F5344CB8AC3E}">
        <p14:creationId xmlns:p14="http://schemas.microsoft.com/office/powerpoint/2010/main" val="2644938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Removed the word targeted; changed order to be consistent with current conventions; removed specific genes</a:t>
            </a:r>
          </a:p>
        </p:txBody>
      </p:sp>
      <p:sp>
        <p:nvSpPr>
          <p:cNvPr id="4" name="Slide Number Placeholder 3"/>
          <p:cNvSpPr>
            <a:spLocks noGrp="1"/>
          </p:cNvSpPr>
          <p:nvPr>
            <p:ph type="sldNum" sz="quarter" idx="5"/>
          </p:nvPr>
        </p:nvSpPr>
        <p:spPr/>
        <p:txBody>
          <a:bodyPr/>
          <a:lstStyle/>
          <a:p>
            <a:fld id="{FBE1FA07-A4E3-AA4B-AD40-67C1D3869D54}" type="slidenum">
              <a:rPr lang="en-US" smtClean="0"/>
              <a:pPr/>
              <a:t>17</a:t>
            </a:fld>
            <a:endParaRPr lang="en-US" dirty="0"/>
          </a:p>
        </p:txBody>
      </p:sp>
    </p:spTree>
    <p:extLst>
      <p:ext uri="{BB962C8B-B14F-4D97-AF65-F5344CB8AC3E}">
        <p14:creationId xmlns:p14="http://schemas.microsoft.com/office/powerpoint/2010/main" val="1465377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18</a:t>
            </a:fld>
            <a:endParaRPr lang="en-US" dirty="0"/>
          </a:p>
        </p:txBody>
      </p:sp>
    </p:spTree>
    <p:extLst>
      <p:ext uri="{BB962C8B-B14F-4D97-AF65-F5344CB8AC3E}">
        <p14:creationId xmlns:p14="http://schemas.microsoft.com/office/powerpoint/2010/main" val="2101165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a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9670598" cy="667048"/>
          </a:xfrm>
        </p:spPr>
        <p:txBody>
          <a:bodyPr anchor="ctr" anchorCtr="0">
            <a:noAutofit/>
          </a:bodyPr>
          <a:lstStyle>
            <a:lvl1pPr algn="l">
              <a:defRPr sz="4400">
                <a:solidFill>
                  <a:schemeClr val="tx1"/>
                </a:solidFill>
              </a:defRPr>
            </a:lvl1pPr>
          </a:lstStyle>
          <a:p>
            <a:r>
              <a:rPr lang="en-US" dirty="0"/>
              <a:t>Presentation Title</a:t>
            </a:r>
          </a:p>
        </p:txBody>
      </p:sp>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0" y="5718753"/>
            <a:ext cx="9670598" cy="269875"/>
          </a:xfrm>
        </p:spPr>
        <p:txBody>
          <a:bodyPr anchor="ctr"/>
          <a:lstStyle>
            <a:lvl1pPr>
              <a:defRPr lang="en-US" sz="2000" b="1" kern="1200" dirty="0" smtClean="0">
                <a:solidFill>
                  <a:schemeClr val="tx1"/>
                </a:solidFill>
                <a:latin typeface="+mn-lt"/>
                <a:ea typeface="+mn-ea"/>
                <a:cs typeface="+mn-cs"/>
              </a:defRPr>
            </a:lvl1pPr>
          </a:lstStyle>
          <a:p>
            <a:pPr lvl="0"/>
            <a:r>
              <a:rPr lang="en-US" dirty="0"/>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20000"/>
                    <a:lumOff val="80000"/>
                  </a:schemeClr>
                </a:solidFill>
                <a:effectLst/>
                <a:uLnTx/>
                <a:uFillTx/>
              </a:rPr>
              <a:t>© Health Catalyst. Confidential and Proprietary.</a:t>
            </a:r>
          </a:p>
        </p:txBody>
      </p:sp>
    </p:spTree>
    <p:extLst>
      <p:ext uri="{BB962C8B-B14F-4D97-AF65-F5344CB8AC3E}">
        <p14:creationId xmlns:p14="http://schemas.microsoft.com/office/powerpoint/2010/main" val="29165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ooter - One Colum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038226"/>
            <a:ext cx="10515600" cy="4638673"/>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5" name="Group 4">
            <a:extLst>
              <a:ext uri="{FF2B5EF4-FFF2-40B4-BE49-F238E27FC236}">
                <a16:creationId xmlns:a16="http://schemas.microsoft.com/office/drawing/2014/main" id="{B664E88F-307A-DB40-B2B8-A6ACEE9F6D5C}"/>
              </a:ext>
            </a:extLst>
          </p:cNvPr>
          <p:cNvGrpSpPr/>
          <p:nvPr userDrawn="1"/>
        </p:nvGrpSpPr>
        <p:grpSpPr>
          <a:xfrm>
            <a:off x="725020" y="6001879"/>
            <a:ext cx="10741959" cy="387014"/>
            <a:chOff x="725020" y="6001879"/>
            <a:chExt cx="10741959" cy="387014"/>
          </a:xfrm>
        </p:grpSpPr>
        <p:cxnSp>
          <p:nvCxnSpPr>
            <p:cNvPr id="6" name="Straight Connector 5">
              <a:extLst>
                <a:ext uri="{FF2B5EF4-FFF2-40B4-BE49-F238E27FC236}">
                  <a16:creationId xmlns:a16="http://schemas.microsoft.com/office/drawing/2014/main" id="{F4B2A32C-99E1-19FC-2170-1EDC074C5FC4}"/>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CE21FC4-AEF7-0958-E898-1725533E04EA}"/>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8" name="Picture 7" descr="A picture containing font, graphics, graphic design, typography&#10;&#10;Description automatically generated">
              <a:extLst>
                <a:ext uri="{FF2B5EF4-FFF2-40B4-BE49-F238E27FC236}">
                  <a16:creationId xmlns:a16="http://schemas.microsoft.com/office/drawing/2014/main" id="{12B226E4-5AAB-AD6E-4DD5-901D0F35B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323723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oter - Two Colum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838200" y="374652"/>
            <a:ext cx="10515600" cy="473074"/>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199" y="1047751"/>
            <a:ext cx="5111496" cy="4629148"/>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9BB2A2F3-7DF0-4B58-BEFC-12E19B817DB8}"/>
              </a:ext>
            </a:extLst>
          </p:cNvPr>
          <p:cNvSpPr>
            <a:spLocks noGrp="1"/>
          </p:cNvSpPr>
          <p:nvPr>
            <p:ph idx="13" hasCustomPrompt="1"/>
          </p:nvPr>
        </p:nvSpPr>
        <p:spPr>
          <a:xfrm>
            <a:off x="6241313" y="1047751"/>
            <a:ext cx="5112488" cy="4629148"/>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4" name="Group 3">
            <a:extLst>
              <a:ext uri="{FF2B5EF4-FFF2-40B4-BE49-F238E27FC236}">
                <a16:creationId xmlns:a16="http://schemas.microsoft.com/office/drawing/2014/main" id="{61C7BFC4-2615-B752-5789-67ABC4927F71}"/>
              </a:ext>
            </a:extLst>
          </p:cNvPr>
          <p:cNvGrpSpPr/>
          <p:nvPr userDrawn="1"/>
        </p:nvGrpSpPr>
        <p:grpSpPr>
          <a:xfrm>
            <a:off x="725020" y="6001879"/>
            <a:ext cx="10741959" cy="387014"/>
            <a:chOff x="725020" y="6001879"/>
            <a:chExt cx="10741959" cy="387014"/>
          </a:xfrm>
        </p:grpSpPr>
        <p:cxnSp>
          <p:nvCxnSpPr>
            <p:cNvPr id="5" name="Straight Connector 4">
              <a:extLst>
                <a:ext uri="{FF2B5EF4-FFF2-40B4-BE49-F238E27FC236}">
                  <a16:creationId xmlns:a16="http://schemas.microsoft.com/office/drawing/2014/main" id="{EF31E3ED-C85A-8BAF-F060-51C7B8B693AA}"/>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FEE455F-7FA6-34FA-76DC-CEAA704F8D2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7" name="Picture 6" descr="A picture containing font, graphics, graphic design, typography&#10;&#10;Description automatically generated">
              <a:extLst>
                <a:ext uri="{FF2B5EF4-FFF2-40B4-BE49-F238E27FC236}">
                  <a16:creationId xmlns:a16="http://schemas.microsoft.com/office/drawing/2014/main" id="{A2E3FED0-6347-364E-D308-54CB516207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79447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 One Column, Sub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838200" y="365125"/>
            <a:ext cx="10515600"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519453"/>
            <a:ext cx="10515600" cy="4157446"/>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5" name="Text Placeholder 14">
            <a:extLst>
              <a:ext uri="{FF2B5EF4-FFF2-40B4-BE49-F238E27FC236}">
                <a16:creationId xmlns:a16="http://schemas.microsoft.com/office/drawing/2014/main" id="{606B5201-290D-4D38-9B69-33AD01FFD9BB}"/>
              </a:ext>
            </a:extLst>
          </p:cNvPr>
          <p:cNvSpPr>
            <a:spLocks noGrp="1"/>
          </p:cNvSpPr>
          <p:nvPr>
            <p:ph type="body" sz="quarter" idx="14" hasCustomPrompt="1"/>
          </p:nvPr>
        </p:nvSpPr>
        <p:spPr>
          <a:xfrm>
            <a:off x="838200" y="926235"/>
            <a:ext cx="10515600" cy="393192"/>
          </a:xfrm>
        </p:spPr>
        <p:txBody>
          <a:bodyPr rIns="0" anchor="ctr">
            <a:noAutofit/>
          </a:bodyPr>
          <a:lstStyle>
            <a:lvl1pPr>
              <a:defRPr lang="en-US" sz="2200" b="1" kern="1200" dirty="0">
                <a:solidFill>
                  <a:schemeClr val="bg1">
                    <a:lumMod val="75000"/>
                    <a:lumOff val="25000"/>
                  </a:schemeClr>
                </a:solidFill>
                <a:latin typeface="+mn-lt"/>
                <a:ea typeface="+mn-ea"/>
                <a:cs typeface="+mn-cs"/>
              </a:defRPr>
            </a:lvl1pPr>
          </a:lstStyle>
          <a:p>
            <a:pPr lvl="0"/>
            <a:r>
              <a:rPr lang="en-US" dirty="0"/>
              <a:t>Slide Subtitle</a:t>
            </a:r>
          </a:p>
        </p:txBody>
      </p:sp>
      <p:grpSp>
        <p:nvGrpSpPr>
          <p:cNvPr id="4" name="Group 3">
            <a:extLst>
              <a:ext uri="{FF2B5EF4-FFF2-40B4-BE49-F238E27FC236}">
                <a16:creationId xmlns:a16="http://schemas.microsoft.com/office/drawing/2014/main" id="{A781C98C-9083-A428-28E2-1CAC1FC03179}"/>
              </a:ext>
            </a:extLst>
          </p:cNvPr>
          <p:cNvGrpSpPr/>
          <p:nvPr userDrawn="1"/>
        </p:nvGrpSpPr>
        <p:grpSpPr>
          <a:xfrm>
            <a:off x="725020" y="6001879"/>
            <a:ext cx="10741959" cy="387014"/>
            <a:chOff x="725020" y="6001879"/>
            <a:chExt cx="10741959" cy="387014"/>
          </a:xfrm>
        </p:grpSpPr>
        <p:cxnSp>
          <p:nvCxnSpPr>
            <p:cNvPr id="5" name="Straight Connector 4">
              <a:extLst>
                <a:ext uri="{FF2B5EF4-FFF2-40B4-BE49-F238E27FC236}">
                  <a16:creationId xmlns:a16="http://schemas.microsoft.com/office/drawing/2014/main" id="{1A7042F1-211E-1AD2-3130-D664AA8BB00D}"/>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03A8DE-DEBF-1385-1C28-9BF13878873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7" name="Picture 6" descr="A picture containing font, graphics, graphic design, typography&#10;&#10;Description automatically generated">
              <a:extLst>
                <a:ext uri="{FF2B5EF4-FFF2-40B4-BE49-F238E27FC236}">
                  <a16:creationId xmlns:a16="http://schemas.microsoft.com/office/drawing/2014/main" id="{D9E36C5A-9C6B-0252-269C-484C05A911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92589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c - One Column,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53BDE4F-103E-4F94-8A20-05F557660BF3}"/>
              </a:ext>
            </a:extLst>
          </p:cNvPr>
          <p:cNvSpPr>
            <a:spLocks noGrp="1"/>
          </p:cNvSpPr>
          <p:nvPr>
            <p:ph sz="half" idx="1" hasCustomPrompt="1"/>
          </p:nvPr>
        </p:nvSpPr>
        <p:spPr>
          <a:xfrm>
            <a:off x="838199" y="1519453"/>
            <a:ext cx="10515599" cy="4157446"/>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3" name="Text Placeholder 21">
            <a:extLst>
              <a:ext uri="{FF2B5EF4-FFF2-40B4-BE49-F238E27FC236}">
                <a16:creationId xmlns:a16="http://schemas.microsoft.com/office/drawing/2014/main" id="{7CAAAC83-8BA4-4341-9EFF-7F1FADBDD334}"/>
              </a:ext>
            </a:extLst>
          </p:cNvPr>
          <p:cNvSpPr>
            <a:spLocks noGrp="1"/>
          </p:cNvSpPr>
          <p:nvPr>
            <p:ph type="body" sz="quarter" idx="14" hasCustomPrompt="1"/>
          </p:nvPr>
        </p:nvSpPr>
        <p:spPr>
          <a:xfrm>
            <a:off x="838198" y="930802"/>
            <a:ext cx="10515600" cy="390203"/>
          </a:xfrm>
        </p:spPr>
        <p:txBody>
          <a:bodyPr rIns="0" anchor="ctr">
            <a:noAutofit/>
          </a:bodyPr>
          <a:lstStyle>
            <a:lvl1pPr>
              <a:defRPr lang="en-US" sz="2200" b="1" kern="1200" dirty="0">
                <a:solidFill>
                  <a:schemeClr val="bg1">
                    <a:lumMod val="75000"/>
                    <a:lumOff val="25000"/>
                  </a:schemeClr>
                </a:solidFill>
                <a:latin typeface="+mn-lt"/>
                <a:ea typeface="+mn-ea"/>
                <a:cs typeface="+mn-cs"/>
              </a:defRPr>
            </a:lvl1pPr>
          </a:lstStyle>
          <a:p>
            <a:pPr lvl="0"/>
            <a:r>
              <a:rPr lang="en-US" dirty="0"/>
              <a:t>Slide Subtitle</a:t>
            </a:r>
          </a:p>
        </p:txBody>
      </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199" y="365126"/>
            <a:ext cx="10515600" cy="473074"/>
          </a:xfrm>
        </p:spPr>
        <p:txBody>
          <a:bodyPr/>
          <a:lstStyle>
            <a:lvl1pPr>
              <a:defRPr lang="en-US" sz="4000" b="1" kern="1200" dirty="0">
                <a:solidFill>
                  <a:schemeClr val="bg2"/>
                </a:solidFill>
                <a:latin typeface="+mn-lt"/>
                <a:ea typeface="+mn-ea"/>
                <a:cs typeface="+mn-cs"/>
              </a:defRPr>
            </a:lvl1pPr>
          </a:lstStyle>
          <a:p>
            <a:r>
              <a:rPr lang="en-US" dirty="0"/>
              <a:t>Slide Title</a:t>
            </a:r>
          </a:p>
        </p:txBody>
      </p:sp>
      <p:grpSp>
        <p:nvGrpSpPr>
          <p:cNvPr id="2" name="Group 1">
            <a:extLst>
              <a:ext uri="{FF2B5EF4-FFF2-40B4-BE49-F238E27FC236}">
                <a16:creationId xmlns:a16="http://schemas.microsoft.com/office/drawing/2014/main" id="{C956221D-665A-89DF-A0D1-04497F21E3F8}"/>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22E98F08-0F10-011A-B3A2-7E2356DAB5E4}"/>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2BE5810-531D-D9F5-2D52-CFC3CA27603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668B7F45-0266-B120-60CF-66F8618E9C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2580965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c - Two Colum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1128675" y="987879"/>
            <a:ext cx="9939705"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11" name="Content Placeholder 2">
            <a:extLst>
              <a:ext uri="{FF2B5EF4-FFF2-40B4-BE49-F238E27FC236}">
                <a16:creationId xmlns:a16="http://schemas.microsoft.com/office/drawing/2014/main" id="{37A4B8C3-5BED-4AE1-B61D-1427C4C84111}"/>
              </a:ext>
            </a:extLst>
          </p:cNvPr>
          <p:cNvSpPr>
            <a:spLocks noGrp="1"/>
          </p:cNvSpPr>
          <p:nvPr>
            <p:ph sz="half" idx="15" hasCustomPrompt="1"/>
          </p:nvPr>
        </p:nvSpPr>
        <p:spPr>
          <a:xfrm>
            <a:off x="6236256" y="2166120"/>
            <a:ext cx="4846320" cy="3510303"/>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6" name="Content Placeholder 2">
            <a:extLst>
              <a:ext uri="{FF2B5EF4-FFF2-40B4-BE49-F238E27FC236}">
                <a16:creationId xmlns:a16="http://schemas.microsoft.com/office/drawing/2014/main" id="{D8BF4F10-37A5-4F4A-BD09-C291F8F254BE}"/>
              </a:ext>
            </a:extLst>
          </p:cNvPr>
          <p:cNvSpPr>
            <a:spLocks noGrp="1"/>
          </p:cNvSpPr>
          <p:nvPr>
            <p:ph sz="half" idx="1" hasCustomPrompt="1"/>
          </p:nvPr>
        </p:nvSpPr>
        <p:spPr>
          <a:xfrm>
            <a:off x="1123619" y="2166596"/>
            <a:ext cx="4846320" cy="3510303"/>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3" name="Text Placeholder 14">
            <a:extLst>
              <a:ext uri="{FF2B5EF4-FFF2-40B4-BE49-F238E27FC236}">
                <a16:creationId xmlns:a16="http://schemas.microsoft.com/office/drawing/2014/main" id="{CE124EBA-F971-04E3-C644-8E74006DF6DB}"/>
              </a:ext>
            </a:extLst>
          </p:cNvPr>
          <p:cNvSpPr>
            <a:spLocks noGrp="1"/>
          </p:cNvSpPr>
          <p:nvPr>
            <p:ph type="body" sz="quarter" idx="14" hasCustomPrompt="1"/>
          </p:nvPr>
        </p:nvSpPr>
        <p:spPr>
          <a:xfrm>
            <a:off x="1128676" y="1568141"/>
            <a:ext cx="9939704" cy="393192"/>
          </a:xfrm>
        </p:spPr>
        <p:txBody>
          <a:bodyPr>
            <a:noAutofit/>
          </a:bodyPr>
          <a:lstStyle>
            <a:lvl1pPr>
              <a:defRPr lang="en-US" sz="2200" b="1" kern="1200" dirty="0">
                <a:solidFill>
                  <a:schemeClr val="bg1">
                    <a:lumMod val="75000"/>
                    <a:lumOff val="25000"/>
                  </a:schemeClr>
                </a:solidFill>
                <a:latin typeface="+mn-lt"/>
                <a:ea typeface="+mn-ea"/>
                <a:cs typeface="+mn-cs"/>
              </a:defRPr>
            </a:lvl1pPr>
          </a:lstStyle>
          <a:p>
            <a:pPr lvl="0"/>
            <a:r>
              <a:rPr lang="en-US" dirty="0"/>
              <a:t>Slide Subtitle</a:t>
            </a:r>
          </a:p>
        </p:txBody>
      </p:sp>
      <p:grpSp>
        <p:nvGrpSpPr>
          <p:cNvPr id="2" name="Group 1">
            <a:extLst>
              <a:ext uri="{FF2B5EF4-FFF2-40B4-BE49-F238E27FC236}">
                <a16:creationId xmlns:a16="http://schemas.microsoft.com/office/drawing/2014/main" id="{E9DC329B-643C-93A0-C990-FDD28D876690}"/>
              </a:ext>
            </a:extLst>
          </p:cNvPr>
          <p:cNvGrpSpPr/>
          <p:nvPr userDrawn="1"/>
        </p:nvGrpSpPr>
        <p:grpSpPr>
          <a:xfrm>
            <a:off x="725020" y="6001879"/>
            <a:ext cx="10741959" cy="387014"/>
            <a:chOff x="725020" y="6001879"/>
            <a:chExt cx="10741959" cy="387014"/>
          </a:xfrm>
        </p:grpSpPr>
        <p:cxnSp>
          <p:nvCxnSpPr>
            <p:cNvPr id="4" name="Straight Connector 3">
              <a:extLst>
                <a:ext uri="{FF2B5EF4-FFF2-40B4-BE49-F238E27FC236}">
                  <a16:creationId xmlns:a16="http://schemas.microsoft.com/office/drawing/2014/main" id="{8222C2BF-44AC-9955-0B4C-4C708926DC22}"/>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0088D08-A3A4-90B8-D655-A6F2517E616C}"/>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6" name="Picture 5" descr="A picture containing font, graphics, graphic design, typography&#10;&#10;Description automatically generated">
              <a:extLst>
                <a:ext uri="{FF2B5EF4-FFF2-40B4-BE49-F238E27FC236}">
                  <a16:creationId xmlns:a16="http://schemas.microsoft.com/office/drawing/2014/main" id="{F8515AEF-2069-DA4A-D83E-A1BB115C44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4053305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c - One Colum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A2E6C684-2E7B-44C2-8A23-395F65CE5D58}"/>
              </a:ext>
            </a:extLst>
          </p:cNvPr>
          <p:cNvSpPr>
            <a:spLocks noGrp="1"/>
          </p:cNvSpPr>
          <p:nvPr>
            <p:ph type="title" hasCustomPrompt="1"/>
          </p:nvPr>
        </p:nvSpPr>
        <p:spPr>
          <a:xfrm>
            <a:off x="1123620" y="987879"/>
            <a:ext cx="9939704"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4" name="Content Placeholder 2">
            <a:extLst>
              <a:ext uri="{FF2B5EF4-FFF2-40B4-BE49-F238E27FC236}">
                <a16:creationId xmlns:a16="http://schemas.microsoft.com/office/drawing/2014/main" id="{215373DB-0E2B-4643-B2C0-7A2465EE66A6}"/>
              </a:ext>
            </a:extLst>
          </p:cNvPr>
          <p:cNvSpPr>
            <a:spLocks noGrp="1"/>
          </p:cNvSpPr>
          <p:nvPr>
            <p:ph sz="half" idx="1" hasCustomPrompt="1"/>
          </p:nvPr>
        </p:nvSpPr>
        <p:spPr>
          <a:xfrm>
            <a:off x="1123620" y="1673850"/>
            <a:ext cx="9939704" cy="4003050"/>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2" name="Group 1">
            <a:extLst>
              <a:ext uri="{FF2B5EF4-FFF2-40B4-BE49-F238E27FC236}">
                <a16:creationId xmlns:a16="http://schemas.microsoft.com/office/drawing/2014/main" id="{06689083-74D4-E614-30C8-227266BF6585}"/>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33CE5507-5E1C-650B-6193-DBA0AB2734E5}"/>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BB21729-3A5F-87B5-E826-ACD45C78BD2D}"/>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65429199-CCE2-3564-0937-1C56D05992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2660563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8363218E-1E25-48BA-8BD4-C9C57223E538}"/>
              </a:ext>
            </a:extLst>
          </p:cNvPr>
          <p:cNvSpPr>
            <a:spLocks noGrp="1"/>
          </p:cNvSpPr>
          <p:nvPr>
            <p:ph type="pic" sz="quarter" idx="10"/>
          </p:nvPr>
        </p:nvSpPr>
        <p:spPr>
          <a:xfrm>
            <a:off x="879865" y="777016"/>
            <a:ext cx="10432269" cy="4881387"/>
          </a:xfrm>
          <a:prstGeom prst="rect">
            <a:avLst/>
          </a:prstGeom>
          <a:noFill/>
        </p:spPr>
        <p:txBody>
          <a:bodyPr wrap="square">
            <a:noAutofit/>
          </a:bodyPr>
          <a:lstStyle/>
          <a:p>
            <a:r>
              <a:rPr lang="en-US"/>
              <a:t>Click icon to add picture</a:t>
            </a:r>
            <a:endParaRPr lang="en-US" dirty="0"/>
          </a:p>
        </p:txBody>
      </p:sp>
      <p:grpSp>
        <p:nvGrpSpPr>
          <p:cNvPr id="2" name="Group 1">
            <a:extLst>
              <a:ext uri="{FF2B5EF4-FFF2-40B4-BE49-F238E27FC236}">
                <a16:creationId xmlns:a16="http://schemas.microsoft.com/office/drawing/2014/main" id="{2B2835E0-7FCA-C33D-104B-F96C63A3F7B0}"/>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6C753963-74ED-AF98-3672-3CA669AFB540}"/>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758F151-E56A-2979-C41B-E47CE37A8388}"/>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91526758-20A6-861B-8828-791CB14EE8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32479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ternate Pictur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C4C614BF-252B-49CA-B6BF-1FBAE9A30F2D}"/>
              </a:ext>
            </a:extLst>
          </p:cNvPr>
          <p:cNvSpPr>
            <a:spLocks noGrp="1"/>
          </p:cNvSpPr>
          <p:nvPr>
            <p:ph type="pic" sz="quarter" idx="10"/>
          </p:nvPr>
        </p:nvSpPr>
        <p:spPr>
          <a:xfrm>
            <a:off x="6300472" y="786541"/>
            <a:ext cx="5079651" cy="4881387"/>
          </a:xfrm>
          <a:prstGeom prst="rect">
            <a:avLst/>
          </a:prstGeom>
          <a:noFill/>
        </p:spPr>
        <p:txBody>
          <a:bodyPr wrap="square">
            <a:noAutofit/>
          </a:bodyPr>
          <a:lstStyle/>
          <a:p>
            <a:r>
              <a:rPr lang="en-US"/>
              <a:t>Click icon to add picture</a:t>
            </a:r>
            <a:endParaRPr lang="en-US" dirty="0"/>
          </a:p>
        </p:txBody>
      </p:sp>
      <p:sp>
        <p:nvSpPr>
          <p:cNvPr id="14" name="Picture Placeholder 2">
            <a:extLst>
              <a:ext uri="{FF2B5EF4-FFF2-40B4-BE49-F238E27FC236}">
                <a16:creationId xmlns:a16="http://schemas.microsoft.com/office/drawing/2014/main" id="{FE21B81A-67DB-C416-4873-338F2409A7AC}"/>
              </a:ext>
            </a:extLst>
          </p:cNvPr>
          <p:cNvSpPr>
            <a:spLocks noGrp="1"/>
          </p:cNvSpPr>
          <p:nvPr>
            <p:ph type="pic" sz="quarter" idx="16"/>
          </p:nvPr>
        </p:nvSpPr>
        <p:spPr>
          <a:xfrm>
            <a:off x="770890" y="786541"/>
            <a:ext cx="5079651" cy="4881387"/>
          </a:xfrm>
          <a:prstGeom prst="rect">
            <a:avLst/>
          </a:prstGeom>
          <a:noFill/>
        </p:spPr>
        <p:txBody>
          <a:bodyPr wrap="square">
            <a:noAutofit/>
          </a:bodyPr>
          <a:lstStyle/>
          <a:p>
            <a:r>
              <a:rPr lang="en-US"/>
              <a:t>Click icon to add picture</a:t>
            </a:r>
            <a:endParaRPr lang="en-US" dirty="0"/>
          </a:p>
        </p:txBody>
      </p:sp>
      <p:grpSp>
        <p:nvGrpSpPr>
          <p:cNvPr id="2" name="Group 1">
            <a:extLst>
              <a:ext uri="{FF2B5EF4-FFF2-40B4-BE49-F238E27FC236}">
                <a16:creationId xmlns:a16="http://schemas.microsoft.com/office/drawing/2014/main" id="{A57D5D50-1101-B65D-E4B7-36EE3EB614BA}"/>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67C16068-36CA-E4B1-3470-C05F9FC05BDA}"/>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D890DA4-FCCE-DE52-729A-B3E1AA91B9CA}"/>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CE4C6E90-5DB5-8D5D-F0BA-737EA79409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566780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1DBB741-4F65-4FAB-B65A-D22C244384F7}"/>
              </a:ext>
            </a:extLst>
          </p:cNvPr>
          <p:cNvSpPr txBox="1"/>
          <p:nvPr userDrawn="1"/>
        </p:nvSpPr>
        <p:spPr>
          <a:xfrm>
            <a:off x="3652100" y="2219915"/>
            <a:ext cx="4741962" cy="623828"/>
          </a:xfrm>
          <a:prstGeom prst="rect">
            <a:avLst/>
          </a:prstGeom>
          <a:noFill/>
        </p:spPr>
        <p:txBody>
          <a:bodyPr wrap="square" rtlCol="0">
            <a:noAutofit/>
          </a:bodyPr>
          <a:lstStyle/>
          <a:p>
            <a:pPr algn="ctr"/>
            <a:r>
              <a:rPr lang="en-US" sz="4400" b="1" kern="1200" dirty="0">
                <a:solidFill>
                  <a:schemeClr val="bg2"/>
                </a:solidFill>
                <a:latin typeface="+mn-lt"/>
                <a:ea typeface="+mj-ea"/>
                <a:cs typeface="+mj-cs"/>
              </a:rPr>
              <a:t>Questions?</a:t>
            </a:r>
          </a:p>
        </p:txBody>
      </p:sp>
      <p:sp>
        <p:nvSpPr>
          <p:cNvPr id="9" name="Text Placeholder 10">
            <a:extLst>
              <a:ext uri="{FF2B5EF4-FFF2-40B4-BE49-F238E27FC236}">
                <a16:creationId xmlns:a16="http://schemas.microsoft.com/office/drawing/2014/main" id="{75528DE2-BABB-4789-9513-D03096388E93}"/>
              </a:ext>
            </a:extLst>
          </p:cNvPr>
          <p:cNvSpPr>
            <a:spLocks noGrp="1"/>
          </p:cNvSpPr>
          <p:nvPr>
            <p:ph type="body" sz="quarter" idx="10" hasCustomPrompt="1"/>
          </p:nvPr>
        </p:nvSpPr>
        <p:spPr>
          <a:xfrm>
            <a:off x="3652100" y="3225018"/>
            <a:ext cx="4741961" cy="39867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1" i="0" u="none" strike="noStrike" kern="1200" cap="none" spc="0" normalizeH="0" baseline="0" dirty="0">
                <a:ln>
                  <a:noFill/>
                </a:ln>
                <a:solidFill>
                  <a:schemeClr val="tx2"/>
                </a:solidFill>
                <a:effectLst/>
                <a:uLnTx/>
                <a:uFillTx/>
                <a:latin typeface="Calibri" panose="020F0502020204030204"/>
                <a:ea typeface="+mn-ea"/>
                <a:cs typeface="+mn-cs"/>
              </a:defRPr>
            </a:lvl1pPr>
          </a:lstStyle>
          <a:p>
            <a:r>
              <a:rPr lang="en-US" dirty="0"/>
              <a:t>Presenter Name and Title</a:t>
            </a:r>
          </a:p>
        </p:txBody>
      </p:sp>
      <p:sp>
        <p:nvSpPr>
          <p:cNvPr id="10" name="Text Placeholder 10">
            <a:extLst>
              <a:ext uri="{FF2B5EF4-FFF2-40B4-BE49-F238E27FC236}">
                <a16:creationId xmlns:a16="http://schemas.microsoft.com/office/drawing/2014/main" id="{EE6FF597-D3AF-4163-A50F-5AE588BDBAA0}"/>
              </a:ext>
            </a:extLst>
          </p:cNvPr>
          <p:cNvSpPr>
            <a:spLocks noGrp="1"/>
          </p:cNvSpPr>
          <p:nvPr>
            <p:ph type="body" sz="quarter" idx="11" hasCustomPrompt="1"/>
          </p:nvPr>
        </p:nvSpPr>
        <p:spPr>
          <a:xfrm>
            <a:off x="3652100" y="3653231"/>
            <a:ext cx="4741962" cy="39867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0" i="1" u="none" strike="noStrike" kern="1200" cap="none" spc="0" normalizeH="0" baseline="0" dirty="0">
                <a:ln>
                  <a:noFill/>
                </a:ln>
                <a:solidFill>
                  <a:schemeClr val="tx2"/>
                </a:solidFill>
                <a:effectLst/>
                <a:uLnTx/>
                <a:uFillTx/>
                <a:latin typeface="Calibri" panose="020F0502020204030204"/>
                <a:ea typeface="+mn-ea"/>
                <a:cs typeface="+mn-cs"/>
              </a:defRPr>
            </a:lvl1pPr>
          </a:lstStyle>
          <a:p>
            <a:r>
              <a:rPr lang="en-US" dirty="0"/>
              <a:t>Presenter Email</a:t>
            </a:r>
          </a:p>
        </p:txBody>
      </p:sp>
      <p:grpSp>
        <p:nvGrpSpPr>
          <p:cNvPr id="2" name="Group 1">
            <a:extLst>
              <a:ext uri="{FF2B5EF4-FFF2-40B4-BE49-F238E27FC236}">
                <a16:creationId xmlns:a16="http://schemas.microsoft.com/office/drawing/2014/main" id="{3AA2779A-F700-434D-1FCA-E5B50AE9F05F}"/>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FDA8463A-B76D-B3CD-BADB-C02F7A63F5E8}"/>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8706402-5EAF-4CD9-3D68-F42B089AC2E7}"/>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F0FF634B-E3FF-567B-BF3B-3450782C66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711135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5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Presentatio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9670598" cy="667048"/>
          </a:xfrm>
        </p:spPr>
        <p:txBody>
          <a:bodyPr anchor="ctr" anchorCtr="0">
            <a:noAutofit/>
          </a:bodyPr>
          <a:lstStyle>
            <a:lvl1pPr algn="l">
              <a:defRPr sz="4400">
                <a:solidFill>
                  <a:schemeClr val="bg2"/>
                </a:solidFill>
              </a:defRPr>
            </a:lvl1pPr>
          </a:lstStyle>
          <a:p>
            <a:r>
              <a:rPr lang="en-US" dirty="0"/>
              <a:t>Presentation Title</a:t>
            </a:r>
          </a:p>
        </p:txBody>
      </p:sp>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1" y="5769553"/>
            <a:ext cx="4668850" cy="555047"/>
          </a:xfrm>
        </p:spPr>
        <p:txBody>
          <a:bodyPr anchor="t"/>
          <a:lstStyle>
            <a:lvl1pPr>
              <a:defRPr lang="en-US" sz="2000" b="1" kern="1200" dirty="0" smtClean="0">
                <a:solidFill>
                  <a:schemeClr val="tx2"/>
                </a:solidFill>
                <a:latin typeface="+mn-lt"/>
                <a:ea typeface="+mn-ea"/>
                <a:cs typeface="+mn-cs"/>
              </a:defRPr>
            </a:lvl1pPr>
          </a:lstStyle>
          <a:p>
            <a:pPr lvl="0"/>
            <a:r>
              <a:rPr lang="en-US" dirty="0"/>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pic>
        <p:nvPicPr>
          <p:cNvPr id="7" name="object 7">
            <a:extLst>
              <a:ext uri="{FF2B5EF4-FFF2-40B4-BE49-F238E27FC236}">
                <a16:creationId xmlns:a16="http://schemas.microsoft.com/office/drawing/2014/main" id="{492DE474-7BA0-3C90-3591-05FADD4C6B22}"/>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10639680" y="4391568"/>
            <a:ext cx="1766100" cy="2482761"/>
          </a:xfrm>
          <a:prstGeom prst="rect">
            <a:avLst/>
          </a:prstGeom>
        </p:spPr>
      </p:pic>
      <p:grpSp>
        <p:nvGrpSpPr>
          <p:cNvPr id="8" name="object 3">
            <a:extLst>
              <a:ext uri="{FF2B5EF4-FFF2-40B4-BE49-F238E27FC236}">
                <a16:creationId xmlns:a16="http://schemas.microsoft.com/office/drawing/2014/main" id="{4E92FAFB-CADF-5B45-F681-DC0D52E7749F}"/>
              </a:ext>
            </a:extLst>
          </p:cNvPr>
          <p:cNvGrpSpPr>
            <a:grpSpLocks/>
          </p:cNvGrpSpPr>
          <p:nvPr userDrawn="1"/>
        </p:nvGrpSpPr>
        <p:grpSpPr>
          <a:xfrm>
            <a:off x="-19050" y="-19050"/>
            <a:ext cx="4210088" cy="4690872"/>
            <a:chOff x="0" y="0"/>
            <a:chExt cx="4210088" cy="4692510"/>
          </a:xfrm>
        </p:grpSpPr>
        <p:pic>
          <p:nvPicPr>
            <p:cNvPr id="9" name="object 4">
              <a:extLst>
                <a:ext uri="{FF2B5EF4-FFF2-40B4-BE49-F238E27FC236}">
                  <a16:creationId xmlns:a16="http://schemas.microsoft.com/office/drawing/2014/main" id="{76FA81B5-B0E4-F7BF-BB0F-74FE969039B4}"/>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0" y="0"/>
              <a:ext cx="4210088" cy="4692510"/>
            </a:xfrm>
            <a:prstGeom prst="rect">
              <a:avLst/>
            </a:prstGeom>
          </p:spPr>
        </p:pic>
        <p:sp>
          <p:nvSpPr>
            <p:cNvPr id="10" name="object 5">
              <a:extLst>
                <a:ext uri="{FF2B5EF4-FFF2-40B4-BE49-F238E27FC236}">
                  <a16:creationId xmlns:a16="http://schemas.microsoft.com/office/drawing/2014/main" id="{6A948BAC-23BA-D10C-26BE-898C8E998D37}"/>
                </a:ext>
              </a:extLst>
            </p:cNvPr>
            <p:cNvSpPr/>
            <p:nvPr/>
          </p:nvSpPr>
          <p:spPr>
            <a:xfrm>
              <a:off x="393349" y="0"/>
              <a:ext cx="802640" cy="802640"/>
            </a:xfrm>
            <a:custGeom>
              <a:avLst/>
              <a:gdLst/>
              <a:ahLst/>
              <a:cxnLst/>
              <a:rect l="l" t="t" r="r" b="b"/>
              <a:pathLst>
                <a:path w="802640" h="802640">
                  <a:moveTo>
                    <a:pt x="0" y="802518"/>
                  </a:moveTo>
                  <a:lnTo>
                    <a:pt x="802518" y="0"/>
                  </a:lnTo>
                </a:path>
              </a:pathLst>
            </a:custGeom>
            <a:ln w="9525">
              <a:solidFill>
                <a:srgbClr val="FFFFFF"/>
              </a:solidFill>
            </a:ln>
          </p:spPr>
          <p:txBody>
            <a:bodyPr wrap="square" lIns="0" tIns="0" rIns="0" bIns="0" rtlCol="0"/>
            <a:lstStyle/>
            <a:p>
              <a:endParaRPr/>
            </a:p>
          </p:txBody>
        </p:sp>
        <p:sp>
          <p:nvSpPr>
            <p:cNvPr id="13" name="object 6">
              <a:extLst>
                <a:ext uri="{FF2B5EF4-FFF2-40B4-BE49-F238E27FC236}">
                  <a16:creationId xmlns:a16="http://schemas.microsoft.com/office/drawing/2014/main" id="{6D3DB80E-C501-21DC-FEB0-F20B9C5026C1}"/>
                </a:ext>
              </a:extLst>
            </p:cNvPr>
            <p:cNvSpPr/>
            <p:nvPr/>
          </p:nvSpPr>
          <p:spPr>
            <a:xfrm>
              <a:off x="0" y="452582"/>
              <a:ext cx="1053465" cy="1053465"/>
            </a:xfrm>
            <a:custGeom>
              <a:avLst/>
              <a:gdLst/>
              <a:ahLst/>
              <a:cxnLst/>
              <a:rect l="l" t="t" r="r" b="b"/>
              <a:pathLst>
                <a:path w="1053465" h="1053465">
                  <a:moveTo>
                    <a:pt x="0" y="1052906"/>
                  </a:moveTo>
                  <a:lnTo>
                    <a:pt x="1052906" y="0"/>
                  </a:lnTo>
                </a:path>
              </a:pathLst>
            </a:custGeom>
            <a:ln w="9525">
              <a:solidFill>
                <a:srgbClr val="FFFFFF"/>
              </a:solidFill>
            </a:ln>
          </p:spPr>
          <p:txBody>
            <a:bodyPr wrap="square" lIns="0" tIns="0" rIns="0" bIns="0" rtlCol="0"/>
            <a:lstStyle/>
            <a:p>
              <a:endParaRPr/>
            </a:p>
          </p:txBody>
        </p:sp>
      </p:grpSp>
      <p:sp>
        <p:nvSpPr>
          <p:cNvPr id="14" name="Text Placeholder 3">
            <a:extLst>
              <a:ext uri="{FF2B5EF4-FFF2-40B4-BE49-F238E27FC236}">
                <a16:creationId xmlns:a16="http://schemas.microsoft.com/office/drawing/2014/main" id="{535C87C4-0F46-35B5-AC27-F1B9341E6087}"/>
              </a:ext>
            </a:extLst>
          </p:cNvPr>
          <p:cNvSpPr>
            <a:spLocks noGrp="1"/>
          </p:cNvSpPr>
          <p:nvPr>
            <p:ph type="body" sz="quarter" idx="12" hasCustomPrompt="1"/>
          </p:nvPr>
        </p:nvSpPr>
        <p:spPr>
          <a:xfrm>
            <a:off x="5583040" y="5772145"/>
            <a:ext cx="4672584" cy="552455"/>
          </a:xfrm>
        </p:spPr>
        <p:txBody>
          <a:bodyPr anchor="t"/>
          <a:lstStyle>
            <a:lvl1pPr>
              <a:defRPr lang="en-US" sz="2000" b="1" kern="1200" dirty="0" smtClean="0">
                <a:solidFill>
                  <a:schemeClr val="tx2"/>
                </a:solidFill>
                <a:latin typeface="+mn-lt"/>
                <a:ea typeface="+mn-ea"/>
                <a:cs typeface="+mn-cs"/>
              </a:defRPr>
            </a:lvl1pPr>
          </a:lstStyle>
          <a:p>
            <a:pPr lvl="0"/>
            <a:r>
              <a:rPr lang="en-US" dirty="0"/>
              <a:t>Presenter Name</a:t>
            </a:r>
          </a:p>
        </p:txBody>
      </p:sp>
    </p:spTree>
    <p:extLst>
      <p:ext uri="{BB962C8B-B14F-4D97-AF65-F5344CB8AC3E}">
        <p14:creationId xmlns:p14="http://schemas.microsoft.com/office/powerpoint/2010/main" val="273990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tro/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9331-2116-FA4C-B936-9D9D31D7E405}"/>
              </a:ext>
            </a:extLst>
          </p:cNvPr>
          <p:cNvSpPr>
            <a:spLocks noGrp="1"/>
          </p:cNvSpPr>
          <p:nvPr>
            <p:ph type="ctrTitle" hasCustomPrompt="1"/>
          </p:nvPr>
        </p:nvSpPr>
        <p:spPr>
          <a:xfrm>
            <a:off x="1524000" y="2079320"/>
            <a:ext cx="9144000" cy="2079319"/>
          </a:xfrm>
          <a:prstGeom prst="rect">
            <a:avLst/>
          </a:prstGeom>
        </p:spPr>
        <p:txBody>
          <a:bodyPr anchor="b"/>
          <a:lstStyle>
            <a:lvl1pPr algn="ctr">
              <a:lnSpc>
                <a:spcPct val="80000"/>
              </a:lnSpc>
              <a:defRPr sz="6000" b="1" i="0">
                <a:solidFill>
                  <a:schemeClr val="bg1"/>
                </a:solidFill>
                <a:latin typeface="Arial Black" panose="020B0604020202020204" pitchFamily="34" charset="0"/>
                <a:cs typeface="Arial Black" panose="020B0604020202020204" pitchFamily="34" charset="0"/>
              </a:defRPr>
            </a:lvl1pPr>
          </a:lstStyle>
          <a:p>
            <a:r>
              <a:rPr lang="en-US" dirty="0"/>
              <a:t>Your Title Slide Keep It Short And Sweet</a:t>
            </a:r>
          </a:p>
        </p:txBody>
      </p:sp>
      <p:sp>
        <p:nvSpPr>
          <p:cNvPr id="3" name="Subtitle 2">
            <a:extLst>
              <a:ext uri="{FF2B5EF4-FFF2-40B4-BE49-F238E27FC236}">
                <a16:creationId xmlns:a16="http://schemas.microsoft.com/office/drawing/2014/main" id="{2DCEDA4D-10F7-0B48-98DA-CF46DC41C7A0}"/>
              </a:ext>
            </a:extLst>
          </p:cNvPr>
          <p:cNvSpPr>
            <a:spLocks noGrp="1"/>
          </p:cNvSpPr>
          <p:nvPr>
            <p:ph type="subTitle" idx="1"/>
          </p:nvPr>
        </p:nvSpPr>
        <p:spPr>
          <a:xfrm>
            <a:off x="1524000" y="4158640"/>
            <a:ext cx="9144000" cy="460332"/>
          </a:xfrm>
          <a:prstGeom prst="rect">
            <a:avLst/>
          </a:prstGeom>
        </p:spPr>
        <p:txBody>
          <a:bodyPr/>
          <a:lstStyle>
            <a:lvl1pPr marL="0" indent="0" algn="ctr">
              <a:buNone/>
              <a:defRPr sz="2400" b="0" i="0">
                <a:solidFill>
                  <a:schemeClr val="accent5"/>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28941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resen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4247774-395F-6046-B54C-A0F72D0445BD}"/>
              </a:ext>
            </a:extLst>
          </p:cNvPr>
          <p:cNvSpPr>
            <a:spLocks noGrp="1"/>
          </p:cNvSpPr>
          <p:nvPr>
            <p:ph type="body" sz="quarter" idx="10" hasCustomPrompt="1"/>
          </p:nvPr>
        </p:nvSpPr>
        <p:spPr>
          <a:xfrm>
            <a:off x="4273550" y="2853324"/>
            <a:ext cx="6272213" cy="754960"/>
          </a:xfrm>
          <a:prstGeom prst="rect">
            <a:avLst/>
          </a:prstGeom>
        </p:spPr>
        <p:txBody>
          <a:bodyPr/>
          <a:lstStyle>
            <a:lvl1pPr marL="0" indent="0" algn="l" defTabSz="914400" rtl="0" eaLnBrk="1" latinLnBrk="0" hangingPunct="1">
              <a:buNone/>
              <a:defRPr lang="en-US" sz="5000" b="1" i="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First &amp; Last Name</a:t>
            </a:r>
          </a:p>
        </p:txBody>
      </p:sp>
      <p:sp>
        <p:nvSpPr>
          <p:cNvPr id="9" name="Subtitle 2">
            <a:extLst>
              <a:ext uri="{FF2B5EF4-FFF2-40B4-BE49-F238E27FC236}">
                <a16:creationId xmlns:a16="http://schemas.microsoft.com/office/drawing/2014/main" id="{E47D37C9-F94F-1F4D-94FB-721EF62226D7}"/>
              </a:ext>
            </a:extLst>
          </p:cNvPr>
          <p:cNvSpPr>
            <a:spLocks noGrp="1"/>
          </p:cNvSpPr>
          <p:nvPr>
            <p:ph type="subTitle" idx="1" hasCustomPrompt="1"/>
          </p:nvPr>
        </p:nvSpPr>
        <p:spPr>
          <a:xfrm>
            <a:off x="4273550" y="3608284"/>
            <a:ext cx="6272213" cy="460332"/>
          </a:xfrm>
          <a:prstGeom prst="rect">
            <a:avLst/>
          </a:prstGeom>
        </p:spPr>
        <p:txBody>
          <a:bodyPr/>
          <a:lstStyle>
            <a:lvl1pPr marL="0" indent="0" algn="l">
              <a:buNone/>
              <a:defRPr sz="2200" b="0" i="0">
                <a:solidFill>
                  <a:schemeClr val="accent5"/>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Title/Credentials</a:t>
            </a:r>
          </a:p>
        </p:txBody>
      </p:sp>
    </p:spTree>
    <p:extLst>
      <p:ext uri="{BB962C8B-B14F-4D97-AF65-F5344CB8AC3E}">
        <p14:creationId xmlns:p14="http://schemas.microsoft.com/office/powerpoint/2010/main" val="2017946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PT Code 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513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1200F-D857-D744-8423-3952E547D8FE}"/>
              </a:ext>
            </a:extLst>
          </p:cNvPr>
          <p:cNvSpPr>
            <a:spLocks noGrp="1"/>
          </p:cNvSpPr>
          <p:nvPr>
            <p:ph type="title"/>
          </p:nvPr>
        </p:nvSpPr>
        <p:spPr>
          <a:xfrm>
            <a:off x="838200" y="546652"/>
            <a:ext cx="10515600" cy="1144036"/>
          </a:xfrm>
          <a:prstGeom prst="rect">
            <a:avLst/>
          </a:prstGeom>
        </p:spPr>
        <p:txBody>
          <a:bodyPr/>
          <a:lstStyle>
            <a:lvl1pPr algn="ctr">
              <a:defRPr sz="3600" b="1" i="0">
                <a:solidFill>
                  <a:schemeClr val="tx2"/>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F5C98A4-2A8E-7A4C-9CCC-F32BA133EEAE}"/>
              </a:ext>
            </a:extLst>
          </p:cNvPr>
          <p:cNvSpPr>
            <a:spLocks noGrp="1"/>
          </p:cNvSpPr>
          <p:nvPr>
            <p:ph sz="half" idx="1"/>
          </p:nvPr>
        </p:nvSpPr>
        <p:spPr>
          <a:xfrm>
            <a:off x="838200" y="1825625"/>
            <a:ext cx="5181600" cy="4351338"/>
          </a:xfrm>
          <a:prstGeom prst="rect">
            <a:avLst/>
          </a:prstGeom>
        </p:spPr>
        <p:txBody>
          <a:bodyPr/>
          <a:lstStyle>
            <a:lvl1pPr marL="9525" indent="-9525">
              <a:tabLst/>
              <a:defRPr lang="en-US" sz="2800" b="1" i="0" kern="1200" dirty="0">
                <a:solidFill>
                  <a:schemeClr val="bg2">
                    <a:lumMod val="50000"/>
                  </a:schemeClr>
                </a:solidFill>
                <a:latin typeface="Arial" panose="020B0604020202020204" pitchFamily="34" charset="0"/>
                <a:ea typeface="+mn-ea"/>
                <a:cs typeface="Arial" panose="020B0604020202020204" pitchFamily="34" charset="0"/>
              </a:defRPr>
            </a:lvl1pPr>
            <a:lvl2pPr>
              <a:defRPr lang="en-US" sz="2400" b="0" i="0" kern="1200" dirty="0">
                <a:solidFill>
                  <a:schemeClr val="bg2">
                    <a:lumMod val="50000"/>
                  </a:schemeClr>
                </a:solidFill>
                <a:latin typeface="Arial" panose="020B0604020202020204" pitchFamily="34" charset="0"/>
                <a:ea typeface="+mn-ea"/>
                <a:cs typeface="+mn-cs"/>
              </a:defRPr>
            </a:lvl2pPr>
            <a:lvl3pPr>
              <a:defRPr lang="en-US" sz="2000" b="0" i="0" kern="1200" dirty="0">
                <a:solidFill>
                  <a:schemeClr val="bg2">
                    <a:lumMod val="50000"/>
                  </a:schemeClr>
                </a:solidFill>
                <a:latin typeface="Arial" panose="020B0604020202020204" pitchFamily="34" charset="0"/>
                <a:ea typeface="+mn-ea"/>
                <a:cs typeface="+mn-cs"/>
              </a:defRPr>
            </a:lvl3pPr>
            <a:lvl4pPr>
              <a:defRPr lang="en-US" sz="1800" b="0" i="0" kern="1200" dirty="0">
                <a:solidFill>
                  <a:schemeClr val="bg2">
                    <a:lumMod val="50000"/>
                  </a:schemeClr>
                </a:solidFill>
                <a:latin typeface="Arial" panose="020B0604020202020204" pitchFamily="34" charset="0"/>
                <a:ea typeface="+mn-ea"/>
                <a:cs typeface="+mn-cs"/>
              </a:defRPr>
            </a:lvl4pPr>
            <a:lvl5pPr>
              <a:defRPr b="0" i="0">
                <a:latin typeface="Arial" panose="020B0604020202020204" pitchFamily="34" charset="0"/>
              </a:defRPr>
            </a:lvl5pPr>
          </a:lstStyle>
          <a:p>
            <a:pPr marL="228600" lvl="0" indent="-228600" algn="l" defTabSz="914400" rtl="0" eaLnBrk="1" latinLnBrk="0" hangingPunct="1">
              <a:lnSpc>
                <a:spcPct val="90000"/>
              </a:lnSpc>
              <a:spcBef>
                <a:spcPts val="1000"/>
              </a:spcBef>
              <a:buFont typeface="Arial" panose="020B0604020202020204" pitchFamily="34" charset="0"/>
              <a:buNone/>
            </a:pPr>
            <a:r>
              <a:rPr lang="en-US" dirty="0"/>
              <a:t>Click to edit Master text styles</a:t>
            </a:r>
          </a:p>
          <a:p>
            <a:pPr marL="228600" lvl="1" indent="-228600" algn="l" defTabSz="914400" rtl="0" eaLnBrk="1" latinLnBrk="0" hangingPunct="1">
              <a:lnSpc>
                <a:spcPct val="90000"/>
              </a:lnSpc>
              <a:spcBef>
                <a:spcPts val="1000"/>
              </a:spcBef>
              <a:buFont typeface="Arial" panose="020B0604020202020204" pitchFamily="34" charset="0"/>
              <a:buNone/>
            </a:pPr>
            <a:r>
              <a:rPr lang="en-US" dirty="0"/>
              <a:t>Second level</a:t>
            </a:r>
          </a:p>
          <a:p>
            <a:pPr marL="228600" lvl="2" indent="-228600" algn="l" defTabSz="914400" rtl="0" eaLnBrk="1" latinLnBrk="0" hangingPunct="1">
              <a:lnSpc>
                <a:spcPct val="90000"/>
              </a:lnSpc>
              <a:spcBef>
                <a:spcPts val="1000"/>
              </a:spcBef>
              <a:buFont typeface="Arial" panose="020B0604020202020204" pitchFamily="34" charset="0"/>
              <a:buNone/>
            </a:pPr>
            <a:r>
              <a:rPr lang="en-US" dirty="0"/>
              <a:t>Third level</a:t>
            </a:r>
          </a:p>
          <a:p>
            <a:pPr marL="228600" lvl="3" indent="-228600" algn="l" defTabSz="914400" rtl="0" eaLnBrk="1" latinLnBrk="0" hangingPunct="1">
              <a:lnSpc>
                <a:spcPct val="90000"/>
              </a:lnSpc>
              <a:spcBef>
                <a:spcPts val="1000"/>
              </a:spcBef>
              <a:buFont typeface="Arial" panose="020B0604020202020204" pitchFamily="34" charset="0"/>
              <a:buNone/>
            </a:pPr>
            <a:r>
              <a:rPr lang="en-US" dirty="0"/>
              <a:t>Fourth level</a:t>
            </a:r>
          </a:p>
        </p:txBody>
      </p:sp>
      <p:sp>
        <p:nvSpPr>
          <p:cNvPr id="4" name="Content Placeholder 3">
            <a:extLst>
              <a:ext uri="{FF2B5EF4-FFF2-40B4-BE49-F238E27FC236}">
                <a16:creationId xmlns:a16="http://schemas.microsoft.com/office/drawing/2014/main" id="{AF72D5BD-2B3C-F247-BDA5-9FE895DB48EC}"/>
              </a:ext>
            </a:extLst>
          </p:cNvPr>
          <p:cNvSpPr>
            <a:spLocks noGrp="1"/>
          </p:cNvSpPr>
          <p:nvPr>
            <p:ph sz="half" idx="2"/>
          </p:nvPr>
        </p:nvSpPr>
        <p:spPr>
          <a:xfrm>
            <a:off x="6172200" y="1825625"/>
            <a:ext cx="5181600" cy="4351338"/>
          </a:xfrm>
          <a:prstGeom prst="rect">
            <a:avLst/>
          </a:prstGeom>
        </p:spPr>
        <p:txBody>
          <a:bodyPr/>
          <a:lstStyle>
            <a:lvl1pPr marL="0" indent="0">
              <a:defRPr lang="en-US" sz="2800" b="1" i="0" kern="1200" dirty="0">
                <a:solidFill>
                  <a:schemeClr val="bg2">
                    <a:lumMod val="50000"/>
                  </a:schemeClr>
                </a:solidFill>
                <a:latin typeface="Arial" panose="020B0604020202020204" pitchFamily="34" charset="0"/>
                <a:ea typeface="+mn-ea"/>
                <a:cs typeface="Arial" panose="020B0604020202020204" pitchFamily="34" charset="0"/>
              </a:defRPr>
            </a:lvl1pPr>
            <a:lvl2pPr>
              <a:defRPr lang="en-US" sz="2400" b="0" i="0" kern="1200" dirty="0">
                <a:solidFill>
                  <a:schemeClr val="bg2">
                    <a:lumMod val="50000"/>
                  </a:schemeClr>
                </a:solidFill>
                <a:latin typeface="Arial" panose="020B0604020202020204" pitchFamily="34" charset="0"/>
                <a:ea typeface="+mn-ea"/>
                <a:cs typeface="+mn-cs"/>
              </a:defRPr>
            </a:lvl2pPr>
            <a:lvl3pPr>
              <a:defRPr lang="en-US" sz="2000" b="0" i="0" kern="1200" dirty="0">
                <a:solidFill>
                  <a:schemeClr val="bg2">
                    <a:lumMod val="50000"/>
                  </a:schemeClr>
                </a:solidFill>
                <a:latin typeface="Arial" panose="020B0604020202020204" pitchFamily="34" charset="0"/>
                <a:ea typeface="+mn-ea"/>
                <a:cs typeface="+mn-cs"/>
              </a:defRPr>
            </a:lvl3pPr>
            <a:lvl4pPr>
              <a:defRPr lang="en-US" sz="1800" b="0" i="0" kern="1200" dirty="0">
                <a:solidFill>
                  <a:schemeClr val="bg2">
                    <a:lumMod val="50000"/>
                  </a:schemeClr>
                </a:solidFill>
                <a:latin typeface="Arial" panose="020B0604020202020204" pitchFamily="34" charset="0"/>
                <a:ea typeface="+mn-ea"/>
                <a:cs typeface="+mn-cs"/>
              </a:defRPr>
            </a:lvl4pPr>
            <a:lvl5pPr>
              <a:defRPr b="0" i="0">
                <a:latin typeface="Arial" panose="020B0604020202020204" pitchFamily="34" charset="0"/>
              </a:defRPr>
            </a:lvl5pPr>
          </a:lstStyle>
          <a:p>
            <a:pPr marL="228600" lvl="0" indent="-228600" algn="l" defTabSz="914400" rtl="0" eaLnBrk="1" latinLnBrk="0" hangingPunct="1">
              <a:lnSpc>
                <a:spcPct val="90000"/>
              </a:lnSpc>
              <a:spcBef>
                <a:spcPts val="1000"/>
              </a:spcBef>
              <a:buFont typeface="Arial" panose="020B0604020202020204" pitchFamily="34" charset="0"/>
              <a:buNone/>
            </a:pPr>
            <a:r>
              <a:rPr lang="en-US" dirty="0"/>
              <a:t>Click to edit Master text styles</a:t>
            </a:r>
          </a:p>
          <a:p>
            <a:pPr marL="228600" lvl="1" indent="-228600" algn="l" defTabSz="914400" rtl="0" eaLnBrk="1" latinLnBrk="0" hangingPunct="1">
              <a:lnSpc>
                <a:spcPct val="90000"/>
              </a:lnSpc>
              <a:spcBef>
                <a:spcPts val="1000"/>
              </a:spcBef>
              <a:buFont typeface="Arial" panose="020B0604020202020204" pitchFamily="34" charset="0"/>
              <a:buNone/>
            </a:pPr>
            <a:r>
              <a:rPr lang="en-US" dirty="0"/>
              <a:t>Second level</a:t>
            </a:r>
          </a:p>
          <a:p>
            <a:pPr marL="228600" lvl="2" indent="-228600" algn="l" defTabSz="914400" rtl="0" eaLnBrk="1" latinLnBrk="0" hangingPunct="1">
              <a:lnSpc>
                <a:spcPct val="90000"/>
              </a:lnSpc>
              <a:spcBef>
                <a:spcPts val="1000"/>
              </a:spcBef>
              <a:buFont typeface="Arial" panose="020B0604020202020204" pitchFamily="34" charset="0"/>
              <a:buNone/>
            </a:pPr>
            <a:r>
              <a:rPr lang="en-US" dirty="0"/>
              <a:t>Third level</a:t>
            </a:r>
          </a:p>
          <a:p>
            <a:pPr marL="228600" lvl="3" indent="-228600" algn="l" defTabSz="914400" rtl="0" eaLnBrk="1" latinLnBrk="0" hangingPunct="1">
              <a:lnSpc>
                <a:spcPct val="90000"/>
              </a:lnSpc>
              <a:spcBef>
                <a:spcPts val="1000"/>
              </a:spcBef>
              <a:buFont typeface="Arial" panose="020B0604020202020204" pitchFamily="34" charset="0"/>
              <a:buNone/>
            </a:pPr>
            <a:r>
              <a:rPr lang="en-US" dirty="0"/>
              <a:t>Fourth level</a:t>
            </a:r>
          </a:p>
        </p:txBody>
      </p:sp>
    </p:spTree>
    <p:extLst>
      <p:ext uri="{BB962C8B-B14F-4D97-AF65-F5344CB8AC3E}">
        <p14:creationId xmlns:p14="http://schemas.microsoft.com/office/powerpoint/2010/main" val="1271308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868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43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ption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6F8AA1-0947-4343-A98B-118DD52CE3A4}"/>
              </a:ext>
            </a:extLst>
          </p:cNvPr>
          <p:cNvSpPr txBox="1"/>
          <p:nvPr userDrawn="1"/>
        </p:nvSpPr>
        <p:spPr>
          <a:xfrm>
            <a:off x="-8792" y="2169378"/>
            <a:ext cx="5090746" cy="769441"/>
          </a:xfrm>
          <a:prstGeom prst="rect">
            <a:avLst/>
          </a:prstGeom>
          <a:noFill/>
        </p:spPr>
        <p:txBody>
          <a:bodyPr wrap="square" rtlCol="0">
            <a:spAutoFit/>
          </a:bodyPr>
          <a:lstStyle/>
          <a:p>
            <a:pPr algn="ctr"/>
            <a:r>
              <a:rPr lang="en-US" sz="4400" b="1" i="0" kern="1200" dirty="0">
                <a:solidFill>
                  <a:schemeClr val="tx1"/>
                </a:solidFill>
                <a:latin typeface="Calibri" panose="020F0502020204030204" pitchFamily="34" charset="0"/>
                <a:ea typeface="+mj-ea"/>
                <a:cs typeface="Calibri" panose="020F0502020204030204" pitchFamily="34" charset="0"/>
              </a:rPr>
              <a:t>Agenda</a:t>
            </a:r>
          </a:p>
        </p:txBody>
      </p:sp>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1776413"/>
            <a:ext cx="5764624" cy="3960999"/>
          </a:xfrm>
        </p:spPr>
        <p:txBody>
          <a:bodyPr/>
          <a:lstStyle>
            <a:lvl2pPr>
              <a:defRPr/>
            </a:lvl2pPr>
            <a:lvl3pPr marL="548640" indent="0">
              <a:buNone/>
              <a:defRPr/>
            </a:lvl3pPr>
          </a:lstStyle>
          <a:p>
            <a:pPr lvl="1"/>
            <a:r>
              <a:rPr lang="en-US" dirty="0"/>
              <a:t>Click to add text</a:t>
            </a:r>
          </a:p>
        </p:txBody>
      </p:sp>
      <p:grpSp>
        <p:nvGrpSpPr>
          <p:cNvPr id="17" name="Group 16">
            <a:extLst>
              <a:ext uri="{FF2B5EF4-FFF2-40B4-BE49-F238E27FC236}">
                <a16:creationId xmlns:a16="http://schemas.microsoft.com/office/drawing/2014/main" id="{14602FBD-6CC7-AEDE-0BCB-F7D4D6F1A116}"/>
              </a:ext>
            </a:extLst>
          </p:cNvPr>
          <p:cNvGrpSpPr/>
          <p:nvPr userDrawn="1"/>
        </p:nvGrpSpPr>
        <p:grpSpPr>
          <a:xfrm>
            <a:off x="725020" y="6001879"/>
            <a:ext cx="10741959" cy="410792"/>
            <a:chOff x="725020" y="6001879"/>
            <a:chExt cx="10741959" cy="410792"/>
          </a:xfrm>
        </p:grpSpPr>
        <p:cxnSp>
          <p:nvCxnSpPr>
            <p:cNvPr id="18" name="Straight Connector 17">
              <a:extLst>
                <a:ext uri="{FF2B5EF4-FFF2-40B4-BE49-F238E27FC236}">
                  <a16:creationId xmlns:a16="http://schemas.microsoft.com/office/drawing/2014/main" id="{F2E7F0E1-5AEC-A58F-658A-5F20249E0A4F}"/>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A258AB-6A98-C97C-DF08-4BEC3EDB62ED}"/>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20" name="Picture 19" descr="A close-up of a logo&#10;&#10;Description automatically generated with low confidence">
              <a:extLst>
                <a:ext uri="{FF2B5EF4-FFF2-40B4-BE49-F238E27FC236}">
                  <a16:creationId xmlns:a16="http://schemas.microsoft.com/office/drawing/2014/main" id="{16797C8E-F7F8-0580-3DE4-7CD76F888D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39153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27FA-517A-4399-96BF-99DA692D2D1D}"/>
              </a:ext>
            </a:extLst>
          </p:cNvPr>
          <p:cNvSpPr>
            <a:spLocks noGrp="1"/>
          </p:cNvSpPr>
          <p:nvPr>
            <p:ph type="title" hasCustomPrompt="1"/>
          </p:nvPr>
        </p:nvSpPr>
        <p:spPr>
          <a:xfrm>
            <a:off x="893914" y="2357437"/>
            <a:ext cx="5202086" cy="1952626"/>
          </a:xfrm>
        </p:spPr>
        <p:txBody>
          <a:bodyPr>
            <a:noAutofit/>
          </a:bodyPr>
          <a:lstStyle>
            <a:lvl1pPr>
              <a:defRPr lang="en-US" sz="4400" b="1" kern="1200" dirty="0">
                <a:solidFill>
                  <a:schemeClr val="tx1"/>
                </a:solidFill>
                <a:latin typeface="+mn-lt"/>
                <a:ea typeface="+mj-ea"/>
                <a:cs typeface="+mj-cs"/>
              </a:defRPr>
            </a:lvl1pPr>
          </a:lstStyle>
          <a:p>
            <a:r>
              <a:rPr lang="en-US" dirty="0"/>
              <a:t>Section Title Page</a:t>
            </a:r>
          </a:p>
        </p:txBody>
      </p:sp>
      <p:grpSp>
        <p:nvGrpSpPr>
          <p:cNvPr id="11" name="Group 10">
            <a:extLst>
              <a:ext uri="{FF2B5EF4-FFF2-40B4-BE49-F238E27FC236}">
                <a16:creationId xmlns:a16="http://schemas.microsoft.com/office/drawing/2014/main" id="{BECF0455-FF2C-8631-9DDF-7F946FF36CB8}"/>
              </a:ext>
            </a:extLst>
          </p:cNvPr>
          <p:cNvGrpSpPr/>
          <p:nvPr userDrawn="1"/>
        </p:nvGrpSpPr>
        <p:grpSpPr>
          <a:xfrm>
            <a:off x="725020" y="6001879"/>
            <a:ext cx="10741959" cy="410792"/>
            <a:chOff x="725020" y="6001879"/>
            <a:chExt cx="10741959" cy="410792"/>
          </a:xfrm>
        </p:grpSpPr>
        <p:cxnSp>
          <p:nvCxnSpPr>
            <p:cNvPr id="12" name="Straight Connector 11">
              <a:extLst>
                <a:ext uri="{FF2B5EF4-FFF2-40B4-BE49-F238E27FC236}">
                  <a16:creationId xmlns:a16="http://schemas.microsoft.com/office/drawing/2014/main" id="{3F3B2BFA-B984-1C34-88AD-DF6248B5BB4A}"/>
                </a:ext>
              </a:extLst>
            </p:cNvPr>
            <p:cNvCxnSpPr>
              <a:cxnSpLocks/>
            </p:cNvCxnSpPr>
            <p:nvPr userDrawn="1"/>
          </p:nvCxnSpPr>
          <p:spPr>
            <a:xfrm>
              <a:off x="725020" y="6001879"/>
              <a:ext cx="10741959" cy="0"/>
            </a:xfrm>
            <a:prstGeom prst="line">
              <a:avLst/>
            </a:prstGeom>
            <a:ln w="12700" cap="rnd">
              <a:solidFill>
                <a:schemeClr val="bg1">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AB4877D-8D92-90E8-4640-A976E18788DC}"/>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20000"/>
                      <a:lumOff val="80000"/>
                    </a:schemeClr>
                  </a:solidFill>
                  <a:effectLst/>
                  <a:uLnTx/>
                  <a:uFillTx/>
                </a:rPr>
                <a:t>© Health Catalyst. Confidential and Proprietary.</a:t>
              </a:r>
            </a:p>
          </p:txBody>
        </p:sp>
        <p:pic>
          <p:nvPicPr>
            <p:cNvPr id="14" name="Picture 13" descr="A close-up of a logo&#10;&#10;Description automatically generated with low confidence">
              <a:extLst>
                <a:ext uri="{FF2B5EF4-FFF2-40B4-BE49-F238E27FC236}">
                  <a16:creationId xmlns:a16="http://schemas.microsoft.com/office/drawing/2014/main" id="{92CF7C3B-E13D-A81B-4092-6FBC69A6A0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98627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2924175" y="2800350"/>
            <a:ext cx="8372474" cy="605368"/>
          </a:xfrm>
          <a:prstGeom prst="rect">
            <a:avLst/>
          </a:prstGeom>
        </p:spPr>
        <p:txBody>
          <a:bodyPr anchor="ctr" anchorCtr="0">
            <a:noAutofit/>
          </a:bodyPr>
          <a:lstStyle>
            <a:lvl1pPr algn="ctr">
              <a:defRPr lang="en-US" sz="4400" b="1" kern="1200" dirty="0">
                <a:solidFill>
                  <a:schemeClr val="tx1"/>
                </a:solidFill>
                <a:latin typeface="+mn-lt"/>
                <a:ea typeface="+mj-ea"/>
                <a:cs typeface="+mj-cs"/>
              </a:defRPr>
            </a:lvl1pPr>
          </a:lstStyle>
          <a:p>
            <a:r>
              <a:rPr lang="en-US" dirty="0"/>
              <a:t>Section Title Page</a:t>
            </a:r>
          </a:p>
        </p:txBody>
      </p:sp>
      <p:grpSp>
        <p:nvGrpSpPr>
          <p:cNvPr id="2" name="Group 1">
            <a:extLst>
              <a:ext uri="{FF2B5EF4-FFF2-40B4-BE49-F238E27FC236}">
                <a16:creationId xmlns:a16="http://schemas.microsoft.com/office/drawing/2014/main" id="{CEBF48D1-89CF-2904-1835-5ACE115CF141}"/>
              </a:ext>
            </a:extLst>
          </p:cNvPr>
          <p:cNvGrpSpPr/>
          <p:nvPr userDrawn="1"/>
        </p:nvGrpSpPr>
        <p:grpSpPr>
          <a:xfrm>
            <a:off x="725020" y="6001879"/>
            <a:ext cx="10741959" cy="410792"/>
            <a:chOff x="725020" y="6001879"/>
            <a:chExt cx="10741959" cy="410792"/>
          </a:xfrm>
        </p:grpSpPr>
        <p:cxnSp>
          <p:nvCxnSpPr>
            <p:cNvPr id="3" name="Straight Connector 2">
              <a:extLst>
                <a:ext uri="{FF2B5EF4-FFF2-40B4-BE49-F238E27FC236}">
                  <a16:creationId xmlns:a16="http://schemas.microsoft.com/office/drawing/2014/main" id="{F0F03481-7A7F-8E64-DE84-8160A6A1F466}"/>
                </a:ext>
              </a:extLst>
            </p:cNvPr>
            <p:cNvCxnSpPr>
              <a:cxnSpLocks/>
            </p:cNvCxnSpPr>
            <p:nvPr userDrawn="1"/>
          </p:nvCxnSpPr>
          <p:spPr>
            <a:xfrm>
              <a:off x="725020" y="6001879"/>
              <a:ext cx="10741959" cy="0"/>
            </a:xfrm>
            <a:prstGeom prst="line">
              <a:avLst/>
            </a:prstGeom>
            <a:ln w="12700" cap="rnd">
              <a:solidFill>
                <a:schemeClr val="bg1">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1ED7C67-08F3-4C47-A5D8-B3BD6400E471}"/>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20000"/>
                      <a:lumOff val="80000"/>
                    </a:schemeClr>
                  </a:solidFill>
                  <a:effectLst/>
                  <a:uLnTx/>
                  <a:uFillTx/>
                </a:rPr>
                <a:t>© Health Catalyst. Confidential and Proprietary.</a:t>
              </a:r>
            </a:p>
          </p:txBody>
        </p:sp>
        <p:pic>
          <p:nvPicPr>
            <p:cNvPr id="5" name="Picture 4" descr="A close-up of a logo&#10;&#10;Description automatically generated with low confidence">
              <a:extLst>
                <a:ext uri="{FF2B5EF4-FFF2-40B4-BE49-F238E27FC236}">
                  <a16:creationId xmlns:a16="http://schemas.microsoft.com/office/drawing/2014/main" id="{BF0D42DD-34BC-2949-CECB-3BBE676C2FB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57697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e Title Pa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2847975" y="2530007"/>
            <a:ext cx="6496050" cy="623828"/>
          </a:xfrm>
          <a:prstGeom prst="rect">
            <a:avLst/>
          </a:prstGeom>
        </p:spPr>
        <p:txBody>
          <a:bodyPr anchor="ctr" anchorCtr="0">
            <a:noAutofit/>
          </a:bodyPr>
          <a:lstStyle>
            <a:lvl1pPr algn="ctr">
              <a:defRPr lang="en-US" sz="4400" b="1" kern="1200" dirty="0">
                <a:solidFill>
                  <a:schemeClr val="bg2"/>
                </a:solidFill>
                <a:latin typeface="+mn-lt"/>
                <a:ea typeface="+mj-ea"/>
                <a:cs typeface="+mj-cs"/>
              </a:defRPr>
            </a:lvl1pPr>
          </a:lstStyle>
          <a:p>
            <a:r>
              <a:rPr lang="en-US" dirty="0"/>
              <a:t>Section Title Page</a:t>
            </a:r>
          </a:p>
        </p:txBody>
      </p:sp>
      <p:sp>
        <p:nvSpPr>
          <p:cNvPr id="3" name="Text Placeholder 2">
            <a:extLst>
              <a:ext uri="{FF2B5EF4-FFF2-40B4-BE49-F238E27FC236}">
                <a16:creationId xmlns:a16="http://schemas.microsoft.com/office/drawing/2014/main" id="{17FC3923-9C39-924B-4096-7682A1E9CF5E}"/>
              </a:ext>
            </a:extLst>
          </p:cNvPr>
          <p:cNvSpPr>
            <a:spLocks noGrp="1"/>
          </p:cNvSpPr>
          <p:nvPr>
            <p:ph type="body" sz="quarter" idx="10" hasCustomPrompt="1"/>
          </p:nvPr>
        </p:nvSpPr>
        <p:spPr>
          <a:xfrm>
            <a:off x="2847975" y="3200400"/>
            <a:ext cx="6496050" cy="457200"/>
          </a:xfrm>
        </p:spPr>
        <p:txBody>
          <a:bodyPr anchor="ctr"/>
          <a:lstStyle>
            <a:lvl1pPr algn="ctr">
              <a:defRPr b="1">
                <a:solidFill>
                  <a:schemeClr val="tx2"/>
                </a:solidFill>
              </a:defRPr>
            </a:lvl1pPr>
          </a:lstStyle>
          <a:p>
            <a:pPr lvl="0"/>
            <a:r>
              <a:rPr lang="en-US" dirty="0"/>
              <a:t>Subtitle</a:t>
            </a:r>
          </a:p>
        </p:txBody>
      </p:sp>
      <p:grpSp>
        <p:nvGrpSpPr>
          <p:cNvPr id="14" name="Group 13">
            <a:extLst>
              <a:ext uri="{FF2B5EF4-FFF2-40B4-BE49-F238E27FC236}">
                <a16:creationId xmlns:a16="http://schemas.microsoft.com/office/drawing/2014/main" id="{F65064A8-104A-93B4-5C69-D0FFC6668FD9}"/>
              </a:ext>
            </a:extLst>
          </p:cNvPr>
          <p:cNvGrpSpPr/>
          <p:nvPr userDrawn="1"/>
        </p:nvGrpSpPr>
        <p:grpSpPr>
          <a:xfrm>
            <a:off x="725020" y="6001879"/>
            <a:ext cx="10741959" cy="410792"/>
            <a:chOff x="725020" y="6001879"/>
            <a:chExt cx="10741959" cy="410792"/>
          </a:xfrm>
        </p:grpSpPr>
        <p:cxnSp>
          <p:nvCxnSpPr>
            <p:cNvPr id="8" name="Straight Connector 7">
              <a:extLst>
                <a:ext uri="{FF2B5EF4-FFF2-40B4-BE49-F238E27FC236}">
                  <a16:creationId xmlns:a16="http://schemas.microsoft.com/office/drawing/2014/main" id="{CDB57694-C7E1-59E5-F571-5E66298B0ECD}"/>
                </a:ext>
              </a:extLst>
            </p:cNvPr>
            <p:cNvCxnSpPr>
              <a:cxnSpLocks/>
            </p:cNvCxnSpPr>
            <p:nvPr userDrawn="1"/>
          </p:nvCxnSpPr>
          <p:spPr>
            <a:xfrm>
              <a:off x="725020" y="6001879"/>
              <a:ext cx="10741959" cy="0"/>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5F4BAB2-439A-6EA1-3A14-1855FA255A27}"/>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07B9B132-E862-499E-355D-0334FDE446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13406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622301"/>
            <a:ext cx="5764624" cy="4851399"/>
          </a:xfrm>
        </p:spPr>
        <p:txBody>
          <a:bodyPr/>
          <a:lstStyle>
            <a:lvl2pPr>
              <a:defRPr/>
            </a:lvl2pPr>
            <a:lvl3pPr marL="548640" indent="0">
              <a:buNone/>
              <a:defRPr/>
            </a:lvl3pPr>
          </a:lstStyle>
          <a:p>
            <a:pPr lvl="1"/>
            <a:r>
              <a:rPr lang="en-US" dirty="0"/>
              <a:t>Click to add text</a:t>
            </a:r>
          </a:p>
        </p:txBody>
      </p:sp>
      <p:sp>
        <p:nvSpPr>
          <p:cNvPr id="2" name="Title 8">
            <a:extLst>
              <a:ext uri="{FF2B5EF4-FFF2-40B4-BE49-F238E27FC236}">
                <a16:creationId xmlns:a16="http://schemas.microsoft.com/office/drawing/2014/main" id="{1519958C-1FE9-0D6D-ED6E-E84C68B6BF34}"/>
              </a:ext>
            </a:extLst>
          </p:cNvPr>
          <p:cNvSpPr>
            <a:spLocks noGrp="1"/>
          </p:cNvSpPr>
          <p:nvPr>
            <p:ph type="title" hasCustomPrompt="1"/>
          </p:nvPr>
        </p:nvSpPr>
        <p:spPr>
          <a:xfrm>
            <a:off x="1207394" y="2197100"/>
            <a:ext cx="3445042" cy="598487"/>
          </a:xfrm>
          <a:prstGeom prst="rect">
            <a:avLst/>
          </a:prstGeom>
        </p:spPr>
        <p:txBody>
          <a:bodyPr/>
          <a:lstStyle>
            <a:lvl1pPr>
              <a:defRPr sz="4400">
                <a:solidFill>
                  <a:schemeClr val="bg2"/>
                </a:solidFill>
              </a:defRPr>
            </a:lvl1pPr>
          </a:lstStyle>
          <a:p>
            <a:r>
              <a:rPr lang="en-US" dirty="0"/>
              <a:t>Slide Title</a:t>
            </a:r>
          </a:p>
        </p:txBody>
      </p:sp>
      <p:sp>
        <p:nvSpPr>
          <p:cNvPr id="3" name="Text Placeholder 16">
            <a:extLst>
              <a:ext uri="{FF2B5EF4-FFF2-40B4-BE49-F238E27FC236}">
                <a16:creationId xmlns:a16="http://schemas.microsoft.com/office/drawing/2014/main" id="{BC85169D-A30A-55C6-6E29-EAB7957AA6A2}"/>
              </a:ext>
            </a:extLst>
          </p:cNvPr>
          <p:cNvSpPr>
            <a:spLocks noGrp="1"/>
          </p:cNvSpPr>
          <p:nvPr>
            <p:ph type="body" sz="quarter" idx="10" hasCustomPrompt="1"/>
          </p:nvPr>
        </p:nvSpPr>
        <p:spPr>
          <a:xfrm>
            <a:off x="1207394" y="2830513"/>
            <a:ext cx="3445042" cy="598487"/>
          </a:xfrm>
          <a:prstGeom prst="rect">
            <a:avLst/>
          </a:prstGeom>
        </p:spPr>
        <p:txBody>
          <a:bodyPr/>
          <a:lstStyle>
            <a:lvl1pPr marL="0" indent="0">
              <a:buNone/>
              <a:defRPr sz="2000" b="1">
                <a:solidFill>
                  <a:schemeClr val="tx2"/>
                </a:solidFill>
              </a:defRPr>
            </a:lvl1pPr>
          </a:lstStyle>
          <a:p>
            <a:pPr lvl="0"/>
            <a:r>
              <a:rPr lang="en-US" dirty="0"/>
              <a:t>Subtitle</a:t>
            </a:r>
          </a:p>
        </p:txBody>
      </p:sp>
      <p:grpSp>
        <p:nvGrpSpPr>
          <p:cNvPr id="10" name="Group 9">
            <a:extLst>
              <a:ext uri="{FF2B5EF4-FFF2-40B4-BE49-F238E27FC236}">
                <a16:creationId xmlns:a16="http://schemas.microsoft.com/office/drawing/2014/main" id="{E740A625-9828-C054-922E-0505F945CB33}"/>
              </a:ext>
            </a:extLst>
          </p:cNvPr>
          <p:cNvGrpSpPr/>
          <p:nvPr userDrawn="1"/>
        </p:nvGrpSpPr>
        <p:grpSpPr>
          <a:xfrm>
            <a:off x="725020" y="6001879"/>
            <a:ext cx="10741959" cy="410792"/>
            <a:chOff x="725020" y="6001879"/>
            <a:chExt cx="10741959" cy="410792"/>
          </a:xfrm>
        </p:grpSpPr>
        <p:cxnSp>
          <p:nvCxnSpPr>
            <p:cNvPr id="11" name="Straight Connector 10">
              <a:extLst>
                <a:ext uri="{FF2B5EF4-FFF2-40B4-BE49-F238E27FC236}">
                  <a16:creationId xmlns:a16="http://schemas.microsoft.com/office/drawing/2014/main" id="{C6AE6C8B-408C-A1F3-E195-9310E19CDDB5}"/>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265B5E7-663B-8743-877C-A5F6CE4E44BE}"/>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86A90C9B-8A4A-4087-9383-0BFE40CC09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10140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e Half">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622301"/>
            <a:ext cx="5764624" cy="4851399"/>
          </a:xfrm>
        </p:spPr>
        <p:txBody>
          <a:bodyPr/>
          <a:lstStyle>
            <a:lvl2pPr>
              <a:defRPr/>
            </a:lvl2pPr>
            <a:lvl3pPr marL="548640" indent="0">
              <a:buNone/>
              <a:defRPr/>
            </a:lvl3pPr>
          </a:lstStyle>
          <a:p>
            <a:pPr lvl="1"/>
            <a:r>
              <a:rPr lang="en-US" dirty="0"/>
              <a:t>Click to add text</a:t>
            </a:r>
          </a:p>
        </p:txBody>
      </p:sp>
      <p:sp>
        <p:nvSpPr>
          <p:cNvPr id="2" name="Title 8">
            <a:extLst>
              <a:ext uri="{FF2B5EF4-FFF2-40B4-BE49-F238E27FC236}">
                <a16:creationId xmlns:a16="http://schemas.microsoft.com/office/drawing/2014/main" id="{1519958C-1FE9-0D6D-ED6E-E84C68B6BF34}"/>
              </a:ext>
            </a:extLst>
          </p:cNvPr>
          <p:cNvSpPr>
            <a:spLocks noGrp="1"/>
          </p:cNvSpPr>
          <p:nvPr>
            <p:ph type="title" hasCustomPrompt="1"/>
          </p:nvPr>
        </p:nvSpPr>
        <p:spPr>
          <a:xfrm>
            <a:off x="1207394" y="2197100"/>
            <a:ext cx="3445042" cy="598487"/>
          </a:xfrm>
          <a:prstGeom prst="rect">
            <a:avLst/>
          </a:prstGeom>
        </p:spPr>
        <p:txBody>
          <a:bodyPr/>
          <a:lstStyle>
            <a:lvl1pPr>
              <a:defRPr sz="4400">
                <a:solidFill>
                  <a:schemeClr val="bg2"/>
                </a:solidFill>
              </a:defRPr>
            </a:lvl1pPr>
          </a:lstStyle>
          <a:p>
            <a:r>
              <a:rPr lang="en-US" dirty="0"/>
              <a:t>Slide Title</a:t>
            </a:r>
          </a:p>
        </p:txBody>
      </p:sp>
      <p:sp>
        <p:nvSpPr>
          <p:cNvPr id="3" name="Text Placeholder 16">
            <a:extLst>
              <a:ext uri="{FF2B5EF4-FFF2-40B4-BE49-F238E27FC236}">
                <a16:creationId xmlns:a16="http://schemas.microsoft.com/office/drawing/2014/main" id="{BC85169D-A30A-55C6-6E29-EAB7957AA6A2}"/>
              </a:ext>
            </a:extLst>
          </p:cNvPr>
          <p:cNvSpPr>
            <a:spLocks noGrp="1"/>
          </p:cNvSpPr>
          <p:nvPr>
            <p:ph type="body" sz="quarter" idx="10" hasCustomPrompt="1"/>
          </p:nvPr>
        </p:nvSpPr>
        <p:spPr>
          <a:xfrm>
            <a:off x="1207394" y="2830513"/>
            <a:ext cx="3445042" cy="598487"/>
          </a:xfrm>
          <a:prstGeom prst="rect">
            <a:avLst/>
          </a:prstGeom>
        </p:spPr>
        <p:txBody>
          <a:bodyPr/>
          <a:lstStyle>
            <a:lvl1pPr marL="0" indent="0">
              <a:buNone/>
              <a:defRPr sz="2000" b="1">
                <a:solidFill>
                  <a:schemeClr val="tx2"/>
                </a:solidFill>
              </a:defRPr>
            </a:lvl1pPr>
          </a:lstStyle>
          <a:p>
            <a:pPr lvl="0"/>
            <a:r>
              <a:rPr lang="en-US" dirty="0"/>
              <a:t>Subtitle</a:t>
            </a:r>
          </a:p>
        </p:txBody>
      </p:sp>
      <p:grpSp>
        <p:nvGrpSpPr>
          <p:cNvPr id="10" name="Group 9">
            <a:extLst>
              <a:ext uri="{FF2B5EF4-FFF2-40B4-BE49-F238E27FC236}">
                <a16:creationId xmlns:a16="http://schemas.microsoft.com/office/drawing/2014/main" id="{D3C7AA1C-6687-8D0B-1161-9C15351850E4}"/>
              </a:ext>
            </a:extLst>
          </p:cNvPr>
          <p:cNvGrpSpPr/>
          <p:nvPr userDrawn="1"/>
        </p:nvGrpSpPr>
        <p:grpSpPr>
          <a:xfrm>
            <a:off x="725020" y="6001879"/>
            <a:ext cx="10741959" cy="410792"/>
            <a:chOff x="725020" y="6001879"/>
            <a:chExt cx="10741959" cy="410792"/>
          </a:xfrm>
        </p:grpSpPr>
        <p:cxnSp>
          <p:nvCxnSpPr>
            <p:cNvPr id="11" name="Straight Connector 10">
              <a:extLst>
                <a:ext uri="{FF2B5EF4-FFF2-40B4-BE49-F238E27FC236}">
                  <a16:creationId xmlns:a16="http://schemas.microsoft.com/office/drawing/2014/main" id="{61CDED18-0A3B-3ED5-F301-7D6DB12DAB07}"/>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2D3C4AA-C612-5B55-4C6B-492A794DCE9F}"/>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21632E4D-FBC0-7CDB-530A-75D145278F5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219397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 Title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942975" y="336550"/>
            <a:ext cx="6858000"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grpSp>
        <p:nvGrpSpPr>
          <p:cNvPr id="13" name="Group 12">
            <a:extLst>
              <a:ext uri="{FF2B5EF4-FFF2-40B4-BE49-F238E27FC236}">
                <a16:creationId xmlns:a16="http://schemas.microsoft.com/office/drawing/2014/main" id="{B4B90342-4C25-6104-8B22-85C88F79D0EE}"/>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96094A37-55FC-6D5B-55A1-340952E6D45F}"/>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64C604A-B651-2F1E-F8DC-4CE5C137A448}"/>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2" name="Picture 11" descr="A picture containing font, graphics, graphic design, typography&#10;&#10;Description automatically generated">
              <a:extLst>
                <a:ext uri="{FF2B5EF4-FFF2-40B4-BE49-F238E27FC236}">
                  <a16:creationId xmlns:a16="http://schemas.microsoft.com/office/drawing/2014/main" id="{DFF73291-91C1-DCB0-149A-EB689E15A6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378437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9679C-BB49-44EC-93E8-8F8E3D61C980}"/>
              </a:ext>
            </a:extLst>
          </p:cNvPr>
          <p:cNvSpPr>
            <a:spLocks noGrp="1"/>
          </p:cNvSpPr>
          <p:nvPr>
            <p:ph type="title"/>
          </p:nvPr>
        </p:nvSpPr>
        <p:spPr>
          <a:xfrm>
            <a:off x="838200" y="365126"/>
            <a:ext cx="10515600" cy="473074"/>
          </a:xfrm>
          <a:prstGeom prst="rect">
            <a:avLst/>
          </a:prstGeom>
        </p:spPr>
        <p:txBody>
          <a:bodyPr vert="horz" lIns="0" tIns="45720" rIns="91440" bIns="45720" rtlCol="0" anchor="ctr">
            <a:noAutofit/>
          </a:bodyPr>
          <a:lstStyle/>
          <a:p>
            <a:r>
              <a:rPr lang="en-US" dirty="0"/>
              <a:t>Slide Title </a:t>
            </a:r>
          </a:p>
        </p:txBody>
      </p:sp>
      <p:sp>
        <p:nvSpPr>
          <p:cNvPr id="3" name="Text Placeholder 2">
            <a:extLst>
              <a:ext uri="{FF2B5EF4-FFF2-40B4-BE49-F238E27FC236}">
                <a16:creationId xmlns:a16="http://schemas.microsoft.com/office/drawing/2014/main" id="{C491AEFB-AD39-488B-8722-06385FFFFB5E}"/>
              </a:ext>
            </a:extLst>
          </p:cNvPr>
          <p:cNvSpPr>
            <a:spLocks noGrp="1"/>
          </p:cNvSpPr>
          <p:nvPr>
            <p:ph type="body" idx="1"/>
          </p:nvPr>
        </p:nvSpPr>
        <p:spPr>
          <a:xfrm>
            <a:off x="838200" y="1095555"/>
            <a:ext cx="10515600" cy="5081408"/>
          </a:xfrm>
          <a:prstGeom prst="rect">
            <a:avLst/>
          </a:prstGeom>
        </p:spPr>
        <p:txBody>
          <a:bodyPr vert="horz" lIns="0" tIns="45720" rIns="91440" bIns="45720" rtlCol="0">
            <a:noAutofit/>
          </a:body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5840227"/>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92" r:id="rId3"/>
    <p:sldLayoutId id="2147483664" r:id="rId4"/>
    <p:sldLayoutId id="2147483661" r:id="rId5"/>
    <p:sldLayoutId id="2147483696" r:id="rId6"/>
    <p:sldLayoutId id="2147483694" r:id="rId7"/>
    <p:sldLayoutId id="2147483695" r:id="rId8"/>
    <p:sldLayoutId id="2147483691" r:id="rId9"/>
    <p:sldLayoutId id="2147483650" r:id="rId10"/>
    <p:sldLayoutId id="2147483666" r:id="rId11"/>
    <p:sldLayoutId id="2147483665" r:id="rId12"/>
    <p:sldLayoutId id="2147483660" r:id="rId13"/>
    <p:sldLayoutId id="2147483677" r:id="rId14"/>
    <p:sldLayoutId id="2147483685" r:id="rId15"/>
    <p:sldLayoutId id="2147483689" r:id="rId16"/>
    <p:sldLayoutId id="2147483688" r:id="rId17"/>
    <p:sldLayoutId id="2147483654" r:id="rId18"/>
    <p:sldLayoutId id="2147483655" r:id="rId19"/>
    <p:sldLayoutId id="2147483697" r:id="rId20"/>
    <p:sldLayoutId id="2147483698" r:id="rId21"/>
    <p:sldLayoutId id="2147483699" r:id="rId22"/>
    <p:sldLayoutId id="2147483700" r:id="rId23"/>
    <p:sldLayoutId id="2147483701" r:id="rId24"/>
    <p:sldLayoutId id="2147483702" r:id="rId25"/>
  </p:sldLayoutIdLst>
  <p:hf hdr="0" ftr="0" dt="0"/>
  <p:txStyles>
    <p:titleStyle>
      <a:lvl1pPr algn="l" defTabSz="914400" rtl="0" eaLnBrk="1" latinLnBrk="0" hangingPunct="1">
        <a:lnSpc>
          <a:spcPct val="90000"/>
        </a:lnSpc>
        <a:spcBef>
          <a:spcPct val="0"/>
        </a:spcBef>
        <a:buNone/>
        <a:defRPr lang="en-US" sz="4000" b="1" kern="1200" dirty="0">
          <a:solidFill>
            <a:schemeClr val="bg2"/>
          </a:solidFill>
          <a:latin typeface="+mn-lt"/>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228600" algn="l" defTabSz="914400" rtl="0" eaLnBrk="1" latinLnBrk="0" hangingPunct="1">
        <a:lnSpc>
          <a:spcPct val="90000"/>
        </a:lnSpc>
        <a:spcBef>
          <a:spcPts val="800"/>
        </a:spcBef>
        <a:buClr>
          <a:schemeClr val="bg2"/>
        </a:buClr>
        <a:buFont typeface="Wingdings" panose="05000000000000000000" pitchFamily="2" charset="2"/>
        <a:buChar char="§"/>
        <a:defRPr sz="2000" kern="1200">
          <a:solidFill>
            <a:schemeClr val="bg1"/>
          </a:solidFill>
          <a:latin typeface="+mn-lt"/>
          <a:ea typeface="+mn-ea"/>
          <a:cs typeface="+mn-cs"/>
        </a:defRPr>
      </a:lvl2pPr>
      <a:lvl3pPr marL="777240" indent="-228600" algn="l" defTabSz="914400" rtl="0" eaLnBrk="1" latinLnBrk="0" hangingPunct="1">
        <a:lnSpc>
          <a:spcPct val="90000"/>
        </a:lnSpc>
        <a:spcBef>
          <a:spcPts val="800"/>
        </a:spcBef>
        <a:buClr>
          <a:schemeClr val="bg2"/>
        </a:buClr>
        <a:buFont typeface="Calibri" panose="020F050202020403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66FD-001E-CD4F-BF90-29CD8B9DC196}"/>
              </a:ext>
            </a:extLst>
          </p:cNvPr>
          <p:cNvSpPr>
            <a:spLocks noGrp="1"/>
          </p:cNvSpPr>
          <p:nvPr>
            <p:ph type="ctrTitle"/>
          </p:nvPr>
        </p:nvSpPr>
        <p:spPr>
          <a:xfrm>
            <a:off x="581330" y="4676674"/>
            <a:ext cx="9670598" cy="667048"/>
          </a:xfrm>
        </p:spPr>
        <p:txBody>
          <a:bodyPr/>
          <a:lstStyle/>
          <a:p>
            <a:r>
              <a:rPr lang="en-US" sz="5200" dirty="0"/>
              <a:t>2024 CPT</a:t>
            </a:r>
            <a:r>
              <a:rPr lang="en-US" sz="5200" baseline="30000" dirty="0"/>
              <a:t>®</a:t>
            </a:r>
            <a:r>
              <a:rPr lang="en-US" sz="5200" dirty="0"/>
              <a:t> Code Updates </a:t>
            </a:r>
            <a:br>
              <a:rPr lang="en-US" sz="5200" dirty="0"/>
            </a:br>
            <a:r>
              <a:rPr lang="en-US" sz="5200" dirty="0"/>
              <a:t>(CDM Focused)</a:t>
            </a:r>
          </a:p>
        </p:txBody>
      </p:sp>
      <p:sp>
        <p:nvSpPr>
          <p:cNvPr id="4" name="Text Placeholder 3">
            <a:extLst>
              <a:ext uri="{FF2B5EF4-FFF2-40B4-BE49-F238E27FC236}">
                <a16:creationId xmlns:a16="http://schemas.microsoft.com/office/drawing/2014/main" id="{647AFB5E-7612-4669-E588-9026B38856DF}"/>
              </a:ext>
            </a:extLst>
          </p:cNvPr>
          <p:cNvSpPr>
            <a:spLocks noGrp="1"/>
          </p:cNvSpPr>
          <p:nvPr>
            <p:ph type="body" sz="quarter" idx="11"/>
          </p:nvPr>
        </p:nvSpPr>
        <p:spPr/>
        <p:txBody>
          <a:bodyPr/>
          <a:lstStyle/>
          <a:p>
            <a:r>
              <a:rPr lang="en-US" dirty="0"/>
              <a:t>Jennifer Bishop, RHIT, CCS, CCS-P, CHRI</a:t>
            </a:r>
          </a:p>
        </p:txBody>
      </p:sp>
    </p:spTree>
    <p:extLst>
      <p:ext uri="{BB962C8B-B14F-4D97-AF65-F5344CB8AC3E}">
        <p14:creationId xmlns:p14="http://schemas.microsoft.com/office/powerpoint/2010/main" val="4177713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pPr algn="ctr"/>
            <a:r>
              <a:rPr lang="en-US" dirty="0"/>
              <a:t>Deleted Code – Radiology Section</a:t>
            </a:r>
            <a:br>
              <a:rPr lang="en-US" dirty="0"/>
            </a:br>
            <a:endParaRPr lang="en-US" dirty="0"/>
          </a:p>
        </p:txBody>
      </p:sp>
      <p:graphicFrame>
        <p:nvGraphicFramePr>
          <p:cNvPr id="2" name="Table 2">
            <a:extLst>
              <a:ext uri="{FF2B5EF4-FFF2-40B4-BE49-F238E27FC236}">
                <a16:creationId xmlns:a16="http://schemas.microsoft.com/office/drawing/2014/main" id="{A144A98F-EA31-4001-B3E7-3D540A2CEAE5}"/>
              </a:ext>
            </a:extLst>
          </p:cNvPr>
          <p:cNvGraphicFramePr>
            <a:graphicFrameLocks noGrp="1"/>
          </p:cNvGraphicFramePr>
          <p:nvPr>
            <p:ph idx="1"/>
            <p:extLst>
              <p:ext uri="{D42A27DB-BD31-4B8C-83A1-F6EECF244321}">
                <p14:modId xmlns:p14="http://schemas.microsoft.com/office/powerpoint/2010/main" val="4021639811"/>
              </p:ext>
            </p:extLst>
          </p:nvPr>
        </p:nvGraphicFramePr>
        <p:xfrm>
          <a:off x="838198" y="1672998"/>
          <a:ext cx="10515599" cy="1065621"/>
        </p:xfrm>
        <a:graphic>
          <a:graphicData uri="http://schemas.openxmlformats.org/drawingml/2006/table">
            <a:tbl>
              <a:tblPr firstRow="1" bandRow="1">
                <a:tableStyleId>{5C22544A-7EE6-4342-B048-85BDC9FD1C3A}</a:tableStyleId>
              </a:tblPr>
              <a:tblGrid>
                <a:gridCol w="7086254">
                  <a:extLst>
                    <a:ext uri="{9D8B030D-6E8A-4147-A177-3AD203B41FA5}">
                      <a16:colId xmlns:a16="http://schemas.microsoft.com/office/drawing/2014/main" val="97017648"/>
                    </a:ext>
                  </a:extLst>
                </a:gridCol>
                <a:gridCol w="3429345">
                  <a:extLst>
                    <a:ext uri="{9D8B030D-6E8A-4147-A177-3AD203B41FA5}">
                      <a16:colId xmlns:a16="http://schemas.microsoft.com/office/drawing/2014/main" val="450099005"/>
                    </a:ext>
                  </a:extLst>
                </a:gridCol>
              </a:tblGrid>
              <a:tr h="334099">
                <a:tc>
                  <a:txBody>
                    <a:bodyPr/>
                    <a:lstStyle/>
                    <a:p>
                      <a:r>
                        <a:rPr lang="en-US" b="0" i="0" dirty="0">
                          <a:latin typeface="Arial" panose="020B0604020202020204" pitchFamily="34" charset="0"/>
                          <a:cs typeface="Arial" panose="020B0604020202020204" pitchFamily="34" charset="0"/>
                        </a:rPr>
                        <a:t>Deleted Code</a:t>
                      </a:r>
                    </a:p>
                  </a:txBody>
                  <a:tcPr/>
                </a:tc>
                <a:tc>
                  <a:txBody>
                    <a:bodyPr/>
                    <a:lstStyle/>
                    <a:p>
                      <a:r>
                        <a:rPr lang="en-US" b="0" i="0" dirty="0">
                          <a:latin typeface="Arial" panose="020B0604020202020204" pitchFamily="34" charset="0"/>
                          <a:cs typeface="Arial" panose="020B0604020202020204" pitchFamily="34" charset="0"/>
                        </a:rPr>
                        <a:t>Suggested Replacement Codes</a:t>
                      </a:r>
                    </a:p>
                  </a:txBody>
                  <a:tcPr/>
                </a:tc>
                <a:extLst>
                  <a:ext uri="{0D108BD9-81ED-4DB2-BD59-A6C34878D82A}">
                    <a16:rowId xmlns:a16="http://schemas.microsoft.com/office/drawing/2014/main" val="1839338463"/>
                  </a:ext>
                </a:extLst>
              </a:tr>
              <a:tr h="699861">
                <a:tc>
                  <a:txBody>
                    <a:bodyPr/>
                    <a:lstStyle/>
                    <a:p>
                      <a:r>
                        <a:rPr lang="en-US" b="0" i="0" dirty="0">
                          <a:solidFill>
                            <a:srgbClr val="FF0000"/>
                          </a:solidFill>
                          <a:latin typeface="Arial" panose="020B0604020202020204" pitchFamily="34" charset="0"/>
                          <a:cs typeface="Arial" panose="020B0604020202020204" pitchFamily="34" charset="0"/>
                        </a:rPr>
                        <a:t>74710 – Pelvimetry, with or without placental localization</a:t>
                      </a:r>
                    </a:p>
                  </a:txBody>
                  <a:tcPr/>
                </a:tc>
                <a:tc>
                  <a:txBody>
                    <a:bodyPr/>
                    <a:lstStyle/>
                    <a:p>
                      <a:r>
                        <a:rPr lang="en-US" b="0" i="0" dirty="0">
                          <a:solidFill>
                            <a:schemeClr val="bg1"/>
                          </a:solidFill>
                          <a:latin typeface="Arial" panose="020B0604020202020204" pitchFamily="34" charset="0"/>
                          <a:cs typeface="Arial" panose="020B0604020202020204" pitchFamily="34" charset="0"/>
                        </a:rPr>
                        <a:t>76499</a:t>
                      </a:r>
                    </a:p>
                  </a:txBody>
                  <a:tcPr/>
                </a:tc>
                <a:extLst>
                  <a:ext uri="{0D108BD9-81ED-4DB2-BD59-A6C34878D82A}">
                    <a16:rowId xmlns:a16="http://schemas.microsoft.com/office/drawing/2014/main" val="1779220387"/>
                  </a:ext>
                </a:extLst>
              </a:tr>
            </a:tbl>
          </a:graphicData>
        </a:graphic>
      </p:graphicFrame>
      <p:sp>
        <p:nvSpPr>
          <p:cNvPr id="3" name="TextBox 2">
            <a:extLst>
              <a:ext uri="{FF2B5EF4-FFF2-40B4-BE49-F238E27FC236}">
                <a16:creationId xmlns:a16="http://schemas.microsoft.com/office/drawing/2014/main" id="{7E2B7FE3-C673-FB89-B350-947D91C68796}"/>
              </a:ext>
            </a:extLst>
          </p:cNvPr>
          <p:cNvSpPr txBox="1"/>
          <p:nvPr/>
        </p:nvSpPr>
        <p:spPr>
          <a:xfrm>
            <a:off x="3351459" y="3053862"/>
            <a:ext cx="5245239" cy="369332"/>
          </a:xfrm>
          <a:prstGeom prst="rect">
            <a:avLst/>
          </a:prstGeom>
          <a:noFill/>
          <a:ln>
            <a:solidFill>
              <a:schemeClr val="tx1"/>
            </a:solidFill>
          </a:ln>
        </p:spPr>
        <p:txBody>
          <a:bodyPr wrap="square" rtlCol="0">
            <a:spAutoFit/>
          </a:bodyPr>
          <a:lstStyle/>
          <a:p>
            <a:r>
              <a:rPr lang="en-US" dirty="0">
                <a:solidFill>
                  <a:schemeClr val="bg1"/>
                </a:solidFill>
              </a:rPr>
              <a:t>Code is obsolete and therefore no longer needed</a:t>
            </a:r>
          </a:p>
        </p:txBody>
      </p:sp>
    </p:spTree>
    <p:extLst>
      <p:ext uri="{BB962C8B-B14F-4D97-AF65-F5344CB8AC3E}">
        <p14:creationId xmlns:p14="http://schemas.microsoft.com/office/powerpoint/2010/main" val="35960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8B7F19F2-C4D2-4730-A252-9F1D477947B5}"/>
              </a:ext>
            </a:extLst>
          </p:cNvPr>
          <p:cNvPicPr>
            <a:picLocks noChangeAspect="1" noChangeArrowheads="1"/>
          </p:cNvPicPr>
          <p:nvPr/>
        </p:nvPicPr>
        <p:blipFill>
          <a:blip r:embed="rId2"/>
          <a:srcRect/>
          <a:stretch/>
        </p:blipFill>
        <p:spPr bwMode="auto">
          <a:xfrm>
            <a:off x="5942695" y="797087"/>
            <a:ext cx="4844726" cy="484472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B11D435-4027-3748-81DE-83201B12B06C}"/>
              </a:ext>
            </a:extLst>
          </p:cNvPr>
          <p:cNvSpPr txBox="1">
            <a:spLocks/>
          </p:cNvSpPr>
          <p:nvPr/>
        </p:nvSpPr>
        <p:spPr>
          <a:xfrm>
            <a:off x="1107938" y="2467360"/>
            <a:ext cx="4834757" cy="1923279"/>
          </a:xfrm>
          <a:prstGeom prst="rect">
            <a:avLst/>
          </a:prstGeom>
        </p:spPr>
        <p:txBody>
          <a:bodyPr/>
          <a:lstStyle>
            <a:lvl1pPr algn="ctr" defTabSz="914400" rtl="0" eaLnBrk="1" latinLnBrk="0" hangingPunct="1">
              <a:lnSpc>
                <a:spcPct val="90000"/>
              </a:lnSpc>
              <a:spcBef>
                <a:spcPct val="0"/>
              </a:spcBef>
              <a:buNone/>
              <a:defRPr sz="3600" b="0" i="0" kern="1200">
                <a:solidFill>
                  <a:schemeClr val="tx2"/>
                </a:solidFill>
                <a:latin typeface="Arial Black" panose="020B0604020202020204" pitchFamily="34" charset="0"/>
                <a:ea typeface="+mj-ea"/>
                <a:cs typeface="Arial Black" panose="020B0604020202020204" pitchFamily="34" charset="0"/>
              </a:defRPr>
            </a:lvl1pPr>
          </a:lstStyle>
          <a:p>
            <a:pPr algn="l"/>
            <a:r>
              <a:rPr lang="en-US" dirty="0"/>
              <a:t>Changes to Laboratory &amp; Pathology Section</a:t>
            </a:r>
          </a:p>
        </p:txBody>
      </p:sp>
    </p:spTree>
    <p:extLst>
      <p:ext uri="{BB962C8B-B14F-4D97-AF65-F5344CB8AC3E}">
        <p14:creationId xmlns:p14="http://schemas.microsoft.com/office/powerpoint/2010/main" val="1155577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153A-EC27-3641-5908-183CE5180959}"/>
              </a:ext>
            </a:extLst>
          </p:cNvPr>
          <p:cNvSpPr>
            <a:spLocks noGrp="1"/>
          </p:cNvSpPr>
          <p:nvPr>
            <p:ph type="title"/>
          </p:nvPr>
        </p:nvSpPr>
        <p:spPr/>
        <p:txBody>
          <a:bodyPr/>
          <a:lstStyle/>
          <a:p>
            <a:r>
              <a:rPr lang="en-US" dirty="0"/>
              <a:t>Guidelines for Genomic Sequencing Procedures</a:t>
            </a:r>
          </a:p>
        </p:txBody>
      </p:sp>
      <p:sp>
        <p:nvSpPr>
          <p:cNvPr id="3" name="Content Placeholder 2">
            <a:extLst>
              <a:ext uri="{FF2B5EF4-FFF2-40B4-BE49-F238E27FC236}">
                <a16:creationId xmlns:a16="http://schemas.microsoft.com/office/drawing/2014/main" id="{E147F76B-36B4-B161-733A-48BCB2E8EF43}"/>
              </a:ext>
            </a:extLst>
          </p:cNvPr>
          <p:cNvSpPr>
            <a:spLocks noGrp="1"/>
          </p:cNvSpPr>
          <p:nvPr>
            <p:ph idx="1"/>
          </p:nvPr>
        </p:nvSpPr>
        <p:spPr/>
        <p:txBody>
          <a:bodyPr/>
          <a:lstStyle/>
          <a:p>
            <a:pPr marL="342900" indent="-342900">
              <a:buFont typeface="Wingdings" panose="05000000000000000000" pitchFamily="2" charset="2"/>
              <a:buChar char="§"/>
            </a:pPr>
            <a:r>
              <a:rPr lang="en-US" sz="2400" dirty="0"/>
              <a:t>GSPs are DNA/RNA sequence analysis methods that simultaneously assay multiple genes </a:t>
            </a:r>
            <a:r>
              <a:rPr lang="en-US" sz="2400"/>
              <a:t>or regions </a:t>
            </a:r>
            <a:r>
              <a:rPr lang="en-US" sz="2400" dirty="0"/>
              <a:t>from germline or neoplastic sample</a:t>
            </a:r>
          </a:p>
          <a:p>
            <a:pPr marL="342900" indent="-342900">
              <a:buFont typeface="Wingdings" panose="05000000000000000000" pitchFamily="2" charset="2"/>
              <a:buChar char="§"/>
            </a:pPr>
            <a:r>
              <a:rPr lang="en-US" sz="2400" dirty="0"/>
              <a:t>MPS/NGS technology is typically used, but other technologies may be used – Code selection should be based on components</a:t>
            </a:r>
          </a:p>
          <a:p>
            <a:pPr marL="800100" lvl="1" indent="-342900"/>
            <a:r>
              <a:rPr lang="en-US" sz="2000" dirty="0"/>
              <a:t>If all components are not performed, see Tier I or Tier II codes</a:t>
            </a:r>
          </a:p>
          <a:p>
            <a:pPr marL="457200" indent="-457200">
              <a:buFont typeface="Wingdings" panose="05000000000000000000" pitchFamily="2" charset="2"/>
              <a:buChar char="§"/>
            </a:pPr>
            <a:r>
              <a:rPr lang="en-US" sz="2400" dirty="0"/>
              <a:t>When GSP assay includes a gene listed in more than one code descriptor, choose code based on primary disorder</a:t>
            </a:r>
          </a:p>
          <a:p>
            <a:pPr marL="342900" indent="-342900">
              <a:buFont typeface="Wingdings" panose="05000000000000000000" pitchFamily="2" charset="2"/>
              <a:buChar char="§"/>
            </a:pPr>
            <a:r>
              <a:rPr lang="en-US" sz="2400" dirty="0"/>
              <a:t>Testing for somatic alterations in neoplasms is reported differently based on methods and analytes (DNA and/or RNA)</a:t>
            </a:r>
          </a:p>
          <a:p>
            <a:pPr marL="800100" lvl="1" indent="-342900"/>
            <a:r>
              <a:rPr lang="en-US" sz="2000" dirty="0"/>
              <a:t>See Table on page 661 of code book for more details</a:t>
            </a:r>
          </a:p>
          <a:p>
            <a:pPr marL="342900" indent="-342900">
              <a:buFont typeface="Wingdings" panose="05000000000000000000" pitchFamily="2" charset="2"/>
              <a:buChar char="§"/>
            </a:pPr>
            <a:endParaRPr lang="en-US" sz="2400" dirty="0"/>
          </a:p>
        </p:txBody>
      </p:sp>
    </p:spTree>
    <p:extLst>
      <p:ext uri="{BB962C8B-B14F-4D97-AF65-F5344CB8AC3E}">
        <p14:creationId xmlns:p14="http://schemas.microsoft.com/office/powerpoint/2010/main" val="3182479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153A-EC27-3641-5908-183CE5180959}"/>
              </a:ext>
            </a:extLst>
          </p:cNvPr>
          <p:cNvSpPr>
            <a:spLocks noGrp="1"/>
          </p:cNvSpPr>
          <p:nvPr>
            <p:ph type="title"/>
          </p:nvPr>
        </p:nvSpPr>
        <p:spPr/>
        <p:txBody>
          <a:bodyPr/>
          <a:lstStyle/>
          <a:p>
            <a:r>
              <a:rPr lang="en-US" dirty="0"/>
              <a:t>Definitions for Genomic Sequencing Procedures</a:t>
            </a:r>
          </a:p>
        </p:txBody>
      </p:sp>
      <p:sp>
        <p:nvSpPr>
          <p:cNvPr id="3" name="Content Placeholder 2">
            <a:extLst>
              <a:ext uri="{FF2B5EF4-FFF2-40B4-BE49-F238E27FC236}">
                <a16:creationId xmlns:a16="http://schemas.microsoft.com/office/drawing/2014/main" id="{E147F76B-36B4-B161-733A-48BCB2E8EF43}"/>
              </a:ext>
            </a:extLst>
          </p:cNvPr>
          <p:cNvSpPr>
            <a:spLocks noGrp="1"/>
          </p:cNvSpPr>
          <p:nvPr>
            <p:ph idx="1"/>
          </p:nvPr>
        </p:nvSpPr>
        <p:spPr/>
        <p:txBody>
          <a:bodyPr/>
          <a:lstStyle/>
          <a:p>
            <a:pPr marL="342900" indent="-342900">
              <a:buFont typeface="Wingdings" panose="05000000000000000000" pitchFamily="2" charset="2"/>
              <a:buChar char="§"/>
            </a:pPr>
            <a:r>
              <a:rPr lang="en-US" sz="2400" dirty="0"/>
              <a:t>Cell-free nucleic acid – DNA or RNA released into the blood and other body fluids. Sometimes referred to as “liquid biopsy”</a:t>
            </a:r>
          </a:p>
          <a:p>
            <a:pPr marL="342900" indent="-342900">
              <a:buFont typeface="Wingdings" panose="05000000000000000000" pitchFamily="2" charset="2"/>
              <a:buChar char="§"/>
            </a:pPr>
            <a:r>
              <a:rPr lang="en-US" sz="2400" dirty="0"/>
              <a:t>Copy number variants – Structural changes in the genome which are composed of large deletions or duplications</a:t>
            </a:r>
          </a:p>
          <a:p>
            <a:pPr marL="342900" indent="-342900">
              <a:buFont typeface="Wingdings" panose="05000000000000000000" pitchFamily="2" charset="2"/>
              <a:buChar char="§"/>
            </a:pPr>
            <a:r>
              <a:rPr lang="en-US" sz="2400" dirty="0"/>
              <a:t>Duplication/Deletion – Used in molecular testing to assess the dosage of a particular </a:t>
            </a:r>
            <a:r>
              <a:rPr lang="en-US" sz="2400"/>
              <a:t>genomic regions</a:t>
            </a:r>
            <a:r>
              <a:rPr lang="en-US" sz="2400" dirty="0"/>
              <a:t>; 0-1 copy represents a deletion, while 3+ copies represent a duplication</a:t>
            </a:r>
          </a:p>
          <a:p>
            <a:pPr marL="342900" indent="-342900">
              <a:buFont typeface="Wingdings" panose="05000000000000000000" pitchFamily="2" charset="2"/>
              <a:buChar char="§"/>
            </a:pPr>
            <a:r>
              <a:rPr lang="en-US" sz="2400" dirty="0"/>
              <a:t>Massively parallel sequencing (MPS) – Method used to determine a portion of the nucleotide sequences in an individual patient’s genome utilizing advanced sequencing technologies that can process multiple DNA/RNA sequences in parallel; NGS is a common technique to achieve MPS</a:t>
            </a:r>
          </a:p>
        </p:txBody>
      </p:sp>
    </p:spTree>
    <p:extLst>
      <p:ext uri="{BB962C8B-B14F-4D97-AF65-F5344CB8AC3E}">
        <p14:creationId xmlns:p14="http://schemas.microsoft.com/office/powerpoint/2010/main" val="1749022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153A-EC27-3641-5908-183CE5180959}"/>
              </a:ext>
            </a:extLst>
          </p:cNvPr>
          <p:cNvSpPr>
            <a:spLocks noGrp="1"/>
          </p:cNvSpPr>
          <p:nvPr>
            <p:ph type="title"/>
          </p:nvPr>
        </p:nvSpPr>
        <p:spPr/>
        <p:txBody>
          <a:bodyPr/>
          <a:lstStyle/>
          <a:p>
            <a:r>
              <a:rPr lang="en-US" dirty="0"/>
              <a:t>Definitions for Genomic Sequencing Procedures</a:t>
            </a:r>
          </a:p>
        </p:txBody>
      </p:sp>
      <p:sp>
        <p:nvSpPr>
          <p:cNvPr id="3" name="Content Placeholder 2">
            <a:extLst>
              <a:ext uri="{FF2B5EF4-FFF2-40B4-BE49-F238E27FC236}">
                <a16:creationId xmlns:a16="http://schemas.microsoft.com/office/drawing/2014/main" id="{E147F76B-36B4-B161-733A-48BCB2E8EF43}"/>
              </a:ext>
            </a:extLst>
          </p:cNvPr>
          <p:cNvSpPr>
            <a:spLocks noGrp="1"/>
          </p:cNvSpPr>
          <p:nvPr>
            <p:ph idx="1"/>
          </p:nvPr>
        </p:nvSpPr>
        <p:spPr/>
        <p:txBody>
          <a:bodyPr/>
          <a:lstStyle/>
          <a:p>
            <a:pPr marL="342900" indent="-342900">
              <a:buFont typeface="Wingdings" panose="05000000000000000000" pitchFamily="2" charset="2"/>
              <a:buChar char="§"/>
            </a:pPr>
            <a:r>
              <a:rPr lang="en-US" sz="2400" dirty="0"/>
              <a:t>Microsatellite instability (MSI) – A type of DNA hypermutation or predisposition to mutation in which replication errors are not corrected due to defective DNA mismatch repair </a:t>
            </a:r>
          </a:p>
          <a:p>
            <a:pPr marL="342900" indent="-342900">
              <a:buFont typeface="Wingdings" panose="05000000000000000000" pitchFamily="2" charset="2"/>
              <a:buChar char="§"/>
            </a:pPr>
            <a:r>
              <a:rPr lang="en-US" sz="2400" dirty="0"/>
              <a:t>Rearrangements– Structural chromosomal variations such as deletions, insertion, inversions, or translocations that bring together genetic material that is not normally adjacent </a:t>
            </a:r>
          </a:p>
          <a:p>
            <a:pPr marL="342900" indent="-342900">
              <a:buFont typeface="Wingdings" panose="05000000000000000000" pitchFamily="2" charset="2"/>
              <a:buChar char="§"/>
            </a:pPr>
            <a:r>
              <a:rPr lang="en-US" sz="2400" dirty="0"/>
              <a:t>Tumor mutational burden – The number of somatic mutations detected per million bases of genomic sequence investigated from a neoplasm specimen</a:t>
            </a:r>
          </a:p>
        </p:txBody>
      </p:sp>
    </p:spTree>
    <p:extLst>
      <p:ext uri="{BB962C8B-B14F-4D97-AF65-F5344CB8AC3E}">
        <p14:creationId xmlns:p14="http://schemas.microsoft.com/office/powerpoint/2010/main" val="2414579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sz="3200" dirty="0"/>
              <a:t>Added Codes – Genomic Sequencing Procedures (GSPs)</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lnSpc>
                <a:spcPct val="100000"/>
              </a:lnSpc>
            </a:pPr>
            <a:r>
              <a:rPr lang="en-US" sz="2200" dirty="0"/>
              <a:t>81457 – Solid organ neoplasm, genomic sequence analysis panel, interrogation for sequence variants; DNA analysis, microsatellite instability</a:t>
            </a:r>
          </a:p>
          <a:p>
            <a:pPr marL="740664" lvl="1" indent="-457200">
              <a:lnSpc>
                <a:spcPct val="100000"/>
              </a:lnSpc>
            </a:pPr>
            <a:r>
              <a:rPr lang="en-US" sz="2200" dirty="0"/>
              <a:t>81458 - Solid organ neoplasm, genomic sequence analysis panel, interrogation for sequence variants; DNA analysis, copy number variants and microsatellite instability</a:t>
            </a:r>
          </a:p>
          <a:p>
            <a:pPr marL="740664" lvl="1" indent="-457200">
              <a:lnSpc>
                <a:spcPct val="100000"/>
              </a:lnSpc>
            </a:pPr>
            <a:r>
              <a:rPr lang="en-US" sz="2200" dirty="0"/>
              <a:t>81459 - Solid organ neoplasm, genomic sequence analysis panel, interrogation for sequence variants; DNA analysis or combined DNA and RNA analysis, copy number variants, microsatellite instability, tumor mutation burden, and rearrangements</a:t>
            </a:r>
          </a:p>
        </p:txBody>
      </p:sp>
    </p:spTree>
    <p:extLst>
      <p:ext uri="{BB962C8B-B14F-4D97-AF65-F5344CB8AC3E}">
        <p14:creationId xmlns:p14="http://schemas.microsoft.com/office/powerpoint/2010/main" val="1296726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sz="3200" dirty="0"/>
              <a:t>Added Codes – Genomic Sequencing Procedures (GSPs)</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lnSpc>
                <a:spcPct val="100000"/>
              </a:lnSpc>
            </a:pPr>
            <a:r>
              <a:rPr lang="en-US" sz="2200" dirty="0"/>
              <a:t>81462 - Solid organ neoplasm, genomic sequence analysis panel, cell-free nucleic </a:t>
            </a:r>
            <a:r>
              <a:rPr lang="en-US" sz="2200"/>
              <a:t>acid (eg, </a:t>
            </a:r>
            <a:r>
              <a:rPr lang="en-US" sz="2200" dirty="0"/>
              <a:t>plasma), interrogation for sequence variants; DNA analysis or combined DNA and RNA analysis, copy number variants and rearrangements</a:t>
            </a:r>
          </a:p>
          <a:p>
            <a:pPr marL="740664" lvl="1" indent="-457200">
              <a:lnSpc>
                <a:spcPct val="100000"/>
              </a:lnSpc>
            </a:pPr>
            <a:r>
              <a:rPr lang="en-US" sz="2200" dirty="0"/>
              <a:t>81463 - Solid organ neoplasm, genomic sequence analysis panel, cell-free nucleic </a:t>
            </a:r>
            <a:r>
              <a:rPr lang="en-US" sz="2200"/>
              <a:t>acid (eg, </a:t>
            </a:r>
            <a:r>
              <a:rPr lang="en-US" sz="2200" dirty="0"/>
              <a:t>plasma), interrogation for sequence variants; DNA analysis, copy number variants, and microsatellite instability</a:t>
            </a:r>
          </a:p>
          <a:p>
            <a:pPr marL="740664" lvl="1" indent="-457200">
              <a:lnSpc>
                <a:spcPct val="100000"/>
              </a:lnSpc>
            </a:pPr>
            <a:r>
              <a:rPr lang="en-US" sz="2200" dirty="0"/>
              <a:t>81464 - Solid organ neoplasm, genomic sequence analysis panel, cell-free nucleic </a:t>
            </a:r>
            <a:r>
              <a:rPr lang="en-US" sz="2200"/>
              <a:t>acid (eg, </a:t>
            </a:r>
            <a:r>
              <a:rPr lang="en-US" sz="2200" dirty="0"/>
              <a:t>plasma), interrogation for sequence variants; DNA analysis or combined DNA and RNA analysis, copy number variants, microsatellite instability, tumor mutation burden, and rearrangements</a:t>
            </a:r>
          </a:p>
        </p:txBody>
      </p:sp>
    </p:spTree>
    <p:extLst>
      <p:ext uri="{BB962C8B-B14F-4D97-AF65-F5344CB8AC3E}">
        <p14:creationId xmlns:p14="http://schemas.microsoft.com/office/powerpoint/2010/main" val="2916524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Genomic Sequencing Panels</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2998250999"/>
              </p:ext>
            </p:extLst>
          </p:nvPr>
        </p:nvGraphicFramePr>
        <p:xfrm>
          <a:off x="838202" y="1665242"/>
          <a:ext cx="10515598" cy="2534920"/>
        </p:xfrm>
        <a:graphic>
          <a:graphicData uri="http://schemas.openxmlformats.org/drawingml/2006/table">
            <a:tbl>
              <a:tblPr firstRow="1" bandRow="1">
                <a:tableStyleId>{5C22544A-7EE6-4342-B048-85BDC9FD1C3A}</a:tableStyleId>
              </a:tblPr>
              <a:tblGrid>
                <a:gridCol w="737119">
                  <a:extLst>
                    <a:ext uri="{9D8B030D-6E8A-4147-A177-3AD203B41FA5}">
                      <a16:colId xmlns:a16="http://schemas.microsoft.com/office/drawing/2014/main" val="1568483403"/>
                    </a:ext>
                  </a:extLst>
                </a:gridCol>
                <a:gridCol w="5031391">
                  <a:extLst>
                    <a:ext uri="{9D8B030D-6E8A-4147-A177-3AD203B41FA5}">
                      <a16:colId xmlns:a16="http://schemas.microsoft.com/office/drawing/2014/main" val="2230095131"/>
                    </a:ext>
                  </a:extLst>
                </a:gridCol>
                <a:gridCol w="4747088">
                  <a:extLst>
                    <a:ext uri="{9D8B030D-6E8A-4147-A177-3AD203B41FA5}">
                      <a16:colId xmlns:a16="http://schemas.microsoft.com/office/drawing/2014/main" val="4192438949"/>
                    </a:ext>
                  </a:extLst>
                </a:gridCol>
              </a:tblGrid>
              <a:tr h="370840">
                <a:tc>
                  <a:txBody>
                    <a:bodyPr/>
                    <a:lstStyle/>
                    <a:p>
                      <a:r>
                        <a:rPr lang="en-US" sz="1300" dirty="0"/>
                        <a:t>Code</a:t>
                      </a:r>
                    </a:p>
                  </a:txBody>
                  <a:tcPr/>
                </a:tc>
                <a:tc>
                  <a:txBody>
                    <a:bodyPr/>
                    <a:lstStyle/>
                    <a:p>
                      <a:r>
                        <a:rPr lang="en-US" sz="1300" dirty="0"/>
                        <a:t>2024 Long Description</a:t>
                      </a:r>
                    </a:p>
                  </a:txBody>
                  <a:tcPr/>
                </a:tc>
                <a:tc>
                  <a:txBody>
                    <a:bodyPr/>
                    <a:lstStyle/>
                    <a:p>
                      <a:r>
                        <a:rPr lang="en-US" sz="1300" dirty="0"/>
                        <a:t>2023 Long Description</a:t>
                      </a:r>
                    </a:p>
                  </a:txBody>
                  <a:tcPr/>
                </a:tc>
                <a:extLst>
                  <a:ext uri="{0D108BD9-81ED-4DB2-BD59-A6C34878D82A}">
                    <a16:rowId xmlns:a16="http://schemas.microsoft.com/office/drawing/2014/main" val="4115167710"/>
                  </a:ext>
                </a:extLst>
              </a:tr>
              <a:tr h="370840">
                <a:tc>
                  <a:txBody>
                    <a:bodyPr/>
                    <a:lstStyle/>
                    <a:p>
                      <a:r>
                        <a:rPr lang="en-US" sz="1300" strike="noStrike" dirty="0">
                          <a:solidFill>
                            <a:schemeClr val="bg1"/>
                          </a:solidFill>
                        </a:rPr>
                        <a:t>81445</a:t>
                      </a:r>
                    </a:p>
                  </a:txBody>
                  <a:tcPr/>
                </a:tc>
                <a:tc>
                  <a:txBody>
                    <a:bodyPr/>
                    <a:lstStyle/>
                    <a:p>
                      <a:r>
                        <a:rPr lang="en-US" sz="1300" b="0" u="sng" strike="noStrike" dirty="0">
                          <a:solidFill>
                            <a:srgbClr val="FF0000"/>
                          </a:solidFill>
                        </a:rPr>
                        <a:t>Solid organ neoplasm, genomic sequence analysis panel</a:t>
                      </a:r>
                      <a:r>
                        <a:rPr lang="en-US" sz="1300" b="0" strike="noStrike" dirty="0">
                          <a:solidFill>
                            <a:schemeClr val="bg1"/>
                          </a:solidFill>
                        </a:rPr>
                        <a:t>, </a:t>
                      </a:r>
                      <a:r>
                        <a:rPr lang="en-US" sz="1300" strike="noStrike" dirty="0">
                          <a:solidFill>
                            <a:schemeClr val="bg1"/>
                          </a:solidFill>
                        </a:rPr>
                        <a:t>5-50 genes, interrogation for sequence variants and copy number variants or rearrangements, if performed; DNA analysis or combined DNA and RNA analysis</a:t>
                      </a:r>
                      <a:endParaRPr lang="en-US" sz="1300" u="sng" strike="noStrike" dirty="0">
                        <a:solidFill>
                          <a:schemeClr val="bg1"/>
                        </a:solidFill>
                      </a:endParaRPr>
                    </a:p>
                  </a:txBody>
                  <a:tcPr/>
                </a:tc>
                <a:tc>
                  <a:txBody>
                    <a:bodyPr/>
                    <a:lstStyle/>
                    <a:p>
                      <a:r>
                        <a:rPr lang="en-US" sz="1300" b="0" strike="sngStrike" baseline="0" dirty="0">
                          <a:solidFill>
                            <a:srgbClr val="FF0000"/>
                          </a:solidFill>
                        </a:rPr>
                        <a:t>Targeted genomic sequence analysis panel, solid organ neoplasm, </a:t>
                      </a:r>
                      <a:r>
                        <a:rPr lang="en-US" sz="1300" b="0" strike="noStrike" baseline="0" dirty="0">
                          <a:solidFill>
                            <a:schemeClr val="bg1"/>
                          </a:solidFill>
                        </a:rPr>
                        <a:t>5-50 </a:t>
                      </a:r>
                      <a:r>
                        <a:rPr lang="en-US" sz="1300" b="0" strike="noStrike" baseline="0">
                          <a:solidFill>
                            <a:schemeClr val="bg1"/>
                          </a:solidFill>
                        </a:rPr>
                        <a:t>genes </a:t>
                      </a:r>
                      <a:r>
                        <a:rPr lang="en-US" sz="1300" b="0" strike="sngStrike" baseline="0">
                          <a:solidFill>
                            <a:srgbClr val="FF0000"/>
                          </a:solidFill>
                        </a:rPr>
                        <a:t>(eg, </a:t>
                      </a:r>
                      <a:r>
                        <a:rPr lang="en-US" sz="1300" b="0" strike="sngStrike" baseline="0" dirty="0">
                          <a:solidFill>
                            <a:srgbClr val="FF0000"/>
                          </a:solidFill>
                        </a:rPr>
                        <a:t>ALK, BRAF, CDKN2A, EGFR, ERBB2, KIT, KRAS, MET, NRAS, PDGFRA, PDGFRB, PGR, PIK3CA, PTEN, RET</a:t>
                      </a:r>
                      <a:r>
                        <a:rPr lang="en-US" sz="1300" b="0" strike="sngStrike" baseline="0" dirty="0">
                          <a:solidFill>
                            <a:schemeClr val="bg1"/>
                          </a:solidFill>
                        </a:rPr>
                        <a:t>)</a:t>
                      </a:r>
                      <a:r>
                        <a:rPr lang="en-US" sz="1300" b="0" strike="noStrike" baseline="0" dirty="0">
                          <a:solidFill>
                            <a:schemeClr val="bg1"/>
                          </a:solidFill>
                        </a:rPr>
                        <a:t>, </a:t>
                      </a:r>
                      <a:r>
                        <a:rPr lang="en-US" sz="1300" strike="noStrike" baseline="0" dirty="0">
                          <a:solidFill>
                            <a:schemeClr val="bg1"/>
                          </a:solidFill>
                        </a:rPr>
                        <a:t>interrogation for sequence variants and copy number variants or rearrangements, if performed; DNA analysis or combined DNA and RNA analysis</a:t>
                      </a:r>
                    </a:p>
                  </a:txBody>
                  <a:tcPr/>
                </a:tc>
                <a:extLst>
                  <a:ext uri="{0D108BD9-81ED-4DB2-BD59-A6C34878D82A}">
                    <a16:rowId xmlns:a16="http://schemas.microsoft.com/office/drawing/2014/main" val="779727984"/>
                  </a:ext>
                </a:extLst>
              </a:tr>
              <a:tr h="370840">
                <a:tc>
                  <a:txBody>
                    <a:bodyPr/>
                    <a:lstStyle/>
                    <a:p>
                      <a:r>
                        <a:rPr lang="en-US" sz="1300" strike="noStrike" dirty="0">
                          <a:solidFill>
                            <a:schemeClr val="bg1"/>
                          </a:solidFill>
                        </a:rPr>
                        <a:t>81449</a:t>
                      </a:r>
                    </a:p>
                  </a:txBody>
                  <a:tcPr/>
                </a:tc>
                <a:tc>
                  <a:txBody>
                    <a:bodyPr/>
                    <a:lstStyle/>
                    <a:p>
                      <a:r>
                        <a:rPr lang="en-US" sz="1300" u="sng" strike="noStrike" dirty="0">
                          <a:solidFill>
                            <a:srgbClr val="FF0000"/>
                          </a:solidFill>
                        </a:rPr>
                        <a:t>Solid organ neoplasm, genomic sequence analysis panel</a:t>
                      </a:r>
                      <a:r>
                        <a:rPr lang="en-US" sz="1300" strike="noStrike" dirty="0">
                          <a:solidFill>
                            <a:schemeClr val="bg1"/>
                          </a:solidFill>
                        </a:rPr>
                        <a:t>, 5-50 genes, interrogation for sequence variants and copy number variants or rearrangements, if performed; RNA analysis</a:t>
                      </a:r>
                      <a:endParaRPr lang="en-US" sz="1300" u="sng" strike="noStrike" dirty="0">
                        <a:solidFill>
                          <a:schemeClr val="bg1"/>
                        </a:solidFill>
                      </a:endParaRPr>
                    </a:p>
                  </a:txBody>
                  <a:tcPr/>
                </a:tc>
                <a:tc>
                  <a:txBody>
                    <a:bodyPr/>
                    <a:lstStyle/>
                    <a:p>
                      <a:r>
                        <a:rPr lang="en-US" sz="1300" strike="sngStrike" baseline="0" dirty="0">
                          <a:solidFill>
                            <a:srgbClr val="FF0000"/>
                          </a:solidFill>
                        </a:rPr>
                        <a:t>Targeted genomic sequence analysis panel, solid organ neoplasm, </a:t>
                      </a:r>
                      <a:r>
                        <a:rPr lang="en-US" sz="1300" strike="noStrike" baseline="0" dirty="0">
                          <a:solidFill>
                            <a:schemeClr val="bg1"/>
                          </a:solidFill>
                        </a:rPr>
                        <a:t>5-50 </a:t>
                      </a:r>
                      <a:r>
                        <a:rPr lang="en-US" sz="1300" strike="noStrike" baseline="0">
                          <a:solidFill>
                            <a:schemeClr val="bg1"/>
                          </a:solidFill>
                        </a:rPr>
                        <a:t>genes </a:t>
                      </a:r>
                      <a:r>
                        <a:rPr lang="en-US" sz="1300" strike="sngStrike" baseline="0">
                          <a:solidFill>
                            <a:srgbClr val="FF0000"/>
                          </a:solidFill>
                        </a:rPr>
                        <a:t>(eg, </a:t>
                      </a:r>
                      <a:r>
                        <a:rPr lang="en-US" sz="1300" strike="sngStrike" baseline="0" dirty="0">
                          <a:solidFill>
                            <a:srgbClr val="FF0000"/>
                          </a:solidFill>
                        </a:rPr>
                        <a:t>ALK, BRAF, CDKN2A, EGFR, ERBB2, KIT, KRAS, MET, NRAS, PDGFRA, PDGFRB, PGR, PIK3CA, PTEN, RET), </a:t>
                      </a:r>
                      <a:r>
                        <a:rPr lang="en-US" sz="1300" strike="noStrike" baseline="0" dirty="0">
                          <a:solidFill>
                            <a:schemeClr val="bg1"/>
                          </a:solidFill>
                        </a:rPr>
                        <a:t>interrogation for sequence variants and copy number variants or rearrangements, if performed; RNA analysis</a:t>
                      </a:r>
                    </a:p>
                  </a:txBody>
                  <a:tcPr/>
                </a:tc>
                <a:extLst>
                  <a:ext uri="{0D108BD9-81ED-4DB2-BD59-A6C34878D82A}">
                    <a16:rowId xmlns:a16="http://schemas.microsoft.com/office/drawing/2014/main" val="3296575671"/>
                  </a:ext>
                </a:extLst>
              </a:tr>
            </a:tbl>
          </a:graphicData>
        </a:graphic>
      </p:graphicFrame>
    </p:spTree>
    <p:extLst>
      <p:ext uri="{BB962C8B-B14F-4D97-AF65-F5344CB8AC3E}">
        <p14:creationId xmlns:p14="http://schemas.microsoft.com/office/powerpoint/2010/main" val="3743736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Genomic Sequencing Panels</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2724994534"/>
              </p:ext>
            </p:extLst>
          </p:nvPr>
        </p:nvGraphicFramePr>
        <p:xfrm>
          <a:off x="838202" y="1621699"/>
          <a:ext cx="10515598" cy="3129280"/>
        </p:xfrm>
        <a:graphic>
          <a:graphicData uri="http://schemas.openxmlformats.org/drawingml/2006/table">
            <a:tbl>
              <a:tblPr firstRow="1" bandRow="1">
                <a:tableStyleId>{5C22544A-7EE6-4342-B048-85BDC9FD1C3A}</a:tableStyleId>
              </a:tblPr>
              <a:tblGrid>
                <a:gridCol w="737119">
                  <a:extLst>
                    <a:ext uri="{9D8B030D-6E8A-4147-A177-3AD203B41FA5}">
                      <a16:colId xmlns:a16="http://schemas.microsoft.com/office/drawing/2014/main" val="1568483403"/>
                    </a:ext>
                  </a:extLst>
                </a:gridCol>
                <a:gridCol w="5031391">
                  <a:extLst>
                    <a:ext uri="{9D8B030D-6E8A-4147-A177-3AD203B41FA5}">
                      <a16:colId xmlns:a16="http://schemas.microsoft.com/office/drawing/2014/main" val="2230095131"/>
                    </a:ext>
                  </a:extLst>
                </a:gridCol>
                <a:gridCol w="4747088">
                  <a:extLst>
                    <a:ext uri="{9D8B030D-6E8A-4147-A177-3AD203B41FA5}">
                      <a16:colId xmlns:a16="http://schemas.microsoft.com/office/drawing/2014/main" val="4192438949"/>
                    </a:ext>
                  </a:extLst>
                </a:gridCol>
              </a:tblGrid>
              <a:tr h="370840">
                <a:tc>
                  <a:txBody>
                    <a:bodyPr/>
                    <a:lstStyle/>
                    <a:p>
                      <a:r>
                        <a:rPr lang="en-US" sz="1300" dirty="0"/>
                        <a:t>Code</a:t>
                      </a:r>
                    </a:p>
                  </a:txBody>
                  <a:tcPr/>
                </a:tc>
                <a:tc>
                  <a:txBody>
                    <a:bodyPr/>
                    <a:lstStyle/>
                    <a:p>
                      <a:r>
                        <a:rPr lang="en-US" sz="1300" dirty="0"/>
                        <a:t>2024 Long Description</a:t>
                      </a:r>
                    </a:p>
                  </a:txBody>
                  <a:tcPr/>
                </a:tc>
                <a:tc>
                  <a:txBody>
                    <a:bodyPr/>
                    <a:lstStyle/>
                    <a:p>
                      <a:r>
                        <a:rPr lang="en-US" sz="1300" dirty="0"/>
                        <a:t>2023 Long Description</a:t>
                      </a:r>
                    </a:p>
                  </a:txBody>
                  <a:tcPr/>
                </a:tc>
                <a:extLst>
                  <a:ext uri="{0D108BD9-81ED-4DB2-BD59-A6C34878D82A}">
                    <a16:rowId xmlns:a16="http://schemas.microsoft.com/office/drawing/2014/main" val="4115167710"/>
                  </a:ext>
                </a:extLst>
              </a:tr>
              <a:tr h="370840">
                <a:tc>
                  <a:txBody>
                    <a:bodyPr/>
                    <a:lstStyle/>
                    <a:p>
                      <a:r>
                        <a:rPr lang="en-US" sz="1300" strike="noStrike" dirty="0">
                          <a:solidFill>
                            <a:schemeClr val="bg1"/>
                          </a:solidFill>
                        </a:rPr>
                        <a:t>81450</a:t>
                      </a:r>
                    </a:p>
                  </a:txBody>
                  <a:tcPr/>
                </a:tc>
                <a:tc>
                  <a:txBody>
                    <a:bodyPr/>
                    <a:lstStyle/>
                    <a:p>
                      <a:r>
                        <a:rPr lang="en-US" sz="1300" b="0" u="sng" strike="noStrike" dirty="0">
                          <a:solidFill>
                            <a:srgbClr val="FF0000"/>
                          </a:solidFill>
                        </a:rPr>
                        <a:t>Hematolymphoid neoplasm or disorder, genomic sequence analysis panel</a:t>
                      </a:r>
                      <a:r>
                        <a:rPr lang="en-US" sz="1300" b="0" u="none" strike="noStrike" dirty="0">
                          <a:solidFill>
                            <a:schemeClr val="bg1"/>
                          </a:solidFill>
                        </a:rPr>
                        <a:t>, 5-50 genes, interrogation for sequence variants, and copy number variants or rearrangements, or isoform expression or mRNA expression levels, if performed; DNA analysis or combined DNA and RNA analysis</a:t>
                      </a:r>
                      <a:endParaRPr lang="en-US" sz="1300" u="none" strike="noStrike" dirty="0">
                        <a:solidFill>
                          <a:schemeClr val="bg1"/>
                        </a:solidFill>
                      </a:endParaRPr>
                    </a:p>
                  </a:txBody>
                  <a:tcPr/>
                </a:tc>
                <a:tc>
                  <a:txBody>
                    <a:bodyPr/>
                    <a:lstStyle/>
                    <a:p>
                      <a:r>
                        <a:rPr lang="en-US" sz="1300" b="0" strike="sngStrike" baseline="0" dirty="0">
                          <a:solidFill>
                            <a:srgbClr val="FF0000"/>
                          </a:solidFill>
                        </a:rPr>
                        <a:t>Targeted genomic sequence analysis panel, hematolymphoid neoplasm or disorder</a:t>
                      </a:r>
                      <a:r>
                        <a:rPr lang="en-US" sz="1300" b="0" strike="noStrike" baseline="0" dirty="0">
                          <a:solidFill>
                            <a:schemeClr val="bg1"/>
                          </a:solidFill>
                        </a:rPr>
                        <a:t>, 5-50 </a:t>
                      </a:r>
                      <a:r>
                        <a:rPr lang="en-US" sz="1300" b="0" strike="noStrike" baseline="0">
                          <a:solidFill>
                            <a:schemeClr val="bg1"/>
                          </a:solidFill>
                        </a:rPr>
                        <a:t>genes </a:t>
                      </a:r>
                      <a:r>
                        <a:rPr lang="en-US" sz="1300" b="0" strike="sngStrike" baseline="0">
                          <a:solidFill>
                            <a:srgbClr val="FF0000"/>
                          </a:solidFill>
                        </a:rPr>
                        <a:t>(eg, </a:t>
                      </a:r>
                      <a:r>
                        <a:rPr lang="en-US" sz="1300" b="0" strike="sngStrike" baseline="0" dirty="0">
                          <a:solidFill>
                            <a:srgbClr val="FF0000"/>
                          </a:solidFill>
                        </a:rPr>
                        <a:t>BRAF, CEBPA, DNMT3A, EZH2, FLT3, IDH1, IDH2, JAK2, KIT, KRAS, MLL, NOTCH1, NPM1, NRAS)</a:t>
                      </a:r>
                      <a:r>
                        <a:rPr lang="en-US" sz="1300" b="0" strike="noStrike" baseline="0" dirty="0">
                          <a:solidFill>
                            <a:schemeClr val="bg1"/>
                          </a:solidFill>
                        </a:rPr>
                        <a:t>,</a:t>
                      </a:r>
                      <a:r>
                        <a:rPr lang="en-US" sz="1300" b="0" strike="noStrike" baseline="0" dirty="0">
                          <a:solidFill>
                            <a:schemeClr val="tx1">
                              <a:lumMod val="75000"/>
                            </a:schemeClr>
                          </a:solidFill>
                        </a:rPr>
                        <a:t> </a:t>
                      </a:r>
                      <a:r>
                        <a:rPr lang="en-US" sz="1300" b="0" strike="noStrike" baseline="0" dirty="0">
                          <a:solidFill>
                            <a:schemeClr val="bg1"/>
                          </a:solidFill>
                        </a:rPr>
                        <a:t>interrogation for sequence variants, and copy number variants or rearrangements, or isoform expression or mRNA expression levels, if performed; DNA analysis or combined DNA and RNA analysis</a:t>
                      </a:r>
                      <a:endParaRPr lang="en-US" sz="1300" strike="noStrike" baseline="0" dirty="0">
                        <a:solidFill>
                          <a:schemeClr val="bg1"/>
                        </a:solidFill>
                      </a:endParaRPr>
                    </a:p>
                  </a:txBody>
                  <a:tcPr/>
                </a:tc>
                <a:extLst>
                  <a:ext uri="{0D108BD9-81ED-4DB2-BD59-A6C34878D82A}">
                    <a16:rowId xmlns:a16="http://schemas.microsoft.com/office/drawing/2014/main" val="779727984"/>
                  </a:ext>
                </a:extLst>
              </a:tr>
              <a:tr h="277560">
                <a:tc>
                  <a:txBody>
                    <a:bodyPr/>
                    <a:lstStyle/>
                    <a:p>
                      <a:r>
                        <a:rPr lang="en-US" sz="1300" strike="noStrike" dirty="0">
                          <a:solidFill>
                            <a:schemeClr val="bg1"/>
                          </a:solidFill>
                        </a:rPr>
                        <a:t>81451</a:t>
                      </a:r>
                    </a:p>
                  </a:txBody>
                  <a:tcPr/>
                </a:tc>
                <a:tc>
                  <a:txBody>
                    <a:bodyPr/>
                    <a:lstStyle/>
                    <a:p>
                      <a:r>
                        <a:rPr lang="en-US" sz="1300" u="sng" strike="noStrike" dirty="0">
                          <a:solidFill>
                            <a:srgbClr val="FF0000"/>
                          </a:solidFill>
                        </a:rPr>
                        <a:t>Hematolymphoid neoplasm or disorder, genomic sequence analysis panel</a:t>
                      </a:r>
                      <a:r>
                        <a:rPr lang="en-US" sz="1300" u="none" strike="noStrike" dirty="0">
                          <a:solidFill>
                            <a:schemeClr val="bg1"/>
                          </a:solidFill>
                        </a:rPr>
                        <a:t>, 5-50 genes, interrogation for sequence variants, and copy number variants or rearrangements, or isoform expression or mRNA expression levels, if performed; RNA analysis</a:t>
                      </a:r>
                    </a:p>
                  </a:txBody>
                  <a:tcPr/>
                </a:tc>
                <a:tc>
                  <a:txBody>
                    <a:bodyPr/>
                    <a:lstStyle/>
                    <a:p>
                      <a:r>
                        <a:rPr lang="en-US" sz="1300" strike="sngStrike" baseline="0" dirty="0">
                          <a:solidFill>
                            <a:srgbClr val="FF0000"/>
                          </a:solidFill>
                        </a:rPr>
                        <a:t>Targeted genomic sequence analysis panel, hematolymphoid neoplasm or disorder</a:t>
                      </a:r>
                      <a:r>
                        <a:rPr lang="en-US" sz="1300" strike="noStrike" baseline="0" dirty="0">
                          <a:solidFill>
                            <a:schemeClr val="bg1"/>
                          </a:solidFill>
                        </a:rPr>
                        <a:t>, 5-50 </a:t>
                      </a:r>
                      <a:r>
                        <a:rPr lang="en-US" sz="1300" strike="noStrike" baseline="0">
                          <a:solidFill>
                            <a:schemeClr val="bg1"/>
                          </a:solidFill>
                        </a:rPr>
                        <a:t>genes </a:t>
                      </a:r>
                      <a:r>
                        <a:rPr lang="en-US" sz="1300" strike="sngStrike" baseline="0">
                          <a:solidFill>
                            <a:srgbClr val="FF0000"/>
                          </a:solidFill>
                        </a:rPr>
                        <a:t>(eg, </a:t>
                      </a:r>
                      <a:r>
                        <a:rPr lang="en-US" sz="1300" strike="sngStrike" baseline="0" dirty="0">
                          <a:solidFill>
                            <a:srgbClr val="FF0000"/>
                          </a:solidFill>
                        </a:rPr>
                        <a:t>BRAF, CEBPA, DNMT3A, EZH2, FLT3, IDH1, IDH2, JAK2, KIT, KRAS, MLL, NOTCH1, NPM1, NRAS)</a:t>
                      </a:r>
                      <a:r>
                        <a:rPr lang="en-US" sz="1300" strike="noStrike" baseline="0" dirty="0">
                          <a:solidFill>
                            <a:schemeClr val="bg1"/>
                          </a:solidFill>
                        </a:rPr>
                        <a:t>,</a:t>
                      </a:r>
                      <a:r>
                        <a:rPr lang="en-US" sz="1300" strike="sngStrike" baseline="0" dirty="0">
                          <a:solidFill>
                            <a:srgbClr val="FF0000"/>
                          </a:solidFill>
                        </a:rPr>
                        <a:t> </a:t>
                      </a:r>
                      <a:r>
                        <a:rPr lang="en-US" sz="1300" strike="noStrike" baseline="0" dirty="0">
                          <a:solidFill>
                            <a:schemeClr val="bg1"/>
                          </a:solidFill>
                        </a:rPr>
                        <a:t>interrogation for sequence variants, and copy number variants or rearrangements, or isoform expression or mRNA expression levels, if performed; RNA analysis</a:t>
                      </a:r>
                    </a:p>
                  </a:txBody>
                  <a:tcPr/>
                </a:tc>
                <a:extLst>
                  <a:ext uri="{0D108BD9-81ED-4DB2-BD59-A6C34878D82A}">
                    <a16:rowId xmlns:a16="http://schemas.microsoft.com/office/drawing/2014/main" val="3296575671"/>
                  </a:ext>
                </a:extLst>
              </a:tr>
            </a:tbl>
          </a:graphicData>
        </a:graphic>
      </p:graphicFrame>
    </p:spTree>
    <p:extLst>
      <p:ext uri="{BB962C8B-B14F-4D97-AF65-F5344CB8AC3E}">
        <p14:creationId xmlns:p14="http://schemas.microsoft.com/office/powerpoint/2010/main" val="2051251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Genomic Sequencing Panels</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909801808"/>
              </p:ext>
            </p:extLst>
          </p:nvPr>
        </p:nvGraphicFramePr>
        <p:xfrm>
          <a:off x="838202" y="1632114"/>
          <a:ext cx="10515598" cy="2534920"/>
        </p:xfrm>
        <a:graphic>
          <a:graphicData uri="http://schemas.openxmlformats.org/drawingml/2006/table">
            <a:tbl>
              <a:tblPr firstRow="1" bandRow="1">
                <a:tableStyleId>{5C22544A-7EE6-4342-B048-85BDC9FD1C3A}</a:tableStyleId>
              </a:tblPr>
              <a:tblGrid>
                <a:gridCol w="737119">
                  <a:extLst>
                    <a:ext uri="{9D8B030D-6E8A-4147-A177-3AD203B41FA5}">
                      <a16:colId xmlns:a16="http://schemas.microsoft.com/office/drawing/2014/main" val="1568483403"/>
                    </a:ext>
                  </a:extLst>
                </a:gridCol>
                <a:gridCol w="5031391">
                  <a:extLst>
                    <a:ext uri="{9D8B030D-6E8A-4147-A177-3AD203B41FA5}">
                      <a16:colId xmlns:a16="http://schemas.microsoft.com/office/drawing/2014/main" val="2230095131"/>
                    </a:ext>
                  </a:extLst>
                </a:gridCol>
                <a:gridCol w="4747088">
                  <a:extLst>
                    <a:ext uri="{9D8B030D-6E8A-4147-A177-3AD203B41FA5}">
                      <a16:colId xmlns:a16="http://schemas.microsoft.com/office/drawing/2014/main" val="4192438949"/>
                    </a:ext>
                  </a:extLst>
                </a:gridCol>
              </a:tblGrid>
              <a:tr h="370840">
                <a:tc>
                  <a:txBody>
                    <a:bodyPr/>
                    <a:lstStyle/>
                    <a:p>
                      <a:r>
                        <a:rPr lang="en-US" sz="1300" dirty="0"/>
                        <a:t>Code</a:t>
                      </a:r>
                    </a:p>
                  </a:txBody>
                  <a:tcPr/>
                </a:tc>
                <a:tc>
                  <a:txBody>
                    <a:bodyPr/>
                    <a:lstStyle/>
                    <a:p>
                      <a:r>
                        <a:rPr lang="en-US" sz="1300" dirty="0"/>
                        <a:t>2024 Long Description</a:t>
                      </a:r>
                    </a:p>
                  </a:txBody>
                  <a:tcPr/>
                </a:tc>
                <a:tc>
                  <a:txBody>
                    <a:bodyPr/>
                    <a:lstStyle/>
                    <a:p>
                      <a:r>
                        <a:rPr lang="en-US" sz="1300" dirty="0"/>
                        <a:t>2023 Long Description</a:t>
                      </a:r>
                    </a:p>
                  </a:txBody>
                  <a:tcPr/>
                </a:tc>
                <a:extLst>
                  <a:ext uri="{0D108BD9-81ED-4DB2-BD59-A6C34878D82A}">
                    <a16:rowId xmlns:a16="http://schemas.microsoft.com/office/drawing/2014/main" val="4115167710"/>
                  </a:ext>
                </a:extLst>
              </a:tr>
              <a:tr h="370840">
                <a:tc>
                  <a:txBody>
                    <a:bodyPr/>
                    <a:lstStyle/>
                    <a:p>
                      <a:r>
                        <a:rPr lang="en-US" sz="1300" strike="noStrike" dirty="0">
                          <a:solidFill>
                            <a:schemeClr val="bg1"/>
                          </a:solidFill>
                        </a:rPr>
                        <a:t>81455</a:t>
                      </a:r>
                    </a:p>
                  </a:txBody>
                  <a:tcPr/>
                </a:tc>
                <a:tc>
                  <a:txBody>
                    <a:bodyPr/>
                    <a:lstStyle/>
                    <a:p>
                      <a:r>
                        <a:rPr lang="en-US" sz="1300" b="0" u="sng" strike="noStrike" dirty="0">
                          <a:solidFill>
                            <a:srgbClr val="FF0000"/>
                          </a:solidFill>
                        </a:rPr>
                        <a:t>Solid organ or hematolymphoid neoplasm or disorder</a:t>
                      </a:r>
                      <a:r>
                        <a:rPr lang="en-US" sz="1300" b="0" u="none" strike="noStrike" dirty="0">
                          <a:solidFill>
                            <a:schemeClr val="bg1"/>
                          </a:solidFill>
                        </a:rPr>
                        <a:t>, 51 or greater genes, genomic sequence analysis panel, interrogation for sequence variants and copy number variants or rearrangements, or isoform expression or mRNA expression levels, if performed; DNA analysis or combined DNA and RNA analysis</a:t>
                      </a:r>
                    </a:p>
                  </a:txBody>
                  <a:tcPr/>
                </a:tc>
                <a:tc>
                  <a:txBody>
                    <a:bodyPr/>
                    <a:lstStyle/>
                    <a:p>
                      <a:r>
                        <a:rPr lang="en-US" sz="1300" b="0" u="none" strike="sngStrike" baseline="0" dirty="0">
                          <a:solidFill>
                            <a:srgbClr val="FF0000"/>
                          </a:solidFill>
                        </a:rPr>
                        <a:t>Targeted genomic sequence analysis panel, solid organ neoplasm</a:t>
                      </a:r>
                      <a:r>
                        <a:rPr lang="en-US" sz="1300" b="0" u="none" strike="noStrike" baseline="0" dirty="0">
                          <a:solidFill>
                            <a:schemeClr val="tx1">
                              <a:lumMod val="75000"/>
                            </a:schemeClr>
                          </a:solidFill>
                        </a:rPr>
                        <a:t>, </a:t>
                      </a:r>
                      <a:r>
                        <a:rPr lang="en-US" sz="1300" b="0" u="none" strike="noStrike" baseline="0" dirty="0">
                          <a:solidFill>
                            <a:schemeClr val="bg1"/>
                          </a:solidFill>
                        </a:rPr>
                        <a:t>5-50 </a:t>
                      </a:r>
                      <a:r>
                        <a:rPr lang="en-US" sz="1300" b="0" u="none" strike="noStrike" baseline="0">
                          <a:solidFill>
                            <a:schemeClr val="bg1"/>
                          </a:solidFill>
                        </a:rPr>
                        <a:t>genes </a:t>
                      </a:r>
                      <a:r>
                        <a:rPr lang="en-US" sz="1300" b="0" u="none" strike="sngStrike" baseline="0">
                          <a:solidFill>
                            <a:srgbClr val="FF0000"/>
                          </a:solidFill>
                        </a:rPr>
                        <a:t>(eg, </a:t>
                      </a:r>
                      <a:r>
                        <a:rPr lang="en-US" sz="1300" b="0" u="none" strike="sngStrike" baseline="0" dirty="0">
                          <a:solidFill>
                            <a:srgbClr val="FF0000"/>
                          </a:solidFill>
                        </a:rPr>
                        <a:t>ALK, BRAF, CDKN2A, EGFR, ERBB2, KIT, KRAS, MET, NRAS, PDGFRA, PDGFRB, PGR, PIK3CA, PTEN, RET), </a:t>
                      </a:r>
                      <a:r>
                        <a:rPr lang="en-US" sz="1300" b="0" u="none" strike="noStrike" baseline="0" dirty="0">
                          <a:solidFill>
                            <a:schemeClr val="bg1"/>
                          </a:solidFill>
                        </a:rPr>
                        <a:t>interrogation for sequence variants and copy number variants or rearrangements, if performed; DNA analysis or combined DNA and RNA analysis</a:t>
                      </a:r>
                    </a:p>
                  </a:txBody>
                  <a:tcPr/>
                </a:tc>
                <a:extLst>
                  <a:ext uri="{0D108BD9-81ED-4DB2-BD59-A6C34878D82A}">
                    <a16:rowId xmlns:a16="http://schemas.microsoft.com/office/drawing/2014/main" val="779727984"/>
                  </a:ext>
                </a:extLst>
              </a:tr>
              <a:tr h="370840">
                <a:tc>
                  <a:txBody>
                    <a:bodyPr/>
                    <a:lstStyle/>
                    <a:p>
                      <a:r>
                        <a:rPr lang="en-US" sz="1300" strike="noStrike" dirty="0">
                          <a:solidFill>
                            <a:schemeClr val="bg1"/>
                          </a:solidFill>
                        </a:rPr>
                        <a:t>81456</a:t>
                      </a:r>
                    </a:p>
                  </a:txBody>
                  <a:tcPr/>
                </a:tc>
                <a:tc>
                  <a:txBody>
                    <a:bodyPr/>
                    <a:lstStyle/>
                    <a:p>
                      <a:r>
                        <a:rPr lang="en-US" sz="1300" b="0" u="sng" strike="noStrike" dirty="0">
                          <a:solidFill>
                            <a:srgbClr val="FF0000"/>
                          </a:solidFill>
                        </a:rPr>
                        <a:t>Solid organ or hematolymphoid neoplasm or disorder</a:t>
                      </a:r>
                      <a:r>
                        <a:rPr lang="en-US" sz="1300" b="0" u="none" strike="noStrike" dirty="0">
                          <a:solidFill>
                            <a:schemeClr val="bg1"/>
                          </a:solidFill>
                        </a:rPr>
                        <a:t>, 51 or greater genes, genomic sequence analysis panel, interrogation for sequence variants and copy number variants or rearrangements, or isoform expression or mRNA expression levels, if performed; RNA analysis</a:t>
                      </a:r>
                    </a:p>
                  </a:txBody>
                  <a:tcPr/>
                </a:tc>
                <a:tc>
                  <a:txBody>
                    <a:bodyPr/>
                    <a:lstStyle/>
                    <a:p>
                      <a:r>
                        <a:rPr lang="en-US" sz="1300" b="0" u="none" strike="sngStrike" baseline="0" dirty="0">
                          <a:solidFill>
                            <a:srgbClr val="FF0000"/>
                          </a:solidFill>
                        </a:rPr>
                        <a:t>Targeted genomic sequence analysis panel, solid organ neoplasm</a:t>
                      </a:r>
                      <a:r>
                        <a:rPr lang="en-US" sz="1300" b="0" u="none" strike="noStrike" baseline="0" dirty="0">
                          <a:solidFill>
                            <a:schemeClr val="tx1">
                              <a:lumMod val="75000"/>
                            </a:schemeClr>
                          </a:solidFill>
                        </a:rPr>
                        <a:t>, </a:t>
                      </a:r>
                      <a:r>
                        <a:rPr lang="en-US" sz="1300" b="0" u="none" strike="noStrike" baseline="0" dirty="0">
                          <a:solidFill>
                            <a:schemeClr val="bg1"/>
                          </a:solidFill>
                        </a:rPr>
                        <a:t>5-50 </a:t>
                      </a:r>
                      <a:r>
                        <a:rPr lang="en-US" sz="1300" b="0" u="none" strike="noStrike" baseline="0">
                          <a:solidFill>
                            <a:schemeClr val="bg1"/>
                          </a:solidFill>
                        </a:rPr>
                        <a:t>genes </a:t>
                      </a:r>
                      <a:r>
                        <a:rPr lang="en-US" sz="1300" b="0" u="none" strike="sngStrike" baseline="0">
                          <a:solidFill>
                            <a:srgbClr val="FF0000"/>
                          </a:solidFill>
                        </a:rPr>
                        <a:t>(eg, </a:t>
                      </a:r>
                      <a:r>
                        <a:rPr lang="en-US" sz="1300" b="0" u="none" strike="sngStrike" baseline="0" dirty="0">
                          <a:solidFill>
                            <a:srgbClr val="FF0000"/>
                          </a:solidFill>
                        </a:rPr>
                        <a:t>ALK, BRAF, CDKN2A, EGFR, ERBB2, KIT, KRAS, MET, NRAS, PDGFRA, PDGFRB, PGR, PIK3CA, PTEN, RET), </a:t>
                      </a:r>
                      <a:r>
                        <a:rPr lang="en-US" sz="1300" b="0" u="none" strike="noStrike" baseline="0" dirty="0">
                          <a:solidFill>
                            <a:schemeClr val="bg1"/>
                          </a:solidFill>
                        </a:rPr>
                        <a:t>interrogation for sequence variants and copy number variants or rearrangements, if performed; RNA analysis</a:t>
                      </a:r>
                    </a:p>
                  </a:txBody>
                  <a:tcPr/>
                </a:tc>
                <a:extLst>
                  <a:ext uri="{0D108BD9-81ED-4DB2-BD59-A6C34878D82A}">
                    <a16:rowId xmlns:a16="http://schemas.microsoft.com/office/drawing/2014/main" val="3296575671"/>
                  </a:ext>
                </a:extLst>
              </a:tr>
            </a:tbl>
          </a:graphicData>
        </a:graphic>
      </p:graphicFrame>
    </p:spTree>
    <p:extLst>
      <p:ext uri="{BB962C8B-B14F-4D97-AF65-F5344CB8AC3E}">
        <p14:creationId xmlns:p14="http://schemas.microsoft.com/office/powerpoint/2010/main" val="116900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5AE013-5954-1B0F-D58A-608540DDE6EE}"/>
              </a:ext>
            </a:extLst>
          </p:cNvPr>
          <p:cNvSpPr>
            <a:spLocks noGrp="1"/>
          </p:cNvSpPr>
          <p:nvPr>
            <p:ph type="title"/>
          </p:nvPr>
        </p:nvSpPr>
        <p:spPr/>
        <p:txBody>
          <a:bodyPr/>
          <a:lstStyle/>
          <a:p>
            <a:r>
              <a:rPr lang="en-US" dirty="0">
                <a:solidFill>
                  <a:schemeClr val="bg1"/>
                </a:solidFill>
              </a:rPr>
              <a:t>Disclaimer Statement</a:t>
            </a:r>
          </a:p>
        </p:txBody>
      </p:sp>
      <p:sp>
        <p:nvSpPr>
          <p:cNvPr id="6" name="Content Placeholder 5">
            <a:extLst>
              <a:ext uri="{FF2B5EF4-FFF2-40B4-BE49-F238E27FC236}">
                <a16:creationId xmlns:a16="http://schemas.microsoft.com/office/drawing/2014/main" id="{96441BF5-7FCF-2E40-B703-4B81CD72A243}"/>
              </a:ext>
            </a:extLst>
          </p:cNvPr>
          <p:cNvSpPr>
            <a:spLocks noGrp="1"/>
          </p:cNvSpPr>
          <p:nvPr>
            <p:ph sz="half" idx="1"/>
          </p:nvPr>
        </p:nvSpPr>
        <p:spPr/>
        <p:txBody>
          <a:bodyPr/>
          <a:lstStyle/>
          <a:p>
            <a:r>
              <a:rPr lang="en-US" sz="2400" dirty="0"/>
              <a:t>This webinar/presentation was current at the time it was published or provided via the web and is designed to provide accurate and authoritative </a:t>
            </a:r>
            <a:r>
              <a:rPr lang="en-US" sz="2400"/>
              <a:t>information regarding </a:t>
            </a:r>
            <a:r>
              <a:rPr lang="en-US" sz="2400" dirty="0"/>
              <a:t>the subject matter covered. The information provided is only intended to be a general overview with the understanding that neither the presenter nor the event sponsor is engaged in rendering specific coding advice. It is not intended to take the place of either the written policies </a:t>
            </a:r>
            <a:r>
              <a:rPr lang="en-US" sz="2400"/>
              <a:t>or regulations</a:t>
            </a:r>
            <a:r>
              <a:rPr lang="en-US" sz="2400" dirty="0"/>
              <a:t>. We encourage participants to review the </a:t>
            </a:r>
            <a:r>
              <a:rPr lang="en-US" sz="2400"/>
              <a:t>specific regulations </a:t>
            </a:r>
            <a:r>
              <a:rPr lang="en-US" sz="2400" dirty="0"/>
              <a:t>and other interpretive materials, as necessary.</a:t>
            </a:r>
          </a:p>
        </p:txBody>
      </p:sp>
    </p:spTree>
    <p:extLst>
      <p:ext uri="{BB962C8B-B14F-4D97-AF65-F5344CB8AC3E}">
        <p14:creationId xmlns:p14="http://schemas.microsoft.com/office/powerpoint/2010/main" val="2233060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Tier I Molecular Pathology</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3018106204"/>
              </p:ext>
            </p:extLst>
          </p:nvPr>
        </p:nvGraphicFramePr>
        <p:xfrm>
          <a:off x="838200" y="1686560"/>
          <a:ext cx="10515598" cy="1742440"/>
        </p:xfrm>
        <a:graphic>
          <a:graphicData uri="http://schemas.openxmlformats.org/drawingml/2006/table">
            <a:tbl>
              <a:tblPr firstRow="1" bandRow="1">
                <a:tableStyleId>{5C22544A-7EE6-4342-B048-85BDC9FD1C3A}</a:tableStyleId>
              </a:tblPr>
              <a:tblGrid>
                <a:gridCol w="737119">
                  <a:extLst>
                    <a:ext uri="{9D8B030D-6E8A-4147-A177-3AD203B41FA5}">
                      <a16:colId xmlns:a16="http://schemas.microsoft.com/office/drawing/2014/main" val="1568483403"/>
                    </a:ext>
                  </a:extLst>
                </a:gridCol>
                <a:gridCol w="5031391">
                  <a:extLst>
                    <a:ext uri="{9D8B030D-6E8A-4147-A177-3AD203B41FA5}">
                      <a16:colId xmlns:a16="http://schemas.microsoft.com/office/drawing/2014/main" val="2230095131"/>
                    </a:ext>
                  </a:extLst>
                </a:gridCol>
                <a:gridCol w="4747088">
                  <a:extLst>
                    <a:ext uri="{9D8B030D-6E8A-4147-A177-3AD203B41FA5}">
                      <a16:colId xmlns:a16="http://schemas.microsoft.com/office/drawing/2014/main" val="4192438949"/>
                    </a:ext>
                  </a:extLst>
                </a:gridCol>
              </a:tblGrid>
              <a:tr h="370840">
                <a:tc>
                  <a:txBody>
                    <a:bodyPr/>
                    <a:lstStyle/>
                    <a:p>
                      <a:r>
                        <a:rPr lang="en-US" sz="1300" dirty="0"/>
                        <a:t>Code</a:t>
                      </a:r>
                    </a:p>
                  </a:txBody>
                  <a:tcPr/>
                </a:tc>
                <a:tc>
                  <a:txBody>
                    <a:bodyPr/>
                    <a:lstStyle/>
                    <a:p>
                      <a:r>
                        <a:rPr lang="en-US" sz="1300" dirty="0"/>
                        <a:t>2024 Long Description</a:t>
                      </a:r>
                    </a:p>
                  </a:txBody>
                  <a:tcPr/>
                </a:tc>
                <a:tc>
                  <a:txBody>
                    <a:bodyPr/>
                    <a:lstStyle/>
                    <a:p>
                      <a:r>
                        <a:rPr lang="en-US" sz="1300" dirty="0"/>
                        <a:t>2023 Long Description</a:t>
                      </a:r>
                    </a:p>
                  </a:txBody>
                  <a:tcPr/>
                </a:tc>
                <a:extLst>
                  <a:ext uri="{0D108BD9-81ED-4DB2-BD59-A6C34878D82A}">
                    <a16:rowId xmlns:a16="http://schemas.microsoft.com/office/drawing/2014/main" val="4115167710"/>
                  </a:ext>
                </a:extLst>
              </a:tr>
              <a:tr h="370840">
                <a:tc>
                  <a:txBody>
                    <a:bodyPr/>
                    <a:lstStyle/>
                    <a:p>
                      <a:r>
                        <a:rPr lang="en-US" sz="1300" strike="noStrike" dirty="0">
                          <a:solidFill>
                            <a:schemeClr val="bg1"/>
                          </a:solidFill>
                        </a:rPr>
                        <a:t>81171</a:t>
                      </a:r>
                    </a:p>
                  </a:txBody>
                  <a:tcPr/>
                </a:tc>
                <a:tc>
                  <a:txBody>
                    <a:bodyPr/>
                    <a:lstStyle/>
                    <a:p>
                      <a:r>
                        <a:rPr lang="en-US" sz="1300" b="0" u="none" strike="noStrike" dirty="0">
                          <a:solidFill>
                            <a:schemeClr val="bg1"/>
                          </a:solidFill>
                        </a:rPr>
                        <a:t>AFF2 (</a:t>
                      </a:r>
                      <a:r>
                        <a:rPr lang="en-US" sz="1300" b="0" u="sng" strike="noStrike" dirty="0">
                          <a:solidFill>
                            <a:srgbClr val="FF0000"/>
                          </a:solidFill>
                        </a:rPr>
                        <a:t>ALF transcription elongation factor 2 </a:t>
                      </a:r>
                      <a:r>
                        <a:rPr lang="en-US" sz="1300" b="0" u="none" strike="noStrike" dirty="0">
                          <a:solidFill>
                            <a:schemeClr val="bg1"/>
                          </a:solidFill>
                        </a:rPr>
                        <a:t>[FMR2]) (e.g., fragile X</a:t>
                      </a:r>
                      <a:r>
                        <a:rPr lang="en-US" sz="1300" b="0" u="none" strike="noStrike" dirty="0">
                          <a:solidFill>
                            <a:schemeClr val="tx1">
                              <a:lumMod val="75000"/>
                            </a:schemeClr>
                          </a:solidFill>
                        </a:rPr>
                        <a:t> </a:t>
                      </a:r>
                      <a:r>
                        <a:rPr lang="en-US" sz="1300" b="0" u="sng" strike="noStrike" dirty="0">
                          <a:solidFill>
                            <a:srgbClr val="FF0000"/>
                          </a:solidFill>
                        </a:rPr>
                        <a:t>intellectual disability </a:t>
                      </a:r>
                      <a:r>
                        <a:rPr lang="en-US" sz="1300" b="0" u="none" strike="noStrike" dirty="0">
                          <a:solidFill>
                            <a:schemeClr val="bg1"/>
                          </a:solidFill>
                        </a:rPr>
                        <a:t>2 [FRAXE]) gene analysis; evaluation to detect abnormal (e.g., expanded) alleles</a:t>
                      </a:r>
                    </a:p>
                  </a:txBody>
                  <a:tcPr/>
                </a:tc>
                <a:tc>
                  <a:txBody>
                    <a:bodyPr/>
                    <a:lstStyle/>
                    <a:p>
                      <a:r>
                        <a:rPr lang="en-US" sz="1300" b="0" u="none" strike="noStrike" baseline="0" dirty="0">
                          <a:solidFill>
                            <a:schemeClr val="bg1"/>
                          </a:solidFill>
                        </a:rPr>
                        <a:t>AFF2 (</a:t>
                      </a:r>
                      <a:r>
                        <a:rPr lang="en-US" sz="1300" b="0" u="none" strike="sngStrike" baseline="0" dirty="0">
                          <a:solidFill>
                            <a:srgbClr val="FF0000"/>
                          </a:solidFill>
                        </a:rPr>
                        <a:t>AF4/FMR2 family, member 2 </a:t>
                      </a:r>
                      <a:r>
                        <a:rPr lang="en-US" sz="1300" b="0" u="none" strike="noStrike" baseline="0" dirty="0">
                          <a:solidFill>
                            <a:schemeClr val="bg1"/>
                          </a:solidFill>
                        </a:rPr>
                        <a:t>[FMR2]) (e.g., fragile X </a:t>
                      </a:r>
                      <a:r>
                        <a:rPr lang="en-US" sz="1300" b="0" u="none" strike="sngStrike" baseline="0" dirty="0">
                          <a:solidFill>
                            <a:srgbClr val="FF0000"/>
                          </a:solidFill>
                        </a:rPr>
                        <a:t>mental retardation </a:t>
                      </a:r>
                      <a:r>
                        <a:rPr lang="en-US" sz="1300" b="0" u="none" strike="noStrike" baseline="0" dirty="0">
                          <a:solidFill>
                            <a:schemeClr val="bg1"/>
                          </a:solidFill>
                        </a:rPr>
                        <a:t>2 [FRAXE]) gene analysis; evaluation to detect abnormal (e.g., expanded) alleles</a:t>
                      </a:r>
                    </a:p>
                  </a:txBody>
                  <a:tcPr/>
                </a:tc>
                <a:extLst>
                  <a:ext uri="{0D108BD9-81ED-4DB2-BD59-A6C34878D82A}">
                    <a16:rowId xmlns:a16="http://schemas.microsoft.com/office/drawing/2014/main" val="779727984"/>
                  </a:ext>
                </a:extLst>
              </a:tr>
              <a:tr h="370840">
                <a:tc>
                  <a:txBody>
                    <a:bodyPr/>
                    <a:lstStyle/>
                    <a:p>
                      <a:r>
                        <a:rPr lang="en-US" sz="1300" strike="noStrike" dirty="0">
                          <a:solidFill>
                            <a:schemeClr val="bg1"/>
                          </a:solidFill>
                        </a:rPr>
                        <a:t>81172</a:t>
                      </a:r>
                    </a:p>
                  </a:txBody>
                  <a:tcPr/>
                </a:tc>
                <a:tc>
                  <a:txBody>
                    <a:bodyPr/>
                    <a:lstStyle/>
                    <a:p>
                      <a:r>
                        <a:rPr lang="en-US" sz="1300" b="0" u="none" strike="noStrike" dirty="0">
                          <a:solidFill>
                            <a:schemeClr val="bg1"/>
                          </a:solidFill>
                        </a:rPr>
                        <a:t>AFF2 (</a:t>
                      </a:r>
                      <a:r>
                        <a:rPr lang="en-US" sz="1300" b="0" u="sng" strike="noStrike" dirty="0">
                          <a:solidFill>
                            <a:srgbClr val="FF0000"/>
                          </a:solidFill>
                        </a:rPr>
                        <a:t>ALF transcription elongation factor 2 </a:t>
                      </a:r>
                      <a:r>
                        <a:rPr lang="en-US" sz="1300" b="0" u="none" strike="noStrike" dirty="0">
                          <a:solidFill>
                            <a:schemeClr val="bg1"/>
                          </a:solidFill>
                        </a:rPr>
                        <a:t>[FMR2]) (e.g., fragile X </a:t>
                      </a:r>
                      <a:r>
                        <a:rPr lang="en-US" sz="1300" b="0" u="sng" strike="noStrike" dirty="0">
                          <a:solidFill>
                            <a:srgbClr val="FF0000"/>
                          </a:solidFill>
                        </a:rPr>
                        <a:t>intellectual disability </a:t>
                      </a:r>
                      <a:r>
                        <a:rPr lang="en-US" sz="1300" b="0" u="none" strike="noStrike" dirty="0">
                          <a:solidFill>
                            <a:schemeClr val="bg1"/>
                          </a:solidFill>
                        </a:rPr>
                        <a:t>2 [FRAXE]) gene analysis; characterization of alleles (e.g., expanded size and methylation status)</a:t>
                      </a:r>
                    </a:p>
                  </a:txBody>
                  <a:tcPr/>
                </a:tc>
                <a:tc>
                  <a:txBody>
                    <a:bodyPr/>
                    <a:lstStyle/>
                    <a:p>
                      <a:r>
                        <a:rPr lang="en-US" sz="1300" b="0" u="none" strike="noStrike" baseline="0" dirty="0">
                          <a:solidFill>
                            <a:schemeClr val="bg1"/>
                          </a:solidFill>
                        </a:rPr>
                        <a:t>AFF2 (</a:t>
                      </a:r>
                      <a:r>
                        <a:rPr lang="en-US" sz="1300" b="0" u="none" strike="sngStrike" baseline="0" dirty="0">
                          <a:solidFill>
                            <a:srgbClr val="FF0000"/>
                          </a:solidFill>
                        </a:rPr>
                        <a:t>AF4/FMR2 family, member 2 </a:t>
                      </a:r>
                      <a:r>
                        <a:rPr lang="en-US" sz="1300" b="0" u="none" strike="noStrike" baseline="0" dirty="0">
                          <a:solidFill>
                            <a:schemeClr val="bg1"/>
                          </a:solidFill>
                        </a:rPr>
                        <a:t>[FMR2]) (e.g., fragile X </a:t>
                      </a:r>
                      <a:r>
                        <a:rPr lang="en-US" sz="1300" b="0" u="none" strike="sngStrike" baseline="0" dirty="0">
                          <a:solidFill>
                            <a:srgbClr val="FF0000"/>
                          </a:solidFill>
                        </a:rPr>
                        <a:t>mental retardation </a:t>
                      </a:r>
                      <a:r>
                        <a:rPr lang="en-US" sz="1300" b="0" u="none" strike="noStrike" baseline="0" dirty="0">
                          <a:solidFill>
                            <a:schemeClr val="bg1"/>
                          </a:solidFill>
                        </a:rPr>
                        <a:t>2 [FRAXE]) gene analysis; characterization of alleles (e.g., expanded size and methylation status)</a:t>
                      </a:r>
                    </a:p>
                  </a:txBody>
                  <a:tcPr/>
                </a:tc>
                <a:extLst>
                  <a:ext uri="{0D108BD9-81ED-4DB2-BD59-A6C34878D82A}">
                    <a16:rowId xmlns:a16="http://schemas.microsoft.com/office/drawing/2014/main" val="3296575671"/>
                  </a:ext>
                </a:extLst>
              </a:tr>
            </a:tbl>
          </a:graphicData>
        </a:graphic>
      </p:graphicFrame>
    </p:spTree>
    <p:extLst>
      <p:ext uri="{BB962C8B-B14F-4D97-AF65-F5344CB8AC3E}">
        <p14:creationId xmlns:p14="http://schemas.microsoft.com/office/powerpoint/2010/main" val="1927465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Tier I Molecular Pathology</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1665351839"/>
              </p:ext>
            </p:extLst>
          </p:nvPr>
        </p:nvGraphicFramePr>
        <p:xfrm>
          <a:off x="838200" y="1686560"/>
          <a:ext cx="10515598" cy="1940560"/>
        </p:xfrm>
        <a:graphic>
          <a:graphicData uri="http://schemas.openxmlformats.org/drawingml/2006/table">
            <a:tbl>
              <a:tblPr firstRow="1" bandRow="1">
                <a:tableStyleId>{5C22544A-7EE6-4342-B048-85BDC9FD1C3A}</a:tableStyleId>
              </a:tblPr>
              <a:tblGrid>
                <a:gridCol w="737119">
                  <a:extLst>
                    <a:ext uri="{9D8B030D-6E8A-4147-A177-3AD203B41FA5}">
                      <a16:colId xmlns:a16="http://schemas.microsoft.com/office/drawing/2014/main" val="1568483403"/>
                    </a:ext>
                  </a:extLst>
                </a:gridCol>
                <a:gridCol w="5031391">
                  <a:extLst>
                    <a:ext uri="{9D8B030D-6E8A-4147-A177-3AD203B41FA5}">
                      <a16:colId xmlns:a16="http://schemas.microsoft.com/office/drawing/2014/main" val="2230095131"/>
                    </a:ext>
                  </a:extLst>
                </a:gridCol>
                <a:gridCol w="4747088">
                  <a:extLst>
                    <a:ext uri="{9D8B030D-6E8A-4147-A177-3AD203B41FA5}">
                      <a16:colId xmlns:a16="http://schemas.microsoft.com/office/drawing/2014/main" val="4192438949"/>
                    </a:ext>
                  </a:extLst>
                </a:gridCol>
              </a:tblGrid>
              <a:tr h="370840">
                <a:tc>
                  <a:txBody>
                    <a:bodyPr/>
                    <a:lstStyle/>
                    <a:p>
                      <a:r>
                        <a:rPr lang="en-US" sz="1300" dirty="0"/>
                        <a:t>Code</a:t>
                      </a:r>
                    </a:p>
                  </a:txBody>
                  <a:tcPr/>
                </a:tc>
                <a:tc>
                  <a:txBody>
                    <a:bodyPr/>
                    <a:lstStyle/>
                    <a:p>
                      <a:r>
                        <a:rPr lang="en-US" sz="1300" dirty="0"/>
                        <a:t>2024 Long Description</a:t>
                      </a:r>
                    </a:p>
                  </a:txBody>
                  <a:tcPr/>
                </a:tc>
                <a:tc>
                  <a:txBody>
                    <a:bodyPr/>
                    <a:lstStyle/>
                    <a:p>
                      <a:r>
                        <a:rPr lang="en-US" sz="1300" dirty="0"/>
                        <a:t>2023 Long Description</a:t>
                      </a:r>
                    </a:p>
                  </a:txBody>
                  <a:tcPr/>
                </a:tc>
                <a:extLst>
                  <a:ext uri="{0D108BD9-81ED-4DB2-BD59-A6C34878D82A}">
                    <a16:rowId xmlns:a16="http://schemas.microsoft.com/office/drawing/2014/main" val="4115167710"/>
                  </a:ext>
                </a:extLst>
              </a:tr>
              <a:tr h="351986">
                <a:tc>
                  <a:txBody>
                    <a:bodyPr/>
                    <a:lstStyle/>
                    <a:p>
                      <a:r>
                        <a:rPr lang="en-US" sz="1300" strike="noStrike" dirty="0">
                          <a:solidFill>
                            <a:schemeClr val="bg1"/>
                          </a:solidFill>
                        </a:rPr>
                        <a:t>81243</a:t>
                      </a:r>
                    </a:p>
                  </a:txBody>
                  <a:tcPr/>
                </a:tc>
                <a:tc>
                  <a:txBody>
                    <a:bodyPr/>
                    <a:lstStyle/>
                    <a:p>
                      <a:r>
                        <a:rPr lang="en-US" sz="1300" b="0" u="none" strike="noStrike" dirty="0">
                          <a:solidFill>
                            <a:schemeClr val="bg1"/>
                          </a:solidFill>
                        </a:rPr>
                        <a:t>FMR1 (fragile X </a:t>
                      </a:r>
                      <a:r>
                        <a:rPr lang="en-US" sz="1300" b="0" u="sng" strike="noStrike" dirty="0">
                          <a:solidFill>
                            <a:srgbClr val="FF0000"/>
                          </a:solidFill>
                        </a:rPr>
                        <a:t>messenger ribonucleoprotein 1</a:t>
                      </a:r>
                      <a:r>
                        <a:rPr lang="en-US" sz="1300" b="0" u="none" strike="noStrike" dirty="0">
                          <a:solidFill>
                            <a:schemeClr val="bg1"/>
                          </a:solidFill>
                        </a:rPr>
                        <a:t>) (e.g., fragile X </a:t>
                      </a:r>
                      <a:r>
                        <a:rPr lang="en-US" sz="1300" b="0" u="sng" strike="noStrike" dirty="0">
                          <a:solidFill>
                            <a:srgbClr val="FF0000"/>
                          </a:solidFill>
                        </a:rPr>
                        <a:t>syndrome, X-linked intellectual disability [XLID]</a:t>
                      </a:r>
                      <a:r>
                        <a:rPr lang="en-US" sz="1300" b="0" u="none" strike="noStrike" dirty="0">
                          <a:solidFill>
                            <a:schemeClr val="tx1">
                              <a:lumMod val="75000"/>
                            </a:schemeClr>
                          </a:solidFill>
                        </a:rPr>
                        <a:t>) </a:t>
                      </a:r>
                      <a:r>
                        <a:rPr lang="en-US" sz="1300" b="0" u="none" strike="noStrike" dirty="0">
                          <a:solidFill>
                            <a:schemeClr val="bg1"/>
                          </a:solidFill>
                        </a:rPr>
                        <a:t>gene analysis; evaluation to detect abnormal (e.g., expanded) alleles</a:t>
                      </a:r>
                    </a:p>
                  </a:txBody>
                  <a:tcPr/>
                </a:tc>
                <a:tc>
                  <a:txBody>
                    <a:bodyPr/>
                    <a:lstStyle/>
                    <a:p>
                      <a:r>
                        <a:rPr lang="en-US" sz="1300" b="0" u="none" strike="noStrike" baseline="0" dirty="0">
                          <a:solidFill>
                            <a:schemeClr val="bg1"/>
                          </a:solidFill>
                        </a:rPr>
                        <a:t>FMR1 (fragile X </a:t>
                      </a:r>
                      <a:r>
                        <a:rPr lang="en-US" sz="1300" b="0" u="none" strike="sngStrike" baseline="0" dirty="0">
                          <a:solidFill>
                            <a:srgbClr val="FF0000"/>
                          </a:solidFill>
                        </a:rPr>
                        <a:t>mental retardation 1</a:t>
                      </a:r>
                      <a:r>
                        <a:rPr lang="en-US" sz="1300" b="0" u="none" strike="noStrike" baseline="0" dirty="0">
                          <a:solidFill>
                            <a:schemeClr val="bg1"/>
                          </a:solidFill>
                        </a:rPr>
                        <a:t>) (e.g., fragile X </a:t>
                      </a:r>
                      <a:r>
                        <a:rPr lang="en-US" sz="1300" b="0" u="none" strike="sngStrike" baseline="0" dirty="0">
                          <a:solidFill>
                            <a:srgbClr val="FF0000"/>
                          </a:solidFill>
                        </a:rPr>
                        <a:t>mental retardation</a:t>
                      </a:r>
                      <a:r>
                        <a:rPr lang="en-US" sz="1300" b="0" u="none" strike="noStrike" baseline="0" dirty="0">
                          <a:solidFill>
                            <a:schemeClr val="bg1"/>
                          </a:solidFill>
                        </a:rPr>
                        <a:t>) gene analysis; evaluation to detect abnormal (e.g., expanded) alleles</a:t>
                      </a:r>
                    </a:p>
                  </a:txBody>
                  <a:tcPr/>
                </a:tc>
                <a:extLst>
                  <a:ext uri="{0D108BD9-81ED-4DB2-BD59-A6C34878D82A}">
                    <a16:rowId xmlns:a16="http://schemas.microsoft.com/office/drawing/2014/main" val="779727984"/>
                  </a:ext>
                </a:extLst>
              </a:tr>
              <a:tr h="370840">
                <a:tc>
                  <a:txBody>
                    <a:bodyPr/>
                    <a:lstStyle/>
                    <a:p>
                      <a:r>
                        <a:rPr lang="en-US" sz="1300" strike="noStrike" dirty="0">
                          <a:solidFill>
                            <a:schemeClr val="bg1"/>
                          </a:solidFill>
                        </a:rPr>
                        <a:t>81244</a:t>
                      </a:r>
                    </a:p>
                  </a:txBody>
                  <a:tcPr/>
                </a:tc>
                <a:tc>
                  <a:txBody>
                    <a:bodyPr/>
                    <a:lstStyle/>
                    <a:p>
                      <a:r>
                        <a:rPr lang="en-US" sz="1300" b="0" u="none" strike="noStrike" dirty="0">
                          <a:solidFill>
                            <a:schemeClr val="bg1"/>
                          </a:solidFill>
                        </a:rPr>
                        <a:t>FMR1 (fragile X </a:t>
                      </a:r>
                      <a:r>
                        <a:rPr lang="en-US" sz="1300" b="0" u="sng" strike="noStrike" dirty="0">
                          <a:solidFill>
                            <a:srgbClr val="FF0000"/>
                          </a:solidFill>
                        </a:rPr>
                        <a:t>messenger ribonucleoprotein 1</a:t>
                      </a:r>
                      <a:r>
                        <a:rPr lang="en-US" sz="1300" b="0" u="none" strike="noStrike" dirty="0">
                          <a:solidFill>
                            <a:schemeClr val="bg1"/>
                          </a:solidFill>
                        </a:rPr>
                        <a:t>) (e.g., fragile X </a:t>
                      </a:r>
                      <a:r>
                        <a:rPr lang="en-US" sz="1300" b="0" u="sng" strike="noStrike" dirty="0">
                          <a:solidFill>
                            <a:srgbClr val="FF0000"/>
                          </a:solidFill>
                        </a:rPr>
                        <a:t>syndrome, X-linked intellectual disability [XLID]) </a:t>
                      </a:r>
                      <a:r>
                        <a:rPr lang="en-US" sz="1300" b="0" u="none" strike="noStrike" dirty="0">
                          <a:solidFill>
                            <a:schemeClr val="bg1"/>
                          </a:solidFill>
                        </a:rPr>
                        <a:t>gene analysis; characterization of alleles (e.g., expanded size and promoter methylation status)</a:t>
                      </a:r>
                    </a:p>
                  </a:txBody>
                  <a:tcPr/>
                </a:tc>
                <a:tc>
                  <a:txBody>
                    <a:bodyPr/>
                    <a:lstStyle/>
                    <a:p>
                      <a:r>
                        <a:rPr lang="en-US" sz="1300" b="0" u="none" strike="noStrike" baseline="0" dirty="0">
                          <a:solidFill>
                            <a:schemeClr val="bg1"/>
                          </a:solidFill>
                        </a:rPr>
                        <a:t>FMR1 (fragile X </a:t>
                      </a:r>
                      <a:r>
                        <a:rPr lang="en-US" sz="1300" b="0" u="none" strike="sngStrike" baseline="0" dirty="0">
                          <a:solidFill>
                            <a:srgbClr val="FF0000"/>
                          </a:solidFill>
                        </a:rPr>
                        <a:t>mental retardation 1</a:t>
                      </a:r>
                      <a:r>
                        <a:rPr lang="en-US" sz="1300" b="0" u="none" strike="noStrike" baseline="0" dirty="0">
                          <a:solidFill>
                            <a:schemeClr val="bg1"/>
                          </a:solidFill>
                        </a:rPr>
                        <a:t>)</a:t>
                      </a:r>
                      <a:r>
                        <a:rPr lang="en-US" sz="1300" b="0" u="none" strike="noStrike" baseline="0" dirty="0">
                          <a:solidFill>
                            <a:schemeClr val="tx1">
                              <a:lumMod val="75000"/>
                            </a:schemeClr>
                          </a:solidFill>
                        </a:rPr>
                        <a:t> </a:t>
                      </a:r>
                      <a:r>
                        <a:rPr lang="en-US" sz="1300" b="0" u="none" strike="noStrike" baseline="0" dirty="0">
                          <a:solidFill>
                            <a:schemeClr val="bg1"/>
                          </a:solidFill>
                        </a:rPr>
                        <a:t>(e.g., fragile X </a:t>
                      </a:r>
                      <a:r>
                        <a:rPr lang="en-US" sz="1300" b="0" u="none" strike="sngStrike" baseline="0" dirty="0">
                          <a:solidFill>
                            <a:srgbClr val="FF0000"/>
                          </a:solidFill>
                        </a:rPr>
                        <a:t>mental retardation</a:t>
                      </a:r>
                      <a:r>
                        <a:rPr lang="en-US" sz="1300" b="0" u="none" strike="noStrike" baseline="0" dirty="0">
                          <a:solidFill>
                            <a:schemeClr val="bg1"/>
                          </a:solidFill>
                        </a:rPr>
                        <a:t>) gene analysis; characterization of alleles (e.g., expanded size and promoter methylation status)</a:t>
                      </a:r>
                    </a:p>
                  </a:txBody>
                  <a:tcPr/>
                </a:tc>
                <a:extLst>
                  <a:ext uri="{0D108BD9-81ED-4DB2-BD59-A6C34878D82A}">
                    <a16:rowId xmlns:a16="http://schemas.microsoft.com/office/drawing/2014/main" val="3296575671"/>
                  </a:ext>
                </a:extLst>
              </a:tr>
            </a:tbl>
          </a:graphicData>
        </a:graphic>
      </p:graphicFrame>
    </p:spTree>
    <p:extLst>
      <p:ext uri="{BB962C8B-B14F-4D97-AF65-F5344CB8AC3E}">
        <p14:creationId xmlns:p14="http://schemas.microsoft.com/office/powerpoint/2010/main" val="2507838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Tier II Molecular Pathology</a:t>
            </a:r>
          </a:p>
        </p:txBody>
      </p:sp>
      <p:sp>
        <p:nvSpPr>
          <p:cNvPr id="3" name="Content Placeholder 2">
            <a:extLst>
              <a:ext uri="{FF2B5EF4-FFF2-40B4-BE49-F238E27FC236}">
                <a16:creationId xmlns:a16="http://schemas.microsoft.com/office/drawing/2014/main" id="{33C741CB-B270-E6FB-B52E-8A2E43A6D0E5}"/>
              </a:ext>
            </a:extLst>
          </p:cNvPr>
          <p:cNvSpPr>
            <a:spLocks noGrp="1"/>
          </p:cNvSpPr>
          <p:nvPr>
            <p:ph idx="1"/>
          </p:nvPr>
        </p:nvSpPr>
        <p:spPr/>
        <p:txBody>
          <a:bodyPr/>
          <a:lstStyle/>
          <a:p>
            <a:pPr marL="457200" indent="-457200">
              <a:buFont typeface="Wingdings" panose="05000000000000000000" pitchFamily="2" charset="2"/>
              <a:buChar char="§"/>
            </a:pPr>
            <a:r>
              <a:rPr lang="en-US" dirty="0"/>
              <a:t>CPT Codes 81403-81407 have been revised to replace “mental retardation” terminology with “intellectual disability”</a:t>
            </a:r>
          </a:p>
          <a:p>
            <a:pPr marL="457200" indent="-457200">
              <a:buFont typeface="Wingdings" panose="05000000000000000000" pitchFamily="2" charset="2"/>
              <a:buChar char="§"/>
            </a:pPr>
            <a:r>
              <a:rPr lang="en-US" dirty="0"/>
              <a:t>CPT codes 81405 and 81406 have revised “methyltransferase homolog 1 [E. coli]” to “2’-O-methyltransferase 1”</a:t>
            </a:r>
          </a:p>
        </p:txBody>
      </p:sp>
    </p:spTree>
    <p:extLst>
      <p:ext uri="{BB962C8B-B14F-4D97-AF65-F5344CB8AC3E}">
        <p14:creationId xmlns:p14="http://schemas.microsoft.com/office/powerpoint/2010/main" val="1794793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 – Chemistry</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342900" indent="-342900">
              <a:buFont typeface="Wingdings" panose="05000000000000000000" pitchFamily="2" charset="2"/>
              <a:buChar char="§"/>
            </a:pPr>
            <a:r>
              <a:rPr lang="en-US" sz="2400" b="0" dirty="0">
                <a:solidFill>
                  <a:schemeClr val="bg2">
                    <a:lumMod val="50000"/>
                  </a:schemeClr>
                </a:solidFill>
              </a:rPr>
              <a:t>82166 – Anti-mullerian hormone (AMH)</a:t>
            </a:r>
          </a:p>
          <a:p>
            <a:pPr marL="800100" lvl="1" indent="-342900"/>
            <a:r>
              <a:rPr lang="en-US" sz="2000" dirty="0"/>
              <a:t>New analyte-specific code added due to increased volume of testing</a:t>
            </a:r>
            <a:endParaRPr lang="en-US" sz="2000" b="0" dirty="0">
              <a:solidFill>
                <a:schemeClr val="bg2">
                  <a:lumMod val="50000"/>
                </a:schemeClr>
              </a:solidFill>
            </a:endParaRPr>
          </a:p>
          <a:p>
            <a:pPr marL="800100" lvl="1" indent="-342900"/>
            <a:endParaRPr lang="en-US" sz="2200" dirty="0"/>
          </a:p>
        </p:txBody>
      </p:sp>
    </p:spTree>
    <p:extLst>
      <p:ext uri="{BB962C8B-B14F-4D97-AF65-F5344CB8AC3E}">
        <p14:creationId xmlns:p14="http://schemas.microsoft.com/office/powerpoint/2010/main" val="708567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Immunology</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lnSpc>
                <a:spcPct val="100000"/>
              </a:lnSpc>
            </a:pPr>
            <a:r>
              <a:rPr lang="en-US" sz="2200" dirty="0"/>
              <a:t>86041 - Acetylcholine receptor (</a:t>
            </a:r>
            <a:r>
              <a:rPr lang="en-US" sz="2200" dirty="0" err="1"/>
              <a:t>AChR</a:t>
            </a:r>
            <a:r>
              <a:rPr lang="en-US" sz="2200" dirty="0"/>
              <a:t>); binding antibody</a:t>
            </a:r>
          </a:p>
          <a:p>
            <a:pPr marL="740664" lvl="1" indent="-457200">
              <a:lnSpc>
                <a:spcPct val="100000"/>
              </a:lnSpc>
            </a:pPr>
            <a:r>
              <a:rPr lang="en-US" sz="2200" dirty="0"/>
              <a:t>86042 - Acetylcholine receptor (</a:t>
            </a:r>
            <a:r>
              <a:rPr lang="en-US" sz="2200" dirty="0" err="1"/>
              <a:t>AChR</a:t>
            </a:r>
            <a:r>
              <a:rPr lang="en-US" sz="2200" dirty="0"/>
              <a:t>); blocking antibody</a:t>
            </a:r>
          </a:p>
          <a:p>
            <a:pPr marL="740664" lvl="1" indent="-457200">
              <a:lnSpc>
                <a:spcPct val="100000"/>
              </a:lnSpc>
            </a:pPr>
            <a:r>
              <a:rPr lang="en-US" sz="2200" dirty="0"/>
              <a:t>86043 - Acetylcholine receptor (</a:t>
            </a:r>
            <a:r>
              <a:rPr lang="en-US" sz="2200" dirty="0" err="1"/>
              <a:t>AChR</a:t>
            </a:r>
            <a:r>
              <a:rPr lang="en-US" sz="2200" dirty="0"/>
              <a:t>); modulating antibody</a:t>
            </a:r>
          </a:p>
          <a:p>
            <a:pPr marL="740664" lvl="1" indent="-457200">
              <a:lnSpc>
                <a:spcPct val="100000"/>
              </a:lnSpc>
            </a:pPr>
            <a:r>
              <a:rPr lang="en-US" sz="2200" dirty="0"/>
              <a:t>86366 - Muscle-specific kinase (</a:t>
            </a:r>
            <a:r>
              <a:rPr lang="en-US" sz="2200" dirty="0" err="1"/>
              <a:t>MuSK</a:t>
            </a:r>
            <a:r>
              <a:rPr lang="en-US" sz="2200" dirty="0"/>
              <a:t>) antibody</a:t>
            </a:r>
          </a:p>
        </p:txBody>
      </p:sp>
    </p:spTree>
    <p:extLst>
      <p:ext uri="{BB962C8B-B14F-4D97-AF65-F5344CB8AC3E}">
        <p14:creationId xmlns:p14="http://schemas.microsoft.com/office/powerpoint/2010/main" val="267178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Microbiology</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lnSpc>
                <a:spcPct val="100000"/>
              </a:lnSpc>
            </a:pPr>
            <a:r>
              <a:rPr lang="en-US" sz="2200" dirty="0"/>
              <a:t>87523 - Infectious agent detection by nucleic acid (DNA or RNA); hepatitis D (delta), quantification, including reverse transcription, when performed</a:t>
            </a:r>
          </a:p>
          <a:p>
            <a:pPr marL="1197864" lvl="2" indent="-457200">
              <a:lnSpc>
                <a:spcPct val="100000"/>
              </a:lnSpc>
            </a:pPr>
            <a:r>
              <a:rPr lang="en-US" sz="1800" dirty="0"/>
              <a:t>Instructional notes added to direct coders to 86692 for hepatitis delta agent antibody testing or to 87523 for hepatitis D quantification</a:t>
            </a:r>
          </a:p>
        </p:txBody>
      </p:sp>
    </p:spTree>
    <p:extLst>
      <p:ext uri="{BB962C8B-B14F-4D97-AF65-F5344CB8AC3E}">
        <p14:creationId xmlns:p14="http://schemas.microsoft.com/office/powerpoint/2010/main" val="2636094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sz="3200" dirty="0"/>
              <a:t>Added Code – Multianalyte Assays with Algorithmic Analyses</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lnSpc>
                <a:spcPct val="100000"/>
              </a:lnSpc>
            </a:pPr>
            <a:r>
              <a:rPr lang="en-US" sz="2200" dirty="0"/>
              <a:t>81517 - Liver disease, analysis of 3 biomarkers (hyaluronic acid [HA], procollagen III amino terminal peptide [PIIINP], tissue inhibitor of metalloproteinase 1 [TIMP-1]), using immunoassays, utilizing serum, prognostic algorithm reported as a risk score and risk of liver fibrosis and liver-related clinical events within 5 years</a:t>
            </a:r>
          </a:p>
          <a:p>
            <a:pPr marL="1197864" lvl="2" indent="-457200">
              <a:lnSpc>
                <a:spcPct val="100000"/>
              </a:lnSpc>
            </a:pPr>
            <a:r>
              <a:rPr lang="en-US" sz="1800" dirty="0"/>
              <a:t>Same descriptor as 0014M, which has been deleted</a:t>
            </a:r>
          </a:p>
          <a:p>
            <a:pPr marL="1197864" lvl="2" indent="-457200">
              <a:lnSpc>
                <a:spcPct val="100000"/>
              </a:lnSpc>
            </a:pPr>
            <a:r>
              <a:rPr lang="en-US" sz="1800" dirty="0"/>
              <a:t>Enhanced Liver Fibrosis™ Test found to have clinical utility and therefore moved to </a:t>
            </a:r>
            <a:r>
              <a:rPr lang="en-US" sz="1800"/>
              <a:t>a Category </a:t>
            </a:r>
            <a:r>
              <a:rPr lang="en-US" sz="1800" dirty="0"/>
              <a:t>I code</a:t>
            </a:r>
          </a:p>
        </p:txBody>
      </p:sp>
    </p:spTree>
    <p:extLst>
      <p:ext uri="{BB962C8B-B14F-4D97-AF65-F5344CB8AC3E}">
        <p14:creationId xmlns:p14="http://schemas.microsoft.com/office/powerpoint/2010/main" val="121313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sz="2800" dirty="0"/>
              <a:t>Deleted Code – Multianalyte Assays with Algorithmic Analyses</a:t>
            </a:r>
          </a:p>
        </p:txBody>
      </p:sp>
      <p:graphicFrame>
        <p:nvGraphicFramePr>
          <p:cNvPr id="2" name="Table 2">
            <a:extLst>
              <a:ext uri="{FF2B5EF4-FFF2-40B4-BE49-F238E27FC236}">
                <a16:creationId xmlns:a16="http://schemas.microsoft.com/office/drawing/2014/main" id="{A144A98F-EA31-4001-B3E7-3D540A2CEAE5}"/>
              </a:ext>
            </a:extLst>
          </p:cNvPr>
          <p:cNvGraphicFramePr>
            <a:graphicFrameLocks noGrp="1"/>
          </p:cNvGraphicFramePr>
          <p:nvPr>
            <p:ph idx="1"/>
            <p:extLst>
              <p:ext uri="{D42A27DB-BD31-4B8C-83A1-F6EECF244321}">
                <p14:modId xmlns:p14="http://schemas.microsoft.com/office/powerpoint/2010/main" val="582835671"/>
              </p:ext>
            </p:extLst>
          </p:nvPr>
        </p:nvGraphicFramePr>
        <p:xfrm>
          <a:off x="838200" y="1038225"/>
          <a:ext cx="10515599" cy="1828800"/>
        </p:xfrm>
        <a:graphic>
          <a:graphicData uri="http://schemas.openxmlformats.org/drawingml/2006/table">
            <a:tbl>
              <a:tblPr firstRow="1" bandRow="1">
                <a:tableStyleId>{5C22544A-7EE6-4342-B048-85BDC9FD1C3A}</a:tableStyleId>
              </a:tblPr>
              <a:tblGrid>
                <a:gridCol w="7086254">
                  <a:extLst>
                    <a:ext uri="{9D8B030D-6E8A-4147-A177-3AD203B41FA5}">
                      <a16:colId xmlns:a16="http://schemas.microsoft.com/office/drawing/2014/main" val="97017648"/>
                    </a:ext>
                  </a:extLst>
                </a:gridCol>
                <a:gridCol w="3429345">
                  <a:extLst>
                    <a:ext uri="{9D8B030D-6E8A-4147-A177-3AD203B41FA5}">
                      <a16:colId xmlns:a16="http://schemas.microsoft.com/office/drawing/2014/main" val="450099005"/>
                    </a:ext>
                  </a:extLst>
                </a:gridCol>
              </a:tblGrid>
              <a:tr h="334099">
                <a:tc>
                  <a:txBody>
                    <a:bodyPr/>
                    <a:lstStyle/>
                    <a:p>
                      <a:r>
                        <a:rPr lang="en-US" b="0" i="0" dirty="0">
                          <a:latin typeface="Arial" panose="020B0604020202020204" pitchFamily="34" charset="0"/>
                          <a:cs typeface="Arial" panose="020B0604020202020204" pitchFamily="34" charset="0"/>
                        </a:rPr>
                        <a:t>Deleted Code</a:t>
                      </a:r>
                    </a:p>
                  </a:txBody>
                  <a:tcPr/>
                </a:tc>
                <a:tc>
                  <a:txBody>
                    <a:bodyPr/>
                    <a:lstStyle/>
                    <a:p>
                      <a:r>
                        <a:rPr lang="en-US" b="0" i="0" dirty="0">
                          <a:latin typeface="Arial" panose="020B0604020202020204" pitchFamily="34" charset="0"/>
                          <a:cs typeface="Arial" panose="020B0604020202020204" pitchFamily="34" charset="0"/>
                        </a:rPr>
                        <a:t>Suggested Replacement Codes</a:t>
                      </a:r>
                    </a:p>
                  </a:txBody>
                  <a:tcPr/>
                </a:tc>
                <a:extLst>
                  <a:ext uri="{0D108BD9-81ED-4DB2-BD59-A6C34878D82A}">
                    <a16:rowId xmlns:a16="http://schemas.microsoft.com/office/drawing/2014/main" val="1839338463"/>
                  </a:ext>
                </a:extLst>
              </a:tr>
              <a:tr h="699861">
                <a:tc>
                  <a:txBody>
                    <a:bodyPr/>
                    <a:lstStyle/>
                    <a:p>
                      <a:r>
                        <a:rPr lang="en-US" b="0" i="0" dirty="0">
                          <a:solidFill>
                            <a:srgbClr val="FF0000"/>
                          </a:solidFill>
                          <a:latin typeface="Arial" panose="020B0604020202020204" pitchFamily="34" charset="0"/>
                          <a:cs typeface="Arial" panose="020B0604020202020204" pitchFamily="34" charset="0"/>
                        </a:rPr>
                        <a:t>0014M – Liver disease, analysis of 3 biomarkers (hyaluronic acid [HA], procollagen III amino terminal peptide [PIIINP], tissue inhibitor of metalloproteinase 1 [TIMP-1]), using immunoassays, utilizing serum, prognostic algorithm reported as a risk score and risk of liver fibrosis and liver-related clinical events within 5 years</a:t>
                      </a:r>
                    </a:p>
                  </a:txBody>
                  <a:tcPr/>
                </a:tc>
                <a:tc>
                  <a:txBody>
                    <a:bodyPr/>
                    <a:lstStyle/>
                    <a:p>
                      <a:r>
                        <a:rPr lang="en-US" b="0" i="0" dirty="0">
                          <a:solidFill>
                            <a:schemeClr val="bg1"/>
                          </a:solidFill>
                          <a:latin typeface="Arial" panose="020B0604020202020204" pitchFamily="34" charset="0"/>
                          <a:cs typeface="Arial" panose="020B0604020202020204" pitchFamily="34" charset="0"/>
                        </a:rPr>
                        <a:t>81517</a:t>
                      </a:r>
                    </a:p>
                  </a:txBody>
                  <a:tcPr/>
                </a:tc>
                <a:extLst>
                  <a:ext uri="{0D108BD9-81ED-4DB2-BD59-A6C34878D82A}">
                    <a16:rowId xmlns:a16="http://schemas.microsoft.com/office/drawing/2014/main" val="1779220387"/>
                  </a:ext>
                </a:extLst>
              </a:tr>
            </a:tbl>
          </a:graphicData>
        </a:graphic>
      </p:graphicFrame>
    </p:spTree>
    <p:extLst>
      <p:ext uri="{BB962C8B-B14F-4D97-AF65-F5344CB8AC3E}">
        <p14:creationId xmlns:p14="http://schemas.microsoft.com/office/powerpoint/2010/main" val="3935621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153A-EC27-3641-5908-183CE5180959}"/>
              </a:ext>
            </a:extLst>
          </p:cNvPr>
          <p:cNvSpPr>
            <a:spLocks noGrp="1"/>
          </p:cNvSpPr>
          <p:nvPr>
            <p:ph type="title"/>
          </p:nvPr>
        </p:nvSpPr>
        <p:spPr/>
        <p:txBody>
          <a:bodyPr/>
          <a:lstStyle/>
          <a:p>
            <a:r>
              <a:rPr lang="en-US" dirty="0"/>
              <a:t>New Guidelines for Unlisted Code Selections</a:t>
            </a:r>
          </a:p>
        </p:txBody>
      </p:sp>
      <p:sp>
        <p:nvSpPr>
          <p:cNvPr id="3" name="Content Placeholder 2">
            <a:extLst>
              <a:ext uri="{FF2B5EF4-FFF2-40B4-BE49-F238E27FC236}">
                <a16:creationId xmlns:a16="http://schemas.microsoft.com/office/drawing/2014/main" id="{E147F76B-36B4-B161-733A-48BCB2E8EF43}"/>
              </a:ext>
            </a:extLst>
          </p:cNvPr>
          <p:cNvSpPr>
            <a:spLocks noGrp="1"/>
          </p:cNvSpPr>
          <p:nvPr>
            <p:ph idx="1"/>
          </p:nvPr>
        </p:nvSpPr>
        <p:spPr/>
        <p:txBody>
          <a:bodyPr/>
          <a:lstStyle/>
          <a:p>
            <a:pPr marL="342900" indent="-342900">
              <a:buFont typeface="Wingdings" panose="05000000000000000000" pitchFamily="2" charset="2"/>
              <a:buChar char="§"/>
            </a:pPr>
            <a:r>
              <a:rPr lang="en-US" sz="2400" dirty="0"/>
              <a:t>Chemistry – Analytes not specified by analyte-specific or method-specific code may be reported using 84999</a:t>
            </a:r>
          </a:p>
          <a:p>
            <a:pPr marL="342900" indent="-342900">
              <a:buFont typeface="Wingdings" panose="05000000000000000000" pitchFamily="2" charset="2"/>
              <a:buChar char="§"/>
            </a:pPr>
            <a:r>
              <a:rPr lang="en-US" sz="2400" dirty="0"/>
              <a:t>Similar guidelines found in Hematology and Coagulation, Immunology, Microbiology, Cytopathology, Urinalysis, Transfusion Medicine, Anatomic Pathology, Cytogenetic Studies, In Vivo Laboratory, Reproductive Medicine, and Other Procedures subsections</a:t>
            </a:r>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endParaRPr lang="en-US" sz="2400" dirty="0"/>
          </a:p>
        </p:txBody>
      </p:sp>
    </p:spTree>
    <p:extLst>
      <p:ext uri="{BB962C8B-B14F-4D97-AF65-F5344CB8AC3E}">
        <p14:creationId xmlns:p14="http://schemas.microsoft.com/office/powerpoint/2010/main" val="1391378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153A-EC27-3641-5908-183CE5180959}"/>
              </a:ext>
            </a:extLst>
          </p:cNvPr>
          <p:cNvSpPr>
            <a:spLocks noGrp="1"/>
          </p:cNvSpPr>
          <p:nvPr>
            <p:ph type="title"/>
          </p:nvPr>
        </p:nvSpPr>
        <p:spPr/>
        <p:txBody>
          <a:bodyPr/>
          <a:lstStyle/>
          <a:p>
            <a:r>
              <a:rPr lang="en-US" dirty="0"/>
              <a:t>New Guidelines for Surgical Pathology</a:t>
            </a:r>
          </a:p>
        </p:txBody>
      </p:sp>
      <p:sp>
        <p:nvSpPr>
          <p:cNvPr id="3" name="Content Placeholder 2">
            <a:extLst>
              <a:ext uri="{FF2B5EF4-FFF2-40B4-BE49-F238E27FC236}">
                <a16:creationId xmlns:a16="http://schemas.microsoft.com/office/drawing/2014/main" id="{E147F76B-36B4-B161-733A-48BCB2E8EF43}"/>
              </a:ext>
            </a:extLst>
          </p:cNvPr>
          <p:cNvSpPr>
            <a:spLocks noGrp="1"/>
          </p:cNvSpPr>
          <p:nvPr>
            <p:ph idx="1"/>
          </p:nvPr>
        </p:nvSpPr>
        <p:spPr/>
        <p:txBody>
          <a:bodyPr/>
          <a:lstStyle/>
          <a:p>
            <a:pPr marL="342900" indent="-342900">
              <a:buFont typeface="Wingdings" panose="05000000000000000000" pitchFamily="2" charset="2"/>
              <a:buChar char="§"/>
            </a:pPr>
            <a:r>
              <a:rPr lang="en-US" sz="2400" dirty="0"/>
              <a:t>88300 through 88309 do not include the services designated by codes 88311 through 88388 and 88399, which may be coded in addition, when provided</a:t>
            </a:r>
          </a:p>
          <a:p>
            <a:pPr marL="342900" indent="-342900">
              <a:buFont typeface="Wingdings" panose="05000000000000000000" pitchFamily="2" charset="2"/>
              <a:buChar char="§"/>
            </a:pPr>
            <a:endParaRPr lang="en-US" sz="2000" dirty="0"/>
          </a:p>
          <a:p>
            <a:pPr marL="342900" indent="-342900">
              <a:buFont typeface="Wingdings" panose="05000000000000000000" pitchFamily="2" charset="2"/>
              <a:buChar char="§"/>
            </a:pPr>
            <a:endParaRPr lang="en-US" sz="2400" dirty="0"/>
          </a:p>
        </p:txBody>
      </p:sp>
    </p:spTree>
    <p:extLst>
      <p:ext uri="{BB962C8B-B14F-4D97-AF65-F5344CB8AC3E}">
        <p14:creationId xmlns:p14="http://schemas.microsoft.com/office/powerpoint/2010/main" val="412444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67CB-5DF4-42F0-BC40-400061AA6048}"/>
              </a:ext>
            </a:extLst>
          </p:cNvPr>
          <p:cNvSpPr>
            <a:spLocks noGrp="1"/>
          </p:cNvSpPr>
          <p:nvPr>
            <p:ph type="title"/>
          </p:nvPr>
        </p:nvSpPr>
        <p:spPr/>
        <p:txBody>
          <a:bodyPr/>
          <a:lstStyle/>
          <a:p>
            <a:r>
              <a:rPr lang="en-US" dirty="0"/>
              <a:t>Overview of 2024 Changes</a:t>
            </a:r>
          </a:p>
        </p:txBody>
      </p:sp>
      <p:graphicFrame>
        <p:nvGraphicFramePr>
          <p:cNvPr id="4" name="Table 4">
            <a:extLst>
              <a:ext uri="{FF2B5EF4-FFF2-40B4-BE49-F238E27FC236}">
                <a16:creationId xmlns:a16="http://schemas.microsoft.com/office/drawing/2014/main" id="{FD417050-3AFE-41E8-8FAC-2BBBAAAC41C6}"/>
              </a:ext>
            </a:extLst>
          </p:cNvPr>
          <p:cNvGraphicFramePr>
            <a:graphicFrameLocks noGrp="1"/>
          </p:cNvGraphicFramePr>
          <p:nvPr>
            <p:ph idx="1"/>
            <p:extLst>
              <p:ext uri="{D42A27DB-BD31-4B8C-83A1-F6EECF244321}">
                <p14:modId xmlns:p14="http://schemas.microsoft.com/office/powerpoint/2010/main" val="3338427983"/>
              </p:ext>
            </p:extLst>
          </p:nvPr>
        </p:nvGraphicFramePr>
        <p:xfrm>
          <a:off x="838200" y="1038225"/>
          <a:ext cx="10515600" cy="43484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209899568"/>
                    </a:ext>
                  </a:extLst>
                </a:gridCol>
                <a:gridCol w="2628900">
                  <a:extLst>
                    <a:ext uri="{9D8B030D-6E8A-4147-A177-3AD203B41FA5}">
                      <a16:colId xmlns:a16="http://schemas.microsoft.com/office/drawing/2014/main" val="614342918"/>
                    </a:ext>
                  </a:extLst>
                </a:gridCol>
                <a:gridCol w="2628900">
                  <a:extLst>
                    <a:ext uri="{9D8B030D-6E8A-4147-A177-3AD203B41FA5}">
                      <a16:colId xmlns:a16="http://schemas.microsoft.com/office/drawing/2014/main" val="953833709"/>
                    </a:ext>
                  </a:extLst>
                </a:gridCol>
                <a:gridCol w="2628900">
                  <a:extLst>
                    <a:ext uri="{9D8B030D-6E8A-4147-A177-3AD203B41FA5}">
                      <a16:colId xmlns:a16="http://schemas.microsoft.com/office/drawing/2014/main" val="1783981029"/>
                    </a:ext>
                  </a:extLst>
                </a:gridCol>
              </a:tblGrid>
              <a:tr h="370840">
                <a:tc>
                  <a:txBody>
                    <a:bodyPr/>
                    <a:lstStyle/>
                    <a:p>
                      <a:r>
                        <a:rPr lang="en-US" b="0" i="0" dirty="0">
                          <a:solidFill>
                            <a:schemeClr val="bg1"/>
                          </a:solidFill>
                          <a:latin typeface="Arial" panose="020B0604020202020204" pitchFamily="34" charset="0"/>
                          <a:cs typeface="Arial" panose="020B0604020202020204" pitchFamily="34" charset="0"/>
                        </a:rPr>
                        <a:t>CPT® Section</a:t>
                      </a:r>
                    </a:p>
                  </a:txBody>
                  <a:tcPr/>
                </a:tc>
                <a:tc>
                  <a:txBody>
                    <a:bodyPr/>
                    <a:lstStyle/>
                    <a:p>
                      <a:r>
                        <a:rPr lang="en-US" b="0" i="0" dirty="0">
                          <a:solidFill>
                            <a:schemeClr val="bg1"/>
                          </a:solidFill>
                          <a:latin typeface="Arial" panose="020B0604020202020204" pitchFamily="34" charset="0"/>
                          <a:cs typeface="Arial" panose="020B0604020202020204" pitchFamily="34" charset="0"/>
                        </a:rPr>
                        <a:t>Additions</a:t>
                      </a:r>
                    </a:p>
                  </a:txBody>
                  <a:tcPr/>
                </a:tc>
                <a:tc>
                  <a:txBody>
                    <a:bodyPr/>
                    <a:lstStyle/>
                    <a:p>
                      <a:r>
                        <a:rPr lang="en-US" b="0" i="0" dirty="0">
                          <a:solidFill>
                            <a:schemeClr val="bg1"/>
                          </a:solidFill>
                          <a:latin typeface="Arial" panose="020B0604020202020204" pitchFamily="34" charset="0"/>
                          <a:cs typeface="Arial" panose="020B0604020202020204" pitchFamily="34" charset="0"/>
                        </a:rPr>
                        <a:t>Deletions</a:t>
                      </a:r>
                    </a:p>
                  </a:txBody>
                  <a:tcPr/>
                </a:tc>
                <a:tc>
                  <a:txBody>
                    <a:bodyPr/>
                    <a:lstStyle/>
                    <a:p>
                      <a:r>
                        <a:rPr lang="en-US" b="0" i="0" dirty="0">
                          <a:solidFill>
                            <a:schemeClr val="bg1"/>
                          </a:solidFill>
                          <a:latin typeface="Arial" panose="020B0604020202020204" pitchFamily="34" charset="0"/>
                          <a:cs typeface="Arial" panose="020B0604020202020204" pitchFamily="34" charset="0"/>
                        </a:rPr>
                        <a:t>Revisions</a:t>
                      </a:r>
                    </a:p>
                  </a:txBody>
                  <a:tcPr/>
                </a:tc>
                <a:extLst>
                  <a:ext uri="{0D108BD9-81ED-4DB2-BD59-A6C34878D82A}">
                    <a16:rowId xmlns:a16="http://schemas.microsoft.com/office/drawing/2014/main" val="3341624906"/>
                  </a:ext>
                </a:extLst>
              </a:tr>
              <a:tr h="370840">
                <a:tc>
                  <a:txBody>
                    <a:bodyPr/>
                    <a:lstStyle/>
                    <a:p>
                      <a:r>
                        <a:rPr lang="en-US" b="0" i="0" dirty="0">
                          <a:solidFill>
                            <a:schemeClr val="bg1"/>
                          </a:solidFill>
                          <a:latin typeface="Arial" panose="020B0604020202020204" pitchFamily="34" charset="0"/>
                          <a:cs typeface="Arial" panose="020B0604020202020204" pitchFamily="34" charset="0"/>
                        </a:rPr>
                        <a:t>Evaluation &amp; Management</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861997695"/>
                  </a:ext>
                </a:extLst>
              </a:tr>
              <a:tr h="370840">
                <a:tc>
                  <a:txBody>
                    <a:bodyPr/>
                    <a:lstStyle/>
                    <a:p>
                      <a:r>
                        <a:rPr lang="en-US" b="0" i="0" dirty="0">
                          <a:solidFill>
                            <a:schemeClr val="bg1"/>
                          </a:solidFill>
                          <a:latin typeface="Arial" panose="020B0604020202020204" pitchFamily="34" charset="0"/>
                          <a:cs typeface="Arial" panose="020B0604020202020204" pitchFamily="34" charset="0"/>
                        </a:rPr>
                        <a:t>Anesthesia</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666131654"/>
                  </a:ext>
                </a:extLst>
              </a:tr>
              <a:tr h="370840">
                <a:tc>
                  <a:txBody>
                    <a:bodyPr/>
                    <a:lstStyle/>
                    <a:p>
                      <a:r>
                        <a:rPr lang="en-US" b="0" i="0" dirty="0">
                          <a:solidFill>
                            <a:schemeClr val="bg1"/>
                          </a:solidFill>
                          <a:latin typeface="Arial" panose="020B0604020202020204" pitchFamily="34" charset="0"/>
                          <a:cs typeface="Arial" panose="020B0604020202020204" pitchFamily="34" charset="0"/>
                        </a:rPr>
                        <a:t>Surgery</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23</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2841336993"/>
                  </a:ext>
                </a:extLst>
              </a:tr>
              <a:tr h="370840">
                <a:tc>
                  <a:txBody>
                    <a:bodyPr/>
                    <a:lstStyle/>
                    <a:p>
                      <a:r>
                        <a:rPr lang="en-US" b="0" i="0" dirty="0">
                          <a:solidFill>
                            <a:schemeClr val="bg1"/>
                          </a:solidFill>
                          <a:latin typeface="Arial" panose="020B0604020202020204" pitchFamily="34" charset="0"/>
                          <a:cs typeface="Arial" panose="020B0604020202020204" pitchFamily="34" charset="0"/>
                        </a:rPr>
                        <a:t>Radiology</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5</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775761417"/>
                  </a:ext>
                </a:extLst>
              </a:tr>
              <a:tr h="370840">
                <a:tc>
                  <a:txBody>
                    <a:bodyPr/>
                    <a:lstStyle/>
                    <a:p>
                      <a:r>
                        <a:rPr lang="en-US" b="0" i="0" dirty="0">
                          <a:solidFill>
                            <a:schemeClr val="bg1"/>
                          </a:solidFill>
                          <a:latin typeface="Arial" panose="020B0604020202020204" pitchFamily="34" charset="0"/>
                          <a:cs typeface="Arial" panose="020B0604020202020204" pitchFamily="34" charset="0"/>
                        </a:rPr>
                        <a:t>Pathology &amp; Laboratory</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13</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16</a:t>
                      </a:r>
                    </a:p>
                  </a:txBody>
                  <a:tcPr/>
                </a:tc>
                <a:extLst>
                  <a:ext uri="{0D108BD9-81ED-4DB2-BD59-A6C34878D82A}">
                    <a16:rowId xmlns:a16="http://schemas.microsoft.com/office/drawing/2014/main" val="951626178"/>
                  </a:ext>
                </a:extLst>
              </a:tr>
              <a:tr h="370840">
                <a:tc>
                  <a:txBody>
                    <a:bodyPr/>
                    <a:lstStyle/>
                    <a:p>
                      <a:r>
                        <a:rPr lang="en-US" b="0" i="0" dirty="0">
                          <a:solidFill>
                            <a:schemeClr val="bg1"/>
                          </a:solidFill>
                          <a:latin typeface="Arial" panose="020B0604020202020204" pitchFamily="34" charset="0"/>
                          <a:cs typeface="Arial" panose="020B0604020202020204" pitchFamily="34" charset="0"/>
                        </a:rPr>
                        <a:t>PLA &amp; MAAA</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19</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446141878"/>
                  </a:ext>
                </a:extLst>
              </a:tr>
              <a:tr h="370840">
                <a:tc>
                  <a:txBody>
                    <a:bodyPr/>
                    <a:lstStyle/>
                    <a:p>
                      <a:r>
                        <a:rPr lang="en-US" b="0" i="0" dirty="0">
                          <a:solidFill>
                            <a:schemeClr val="bg1"/>
                          </a:solidFill>
                          <a:latin typeface="Arial" panose="020B0604020202020204" pitchFamily="34" charset="0"/>
                          <a:cs typeface="Arial" panose="020B0604020202020204" pitchFamily="34" charset="0"/>
                        </a:rPr>
                        <a:t>Medicine</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21</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833619597"/>
                  </a:ext>
                </a:extLst>
              </a:tr>
              <a:tr h="370840">
                <a:tc>
                  <a:txBody>
                    <a:bodyPr/>
                    <a:lstStyle/>
                    <a:p>
                      <a:r>
                        <a:rPr lang="en-US" b="0" i="0">
                          <a:solidFill>
                            <a:schemeClr val="bg1"/>
                          </a:solidFill>
                          <a:latin typeface="Arial" panose="020B0604020202020204" pitchFamily="34" charset="0"/>
                          <a:cs typeface="Arial" panose="020B0604020202020204" pitchFamily="34" charset="0"/>
                        </a:rPr>
                        <a:t>Category </a:t>
                      </a:r>
                      <a:r>
                        <a:rPr lang="en-US" b="0" i="0" dirty="0">
                          <a:solidFill>
                            <a:schemeClr val="bg1"/>
                          </a:solidFill>
                          <a:latin typeface="Arial" panose="020B0604020202020204" pitchFamily="34" charset="0"/>
                          <a:cs typeface="Arial" panose="020B0604020202020204" pitchFamily="34" charset="0"/>
                        </a:rPr>
                        <a:t>II</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734518402"/>
                  </a:ext>
                </a:extLst>
              </a:tr>
              <a:tr h="370840">
                <a:tc>
                  <a:txBody>
                    <a:bodyPr/>
                    <a:lstStyle/>
                    <a:p>
                      <a:r>
                        <a:rPr lang="en-US" b="0" i="0">
                          <a:solidFill>
                            <a:schemeClr val="bg1"/>
                          </a:solidFill>
                          <a:latin typeface="Arial" panose="020B0604020202020204" pitchFamily="34" charset="0"/>
                          <a:cs typeface="Arial" panose="020B0604020202020204" pitchFamily="34" charset="0"/>
                        </a:rPr>
                        <a:t>Category </a:t>
                      </a:r>
                      <a:r>
                        <a:rPr lang="en-US" b="0" i="0" dirty="0">
                          <a:solidFill>
                            <a:schemeClr val="bg1"/>
                          </a:solidFill>
                          <a:latin typeface="Arial" panose="020B0604020202020204" pitchFamily="34" charset="0"/>
                          <a:cs typeface="Arial" panose="020B0604020202020204" pitchFamily="34" charset="0"/>
                        </a:rPr>
                        <a:t>III</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63</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32</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13</a:t>
                      </a:r>
                    </a:p>
                  </a:txBody>
                  <a:tcPr/>
                </a:tc>
                <a:extLst>
                  <a:ext uri="{0D108BD9-81ED-4DB2-BD59-A6C34878D82A}">
                    <a16:rowId xmlns:a16="http://schemas.microsoft.com/office/drawing/2014/main" val="213090321"/>
                  </a:ext>
                </a:extLst>
              </a:tr>
              <a:tr h="370840">
                <a:tc>
                  <a:txBody>
                    <a:bodyPr/>
                    <a:lstStyle/>
                    <a:p>
                      <a:r>
                        <a:rPr lang="en-US" b="1" i="0" dirty="0">
                          <a:solidFill>
                            <a:schemeClr val="bg1"/>
                          </a:solidFill>
                          <a:latin typeface="Arial" panose="020B0604020202020204" pitchFamily="34" charset="0"/>
                          <a:cs typeface="Arial" panose="020B0604020202020204" pitchFamily="34" charset="0"/>
                        </a:rPr>
                        <a:t>Totals</a:t>
                      </a:r>
                    </a:p>
                  </a:txBody>
                  <a:tcPr/>
                </a:tc>
                <a:tc>
                  <a:txBody>
                    <a:bodyPr/>
                    <a:lstStyle/>
                    <a:p>
                      <a:pPr algn="ctr"/>
                      <a:r>
                        <a:rPr lang="en-US" b="1" i="0" dirty="0">
                          <a:solidFill>
                            <a:schemeClr val="bg1"/>
                          </a:solidFill>
                          <a:latin typeface="Arial" panose="020B0604020202020204" pitchFamily="34" charset="0"/>
                          <a:cs typeface="Arial" panose="020B0604020202020204" pitchFamily="34" charset="0"/>
                        </a:rPr>
                        <a:t>145</a:t>
                      </a:r>
                    </a:p>
                  </a:txBody>
                  <a:tcPr/>
                </a:tc>
                <a:tc>
                  <a:txBody>
                    <a:bodyPr/>
                    <a:lstStyle/>
                    <a:p>
                      <a:pPr algn="ctr"/>
                      <a:r>
                        <a:rPr lang="en-US" b="1" i="0" dirty="0">
                          <a:solidFill>
                            <a:schemeClr val="bg1"/>
                          </a:solidFill>
                          <a:latin typeface="Arial" panose="020B0604020202020204" pitchFamily="34" charset="0"/>
                          <a:cs typeface="Arial" panose="020B0604020202020204" pitchFamily="34" charset="0"/>
                        </a:rPr>
                        <a:t>34</a:t>
                      </a:r>
                    </a:p>
                  </a:txBody>
                  <a:tcPr/>
                </a:tc>
                <a:tc>
                  <a:txBody>
                    <a:bodyPr/>
                    <a:lstStyle/>
                    <a:p>
                      <a:pPr algn="ctr"/>
                      <a:r>
                        <a:rPr lang="en-US" b="1" i="0" dirty="0">
                          <a:solidFill>
                            <a:schemeClr val="bg1"/>
                          </a:solidFill>
                          <a:latin typeface="Arial" panose="020B0604020202020204" pitchFamily="34" charset="0"/>
                          <a:cs typeface="Arial" panose="020B0604020202020204" pitchFamily="34" charset="0"/>
                        </a:rPr>
                        <a:t>55</a:t>
                      </a:r>
                    </a:p>
                  </a:txBody>
                  <a:tcPr/>
                </a:tc>
                <a:extLst>
                  <a:ext uri="{0D108BD9-81ED-4DB2-BD59-A6C34878D82A}">
                    <a16:rowId xmlns:a16="http://schemas.microsoft.com/office/drawing/2014/main" val="361313800"/>
                  </a:ext>
                </a:extLst>
              </a:tr>
            </a:tbl>
          </a:graphicData>
        </a:graphic>
      </p:graphicFrame>
      <p:sp>
        <p:nvSpPr>
          <p:cNvPr id="5" name="TextBox 4">
            <a:extLst>
              <a:ext uri="{FF2B5EF4-FFF2-40B4-BE49-F238E27FC236}">
                <a16:creationId xmlns:a16="http://schemas.microsoft.com/office/drawing/2014/main" id="{6D51FAFF-491D-497A-8511-6E576054F281}"/>
              </a:ext>
            </a:extLst>
          </p:cNvPr>
          <p:cNvSpPr txBox="1"/>
          <p:nvPr/>
        </p:nvSpPr>
        <p:spPr>
          <a:xfrm>
            <a:off x="923278" y="5488072"/>
            <a:ext cx="10430522" cy="523220"/>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Totals do not include codes added, deleted, or revised in CY 2023 but appearing for the first time in the CY 2024 book</a:t>
            </a:r>
          </a:p>
          <a:p>
            <a:pPr marL="171450" indent="-1714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Revised totals do not include codes with changes to short or medium descriptions only	</a:t>
            </a:r>
          </a:p>
        </p:txBody>
      </p:sp>
    </p:spTree>
    <p:extLst>
      <p:ext uri="{BB962C8B-B14F-4D97-AF65-F5344CB8AC3E}">
        <p14:creationId xmlns:p14="http://schemas.microsoft.com/office/powerpoint/2010/main" val="2990813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8B7F19F2-C4D2-4730-A252-9F1D477947B5}"/>
              </a:ext>
            </a:extLst>
          </p:cNvPr>
          <p:cNvPicPr>
            <a:picLocks noChangeAspect="1" noChangeArrowheads="1"/>
          </p:cNvPicPr>
          <p:nvPr/>
        </p:nvPicPr>
        <p:blipFill>
          <a:blip r:embed="rId2"/>
          <a:srcRect/>
          <a:stretch/>
        </p:blipFill>
        <p:spPr bwMode="auto">
          <a:xfrm>
            <a:off x="6501477" y="1295152"/>
            <a:ext cx="4493510" cy="381049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B11D435-4027-3748-81DE-83201B12B06C}"/>
              </a:ext>
            </a:extLst>
          </p:cNvPr>
          <p:cNvSpPr txBox="1">
            <a:spLocks/>
          </p:cNvSpPr>
          <p:nvPr/>
        </p:nvSpPr>
        <p:spPr>
          <a:xfrm>
            <a:off x="1383057" y="1872848"/>
            <a:ext cx="4834757" cy="2655104"/>
          </a:xfrm>
          <a:prstGeom prst="rect">
            <a:avLst/>
          </a:prstGeom>
        </p:spPr>
        <p:txBody>
          <a:bodyPr/>
          <a:lstStyle>
            <a:lvl1pPr algn="ctr" defTabSz="914400" rtl="0" eaLnBrk="1" latinLnBrk="0" hangingPunct="1">
              <a:lnSpc>
                <a:spcPct val="90000"/>
              </a:lnSpc>
              <a:spcBef>
                <a:spcPct val="0"/>
              </a:spcBef>
              <a:buNone/>
              <a:defRPr sz="3600" b="0" i="0" kern="1200">
                <a:solidFill>
                  <a:schemeClr val="tx2"/>
                </a:solidFill>
                <a:latin typeface="Arial Black" panose="020B0604020202020204" pitchFamily="34" charset="0"/>
                <a:ea typeface="+mj-ea"/>
                <a:cs typeface="Arial Black" panose="020B0604020202020204" pitchFamily="34" charset="0"/>
              </a:defRPr>
            </a:lvl1pPr>
          </a:lstStyle>
          <a:p>
            <a:pPr algn="l"/>
            <a:r>
              <a:rPr lang="en-US" dirty="0"/>
              <a:t>Changes to Proprietary Laboratory Analyses (PLA) Codes</a:t>
            </a:r>
          </a:p>
        </p:txBody>
      </p:sp>
    </p:spTree>
    <p:extLst>
      <p:ext uri="{BB962C8B-B14F-4D97-AF65-F5344CB8AC3E}">
        <p14:creationId xmlns:p14="http://schemas.microsoft.com/office/powerpoint/2010/main" val="2037998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PLA</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lnSpcReduction="10000"/>
          </a:bodyPr>
          <a:lstStyle/>
          <a:p>
            <a:pPr marL="740664" lvl="1" indent="-457200">
              <a:lnSpc>
                <a:spcPct val="100000"/>
              </a:lnSpc>
            </a:pPr>
            <a:r>
              <a:rPr lang="en-US" sz="2200" dirty="0"/>
              <a:t>0420U - Oncology (urothelial), mRNA expression profiling by real-time quantitative PCR of MDK, HOXA13, CDC2, IGFBP5, and CXCR2 in combination with droplet digital PCR (</a:t>
            </a:r>
            <a:r>
              <a:rPr lang="en-US" sz="2200" dirty="0" err="1"/>
              <a:t>ddPCR</a:t>
            </a:r>
            <a:r>
              <a:rPr lang="en-US" sz="2200" dirty="0"/>
              <a:t>) analysis of 6 single-nucleotide polymorphisms (SNPs) genes TERT and FGFR3, urine, algorithm reported as a risk score for urothelial carcinoma</a:t>
            </a:r>
          </a:p>
          <a:p>
            <a:pPr marL="1197864" lvl="2" indent="-457200">
              <a:lnSpc>
                <a:spcPct val="100000"/>
              </a:lnSpc>
            </a:pPr>
            <a:r>
              <a:rPr lang="en-US" sz="1800" dirty="0" err="1"/>
              <a:t>Cxbladder</a:t>
            </a:r>
            <a:r>
              <a:rPr lang="en-US" sz="1800" dirty="0"/>
              <a:t> Detect+ from Pacific Edge Diagnostics USA LTD</a:t>
            </a:r>
          </a:p>
          <a:p>
            <a:pPr marL="1197864" lvl="2" indent="-457200">
              <a:lnSpc>
                <a:spcPct val="100000"/>
              </a:lnSpc>
            </a:pPr>
            <a:r>
              <a:rPr lang="en-US" sz="1800" dirty="0"/>
              <a:t>Measures the gene expression levels of five biomarkers in urine that effectively rule out or detect the presence of bladder cancer</a:t>
            </a:r>
          </a:p>
          <a:p>
            <a:pPr marL="740664" lvl="1" indent="-457200">
              <a:lnSpc>
                <a:spcPct val="100000"/>
              </a:lnSpc>
            </a:pPr>
            <a:r>
              <a:rPr lang="en-US" sz="2200" dirty="0"/>
              <a:t>0421U - Oncology (colorectal) screening, quantitative real-time target and signal amplification of 8 RNA markers (GAPDH, SMAD4, ACY1, AREG, CDH1, KRAS, TNFRSF10B, EGLN2) and fecal hemoglobin, algorithm reported as a positive </a:t>
            </a:r>
            <a:r>
              <a:rPr lang="en-US" sz="2200"/>
              <a:t>or negative </a:t>
            </a:r>
            <a:r>
              <a:rPr lang="en-US" sz="2200" dirty="0"/>
              <a:t>for colorectal cancer risk</a:t>
            </a:r>
          </a:p>
          <a:p>
            <a:pPr marL="1197864" lvl="2" indent="-457200">
              <a:lnSpc>
                <a:spcPct val="100000"/>
              </a:lnSpc>
            </a:pPr>
            <a:r>
              <a:rPr lang="en-US" sz="1800" dirty="0" err="1"/>
              <a:t>Colosense</a:t>
            </a:r>
            <a:r>
              <a:rPr lang="en-US" sz="1800" dirty="0"/>
              <a:t>™ from </a:t>
            </a:r>
            <a:r>
              <a:rPr lang="en-US" sz="1800" dirty="0" err="1"/>
              <a:t>Geneoscopy</a:t>
            </a:r>
            <a:r>
              <a:rPr lang="en-US" sz="1800" dirty="0"/>
              <a:t>, Inc.</a:t>
            </a:r>
          </a:p>
          <a:p>
            <a:pPr marL="1197864" lvl="2" indent="-457200">
              <a:lnSpc>
                <a:spcPct val="100000"/>
              </a:lnSpc>
            </a:pPr>
            <a:r>
              <a:rPr lang="en-US" sz="1800" dirty="0"/>
              <a:t>Multi-target stool RNA (mt-sRNA) biomarker panel, designed to detect precancerous lesions and cancer</a:t>
            </a:r>
          </a:p>
        </p:txBody>
      </p:sp>
    </p:spTree>
    <p:extLst>
      <p:ext uri="{BB962C8B-B14F-4D97-AF65-F5344CB8AC3E}">
        <p14:creationId xmlns:p14="http://schemas.microsoft.com/office/powerpoint/2010/main" val="2263968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PLA</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lnSpcReduction="10000"/>
          </a:bodyPr>
          <a:lstStyle/>
          <a:p>
            <a:pPr marL="740664" lvl="1" indent="-457200">
              <a:lnSpc>
                <a:spcPct val="100000"/>
              </a:lnSpc>
            </a:pPr>
            <a:r>
              <a:rPr lang="en-US" sz="2200" dirty="0"/>
              <a:t>0422U - Oncology (pan-solid tumor), analysis of DNA biomarker response to anti-cancer therapy using cell-free circulating DNA, biomarker comparison to a previous baseline pre-treatment cell-free circulating DNA analysis using next-generation sequencing, algorithm reported as a quantitative change from baseline, including specific alterations, if appropriate</a:t>
            </a:r>
          </a:p>
          <a:p>
            <a:pPr marL="1197864" lvl="2" indent="-457200">
              <a:lnSpc>
                <a:spcPct val="100000"/>
              </a:lnSpc>
            </a:pPr>
            <a:r>
              <a:rPr lang="en-US" sz="1800" dirty="0"/>
              <a:t>Guardant360 Response™ from Guardant Health, Inc</a:t>
            </a:r>
          </a:p>
          <a:p>
            <a:pPr marL="1197864" lvl="2" indent="-457200">
              <a:lnSpc>
                <a:spcPct val="100000"/>
              </a:lnSpc>
            </a:pPr>
            <a:r>
              <a:rPr lang="en-US" sz="1800" dirty="0"/>
              <a:t>Provides a view of molecular response from a simple blood draw to get an early indication of patient response to immunotherapy or targeted therapy</a:t>
            </a:r>
          </a:p>
          <a:p>
            <a:pPr marL="740664" lvl="1" indent="-457200">
              <a:lnSpc>
                <a:spcPct val="100000"/>
              </a:lnSpc>
            </a:pPr>
            <a:r>
              <a:rPr lang="en-US" sz="2200" dirty="0"/>
              <a:t>0423U - </a:t>
            </a:r>
            <a:r>
              <a:rPr lang="en-US" sz="2200"/>
              <a:t>Psychiatry (eg, </a:t>
            </a:r>
            <a:r>
              <a:rPr lang="en-US" sz="2200" dirty="0"/>
              <a:t>depression, anxiety), genomic analysis panel, including variant analysis of 26 genes, buccal swab, report including metabolizer status and risk of drug toxicity by condition</a:t>
            </a:r>
          </a:p>
          <a:p>
            <a:pPr marL="1197864" lvl="2" indent="-457200">
              <a:lnSpc>
                <a:spcPct val="100000"/>
              </a:lnSpc>
            </a:pPr>
            <a:r>
              <a:rPr lang="en-US" sz="1800" dirty="0" err="1"/>
              <a:t>Genomind</a:t>
            </a:r>
            <a:r>
              <a:rPr lang="en-US" sz="1800" dirty="0"/>
              <a:t>® Pharmacogenetics Report – Full by </a:t>
            </a:r>
            <a:r>
              <a:rPr lang="en-US" sz="1800" dirty="0" err="1"/>
              <a:t>Genomind</a:t>
            </a:r>
            <a:r>
              <a:rPr lang="en-US" sz="1800" dirty="0"/>
              <a:t>®, Inc</a:t>
            </a:r>
          </a:p>
          <a:p>
            <a:pPr marL="1197864" lvl="2" indent="-457200">
              <a:lnSpc>
                <a:spcPct val="100000"/>
              </a:lnSpc>
            </a:pPr>
            <a:r>
              <a:rPr lang="en-US" sz="1800" dirty="0"/>
              <a:t>Testing for 26 genes to evaluate psychiatric patient’s genome and predict reaction to 130+ neuropsychiatric medications</a:t>
            </a:r>
          </a:p>
        </p:txBody>
      </p:sp>
    </p:spTree>
    <p:extLst>
      <p:ext uri="{BB962C8B-B14F-4D97-AF65-F5344CB8AC3E}">
        <p14:creationId xmlns:p14="http://schemas.microsoft.com/office/powerpoint/2010/main" val="2103964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PLA</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lnSpc>
                <a:spcPct val="100000"/>
              </a:lnSpc>
            </a:pPr>
            <a:r>
              <a:rPr lang="en-US" sz="2200" dirty="0"/>
              <a:t>0424U - Oncology (prostate), </a:t>
            </a:r>
            <a:r>
              <a:rPr lang="en-US" sz="2200" dirty="0" err="1"/>
              <a:t>exosomebased</a:t>
            </a:r>
            <a:r>
              <a:rPr lang="en-US" sz="2200" dirty="0"/>
              <a:t> analysis of 53 small noncoding RNAs (</a:t>
            </a:r>
            <a:r>
              <a:rPr lang="en-US" sz="2200" dirty="0" err="1"/>
              <a:t>sncRNAs</a:t>
            </a:r>
            <a:r>
              <a:rPr lang="en-US" sz="2200" dirty="0"/>
              <a:t>) by quantitative reverse transcription polymerase chain reaction (</a:t>
            </a:r>
            <a:r>
              <a:rPr lang="en-US" sz="2200" dirty="0" err="1"/>
              <a:t>RTqPCR</a:t>
            </a:r>
            <a:r>
              <a:rPr lang="en-US" sz="2200" dirty="0"/>
              <a:t>), urine, reported as no molecular evidence, low-, moderate- or elevated-risk of prostate cancer</a:t>
            </a:r>
          </a:p>
          <a:p>
            <a:pPr marL="1197864" lvl="2" indent="-457200">
              <a:lnSpc>
                <a:spcPct val="100000"/>
              </a:lnSpc>
            </a:pPr>
            <a:r>
              <a:rPr lang="en-US" sz="1800" dirty="0" err="1"/>
              <a:t>miR</a:t>
            </a:r>
            <a:r>
              <a:rPr lang="en-US" sz="1800" dirty="0"/>
              <a:t> Sentinel™ Prostate Cancer Test from </a:t>
            </a:r>
            <a:r>
              <a:rPr lang="en-US" sz="1800" dirty="0" err="1"/>
              <a:t>miR</a:t>
            </a:r>
            <a:r>
              <a:rPr lang="en-US" sz="1800" dirty="0"/>
              <a:t> Scientific®, LLC</a:t>
            </a:r>
          </a:p>
          <a:p>
            <a:pPr marL="1197864" lvl="2" indent="-457200">
              <a:lnSpc>
                <a:spcPct val="100000"/>
              </a:lnSpc>
            </a:pPr>
            <a:r>
              <a:rPr lang="en-US" sz="1800" dirty="0"/>
              <a:t>Urine test that detects, classifies and can monitor prostate cancer at the molecular level</a:t>
            </a:r>
          </a:p>
          <a:p>
            <a:pPr marL="740664" lvl="1" indent="-457200">
              <a:lnSpc>
                <a:spcPct val="100000"/>
              </a:lnSpc>
            </a:pPr>
            <a:r>
              <a:rPr lang="en-US" sz="2200" dirty="0"/>
              <a:t>0425U - </a:t>
            </a:r>
            <a:r>
              <a:rPr lang="en-US" sz="2200"/>
              <a:t>Genome (eg, </a:t>
            </a:r>
            <a:r>
              <a:rPr lang="en-US" sz="2200" dirty="0"/>
              <a:t>unexplained constitutional or heritable disorder or syndrome), rapid sequence analysis, each comparator </a:t>
            </a:r>
            <a:r>
              <a:rPr lang="en-US" sz="2200"/>
              <a:t>genome (eg, </a:t>
            </a:r>
            <a:r>
              <a:rPr lang="en-US" sz="2200" dirty="0"/>
              <a:t>parents, siblings)</a:t>
            </a:r>
          </a:p>
          <a:p>
            <a:pPr marL="1197864" lvl="2" indent="-457200">
              <a:lnSpc>
                <a:spcPct val="100000"/>
              </a:lnSpc>
            </a:pPr>
            <a:r>
              <a:rPr lang="en-US" sz="1800" dirty="0"/>
              <a:t>RCIGM Rapid Whole Genome Sequencing, Comparator Genome from Rady Children’s Institute for Genomic Medicine</a:t>
            </a:r>
          </a:p>
          <a:p>
            <a:pPr marL="1197864" lvl="2" indent="-457200">
              <a:lnSpc>
                <a:spcPct val="100000"/>
              </a:lnSpc>
            </a:pPr>
            <a:r>
              <a:rPr lang="en-US" sz="1800" dirty="0"/>
              <a:t>Rapid whole genome sequencing to help physicians identify or rule out genetic diseases in one step</a:t>
            </a:r>
          </a:p>
        </p:txBody>
      </p:sp>
    </p:spTree>
    <p:extLst>
      <p:ext uri="{BB962C8B-B14F-4D97-AF65-F5344CB8AC3E}">
        <p14:creationId xmlns:p14="http://schemas.microsoft.com/office/powerpoint/2010/main" val="660448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PLA</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lnSpc>
                <a:spcPct val="100000"/>
              </a:lnSpc>
            </a:pPr>
            <a:r>
              <a:rPr lang="en-US" sz="2200" dirty="0"/>
              <a:t>0426U - </a:t>
            </a:r>
            <a:r>
              <a:rPr lang="en-US" sz="2200"/>
              <a:t>Genome (eg, </a:t>
            </a:r>
            <a:r>
              <a:rPr lang="en-US" sz="2200" dirty="0"/>
              <a:t>unexplained constitutional or heritable disorder or syndrome), ultra-rapid sequence analysis</a:t>
            </a:r>
            <a:endParaRPr lang="fr-FR" sz="2200" dirty="0"/>
          </a:p>
          <a:p>
            <a:pPr marL="1197864" lvl="2" indent="-457200">
              <a:lnSpc>
                <a:spcPct val="100000"/>
              </a:lnSpc>
            </a:pPr>
            <a:r>
              <a:rPr lang="en-US" sz="1800" dirty="0"/>
              <a:t>RCIGM Ultra-Rapid Whole Genome Sequencing from Rady Children’s Institute for Genomic Medicine</a:t>
            </a:r>
          </a:p>
          <a:p>
            <a:pPr marL="1197864" lvl="2" indent="-457200">
              <a:lnSpc>
                <a:spcPct val="100000"/>
              </a:lnSpc>
            </a:pPr>
            <a:r>
              <a:rPr lang="en-US" sz="1800" dirty="0"/>
              <a:t>Ultra-rapid whole genome sequencing to help physicians identify or rule out genetic diseases in one step</a:t>
            </a:r>
          </a:p>
          <a:p>
            <a:pPr marL="740664" lvl="1" indent="-457200">
              <a:lnSpc>
                <a:spcPct val="100000"/>
              </a:lnSpc>
            </a:pPr>
            <a:r>
              <a:rPr lang="en-US" sz="2200" dirty="0"/>
              <a:t>0427U - Monocyte distribution width, whole blood (List separately in addition to code for primary procedure)</a:t>
            </a:r>
          </a:p>
          <a:p>
            <a:pPr marL="1197864" lvl="2" indent="-457200">
              <a:lnSpc>
                <a:spcPct val="100000"/>
              </a:lnSpc>
            </a:pPr>
            <a:r>
              <a:rPr lang="en-US" sz="1800" dirty="0"/>
              <a:t>Early Sepsis Indicator from Beckman Coulter, Inc</a:t>
            </a:r>
          </a:p>
          <a:p>
            <a:pPr marL="1197864" lvl="2" indent="-457200">
              <a:lnSpc>
                <a:spcPct val="100000"/>
              </a:lnSpc>
            </a:pPr>
            <a:r>
              <a:rPr lang="en-US" sz="1800" dirty="0"/>
              <a:t>MDW, a novel parameter for early sepsis detection and intervention in adult ED patients that’s part of a CBC-Diff</a:t>
            </a:r>
          </a:p>
        </p:txBody>
      </p:sp>
    </p:spTree>
    <p:extLst>
      <p:ext uri="{BB962C8B-B14F-4D97-AF65-F5344CB8AC3E}">
        <p14:creationId xmlns:p14="http://schemas.microsoft.com/office/powerpoint/2010/main" val="3794798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PLA</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lnSpc>
                <a:spcPct val="100000"/>
              </a:lnSpc>
            </a:pPr>
            <a:r>
              <a:rPr lang="en-US" sz="2200" dirty="0"/>
              <a:t>0428U - Oncology (breast), targeted hybrid-capture genomic sequence analysis panel, circulating tumor DNA (</a:t>
            </a:r>
            <a:r>
              <a:rPr lang="en-US" sz="2200" dirty="0" err="1"/>
              <a:t>ctDNA</a:t>
            </a:r>
            <a:r>
              <a:rPr lang="en-US" sz="2200" dirty="0"/>
              <a:t>) analysis of 56 or more genes, interrogation for sequence variants, gene copy number amplifications, gene rearrangements, microsatellite instability, and tumor mutation burden</a:t>
            </a:r>
            <a:endParaRPr lang="fr-FR" sz="2200" dirty="0"/>
          </a:p>
          <a:p>
            <a:pPr marL="1197864" lvl="2" indent="-457200">
              <a:lnSpc>
                <a:spcPct val="100000"/>
              </a:lnSpc>
            </a:pPr>
            <a:r>
              <a:rPr lang="en-US" sz="1800" dirty="0"/>
              <a:t>Epic Sciences </a:t>
            </a:r>
            <a:r>
              <a:rPr lang="en-US" sz="1800" dirty="0" err="1"/>
              <a:t>ctDNA</a:t>
            </a:r>
            <a:r>
              <a:rPr lang="en-US" sz="1800" dirty="0"/>
              <a:t> Metastatic Breast Cancer Panel from Epic Sciences, Inc</a:t>
            </a:r>
          </a:p>
          <a:p>
            <a:pPr marL="1197864" lvl="2" indent="-457200">
              <a:lnSpc>
                <a:spcPct val="100000"/>
              </a:lnSpc>
            </a:pPr>
            <a:r>
              <a:rPr lang="en-US" sz="1800" dirty="0"/>
              <a:t>Blood-based test which provides comprehensive profiling of metastatic breast cancer when a tissue biopsy result is not available</a:t>
            </a:r>
          </a:p>
          <a:p>
            <a:pPr marL="740664" lvl="1" indent="-457200">
              <a:lnSpc>
                <a:spcPct val="100000"/>
              </a:lnSpc>
            </a:pPr>
            <a:r>
              <a:rPr lang="en-US" sz="2200" dirty="0"/>
              <a:t>0429U - Human papillomavirus (HPV), oropharyngeal swab, 14 high-risk types (i.e., 16, 18, 31, 33, 35, 39, 45, 51, 52, 56, 58, 59, 66, and 68)</a:t>
            </a:r>
          </a:p>
          <a:p>
            <a:pPr marL="1197864" lvl="2" indent="-457200">
              <a:lnSpc>
                <a:spcPct val="100000"/>
              </a:lnSpc>
            </a:pPr>
            <a:r>
              <a:rPr lang="en-US" sz="1800" dirty="0" err="1"/>
              <a:t>Omnipathology</a:t>
            </a:r>
            <a:r>
              <a:rPr lang="en-US" sz="1800" dirty="0"/>
              <a:t> Oropharyngeal HPV PCR Test from </a:t>
            </a:r>
            <a:r>
              <a:rPr lang="en-US" sz="1800" dirty="0" err="1"/>
              <a:t>OmniPathology</a:t>
            </a:r>
            <a:endParaRPr lang="en-US" sz="1800" dirty="0"/>
          </a:p>
          <a:p>
            <a:pPr marL="1197864" lvl="2" indent="-457200">
              <a:lnSpc>
                <a:spcPct val="100000"/>
              </a:lnSpc>
            </a:pPr>
            <a:r>
              <a:rPr lang="en-US" sz="1800" dirty="0"/>
              <a:t>New test which can detect HPV using a throat swab</a:t>
            </a:r>
          </a:p>
        </p:txBody>
      </p:sp>
    </p:spTree>
    <p:extLst>
      <p:ext uri="{BB962C8B-B14F-4D97-AF65-F5344CB8AC3E}">
        <p14:creationId xmlns:p14="http://schemas.microsoft.com/office/powerpoint/2010/main" val="3052127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PLA</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lnSpc>
                <a:spcPct val="100000"/>
              </a:lnSpc>
            </a:pPr>
            <a:r>
              <a:rPr lang="en-US" sz="2200" dirty="0"/>
              <a:t>0430U - </a:t>
            </a:r>
            <a:r>
              <a:rPr lang="fr-FR" sz="2200" dirty="0"/>
              <a:t>Gastroenterology, malabsorption </a:t>
            </a:r>
            <a:r>
              <a:rPr lang="fr-FR" sz="2200" dirty="0" err="1"/>
              <a:t>evaluation</a:t>
            </a:r>
            <a:r>
              <a:rPr lang="fr-FR" sz="2200" dirty="0"/>
              <a:t> of alpha-1-antitrypsin, </a:t>
            </a:r>
            <a:r>
              <a:rPr lang="fr-FR" sz="2200" dirty="0" err="1"/>
              <a:t>calprotectin</a:t>
            </a:r>
            <a:r>
              <a:rPr lang="fr-FR" sz="2200" dirty="0"/>
              <a:t>, </a:t>
            </a:r>
            <a:r>
              <a:rPr lang="fr-FR" sz="2200" dirty="0" err="1"/>
              <a:t>pancreatic</a:t>
            </a:r>
            <a:r>
              <a:rPr lang="fr-FR" sz="2200" dirty="0"/>
              <a:t> </a:t>
            </a:r>
            <a:r>
              <a:rPr lang="fr-FR" sz="2200" dirty="0" err="1"/>
              <a:t>elastase</a:t>
            </a:r>
            <a:r>
              <a:rPr lang="fr-FR" sz="2200" dirty="0"/>
              <a:t> and </a:t>
            </a:r>
            <a:r>
              <a:rPr lang="fr-FR" sz="2200" dirty="0" err="1"/>
              <a:t>reducing</a:t>
            </a:r>
            <a:r>
              <a:rPr lang="fr-FR" sz="2200" dirty="0"/>
              <a:t> substances, </a:t>
            </a:r>
            <a:r>
              <a:rPr lang="fr-FR" sz="2200" dirty="0" err="1"/>
              <a:t>feces</a:t>
            </a:r>
            <a:r>
              <a:rPr lang="fr-FR" sz="2200" dirty="0"/>
              <a:t>, quantitative</a:t>
            </a:r>
          </a:p>
          <a:p>
            <a:pPr marL="1197864" lvl="2" indent="-457200">
              <a:lnSpc>
                <a:spcPct val="100000"/>
              </a:lnSpc>
            </a:pPr>
            <a:r>
              <a:rPr lang="en-US" sz="1800" dirty="0"/>
              <a:t>Malabsorption Evaluation Panel from Mayo Clinic</a:t>
            </a:r>
          </a:p>
          <a:p>
            <a:pPr marL="1197864" lvl="2" indent="-457200">
              <a:lnSpc>
                <a:spcPct val="100000"/>
              </a:lnSpc>
            </a:pPr>
            <a:r>
              <a:rPr lang="en-US" sz="1800" dirty="0"/>
              <a:t>Provides differentiation between causes of malabsorption, specifically inflammatory conditions, pancreatic insufficiency, and osmotic diarrhea</a:t>
            </a:r>
          </a:p>
          <a:p>
            <a:pPr marL="740664" lvl="1" indent="-457200">
              <a:lnSpc>
                <a:spcPct val="100000"/>
              </a:lnSpc>
            </a:pPr>
            <a:r>
              <a:rPr lang="en-US" sz="2200" dirty="0"/>
              <a:t>0431U - Glycine receptor alpha1 IgG, serum or cerebrospinal fluid (CSF), live cell-binding assay (LCBA), qualitative</a:t>
            </a:r>
          </a:p>
          <a:p>
            <a:pPr marL="1197864" lvl="2" indent="-457200">
              <a:lnSpc>
                <a:spcPct val="100000"/>
              </a:lnSpc>
            </a:pPr>
            <a:r>
              <a:rPr lang="en-US" sz="1800" dirty="0"/>
              <a:t>Glycine Receptor Alpha1 IgG from Mayo Clinic</a:t>
            </a:r>
          </a:p>
          <a:p>
            <a:pPr marL="1197864" lvl="2" indent="-457200">
              <a:lnSpc>
                <a:spcPct val="100000"/>
              </a:lnSpc>
            </a:pPr>
            <a:r>
              <a:rPr lang="en-US" sz="1800" dirty="0"/>
              <a:t>Evaluates patients with suspected autoimmune stiff-person spectrum disorders (stiff-person syndrome, stiff-limb, stiff trunk or progressive encephalomyelitis with rigidity and myoclonus [PERM]) using serum specimens</a:t>
            </a:r>
          </a:p>
        </p:txBody>
      </p:sp>
    </p:spTree>
    <p:extLst>
      <p:ext uri="{BB962C8B-B14F-4D97-AF65-F5344CB8AC3E}">
        <p14:creationId xmlns:p14="http://schemas.microsoft.com/office/powerpoint/2010/main" val="1289152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PLA</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lnSpc>
                <a:spcPct val="100000"/>
              </a:lnSpc>
            </a:pPr>
            <a:r>
              <a:rPr lang="en-US" sz="2200" dirty="0"/>
              <a:t>0432U - </a:t>
            </a:r>
            <a:r>
              <a:rPr lang="fr-FR" sz="2200" dirty="0" err="1"/>
              <a:t>Kelch</a:t>
            </a:r>
            <a:r>
              <a:rPr lang="fr-FR" sz="2200" dirty="0"/>
              <a:t>-like </a:t>
            </a:r>
            <a:r>
              <a:rPr lang="fr-FR" sz="2200" dirty="0" err="1"/>
              <a:t>protein</a:t>
            </a:r>
            <a:r>
              <a:rPr lang="fr-FR" sz="2200" dirty="0"/>
              <a:t> 11 (KLHL11) </a:t>
            </a:r>
            <a:r>
              <a:rPr lang="fr-FR" sz="2200" dirty="0" err="1"/>
              <a:t>antibody</a:t>
            </a:r>
            <a:r>
              <a:rPr lang="fr-FR" sz="2200" dirty="0"/>
              <a:t>, </a:t>
            </a:r>
            <a:r>
              <a:rPr lang="fr-FR" sz="2200" dirty="0" err="1"/>
              <a:t>serum</a:t>
            </a:r>
            <a:r>
              <a:rPr lang="fr-FR" sz="2200" dirty="0"/>
              <a:t> or </a:t>
            </a:r>
            <a:r>
              <a:rPr lang="fr-FR" sz="2200" dirty="0" err="1"/>
              <a:t>cerebrospinal</a:t>
            </a:r>
            <a:r>
              <a:rPr lang="fr-FR" sz="2200" dirty="0"/>
              <a:t> </a:t>
            </a:r>
            <a:r>
              <a:rPr lang="fr-FR" sz="2200" dirty="0" err="1"/>
              <a:t>fluid</a:t>
            </a:r>
            <a:r>
              <a:rPr lang="fr-FR" sz="2200" dirty="0"/>
              <a:t> (CSF), </a:t>
            </a:r>
            <a:r>
              <a:rPr lang="fr-FR" sz="2200" dirty="0" err="1"/>
              <a:t>cell</a:t>
            </a:r>
            <a:r>
              <a:rPr lang="fr-FR" sz="2200" dirty="0"/>
              <a:t>-binding </a:t>
            </a:r>
            <a:r>
              <a:rPr lang="fr-FR" sz="2200" dirty="0" err="1"/>
              <a:t>assay</a:t>
            </a:r>
            <a:r>
              <a:rPr lang="fr-FR" sz="2200" dirty="0"/>
              <a:t>, qualitative</a:t>
            </a:r>
          </a:p>
          <a:p>
            <a:pPr marL="1197864" lvl="2" indent="-457200">
              <a:lnSpc>
                <a:spcPct val="100000"/>
              </a:lnSpc>
            </a:pPr>
            <a:r>
              <a:rPr lang="en-US" sz="1800" dirty="0" err="1"/>
              <a:t>Kelch</a:t>
            </a:r>
            <a:r>
              <a:rPr lang="en-US" sz="1800" dirty="0"/>
              <a:t>-Like Protein 11 Antibody from Mayo Clinic</a:t>
            </a:r>
          </a:p>
          <a:p>
            <a:pPr marL="1197864" lvl="2" indent="-457200">
              <a:lnSpc>
                <a:spcPct val="100000"/>
              </a:lnSpc>
            </a:pPr>
            <a:r>
              <a:rPr lang="en-US" sz="1800" dirty="0"/>
              <a:t>Evaluates patients with paraneoplastic or autoimmune encephalitis (brainstem encephalitis or limbic encephalitis or cerebellar ataxia) using serum specimens</a:t>
            </a:r>
          </a:p>
          <a:p>
            <a:pPr marL="740664" lvl="1" indent="-457200">
              <a:lnSpc>
                <a:spcPct val="100000"/>
              </a:lnSpc>
            </a:pPr>
            <a:r>
              <a:rPr lang="en-US" sz="2200" dirty="0"/>
              <a:t>0433U - Oncology (prostate), 5 </a:t>
            </a:r>
            <a:r>
              <a:rPr lang="en-US" sz="2200"/>
              <a:t>DNA regulatory </a:t>
            </a:r>
            <a:r>
              <a:rPr lang="en-US" sz="2200" dirty="0"/>
              <a:t>markers by quantitative PCR, whole blood, algorithm, including prostate-specific antigen, reported as likelihood of cancer</a:t>
            </a:r>
          </a:p>
          <a:p>
            <a:pPr marL="1197864" lvl="2" indent="-457200">
              <a:lnSpc>
                <a:spcPct val="100000"/>
              </a:lnSpc>
            </a:pPr>
            <a:r>
              <a:rPr lang="en-US" sz="1800" dirty="0" err="1"/>
              <a:t>EpiSwitch</a:t>
            </a:r>
            <a:r>
              <a:rPr lang="en-US" sz="1800" dirty="0"/>
              <a:t>® Prostate Screening Test (PSE) from Oxford </a:t>
            </a:r>
            <a:r>
              <a:rPr lang="en-US" sz="1800" dirty="0" err="1"/>
              <a:t>BioDynamics</a:t>
            </a:r>
            <a:r>
              <a:rPr lang="en-US" sz="1800" dirty="0"/>
              <a:t>, Inc</a:t>
            </a:r>
          </a:p>
          <a:p>
            <a:pPr marL="1197864" lvl="2" indent="-457200">
              <a:lnSpc>
                <a:spcPct val="100000"/>
              </a:lnSpc>
            </a:pPr>
            <a:r>
              <a:rPr lang="en-US" sz="1800" dirty="0"/>
              <a:t>A screening test that identifies an individual’s current risk of prostate cancer from blood to identify individuals requiring biopsy</a:t>
            </a:r>
          </a:p>
        </p:txBody>
      </p:sp>
    </p:spTree>
    <p:extLst>
      <p:ext uri="{BB962C8B-B14F-4D97-AF65-F5344CB8AC3E}">
        <p14:creationId xmlns:p14="http://schemas.microsoft.com/office/powerpoint/2010/main" val="3020808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PLA</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lnSpc>
                <a:spcPct val="100000"/>
              </a:lnSpc>
            </a:pPr>
            <a:r>
              <a:rPr lang="en-US" sz="2200" dirty="0"/>
              <a:t>0434U - Drug metabolism (adverse drug reactions and drug response), genomic analysis panel, variant analysis of 25 genes with reported phenotypes</a:t>
            </a:r>
            <a:endParaRPr lang="fr-FR" sz="2200" dirty="0"/>
          </a:p>
          <a:p>
            <a:pPr marL="1197864" lvl="2" indent="-457200">
              <a:lnSpc>
                <a:spcPct val="100000"/>
              </a:lnSpc>
            </a:pPr>
            <a:r>
              <a:rPr lang="en-US" sz="1800" dirty="0" err="1"/>
              <a:t>RightMed</a:t>
            </a:r>
            <a:r>
              <a:rPr lang="en-US" sz="1800" dirty="0"/>
              <a:t>® Gene Test Exclude F2 and F5 from </a:t>
            </a:r>
            <a:r>
              <a:rPr lang="en-US" sz="1800" dirty="0" err="1"/>
              <a:t>OneOme</a:t>
            </a:r>
            <a:r>
              <a:rPr lang="en-US" sz="1800" dirty="0"/>
              <a:t>® LLC</a:t>
            </a:r>
          </a:p>
          <a:p>
            <a:pPr marL="1197864" lvl="2" indent="-457200">
              <a:lnSpc>
                <a:spcPct val="100000"/>
              </a:lnSpc>
            </a:pPr>
            <a:r>
              <a:rPr lang="en-US" sz="1800" dirty="0"/>
              <a:t>A pharmacogenomic test which covers 27 genes that may impact how a patient responds to certain medications used to treat varied medical conditions.</a:t>
            </a:r>
          </a:p>
          <a:p>
            <a:pPr marL="740664" lvl="1" indent="-457200">
              <a:lnSpc>
                <a:spcPct val="100000"/>
              </a:lnSpc>
            </a:pPr>
            <a:r>
              <a:rPr lang="en-US" sz="2200" dirty="0"/>
              <a:t>0435U - Oncology, chemotherapeutic drug cytotoxicity assay of cancer stem cells (CSCs), from cultured CSCs and primary tumor cells</a:t>
            </a:r>
            <a:r>
              <a:rPr lang="en-US" sz="2200"/>
              <a:t>, categorical </a:t>
            </a:r>
            <a:r>
              <a:rPr lang="en-US" sz="2200" dirty="0"/>
              <a:t>drug response reported based on cytotoxicity percentage observed, minimum of 14 drugs or drug combinations</a:t>
            </a:r>
          </a:p>
          <a:p>
            <a:pPr marL="1197864" lvl="2" indent="-457200">
              <a:lnSpc>
                <a:spcPct val="100000"/>
              </a:lnSpc>
            </a:pPr>
            <a:r>
              <a:rPr lang="en-US" sz="1800" dirty="0" err="1"/>
              <a:t>ChemoID</a:t>
            </a:r>
            <a:r>
              <a:rPr lang="en-US" sz="1800" dirty="0"/>
              <a:t>® from </a:t>
            </a:r>
            <a:r>
              <a:rPr lang="en-US" sz="1800" dirty="0" err="1"/>
              <a:t>ChemoID</a:t>
            </a:r>
            <a:r>
              <a:rPr lang="en-US" sz="1800" dirty="0"/>
              <a:t>® Lab</a:t>
            </a:r>
          </a:p>
          <a:p>
            <a:pPr marL="1197864" lvl="2" indent="-457200">
              <a:lnSpc>
                <a:spcPct val="100000"/>
              </a:lnSpc>
            </a:pPr>
            <a:r>
              <a:rPr lang="en-US" sz="1800" dirty="0"/>
              <a:t>A functional test that uses patient's live tumor cells to indicate which chemotherapy agent(s) will kill not only the bulk tumor cells, but also the cancer stem cells that are known to cause cancer to recur</a:t>
            </a:r>
          </a:p>
        </p:txBody>
      </p:sp>
    </p:spTree>
    <p:extLst>
      <p:ext uri="{BB962C8B-B14F-4D97-AF65-F5344CB8AC3E}">
        <p14:creationId xmlns:p14="http://schemas.microsoft.com/office/powerpoint/2010/main" val="2555976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PLA</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lnSpc>
                <a:spcPct val="100000"/>
              </a:lnSpc>
            </a:pPr>
            <a:r>
              <a:rPr lang="en-US" sz="2200" dirty="0"/>
              <a:t>0436U - </a:t>
            </a:r>
            <a:r>
              <a:rPr lang="fr-FR" sz="2200" dirty="0"/>
              <a:t>Oncology (</a:t>
            </a:r>
            <a:r>
              <a:rPr lang="fr-FR" sz="2200" dirty="0" err="1"/>
              <a:t>lung</a:t>
            </a:r>
            <a:r>
              <a:rPr lang="fr-FR" sz="2200" dirty="0"/>
              <a:t>), plasma </a:t>
            </a:r>
            <a:r>
              <a:rPr lang="fr-FR" sz="2200" dirty="0" err="1"/>
              <a:t>analysis</a:t>
            </a:r>
            <a:r>
              <a:rPr lang="fr-FR" sz="2200" dirty="0"/>
              <a:t> of 388 </a:t>
            </a:r>
            <a:r>
              <a:rPr lang="fr-FR" sz="2200" dirty="0" err="1"/>
              <a:t>proteins</a:t>
            </a:r>
            <a:r>
              <a:rPr lang="fr-FR" sz="2200" dirty="0"/>
              <a:t>, </a:t>
            </a:r>
            <a:r>
              <a:rPr lang="fr-FR" sz="2200" dirty="0" err="1"/>
              <a:t>using</a:t>
            </a:r>
            <a:r>
              <a:rPr lang="fr-FR" sz="2200" dirty="0"/>
              <a:t> </a:t>
            </a:r>
            <a:r>
              <a:rPr lang="fr-FR" sz="2200" dirty="0" err="1"/>
              <a:t>aptamerbased</a:t>
            </a:r>
            <a:r>
              <a:rPr lang="fr-FR" sz="2200" dirty="0"/>
              <a:t> </a:t>
            </a:r>
            <a:r>
              <a:rPr lang="fr-FR" sz="2200" dirty="0" err="1"/>
              <a:t>proteomics</a:t>
            </a:r>
            <a:r>
              <a:rPr lang="fr-FR" sz="2200" dirty="0"/>
              <a:t> </a:t>
            </a:r>
            <a:r>
              <a:rPr lang="fr-FR" sz="2200" dirty="0" err="1"/>
              <a:t>technology</a:t>
            </a:r>
            <a:r>
              <a:rPr lang="fr-FR" sz="2200" dirty="0"/>
              <a:t>, </a:t>
            </a:r>
            <a:r>
              <a:rPr lang="fr-FR" sz="2200" dirty="0" err="1"/>
              <a:t>predictive</a:t>
            </a:r>
            <a:r>
              <a:rPr lang="fr-FR" sz="2200" dirty="0"/>
              <a:t> </a:t>
            </a:r>
            <a:r>
              <a:rPr lang="fr-FR" sz="2200" dirty="0" err="1"/>
              <a:t>algorithm</a:t>
            </a:r>
            <a:r>
              <a:rPr lang="fr-FR" sz="2200" dirty="0"/>
              <a:t> </a:t>
            </a:r>
            <a:r>
              <a:rPr lang="fr-FR" sz="2200" dirty="0" err="1"/>
              <a:t>reported</a:t>
            </a:r>
            <a:r>
              <a:rPr lang="fr-FR" sz="2200" dirty="0"/>
              <a:t> as </a:t>
            </a:r>
            <a:r>
              <a:rPr lang="fr-FR" sz="2200" dirty="0" err="1"/>
              <a:t>clinical</a:t>
            </a:r>
            <a:r>
              <a:rPr lang="fr-FR" sz="2200" dirty="0"/>
              <a:t> </a:t>
            </a:r>
            <a:r>
              <a:rPr lang="fr-FR" sz="2200" dirty="0" err="1"/>
              <a:t>benefit</a:t>
            </a:r>
            <a:r>
              <a:rPr lang="fr-FR" sz="2200" dirty="0"/>
              <a:t> </a:t>
            </a:r>
            <a:r>
              <a:rPr lang="fr-FR" sz="2200" dirty="0" err="1"/>
              <a:t>from</a:t>
            </a:r>
            <a:r>
              <a:rPr lang="fr-FR" sz="2200" dirty="0"/>
              <a:t> immune checkpoint </a:t>
            </a:r>
            <a:r>
              <a:rPr lang="fr-FR" sz="2200" dirty="0" err="1"/>
              <a:t>inhibitor</a:t>
            </a:r>
            <a:r>
              <a:rPr lang="fr-FR" sz="2200" dirty="0"/>
              <a:t> </a:t>
            </a:r>
            <a:r>
              <a:rPr lang="fr-FR" sz="2200" dirty="0" err="1"/>
              <a:t>therapy</a:t>
            </a:r>
            <a:endParaRPr lang="fr-FR" sz="2200" dirty="0"/>
          </a:p>
          <a:p>
            <a:pPr marL="1197864" lvl="2" indent="-457200">
              <a:lnSpc>
                <a:spcPct val="100000"/>
              </a:lnSpc>
            </a:pPr>
            <a:r>
              <a:rPr lang="en-US" sz="1800" dirty="0" err="1"/>
              <a:t>PROphet</a:t>
            </a:r>
            <a:r>
              <a:rPr lang="en-US" sz="1800" dirty="0"/>
              <a:t>® NSCLC Test from </a:t>
            </a:r>
            <a:r>
              <a:rPr lang="en-US" sz="1800" dirty="0" err="1"/>
              <a:t>OncoHost</a:t>
            </a:r>
            <a:r>
              <a:rPr lang="en-US" sz="1800" dirty="0"/>
              <a:t>, Inc</a:t>
            </a:r>
          </a:p>
          <a:p>
            <a:pPr marL="1197864" lvl="2" indent="-457200">
              <a:lnSpc>
                <a:spcPct val="100000"/>
              </a:lnSpc>
            </a:pPr>
            <a:r>
              <a:rPr lang="en-US" sz="1800" dirty="0"/>
              <a:t>Scans approximately 7,000 proteins in the blood to identify patterns to guide first-line immunotherapy decision making</a:t>
            </a:r>
          </a:p>
          <a:p>
            <a:pPr marL="1197864" lvl="2" indent="-457200">
              <a:lnSpc>
                <a:spcPct val="100000"/>
              </a:lnSpc>
            </a:pPr>
            <a:endParaRPr lang="en-US" sz="1800" dirty="0"/>
          </a:p>
          <a:p>
            <a:pPr marL="740664" lvl="1" indent="-457200">
              <a:lnSpc>
                <a:spcPct val="100000"/>
              </a:lnSpc>
            </a:pPr>
            <a:r>
              <a:rPr lang="en-US" sz="2200" dirty="0"/>
              <a:t>0437U - Psychiatry (anxiety disorders), mRNA, gene expression profiling by RNA sequencing of 15 biomarkers, whole blood, algorithm reported as predictive risk score</a:t>
            </a:r>
          </a:p>
          <a:p>
            <a:pPr marL="1197864" lvl="2" indent="-457200">
              <a:lnSpc>
                <a:spcPct val="100000"/>
              </a:lnSpc>
            </a:pPr>
            <a:r>
              <a:rPr lang="en-US" sz="1800" dirty="0" err="1"/>
              <a:t>MindX</a:t>
            </a:r>
            <a:r>
              <a:rPr lang="en-US" sz="1800" dirty="0"/>
              <a:t> One™ Blood Test – Anxiety from </a:t>
            </a:r>
            <a:r>
              <a:rPr lang="en-US" sz="1800" dirty="0" err="1"/>
              <a:t>MindX</a:t>
            </a:r>
            <a:r>
              <a:rPr lang="en-US" sz="1800" dirty="0"/>
              <a:t> Sciences</a:t>
            </a:r>
          </a:p>
          <a:p>
            <a:pPr marL="1197864" lvl="2" indent="-457200">
              <a:lnSpc>
                <a:spcPct val="100000"/>
              </a:lnSpc>
            </a:pPr>
            <a:r>
              <a:rPr lang="en-US" sz="1800" dirty="0"/>
              <a:t>A panel of mRNA biomarkers to help clinicians assess anxiety severity and risk and match patients to appropriate medications</a:t>
            </a:r>
          </a:p>
        </p:txBody>
      </p:sp>
    </p:spTree>
    <p:extLst>
      <p:ext uri="{BB962C8B-B14F-4D97-AF65-F5344CB8AC3E}">
        <p14:creationId xmlns:p14="http://schemas.microsoft.com/office/powerpoint/2010/main" val="16137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422CBD95-2A82-4467-921C-A9ED22F719F7}"/>
              </a:ext>
            </a:extLst>
          </p:cNvPr>
          <p:cNvPicPr>
            <a:picLocks noChangeAspect="1" noChangeArrowheads="1"/>
          </p:cNvPicPr>
          <p:nvPr/>
        </p:nvPicPr>
        <p:blipFill>
          <a:blip r:embed="rId2"/>
          <a:srcRect/>
          <a:stretch/>
        </p:blipFill>
        <p:spPr bwMode="auto">
          <a:xfrm>
            <a:off x="6976040" y="402566"/>
            <a:ext cx="3683247" cy="540516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483A62E-2BB7-9148-95B3-63A9F8781579}"/>
              </a:ext>
            </a:extLst>
          </p:cNvPr>
          <p:cNvSpPr txBox="1">
            <a:spLocks/>
          </p:cNvSpPr>
          <p:nvPr/>
        </p:nvSpPr>
        <p:spPr>
          <a:xfrm>
            <a:off x="1074355" y="2688734"/>
            <a:ext cx="4834757" cy="1923279"/>
          </a:xfrm>
          <a:prstGeom prst="rect">
            <a:avLst/>
          </a:prstGeom>
        </p:spPr>
        <p:txBody>
          <a:bodyPr/>
          <a:lstStyle>
            <a:lvl1pPr algn="ctr" defTabSz="914400" rtl="0" eaLnBrk="1" latinLnBrk="0" hangingPunct="1">
              <a:lnSpc>
                <a:spcPct val="90000"/>
              </a:lnSpc>
              <a:spcBef>
                <a:spcPct val="0"/>
              </a:spcBef>
              <a:buNone/>
              <a:defRPr sz="3600" b="0" i="0" kern="1200">
                <a:solidFill>
                  <a:schemeClr val="tx2"/>
                </a:solidFill>
                <a:latin typeface="Arial Black" panose="020B0604020202020204" pitchFamily="34" charset="0"/>
                <a:ea typeface="+mj-ea"/>
                <a:cs typeface="Arial Black" panose="020B0604020202020204" pitchFamily="34" charset="0"/>
              </a:defRPr>
            </a:lvl1pPr>
          </a:lstStyle>
          <a:p>
            <a:pPr algn="l"/>
            <a:r>
              <a:rPr lang="en-US" dirty="0"/>
              <a:t>Changes to Radiology Section</a:t>
            </a:r>
          </a:p>
        </p:txBody>
      </p:sp>
    </p:spTree>
    <p:extLst>
      <p:ext uri="{BB962C8B-B14F-4D97-AF65-F5344CB8AC3E}">
        <p14:creationId xmlns:p14="http://schemas.microsoft.com/office/powerpoint/2010/main" val="1569911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PLA</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lnSpc>
                <a:spcPct val="100000"/>
              </a:lnSpc>
            </a:pPr>
            <a:r>
              <a:rPr lang="en-US" sz="2200" dirty="0"/>
              <a:t>0438U - Drug metabolism (adverse drug reactions and drug response), buccal specimen, gene-drug interactions, variant analysis of 33 genes, including deletion/duplication analysis of CYP2D6, including reported phenotypes and impacted gene drug interactions</a:t>
            </a:r>
          </a:p>
          <a:p>
            <a:pPr marL="1197864" lvl="2" indent="-457200">
              <a:lnSpc>
                <a:spcPct val="100000"/>
              </a:lnSpc>
            </a:pPr>
            <a:r>
              <a:rPr lang="en-US" sz="1800" dirty="0" err="1"/>
              <a:t>EffectiveRX</a:t>
            </a:r>
            <a:r>
              <a:rPr lang="en-US" sz="1800" dirty="0"/>
              <a:t>™ Comprehensive Panel from RCA Laboratory Services</a:t>
            </a:r>
          </a:p>
          <a:p>
            <a:pPr marL="1197864" lvl="2" indent="-457200">
              <a:lnSpc>
                <a:spcPct val="100000"/>
              </a:lnSpc>
            </a:pPr>
            <a:r>
              <a:rPr lang="en-US" sz="1800" dirty="0"/>
              <a:t>Analysis of patient specific genes to assist in creation of a holistic treatment plan based on genetic results</a:t>
            </a:r>
          </a:p>
        </p:txBody>
      </p:sp>
    </p:spTree>
    <p:extLst>
      <p:ext uri="{BB962C8B-B14F-4D97-AF65-F5344CB8AC3E}">
        <p14:creationId xmlns:p14="http://schemas.microsoft.com/office/powerpoint/2010/main" val="973601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PLA</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2420578532"/>
              </p:ext>
            </p:extLst>
          </p:nvPr>
        </p:nvGraphicFramePr>
        <p:xfrm>
          <a:off x="838200" y="1632114"/>
          <a:ext cx="10515598" cy="1940560"/>
        </p:xfrm>
        <a:graphic>
          <a:graphicData uri="http://schemas.openxmlformats.org/drawingml/2006/table">
            <a:tbl>
              <a:tblPr firstRow="1" bandRow="1">
                <a:tableStyleId>{5C22544A-7EE6-4342-B048-85BDC9FD1C3A}</a:tableStyleId>
              </a:tblPr>
              <a:tblGrid>
                <a:gridCol w="689766">
                  <a:extLst>
                    <a:ext uri="{9D8B030D-6E8A-4147-A177-3AD203B41FA5}">
                      <a16:colId xmlns:a16="http://schemas.microsoft.com/office/drawing/2014/main" val="1568483403"/>
                    </a:ext>
                  </a:extLst>
                </a:gridCol>
                <a:gridCol w="5078744">
                  <a:extLst>
                    <a:ext uri="{9D8B030D-6E8A-4147-A177-3AD203B41FA5}">
                      <a16:colId xmlns:a16="http://schemas.microsoft.com/office/drawing/2014/main" val="2230095131"/>
                    </a:ext>
                  </a:extLst>
                </a:gridCol>
                <a:gridCol w="4747088">
                  <a:extLst>
                    <a:ext uri="{9D8B030D-6E8A-4147-A177-3AD203B41FA5}">
                      <a16:colId xmlns:a16="http://schemas.microsoft.com/office/drawing/2014/main" val="4192438949"/>
                    </a:ext>
                  </a:extLst>
                </a:gridCol>
              </a:tblGrid>
              <a:tr h="370840">
                <a:tc>
                  <a:txBody>
                    <a:bodyPr/>
                    <a:lstStyle/>
                    <a:p>
                      <a:r>
                        <a:rPr lang="en-US" sz="1300" dirty="0"/>
                        <a:t>Code</a:t>
                      </a:r>
                    </a:p>
                  </a:txBody>
                  <a:tcPr/>
                </a:tc>
                <a:tc>
                  <a:txBody>
                    <a:bodyPr/>
                    <a:lstStyle/>
                    <a:p>
                      <a:r>
                        <a:rPr lang="en-US" sz="1300" dirty="0"/>
                        <a:t>2024 Long Description</a:t>
                      </a:r>
                    </a:p>
                  </a:txBody>
                  <a:tcPr/>
                </a:tc>
                <a:tc>
                  <a:txBody>
                    <a:bodyPr/>
                    <a:lstStyle/>
                    <a:p>
                      <a:r>
                        <a:rPr lang="en-US" sz="1300" dirty="0"/>
                        <a:t>2023 Long Description</a:t>
                      </a:r>
                    </a:p>
                  </a:txBody>
                  <a:tcPr/>
                </a:tc>
                <a:extLst>
                  <a:ext uri="{0D108BD9-81ED-4DB2-BD59-A6C34878D82A}">
                    <a16:rowId xmlns:a16="http://schemas.microsoft.com/office/drawing/2014/main" val="4115167710"/>
                  </a:ext>
                </a:extLst>
              </a:tr>
              <a:tr h="370840">
                <a:tc>
                  <a:txBody>
                    <a:bodyPr/>
                    <a:lstStyle/>
                    <a:p>
                      <a:r>
                        <a:rPr lang="en-US" sz="1300" strike="noStrike" dirty="0">
                          <a:solidFill>
                            <a:schemeClr val="bg1"/>
                          </a:solidFill>
                        </a:rPr>
                        <a:t>0351U</a:t>
                      </a:r>
                    </a:p>
                  </a:txBody>
                  <a:tcPr/>
                </a:tc>
                <a:tc>
                  <a:txBody>
                    <a:bodyPr/>
                    <a:lstStyle/>
                    <a:p>
                      <a:r>
                        <a:rPr lang="en-US" sz="1300" b="0" u="none" strike="noStrike" dirty="0">
                          <a:solidFill>
                            <a:schemeClr val="bg1"/>
                          </a:solidFill>
                        </a:rPr>
                        <a:t>Infectious disease (bacterial or viral), biochemical assays, tumor necrosis factor-related </a:t>
                      </a:r>
                      <a:r>
                        <a:rPr lang="en-US" sz="1300" b="0" u="none" strike="noStrike" dirty="0" err="1">
                          <a:solidFill>
                            <a:schemeClr val="bg1"/>
                          </a:solidFill>
                        </a:rPr>
                        <a:t>apoptosisinducing</a:t>
                      </a:r>
                      <a:r>
                        <a:rPr lang="en-US" sz="1300" b="0" u="none" strike="noStrike" dirty="0">
                          <a:solidFill>
                            <a:schemeClr val="bg1"/>
                          </a:solidFill>
                        </a:rPr>
                        <a:t> ligand (TRAIL), interferon gamma-induced protein-10 (IP-10), and C-reactive protein, serum, </a:t>
                      </a:r>
                      <a:r>
                        <a:rPr lang="en-US" sz="1300" b="0" u="sng" strike="noStrike" dirty="0">
                          <a:solidFill>
                            <a:srgbClr val="FF0000"/>
                          </a:solidFill>
                        </a:rPr>
                        <a:t>or venous whole blood</a:t>
                      </a:r>
                      <a:r>
                        <a:rPr lang="en-US" sz="1300" b="0" u="none" strike="noStrike" dirty="0">
                          <a:solidFill>
                            <a:schemeClr val="bg1"/>
                          </a:solidFill>
                        </a:rPr>
                        <a:t>, algorithm reported as likelihood of bacterial infection</a:t>
                      </a:r>
                    </a:p>
                  </a:txBody>
                  <a:tcPr/>
                </a:tc>
                <a:tc>
                  <a:txBody>
                    <a:bodyPr/>
                    <a:lstStyle/>
                    <a:p>
                      <a:r>
                        <a:rPr lang="en-US" sz="1300" b="0" u="none" strike="noStrike" baseline="0" dirty="0">
                          <a:solidFill>
                            <a:schemeClr val="bg1"/>
                          </a:solidFill>
                        </a:rPr>
                        <a:t>Infectious disease (bacterial or viral), biochemical assays, tumor necrosis factor-related </a:t>
                      </a:r>
                      <a:r>
                        <a:rPr lang="en-US" sz="1300" b="0" u="none" strike="noStrike" baseline="0" dirty="0" err="1">
                          <a:solidFill>
                            <a:schemeClr val="bg1"/>
                          </a:solidFill>
                        </a:rPr>
                        <a:t>apoptosisinducing</a:t>
                      </a:r>
                      <a:r>
                        <a:rPr lang="en-US" sz="1300" b="0" u="none" strike="noStrike" baseline="0" dirty="0">
                          <a:solidFill>
                            <a:schemeClr val="bg1"/>
                          </a:solidFill>
                        </a:rPr>
                        <a:t> ligand (TRAIL), interferon gamma-induced protein-10 (IP-10), and C-reactive protein, serum, algorithm reported as likelihood of bacterial infection</a:t>
                      </a:r>
                    </a:p>
                  </a:txBody>
                  <a:tcPr/>
                </a:tc>
                <a:extLst>
                  <a:ext uri="{0D108BD9-81ED-4DB2-BD59-A6C34878D82A}">
                    <a16:rowId xmlns:a16="http://schemas.microsoft.com/office/drawing/2014/main" val="779727984"/>
                  </a:ext>
                </a:extLst>
              </a:tr>
              <a:tr h="370840">
                <a:tc>
                  <a:txBody>
                    <a:bodyPr/>
                    <a:lstStyle/>
                    <a:p>
                      <a:r>
                        <a:rPr lang="en-US" sz="1300" strike="noStrike" dirty="0">
                          <a:solidFill>
                            <a:schemeClr val="bg1"/>
                          </a:solidFill>
                        </a:rPr>
                        <a:t>0356U</a:t>
                      </a:r>
                    </a:p>
                  </a:txBody>
                  <a:tcPr/>
                </a:tc>
                <a:tc>
                  <a:txBody>
                    <a:bodyPr/>
                    <a:lstStyle/>
                    <a:p>
                      <a:r>
                        <a:rPr lang="en-US" sz="1300" b="0" u="none" strike="noStrike" dirty="0">
                          <a:solidFill>
                            <a:schemeClr val="bg1"/>
                          </a:solidFill>
                        </a:rPr>
                        <a:t>Oncology (oropharyngeal </a:t>
                      </a:r>
                      <a:r>
                        <a:rPr lang="en-US" sz="1300" b="0" u="sng" strike="noStrike" dirty="0">
                          <a:solidFill>
                            <a:srgbClr val="FF0000"/>
                          </a:solidFill>
                        </a:rPr>
                        <a:t>or anal</a:t>
                      </a:r>
                      <a:r>
                        <a:rPr lang="en-US" sz="1300" b="0" u="none" strike="noStrike" dirty="0">
                          <a:solidFill>
                            <a:schemeClr val="bg1"/>
                          </a:solidFill>
                        </a:rPr>
                        <a:t>), evaluation of 17 DNA biomarkers using droplet digital PCR (</a:t>
                      </a:r>
                      <a:r>
                        <a:rPr lang="en-US" sz="1300" b="0" u="none" strike="noStrike" dirty="0" err="1">
                          <a:solidFill>
                            <a:schemeClr val="bg1"/>
                          </a:solidFill>
                        </a:rPr>
                        <a:t>ddPCR</a:t>
                      </a:r>
                      <a:r>
                        <a:rPr lang="en-US" sz="1300" b="0" u="none" strike="noStrike" dirty="0">
                          <a:solidFill>
                            <a:schemeClr val="bg1"/>
                          </a:solidFill>
                        </a:rPr>
                        <a:t>), cell-free DNA, algorithm reported as a prognostic risk score for cancer recurrence</a:t>
                      </a:r>
                    </a:p>
                  </a:txBody>
                  <a:tcPr/>
                </a:tc>
                <a:tc>
                  <a:txBody>
                    <a:bodyPr/>
                    <a:lstStyle/>
                    <a:p>
                      <a:r>
                        <a:rPr lang="en-US" sz="1300" b="0" u="none" strike="noStrike" baseline="0" dirty="0">
                          <a:solidFill>
                            <a:schemeClr val="bg1"/>
                          </a:solidFill>
                        </a:rPr>
                        <a:t>Oncology (oropharyngeal), evaluation of 17 DNA biomarkers using droplet digital PCR (</a:t>
                      </a:r>
                      <a:r>
                        <a:rPr lang="en-US" sz="1300" b="0" u="none" strike="noStrike" baseline="0" dirty="0" err="1">
                          <a:solidFill>
                            <a:schemeClr val="bg1"/>
                          </a:solidFill>
                        </a:rPr>
                        <a:t>ddPCR</a:t>
                      </a:r>
                      <a:r>
                        <a:rPr lang="en-US" sz="1300" b="0" u="none" strike="noStrike" baseline="0" dirty="0">
                          <a:solidFill>
                            <a:schemeClr val="bg1"/>
                          </a:solidFill>
                        </a:rPr>
                        <a:t>), cell-free DNA, algorithm reported as a prognostic risk score for cancer recurrence</a:t>
                      </a:r>
                    </a:p>
                  </a:txBody>
                  <a:tcPr/>
                </a:tc>
                <a:extLst>
                  <a:ext uri="{0D108BD9-81ED-4DB2-BD59-A6C34878D82A}">
                    <a16:rowId xmlns:a16="http://schemas.microsoft.com/office/drawing/2014/main" val="3565690988"/>
                  </a:ext>
                </a:extLst>
              </a:tr>
            </a:tbl>
          </a:graphicData>
        </a:graphic>
      </p:graphicFrame>
    </p:spTree>
    <p:extLst>
      <p:ext uri="{BB962C8B-B14F-4D97-AF65-F5344CB8AC3E}">
        <p14:creationId xmlns:p14="http://schemas.microsoft.com/office/powerpoint/2010/main" val="936183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602A82B-5E36-4839-AFDC-0A94D609E34D}"/>
              </a:ext>
            </a:extLst>
          </p:cNvPr>
          <p:cNvPicPr>
            <a:picLocks noChangeAspect="1" noChangeArrowheads="1"/>
          </p:cNvPicPr>
          <p:nvPr/>
        </p:nvPicPr>
        <p:blipFill>
          <a:blip r:embed="rId2"/>
          <a:srcRect/>
          <a:stretch/>
        </p:blipFill>
        <p:spPr bwMode="auto">
          <a:xfrm>
            <a:off x="6137388" y="1624667"/>
            <a:ext cx="4771789" cy="360866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128FCCBC-CDB3-3841-A365-3715808B30E8}"/>
              </a:ext>
            </a:extLst>
          </p:cNvPr>
          <p:cNvSpPr txBox="1">
            <a:spLocks/>
          </p:cNvSpPr>
          <p:nvPr/>
        </p:nvSpPr>
        <p:spPr>
          <a:xfrm>
            <a:off x="721930" y="2642094"/>
            <a:ext cx="4834757" cy="1923279"/>
          </a:xfrm>
          <a:prstGeom prst="rect">
            <a:avLst/>
          </a:prstGeom>
        </p:spPr>
        <p:txBody>
          <a:bodyPr/>
          <a:lstStyle>
            <a:lvl1pPr algn="ctr" defTabSz="914400" rtl="0" eaLnBrk="1" latinLnBrk="0" hangingPunct="1">
              <a:lnSpc>
                <a:spcPct val="90000"/>
              </a:lnSpc>
              <a:spcBef>
                <a:spcPct val="0"/>
              </a:spcBef>
              <a:buNone/>
              <a:defRPr sz="3600" b="0" i="0" kern="1200">
                <a:solidFill>
                  <a:schemeClr val="tx2"/>
                </a:solidFill>
                <a:latin typeface="Arial Black" panose="020B0604020202020204" pitchFamily="34" charset="0"/>
                <a:ea typeface="+mj-ea"/>
                <a:cs typeface="Arial Black" panose="020B0604020202020204" pitchFamily="34" charset="0"/>
              </a:defRPr>
            </a:lvl1pPr>
          </a:lstStyle>
          <a:p>
            <a:pPr algn="l"/>
            <a:r>
              <a:rPr lang="en-US" dirty="0"/>
              <a:t>Changes to Medicine Section</a:t>
            </a:r>
          </a:p>
        </p:txBody>
      </p:sp>
    </p:spTree>
    <p:extLst>
      <p:ext uri="{BB962C8B-B14F-4D97-AF65-F5344CB8AC3E}">
        <p14:creationId xmlns:p14="http://schemas.microsoft.com/office/powerpoint/2010/main" val="713906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Vaccines/Toxoids</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r>
              <a:rPr lang="en-US" sz="2200" dirty="0"/>
              <a:t>90589 - Chikungunya virus vaccine, live attenuated, for intramuscular use</a:t>
            </a:r>
          </a:p>
          <a:p>
            <a:pPr marL="1197864" lvl="2" indent="-457200"/>
            <a:r>
              <a:rPr lang="en-US" sz="1800" dirty="0" err="1"/>
              <a:t>RSVpreF</a:t>
            </a:r>
            <a:r>
              <a:rPr lang="en-US" sz="1800" dirty="0"/>
              <a:t> vaccine </a:t>
            </a:r>
          </a:p>
          <a:p>
            <a:pPr marL="1197864" lvl="2" indent="-457200"/>
            <a:r>
              <a:rPr lang="en-US" sz="1800" dirty="0"/>
              <a:t>Indicated for patients 60 years and older and for patients in their 2</a:t>
            </a:r>
            <a:r>
              <a:rPr lang="en-US" sz="1800" baseline="30000" dirty="0"/>
              <a:t>nd</a:t>
            </a:r>
            <a:r>
              <a:rPr lang="en-US" sz="1800" dirty="0"/>
              <a:t> or 3</a:t>
            </a:r>
            <a:r>
              <a:rPr lang="en-US" sz="1800" baseline="30000" dirty="0"/>
              <a:t>rd</a:t>
            </a:r>
            <a:r>
              <a:rPr lang="en-US" sz="1800" dirty="0"/>
              <a:t> trimester </a:t>
            </a:r>
            <a:r>
              <a:rPr lang="en-US" sz="1800"/>
              <a:t>of pregnancy</a:t>
            </a:r>
            <a:endParaRPr lang="en-US" sz="1800" dirty="0"/>
          </a:p>
          <a:p>
            <a:pPr marL="1197864" lvl="2" indent="-457200"/>
            <a:r>
              <a:rPr lang="en-US" sz="1800" dirty="0" err="1"/>
              <a:t>Ixchiq</a:t>
            </a:r>
            <a:r>
              <a:rPr lang="en-US" sz="1800" dirty="0"/>
              <a:t>® approved for patients 18+ years old who are at risk for exposure</a:t>
            </a:r>
          </a:p>
          <a:p>
            <a:pPr marL="740664" lvl="1" indent="-457200"/>
            <a:r>
              <a:rPr lang="en-US" sz="2200" dirty="0"/>
              <a:t>90623 - Meningococcal pentavalent vaccine, conjugated Men A, C, W, Y- tetanus toxoid carrier, and Men B-</a:t>
            </a:r>
            <a:r>
              <a:rPr lang="en-US" sz="2200" dirty="0" err="1"/>
              <a:t>FHbp</a:t>
            </a:r>
            <a:r>
              <a:rPr lang="en-US" sz="2200" dirty="0"/>
              <a:t>, for intramuscular use</a:t>
            </a:r>
          </a:p>
          <a:p>
            <a:pPr marL="1197864" lvl="2" indent="-457200"/>
            <a:r>
              <a:rPr lang="en-US" sz="1800" dirty="0" err="1"/>
              <a:t>Penbraya</a:t>
            </a:r>
            <a:r>
              <a:rPr lang="en-US" sz="1800" dirty="0"/>
              <a:t>™ approved for 5 most common serogroups causing meningococcal disease in patients aged 10-25</a:t>
            </a:r>
          </a:p>
          <a:p>
            <a:pPr marL="740664" lvl="1" indent="-457200"/>
            <a:r>
              <a:rPr lang="en-US" sz="2200" dirty="0"/>
              <a:t>90683 - Respiratory syncytial virus vaccine, mRNA lipid nanoparticles, for intramuscular use</a:t>
            </a:r>
          </a:p>
          <a:p>
            <a:pPr marL="1197864" lvl="2" indent="-457200"/>
            <a:r>
              <a:rPr lang="en-US" sz="1800" dirty="0"/>
              <a:t>mRNA-1345</a:t>
            </a:r>
          </a:p>
          <a:p>
            <a:pPr marL="1197864" lvl="2" indent="-457200"/>
            <a:r>
              <a:rPr lang="en-US" sz="1800" dirty="0"/>
              <a:t>Used for patients aged 60+</a:t>
            </a:r>
          </a:p>
          <a:p>
            <a:pPr marL="740664" lvl="2" indent="0">
              <a:buNone/>
            </a:pPr>
            <a:endParaRPr lang="en-US" sz="1800" dirty="0"/>
          </a:p>
        </p:txBody>
      </p:sp>
    </p:spTree>
    <p:extLst>
      <p:ext uri="{BB962C8B-B14F-4D97-AF65-F5344CB8AC3E}">
        <p14:creationId xmlns:p14="http://schemas.microsoft.com/office/powerpoint/2010/main" val="2238154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sz="3600" dirty="0"/>
              <a:t>Added Codes – Special Otorhinolaryngologic Services</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r>
              <a:rPr lang="en-US" sz="2200" dirty="0"/>
              <a:t>92622 - Diagnostic analysis, programming, and verification of an </a:t>
            </a:r>
            <a:r>
              <a:rPr lang="en-US" sz="2200"/>
              <a:t>auditory osseointegrated </a:t>
            </a:r>
            <a:r>
              <a:rPr lang="en-US" sz="2200" dirty="0"/>
              <a:t>sound processor, any type; first 60 minutes</a:t>
            </a:r>
          </a:p>
          <a:p>
            <a:pPr marL="740664" lvl="1" indent="-457200"/>
            <a:r>
              <a:rPr lang="en-US" sz="2200" dirty="0"/>
              <a:t>92623 - Diagnostic analysis, programming, and verification of an </a:t>
            </a:r>
            <a:r>
              <a:rPr lang="en-US" sz="2200"/>
              <a:t>auditory osseointegrated </a:t>
            </a:r>
            <a:r>
              <a:rPr lang="en-US" sz="2200" dirty="0"/>
              <a:t>sound processor, any type; each additional 15 minutes (List separately in addition to code for primary procedure)</a:t>
            </a:r>
          </a:p>
          <a:p>
            <a:pPr marL="1197864" lvl="2" indent="-457200"/>
            <a:r>
              <a:rPr lang="en-US" sz="1800" dirty="0"/>
              <a:t>“Codes 92622, 92623 describe the analysis, programming, and verification of an </a:t>
            </a:r>
            <a:r>
              <a:rPr lang="en-US" sz="1800"/>
              <a:t>auditory osseointegrated </a:t>
            </a:r>
            <a:r>
              <a:rPr lang="en-US" sz="1800" dirty="0"/>
              <a:t>sound processor, any type. These services include evaluating the attachment of the processor, device feedback calibration, device programming, and verification of the processor performance. These codes should be used for subsequent reprogramming, when performed.”</a:t>
            </a:r>
          </a:p>
          <a:p>
            <a:pPr marL="1197864" lvl="2" indent="-457200"/>
            <a:r>
              <a:rPr lang="en-US" sz="1800" dirty="0"/>
              <a:t>Do not report with 92626 or 92627 – Candidacy testing or postoperative device testing</a:t>
            </a:r>
          </a:p>
          <a:p>
            <a:pPr marL="0" indent="0" algn="ctr"/>
            <a:endParaRPr lang="en-US" sz="2400" dirty="0"/>
          </a:p>
        </p:txBody>
      </p:sp>
    </p:spTree>
    <p:extLst>
      <p:ext uri="{BB962C8B-B14F-4D97-AF65-F5344CB8AC3E}">
        <p14:creationId xmlns:p14="http://schemas.microsoft.com/office/powerpoint/2010/main" val="3265331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Subsection – Cardiovascular </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r>
              <a:rPr lang="en-US" sz="2200" dirty="0"/>
              <a:t>New subsection and guidelines added – Phrenic Nerve Stimulation System</a:t>
            </a:r>
          </a:p>
          <a:p>
            <a:pPr marL="1197864" lvl="2" indent="-457200"/>
            <a:r>
              <a:rPr lang="en-US" sz="1800" dirty="0"/>
              <a:t>Codes 93150-93153</a:t>
            </a:r>
          </a:p>
          <a:p>
            <a:pPr marL="740664" lvl="1" indent="-457200"/>
            <a:r>
              <a:rPr lang="en-US" sz="2200" dirty="0"/>
              <a:t>Codes are not to be reported on the same date of service as phrenic nerve stimulation services</a:t>
            </a:r>
          </a:p>
          <a:p>
            <a:pPr marL="740664" lvl="1" indent="-457200"/>
            <a:r>
              <a:rPr lang="en-US" sz="2200" dirty="0"/>
              <a:t>May be performed to evaluate device function and/or to optimize performance subsequent to implantation</a:t>
            </a:r>
          </a:p>
          <a:p>
            <a:pPr marL="740664" lvl="1" indent="-457200"/>
            <a:r>
              <a:rPr lang="en-US" sz="2200" dirty="0"/>
              <a:t>Replaces 0434T-0436T which have been “promoted” </a:t>
            </a:r>
            <a:r>
              <a:rPr lang="en-US" sz="2200"/>
              <a:t>to Category </a:t>
            </a:r>
            <a:r>
              <a:rPr lang="en-US" sz="2200" dirty="0"/>
              <a:t>I status</a:t>
            </a:r>
          </a:p>
        </p:txBody>
      </p:sp>
    </p:spTree>
    <p:extLst>
      <p:ext uri="{BB962C8B-B14F-4D97-AF65-F5344CB8AC3E}">
        <p14:creationId xmlns:p14="http://schemas.microsoft.com/office/powerpoint/2010/main" val="2299167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Cardiovascular </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r>
              <a:rPr lang="en-US" sz="2200" dirty="0"/>
              <a:t>93150 - Therapy activation of implanted phrenic nerve stimulator system, including all interrogation and programming</a:t>
            </a:r>
          </a:p>
          <a:p>
            <a:pPr marL="1197864" lvl="2" indent="-457200"/>
            <a:r>
              <a:rPr lang="en-US" sz="1800" dirty="0"/>
              <a:t>Used once 30 days post surgery to allow for lead stabilization and includes evaluation and programming</a:t>
            </a:r>
          </a:p>
          <a:p>
            <a:pPr marL="740664" lvl="1" indent="-457200"/>
            <a:r>
              <a:rPr lang="en-US" sz="2200" dirty="0"/>
              <a:t>93151 - Interrogation and programming (minimum one parameter) of implanted phrenic nerve stimulator system</a:t>
            </a:r>
          </a:p>
          <a:p>
            <a:pPr marL="740664" lvl="1" indent="-457200"/>
            <a:r>
              <a:rPr lang="en-US" sz="2200" dirty="0"/>
              <a:t>93152 - Interrogation and programming of implanted phrenic nerve stimulator system during polysomnography</a:t>
            </a:r>
          </a:p>
          <a:p>
            <a:pPr marL="1197864" lvl="2" indent="-457200"/>
            <a:r>
              <a:rPr lang="en-US" sz="1800" dirty="0"/>
              <a:t>Reported only </a:t>
            </a:r>
            <a:r>
              <a:rPr lang="en-US" sz="1800"/>
              <a:t>once regardless </a:t>
            </a:r>
            <a:r>
              <a:rPr lang="en-US" sz="1800" dirty="0"/>
              <a:t>of number of programming changes made</a:t>
            </a:r>
          </a:p>
          <a:p>
            <a:pPr marL="740664" lvl="1" indent="-457200"/>
            <a:r>
              <a:rPr lang="en-US" sz="2200" dirty="0"/>
              <a:t>93153 - Interrogation without programming of implanted phrenic nerve stimulator system</a:t>
            </a:r>
          </a:p>
        </p:txBody>
      </p:sp>
    </p:spTree>
    <p:extLst>
      <p:ext uri="{BB962C8B-B14F-4D97-AF65-F5344CB8AC3E}">
        <p14:creationId xmlns:p14="http://schemas.microsoft.com/office/powerpoint/2010/main" val="1358542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Cardiovascular</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r>
              <a:rPr lang="en-US" sz="2200" dirty="0"/>
              <a:t>92972 - Percutaneous transluminal coronary lithotripsy (List separately in addition to code for primary procedure)</a:t>
            </a:r>
          </a:p>
          <a:p>
            <a:pPr marL="1197864" lvl="2" indent="-457200"/>
            <a:r>
              <a:rPr lang="en-US" sz="1800"/>
              <a:t>Replaces Category </a:t>
            </a:r>
            <a:r>
              <a:rPr lang="en-US" sz="1800" dirty="0"/>
              <a:t>III code 0715T</a:t>
            </a:r>
          </a:p>
          <a:p>
            <a:pPr marL="1197864" lvl="2" indent="-457200"/>
            <a:r>
              <a:rPr lang="en-US" sz="1800" dirty="0"/>
              <a:t>Used to treat coronary artery calcifications as an alternative to atherectomy</a:t>
            </a:r>
          </a:p>
          <a:p>
            <a:pPr marL="1197864" lvl="2" indent="-457200"/>
            <a:r>
              <a:rPr lang="en-US" sz="1800" dirty="0"/>
              <a:t>Use in conjunction with 92920, 92924, 92928, 92933, 92937, 92941, 92943, 92975</a:t>
            </a:r>
          </a:p>
          <a:p>
            <a:pPr marL="1655064" lvl="3" indent="-457200"/>
            <a:r>
              <a:rPr lang="en-US" sz="1600" dirty="0"/>
              <a:t>Not meant to be an all-inclusive listing of procedures – Note that HCPCS codes are omitted</a:t>
            </a:r>
          </a:p>
        </p:txBody>
      </p:sp>
    </p:spTree>
    <p:extLst>
      <p:ext uri="{BB962C8B-B14F-4D97-AF65-F5344CB8AC3E}">
        <p14:creationId xmlns:p14="http://schemas.microsoft.com/office/powerpoint/2010/main" val="3952832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sz="3200" dirty="0"/>
              <a:t>Added Guidelines – Cardiac Cath for Congenital Heart Defects</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r>
              <a:rPr lang="en-US" sz="2200" dirty="0"/>
              <a:t>Venography of anomalous or persistent SVC (93584), azygous/</a:t>
            </a:r>
            <a:r>
              <a:rPr lang="en-US" sz="2200" dirty="0" err="1"/>
              <a:t>hemiazygous</a:t>
            </a:r>
            <a:r>
              <a:rPr lang="en-US" sz="2200" dirty="0"/>
              <a:t> venous system (93585), the coronary sinus (93586), or </a:t>
            </a:r>
            <a:r>
              <a:rPr lang="en-US" sz="2200" dirty="0" err="1"/>
              <a:t>venovenous</a:t>
            </a:r>
            <a:r>
              <a:rPr lang="en-US" sz="2200" dirty="0"/>
              <a:t> collaterals (93587/93588) require catheter placement distinct from catheter placement required for RHC/LHC</a:t>
            </a:r>
          </a:p>
          <a:p>
            <a:pPr marL="740664" lvl="1" indent="-457200"/>
            <a:r>
              <a:rPr lang="en-US" sz="2200" dirty="0"/>
              <a:t>Codes include catheter placement, venography, imaging supervision, interpretation, and report</a:t>
            </a:r>
          </a:p>
          <a:p>
            <a:pPr marL="740664" lvl="1" indent="-457200"/>
            <a:r>
              <a:rPr lang="en-US" sz="2200" dirty="0"/>
              <a:t>93584-93588 represent separate services that can be reported together, when appropriate</a:t>
            </a:r>
          </a:p>
          <a:p>
            <a:pPr marL="740664" lvl="1" indent="-457200"/>
            <a:r>
              <a:rPr lang="en-US" sz="2200" dirty="0"/>
              <a:t>Venography of normal IVC is reported with 75825</a:t>
            </a:r>
          </a:p>
          <a:p>
            <a:pPr marL="740664" lvl="1" indent="-457200"/>
            <a:r>
              <a:rPr lang="en-US" sz="2200" dirty="0"/>
              <a:t>Venography of normal SVC is reported with 75827</a:t>
            </a:r>
          </a:p>
        </p:txBody>
      </p:sp>
    </p:spTree>
    <p:extLst>
      <p:ext uri="{BB962C8B-B14F-4D97-AF65-F5344CB8AC3E}">
        <p14:creationId xmlns:p14="http://schemas.microsoft.com/office/powerpoint/2010/main" val="1681386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38DA-27FA-DF39-9644-89D08519C801}"/>
              </a:ext>
            </a:extLst>
          </p:cNvPr>
          <p:cNvSpPr>
            <a:spLocks noGrp="1"/>
          </p:cNvSpPr>
          <p:nvPr>
            <p:ph type="title"/>
          </p:nvPr>
        </p:nvSpPr>
        <p:spPr/>
        <p:txBody>
          <a:bodyPr/>
          <a:lstStyle/>
          <a:p>
            <a:r>
              <a:rPr lang="en-US" dirty="0"/>
              <a:t>Venography for Congenital Heart Disease</a:t>
            </a:r>
          </a:p>
        </p:txBody>
      </p:sp>
      <p:pic>
        <p:nvPicPr>
          <p:cNvPr id="6" name="Content Placeholder 5" descr="A diagram of the human body&#10;&#10;Description automatically generated">
            <a:extLst>
              <a:ext uri="{FF2B5EF4-FFF2-40B4-BE49-F238E27FC236}">
                <a16:creationId xmlns:a16="http://schemas.microsoft.com/office/drawing/2014/main" id="{5C0B96A0-96B9-85B6-9A7B-9A585A8C51DE}"/>
              </a:ext>
            </a:extLst>
          </p:cNvPr>
          <p:cNvPicPr>
            <a:picLocks noGrp="1" noChangeAspect="1"/>
          </p:cNvPicPr>
          <p:nvPr>
            <p:ph idx="1"/>
          </p:nvPr>
        </p:nvPicPr>
        <p:blipFill>
          <a:blip r:embed="rId2"/>
          <a:stretch>
            <a:fillRect/>
          </a:stretch>
        </p:blipFill>
        <p:spPr>
          <a:xfrm>
            <a:off x="1457325" y="1109662"/>
            <a:ext cx="4638675" cy="4638675"/>
          </a:xfrm>
        </p:spPr>
      </p:pic>
      <p:pic>
        <p:nvPicPr>
          <p:cNvPr id="8" name="Content Placeholder 7" descr="A diagram of a human body&#10;&#10;Description automatically generated">
            <a:extLst>
              <a:ext uri="{FF2B5EF4-FFF2-40B4-BE49-F238E27FC236}">
                <a16:creationId xmlns:a16="http://schemas.microsoft.com/office/drawing/2014/main" id="{4944B00E-76A8-C58E-1B1B-E6F2E1EC9AE9}"/>
              </a:ext>
            </a:extLst>
          </p:cNvPr>
          <p:cNvPicPr>
            <a:picLocks noGrp="1" noChangeAspect="1"/>
          </p:cNvPicPr>
          <p:nvPr>
            <p:ph sz="half" idx="4294967295"/>
          </p:nvPr>
        </p:nvPicPr>
        <p:blipFill>
          <a:blip r:embed="rId3"/>
          <a:stretch>
            <a:fillRect/>
          </a:stretch>
        </p:blipFill>
        <p:spPr>
          <a:xfrm>
            <a:off x="6681052" y="1323974"/>
            <a:ext cx="4210050" cy="4210050"/>
          </a:xfrm>
        </p:spPr>
      </p:pic>
    </p:spTree>
    <p:extLst>
      <p:ext uri="{BB962C8B-B14F-4D97-AF65-F5344CB8AC3E}">
        <p14:creationId xmlns:p14="http://schemas.microsoft.com/office/powerpoint/2010/main" val="1325384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Radiology Section</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283464" lvl="1" indent="0">
              <a:buNone/>
            </a:pPr>
            <a:endParaRPr lang="en-US" sz="2200" dirty="0"/>
          </a:p>
          <a:p>
            <a:pPr marL="740664" lvl="1" indent="-457200"/>
            <a:r>
              <a:rPr lang="en-US" sz="2200" dirty="0"/>
              <a:t>75580 - Noninvasive estimate of coronary fractional flow reserve (FFR) derived from augmentative software analysis of the data set from a coronary computed tomography angiography, with interpretation and report by a physician or other qualified health care professional</a:t>
            </a:r>
          </a:p>
          <a:p>
            <a:pPr marL="1197864" lvl="2" indent="-457200"/>
            <a:r>
              <a:rPr lang="en-US" sz="1800" dirty="0"/>
              <a:t>Code falls into </a:t>
            </a:r>
            <a:r>
              <a:rPr lang="en-US" sz="1800"/>
              <a:t>augmentative category </a:t>
            </a:r>
            <a:r>
              <a:rPr lang="en-US" sz="1800" dirty="0"/>
              <a:t>of artificial intelligence (AI)</a:t>
            </a:r>
          </a:p>
          <a:p>
            <a:pPr marL="1197864" lvl="2" indent="-457200"/>
            <a:r>
              <a:rPr lang="en-US" sz="1800" dirty="0"/>
              <a:t>Replacement code </a:t>
            </a:r>
            <a:r>
              <a:rPr lang="en-US" sz="1800"/>
              <a:t>for Category </a:t>
            </a:r>
            <a:r>
              <a:rPr lang="en-US" sz="1800" dirty="0"/>
              <a:t>III code 0501T-0504T</a:t>
            </a:r>
          </a:p>
          <a:p>
            <a:pPr marL="1197864" lvl="2" indent="-457200"/>
            <a:r>
              <a:rPr lang="en-US" sz="1800" dirty="0"/>
              <a:t>Report in conjunction with 75574 is CCTA is performed on the same date of service</a:t>
            </a:r>
          </a:p>
          <a:p>
            <a:pPr marL="1197864" lvl="2" indent="-457200"/>
            <a:r>
              <a:rPr lang="en-US" sz="1800" dirty="0"/>
              <a:t>Report only once per CCTA analysis</a:t>
            </a:r>
          </a:p>
          <a:p>
            <a:pPr marL="740664" lvl="1" indent="-457200"/>
            <a:endParaRPr lang="en-US" sz="2200" dirty="0"/>
          </a:p>
          <a:p>
            <a:pPr marL="1197864" lvl="2" indent="-457200"/>
            <a:endParaRPr lang="en-US" sz="1800" dirty="0"/>
          </a:p>
        </p:txBody>
      </p:sp>
    </p:spTree>
    <p:extLst>
      <p:ext uri="{BB962C8B-B14F-4D97-AF65-F5344CB8AC3E}">
        <p14:creationId xmlns:p14="http://schemas.microsoft.com/office/powerpoint/2010/main" val="41901177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Cardiovascular</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r>
              <a:rPr lang="en-US" sz="2200" dirty="0"/>
              <a:t>93584 - Venography for congenital heart defect(s), including catheter placement, and radiological supervision and interpretation; anomalous or persistent superior vena cava when it exists as a second contralateral superior vena cava, with native drainage to heart (List separately in addition to code for primary procedure)</a:t>
            </a:r>
          </a:p>
          <a:p>
            <a:pPr marL="740664" lvl="1" indent="-457200"/>
            <a:r>
              <a:rPr lang="en-US" sz="2200" dirty="0"/>
              <a:t>93585 - Venography for congenital heart defect(s), including catheter placement, and radiological supervision and interpretation; azygos/hemiazygos venous system (List separately in addition to code for primary procedure)</a:t>
            </a:r>
          </a:p>
          <a:p>
            <a:pPr marL="1197864" lvl="2" indent="-457200"/>
            <a:r>
              <a:rPr lang="en-US" sz="1800" dirty="0"/>
              <a:t>Use in conjunction with 93593-93597</a:t>
            </a:r>
          </a:p>
          <a:p>
            <a:pPr marL="1197864" lvl="2" indent="-457200"/>
            <a:r>
              <a:rPr lang="en-US" sz="1800" dirty="0"/>
              <a:t>Report once per session</a:t>
            </a:r>
          </a:p>
          <a:p>
            <a:pPr marL="1197864" lvl="2" indent="-457200"/>
            <a:endParaRPr lang="en-US" sz="1800" dirty="0"/>
          </a:p>
        </p:txBody>
      </p:sp>
    </p:spTree>
    <p:extLst>
      <p:ext uri="{BB962C8B-B14F-4D97-AF65-F5344CB8AC3E}">
        <p14:creationId xmlns:p14="http://schemas.microsoft.com/office/powerpoint/2010/main" val="3326743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Cardiovascular</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r>
              <a:rPr lang="en-US" sz="2200" dirty="0"/>
              <a:t>93586 - Venography for congenital heart defect(s), including catheter placement, and radiological supervision and interpretation; coronary sinus (List separately in addition to code for primary procedure)</a:t>
            </a:r>
          </a:p>
          <a:p>
            <a:pPr marL="740664" lvl="1" indent="-457200"/>
            <a:r>
              <a:rPr lang="en-US" sz="2200" dirty="0"/>
              <a:t>93587 - Venography for congenital heart defect(s), including catheter placement, and radiological supervision and interpretation; </a:t>
            </a:r>
            <a:r>
              <a:rPr lang="en-US" sz="2200" dirty="0" err="1"/>
              <a:t>venovenous</a:t>
            </a:r>
            <a:r>
              <a:rPr lang="en-US" sz="2200" dirty="0"/>
              <a:t> collaterals originating at or above the heart (e.g., from innominate vein) (List separately in addition to code for primary procedure)</a:t>
            </a:r>
          </a:p>
          <a:p>
            <a:pPr marL="1655064" lvl="3" indent="-457200"/>
            <a:r>
              <a:rPr lang="en-US" sz="2200" dirty="0"/>
              <a:t>Use in conjunction with 93593-93597</a:t>
            </a:r>
          </a:p>
          <a:p>
            <a:pPr marL="1655064" lvl="3" indent="-457200"/>
            <a:r>
              <a:rPr lang="en-US" sz="2200" dirty="0"/>
              <a:t>Report once per session</a:t>
            </a:r>
          </a:p>
          <a:p>
            <a:pPr marL="740664" lvl="1" indent="-457200"/>
            <a:endParaRPr lang="en-US" sz="2200" dirty="0"/>
          </a:p>
        </p:txBody>
      </p:sp>
    </p:spTree>
    <p:extLst>
      <p:ext uri="{BB962C8B-B14F-4D97-AF65-F5344CB8AC3E}">
        <p14:creationId xmlns:p14="http://schemas.microsoft.com/office/powerpoint/2010/main" val="1100833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Cardiovascular</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r>
              <a:rPr lang="en-US" sz="2200" dirty="0"/>
              <a:t>93588 - Venography for congenital heart defect(s), including catheter placement, and radiological supervision and interpretation; </a:t>
            </a:r>
            <a:r>
              <a:rPr lang="en-US" sz="2200" dirty="0" err="1"/>
              <a:t>venovenous</a:t>
            </a:r>
            <a:r>
              <a:rPr lang="en-US" sz="2200" dirty="0"/>
              <a:t> collaterals originating below the </a:t>
            </a:r>
            <a:r>
              <a:rPr lang="en-US" sz="2200"/>
              <a:t>heart (eg, </a:t>
            </a:r>
            <a:r>
              <a:rPr lang="en-US" sz="2200" dirty="0"/>
              <a:t>from the inferior vena cava) (List separately in addition to code for primary procedure)</a:t>
            </a:r>
          </a:p>
          <a:p>
            <a:pPr marL="1197864" lvl="2" indent="-457200"/>
            <a:r>
              <a:rPr lang="en-US" sz="1800" dirty="0"/>
              <a:t>Use in conjunction with 93593-93597</a:t>
            </a:r>
          </a:p>
          <a:p>
            <a:pPr marL="1197864" lvl="2" indent="-457200"/>
            <a:r>
              <a:rPr lang="en-US" sz="1800" dirty="0"/>
              <a:t>Report once per session</a:t>
            </a:r>
          </a:p>
          <a:p>
            <a:pPr marL="740664" lvl="2" indent="0">
              <a:buNone/>
            </a:pPr>
            <a:endParaRPr lang="en-US" sz="1800" dirty="0"/>
          </a:p>
        </p:txBody>
      </p:sp>
    </p:spTree>
    <p:extLst>
      <p:ext uri="{BB962C8B-B14F-4D97-AF65-F5344CB8AC3E}">
        <p14:creationId xmlns:p14="http://schemas.microsoft.com/office/powerpoint/2010/main" val="1368239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Chemotherapy</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r>
              <a:rPr lang="en-US" sz="2200" dirty="0"/>
              <a:t>96547 - Intraoperative hyperthermic intraperitoneal chemotherapy (HIPEC) procedure, including separate incision(s) and closure, when performed; first 60 minutes (List separately in addition to code for primary procedure)</a:t>
            </a:r>
          </a:p>
          <a:p>
            <a:pPr marL="740664" lvl="1" indent="-457200"/>
            <a:r>
              <a:rPr lang="en-US" sz="2200" dirty="0"/>
              <a:t>96548 - Intraoperative hyperthermic intraperitoneal chemotherapy (HIPEC) procedure, including separate incision(s) and closure, when performed; each additional 30 minutes (List separately in addition to code for primary procedure)</a:t>
            </a:r>
          </a:p>
          <a:p>
            <a:pPr marL="1197864" lvl="2" indent="-457200"/>
            <a:r>
              <a:rPr lang="en-US" sz="1800" dirty="0"/>
              <a:t>Also known as HIPEC</a:t>
            </a:r>
          </a:p>
          <a:p>
            <a:pPr marL="1197864" lvl="2" indent="-457200"/>
            <a:r>
              <a:rPr lang="en-US" sz="1800" dirty="0"/>
              <a:t>Codes established to distinguish between 96446 and because of the varying time required to perform HIPEC based on the chemotherapy drug chosen</a:t>
            </a:r>
          </a:p>
          <a:p>
            <a:pPr marL="1197864" lvl="2" indent="-457200"/>
            <a:r>
              <a:rPr lang="en-US" sz="1800" dirty="0"/>
              <a:t>Count only time related to HIPEC; not total time patient is in OR</a:t>
            </a:r>
          </a:p>
        </p:txBody>
      </p:sp>
    </p:spTree>
    <p:extLst>
      <p:ext uri="{BB962C8B-B14F-4D97-AF65-F5344CB8AC3E}">
        <p14:creationId xmlns:p14="http://schemas.microsoft.com/office/powerpoint/2010/main" val="37038162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New Guidelines - HIPEC</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r>
              <a:rPr lang="en-US" sz="2200" dirty="0"/>
              <a:t>HIPEC includes intraoperative perfusion of heated chemotherapy agent into the abdominal cavity through catheters</a:t>
            </a:r>
          </a:p>
          <a:p>
            <a:pPr marL="740664" lvl="1" indent="-457200"/>
            <a:r>
              <a:rPr lang="en-US" sz="2200" dirty="0"/>
              <a:t>Includes incisions required for catheter insertion and probe placement, manual agitation of chemotherapy in the abdominal cavity, irrigation post procedure, and closure related to catheter and probe placement</a:t>
            </a:r>
          </a:p>
          <a:p>
            <a:pPr marL="740664" lvl="1" indent="-457200"/>
            <a:r>
              <a:rPr lang="en-US" sz="2200" dirty="0"/>
              <a:t>These are add-on codes, but it is important to capture all relevant and medically necessary charges</a:t>
            </a:r>
            <a:endParaRPr lang="en-US" sz="1800" dirty="0"/>
          </a:p>
        </p:txBody>
      </p:sp>
    </p:spTree>
    <p:extLst>
      <p:ext uri="{BB962C8B-B14F-4D97-AF65-F5344CB8AC3E}">
        <p14:creationId xmlns:p14="http://schemas.microsoft.com/office/powerpoint/2010/main" val="14677864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 – Chemotherapy</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2222193459"/>
              </p:ext>
            </p:extLst>
          </p:nvPr>
        </p:nvGraphicFramePr>
        <p:xfrm>
          <a:off x="838200" y="1634560"/>
          <a:ext cx="10515598" cy="949960"/>
        </p:xfrm>
        <a:graphic>
          <a:graphicData uri="http://schemas.openxmlformats.org/drawingml/2006/table">
            <a:tbl>
              <a:tblPr firstRow="1" bandRow="1">
                <a:tableStyleId>{5C22544A-7EE6-4342-B048-85BDC9FD1C3A}</a:tableStyleId>
              </a:tblPr>
              <a:tblGrid>
                <a:gridCol w="737119">
                  <a:extLst>
                    <a:ext uri="{9D8B030D-6E8A-4147-A177-3AD203B41FA5}">
                      <a16:colId xmlns:a16="http://schemas.microsoft.com/office/drawing/2014/main" val="1568483403"/>
                    </a:ext>
                  </a:extLst>
                </a:gridCol>
                <a:gridCol w="5031391">
                  <a:extLst>
                    <a:ext uri="{9D8B030D-6E8A-4147-A177-3AD203B41FA5}">
                      <a16:colId xmlns:a16="http://schemas.microsoft.com/office/drawing/2014/main" val="2230095131"/>
                    </a:ext>
                  </a:extLst>
                </a:gridCol>
                <a:gridCol w="4747088">
                  <a:extLst>
                    <a:ext uri="{9D8B030D-6E8A-4147-A177-3AD203B41FA5}">
                      <a16:colId xmlns:a16="http://schemas.microsoft.com/office/drawing/2014/main" val="4192438949"/>
                    </a:ext>
                  </a:extLst>
                </a:gridCol>
              </a:tblGrid>
              <a:tr h="370840">
                <a:tc>
                  <a:txBody>
                    <a:bodyPr/>
                    <a:lstStyle/>
                    <a:p>
                      <a:r>
                        <a:rPr lang="en-US" sz="1600" dirty="0"/>
                        <a:t>Code</a:t>
                      </a:r>
                    </a:p>
                  </a:txBody>
                  <a:tcPr/>
                </a:tc>
                <a:tc>
                  <a:txBody>
                    <a:bodyPr/>
                    <a:lstStyle/>
                    <a:p>
                      <a:r>
                        <a:rPr lang="en-US" sz="1600" dirty="0"/>
                        <a:t>2024 Long Description</a:t>
                      </a:r>
                    </a:p>
                  </a:txBody>
                  <a:tcPr/>
                </a:tc>
                <a:tc>
                  <a:txBody>
                    <a:bodyPr/>
                    <a:lstStyle/>
                    <a:p>
                      <a:r>
                        <a:rPr lang="en-US" sz="1600" dirty="0"/>
                        <a:t>2023 Long Description</a:t>
                      </a:r>
                    </a:p>
                  </a:txBody>
                  <a:tcPr/>
                </a:tc>
                <a:extLst>
                  <a:ext uri="{0D108BD9-81ED-4DB2-BD59-A6C34878D82A}">
                    <a16:rowId xmlns:a16="http://schemas.microsoft.com/office/drawing/2014/main" val="4115167710"/>
                  </a:ext>
                </a:extLst>
              </a:tr>
              <a:tr h="370840">
                <a:tc>
                  <a:txBody>
                    <a:bodyPr/>
                    <a:lstStyle/>
                    <a:p>
                      <a:r>
                        <a:rPr lang="en-US" sz="1600" strike="noStrike" dirty="0">
                          <a:solidFill>
                            <a:schemeClr val="bg1"/>
                          </a:solidFill>
                        </a:rPr>
                        <a:t>96446</a:t>
                      </a:r>
                    </a:p>
                  </a:txBody>
                  <a:tcPr/>
                </a:tc>
                <a:tc>
                  <a:txBody>
                    <a:bodyPr/>
                    <a:lstStyle/>
                    <a:p>
                      <a:r>
                        <a:rPr lang="en-US" sz="1600" u="none" strike="noStrike" dirty="0">
                          <a:solidFill>
                            <a:schemeClr val="bg1"/>
                          </a:solidFill>
                        </a:rPr>
                        <a:t>Chemotherapy administration into the peritoneal cavity via </a:t>
                      </a:r>
                      <a:r>
                        <a:rPr lang="en-US" sz="1600" u="sng" strike="noStrike" dirty="0">
                          <a:solidFill>
                            <a:srgbClr val="FF0000"/>
                          </a:solidFill>
                        </a:rPr>
                        <a:t>implanted</a:t>
                      </a:r>
                      <a:r>
                        <a:rPr lang="en-US" sz="1600" u="none" strike="noStrike" dirty="0">
                          <a:solidFill>
                            <a:schemeClr val="tx1">
                              <a:lumMod val="75000"/>
                            </a:schemeClr>
                          </a:solidFill>
                        </a:rPr>
                        <a:t> </a:t>
                      </a:r>
                      <a:r>
                        <a:rPr lang="en-US" sz="1600" u="none" strike="noStrike" dirty="0">
                          <a:solidFill>
                            <a:schemeClr val="bg1"/>
                          </a:solidFill>
                        </a:rPr>
                        <a:t>port or catheter</a:t>
                      </a:r>
                    </a:p>
                  </a:txBody>
                  <a:tcPr/>
                </a:tc>
                <a:tc>
                  <a:txBody>
                    <a:bodyPr/>
                    <a:lstStyle/>
                    <a:p>
                      <a:r>
                        <a:rPr lang="en-US" sz="1600" u="none" strike="noStrike" baseline="0" dirty="0">
                          <a:solidFill>
                            <a:schemeClr val="bg1"/>
                          </a:solidFill>
                        </a:rPr>
                        <a:t>Chemotherapy administration into the peritoneal cavity via </a:t>
                      </a:r>
                      <a:r>
                        <a:rPr lang="en-US" sz="1600" u="none" strike="sngStrike" baseline="0" dirty="0">
                          <a:solidFill>
                            <a:srgbClr val="FF0000"/>
                          </a:solidFill>
                        </a:rPr>
                        <a:t>indwelling</a:t>
                      </a:r>
                      <a:r>
                        <a:rPr lang="en-US" sz="1600" u="none" strike="noStrike" baseline="0" dirty="0">
                          <a:solidFill>
                            <a:schemeClr val="tx1">
                              <a:lumMod val="75000"/>
                            </a:schemeClr>
                          </a:solidFill>
                        </a:rPr>
                        <a:t> </a:t>
                      </a:r>
                      <a:r>
                        <a:rPr lang="en-US" sz="1600" u="none" strike="noStrike" baseline="0" dirty="0">
                          <a:solidFill>
                            <a:schemeClr val="bg1"/>
                          </a:solidFill>
                        </a:rPr>
                        <a:t>port or catheter</a:t>
                      </a:r>
                    </a:p>
                  </a:txBody>
                  <a:tcPr/>
                </a:tc>
                <a:extLst>
                  <a:ext uri="{0D108BD9-81ED-4DB2-BD59-A6C34878D82A}">
                    <a16:rowId xmlns:a16="http://schemas.microsoft.com/office/drawing/2014/main" val="779727984"/>
                  </a:ext>
                </a:extLst>
              </a:tr>
            </a:tbl>
          </a:graphicData>
        </a:graphic>
      </p:graphicFrame>
      <p:sp>
        <p:nvSpPr>
          <p:cNvPr id="2" name="TextBox 1">
            <a:extLst>
              <a:ext uri="{FF2B5EF4-FFF2-40B4-BE49-F238E27FC236}">
                <a16:creationId xmlns:a16="http://schemas.microsoft.com/office/drawing/2014/main" id="{5372A63F-1493-77DC-71F6-486489C356CD}"/>
              </a:ext>
            </a:extLst>
          </p:cNvPr>
          <p:cNvSpPr txBox="1"/>
          <p:nvPr/>
        </p:nvSpPr>
        <p:spPr>
          <a:xfrm>
            <a:off x="1671755" y="3059668"/>
            <a:ext cx="8561196" cy="369332"/>
          </a:xfrm>
          <a:prstGeom prst="rect">
            <a:avLst/>
          </a:prstGeom>
          <a:noFill/>
          <a:ln>
            <a:solidFill>
              <a:schemeClr val="tx1"/>
            </a:solidFill>
          </a:ln>
        </p:spPr>
        <p:txBody>
          <a:bodyPr wrap="square" rtlCol="0">
            <a:spAutoFit/>
          </a:bodyPr>
          <a:lstStyle/>
          <a:p>
            <a:pPr algn="ctr"/>
            <a:r>
              <a:rPr lang="en-US" dirty="0">
                <a:solidFill>
                  <a:schemeClr val="bg1"/>
                </a:solidFill>
              </a:rPr>
              <a:t>Code revised to distinguish it from HIPEC procedure</a:t>
            </a:r>
          </a:p>
        </p:txBody>
      </p:sp>
    </p:spTree>
    <p:extLst>
      <p:ext uri="{BB962C8B-B14F-4D97-AF65-F5344CB8AC3E}">
        <p14:creationId xmlns:p14="http://schemas.microsoft.com/office/powerpoint/2010/main" val="37101218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sz="3600" dirty="0"/>
              <a:t>Revised Codes – Special Dermatological Procedures</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1952793901"/>
              </p:ext>
            </p:extLst>
          </p:nvPr>
        </p:nvGraphicFramePr>
        <p:xfrm>
          <a:off x="838202" y="1669820"/>
          <a:ext cx="10515598" cy="2016760"/>
        </p:xfrm>
        <a:graphic>
          <a:graphicData uri="http://schemas.openxmlformats.org/drawingml/2006/table">
            <a:tbl>
              <a:tblPr firstRow="1" bandRow="1">
                <a:tableStyleId>{5C22544A-7EE6-4342-B048-85BDC9FD1C3A}</a:tableStyleId>
              </a:tblPr>
              <a:tblGrid>
                <a:gridCol w="1021422">
                  <a:extLst>
                    <a:ext uri="{9D8B030D-6E8A-4147-A177-3AD203B41FA5}">
                      <a16:colId xmlns:a16="http://schemas.microsoft.com/office/drawing/2014/main" val="1568483403"/>
                    </a:ext>
                  </a:extLst>
                </a:gridCol>
                <a:gridCol w="4747088">
                  <a:extLst>
                    <a:ext uri="{9D8B030D-6E8A-4147-A177-3AD203B41FA5}">
                      <a16:colId xmlns:a16="http://schemas.microsoft.com/office/drawing/2014/main" val="2230095131"/>
                    </a:ext>
                  </a:extLst>
                </a:gridCol>
                <a:gridCol w="4747088">
                  <a:extLst>
                    <a:ext uri="{9D8B030D-6E8A-4147-A177-3AD203B41FA5}">
                      <a16:colId xmlns:a16="http://schemas.microsoft.com/office/drawing/2014/main" val="4192438949"/>
                    </a:ext>
                  </a:extLst>
                </a:gridCol>
              </a:tblGrid>
              <a:tr h="370840">
                <a:tc>
                  <a:txBody>
                    <a:bodyPr/>
                    <a:lstStyle/>
                    <a:p>
                      <a:r>
                        <a:rPr lang="en-US" sz="1500" dirty="0">
                          <a:solidFill>
                            <a:schemeClr val="bg1"/>
                          </a:solidFill>
                        </a:rPr>
                        <a:t>Code</a:t>
                      </a:r>
                    </a:p>
                  </a:txBody>
                  <a:tcPr/>
                </a:tc>
                <a:tc>
                  <a:txBody>
                    <a:bodyPr/>
                    <a:lstStyle/>
                    <a:p>
                      <a:r>
                        <a:rPr lang="en-US" sz="1500" dirty="0"/>
                        <a:t>2024 Long Description</a:t>
                      </a:r>
                    </a:p>
                  </a:txBody>
                  <a:tcPr/>
                </a:tc>
                <a:tc>
                  <a:txBody>
                    <a:bodyPr/>
                    <a:lstStyle/>
                    <a:p>
                      <a:r>
                        <a:rPr lang="en-US" sz="1500" dirty="0"/>
                        <a:t>2023 Long Description</a:t>
                      </a:r>
                    </a:p>
                  </a:txBody>
                  <a:tcPr/>
                </a:tc>
                <a:extLst>
                  <a:ext uri="{0D108BD9-81ED-4DB2-BD59-A6C34878D82A}">
                    <a16:rowId xmlns:a16="http://schemas.microsoft.com/office/drawing/2014/main" val="4115167710"/>
                  </a:ext>
                </a:extLst>
              </a:tr>
              <a:tr h="370840">
                <a:tc>
                  <a:txBody>
                    <a:bodyPr/>
                    <a:lstStyle/>
                    <a:p>
                      <a:r>
                        <a:rPr lang="en-US" sz="1500" strike="noStrike" dirty="0">
                          <a:solidFill>
                            <a:schemeClr val="bg1"/>
                          </a:solidFill>
                        </a:rPr>
                        <a:t>96920</a:t>
                      </a:r>
                    </a:p>
                  </a:txBody>
                  <a:tcPr/>
                </a:tc>
                <a:tc>
                  <a:txBody>
                    <a:bodyPr/>
                    <a:lstStyle/>
                    <a:p>
                      <a:r>
                        <a:rPr lang="en-US" sz="1500" u="sng" strike="noStrike" dirty="0">
                          <a:solidFill>
                            <a:srgbClr val="FF0000"/>
                          </a:solidFill>
                        </a:rPr>
                        <a:t>Excimer</a:t>
                      </a:r>
                      <a:r>
                        <a:rPr lang="en-US" sz="1500" u="none" strike="noStrike" dirty="0">
                          <a:solidFill>
                            <a:schemeClr val="tx1">
                              <a:lumMod val="75000"/>
                            </a:schemeClr>
                          </a:solidFill>
                        </a:rPr>
                        <a:t> </a:t>
                      </a:r>
                      <a:r>
                        <a:rPr lang="en-US" sz="1500" u="none" strike="noStrike" dirty="0">
                          <a:solidFill>
                            <a:schemeClr val="bg1"/>
                          </a:solidFill>
                        </a:rPr>
                        <a:t>laser treatment for psoriasis; total area less than 250 sq cm</a:t>
                      </a:r>
                    </a:p>
                  </a:txBody>
                  <a:tcPr/>
                </a:tc>
                <a:tc>
                  <a:txBody>
                    <a:bodyPr/>
                    <a:lstStyle/>
                    <a:p>
                      <a:r>
                        <a:rPr lang="en-US" sz="1500" strike="noStrike" dirty="0">
                          <a:solidFill>
                            <a:schemeClr val="bg1"/>
                          </a:solidFill>
                        </a:rPr>
                        <a:t>Laser treatment for </a:t>
                      </a:r>
                      <a:r>
                        <a:rPr lang="en-US" sz="1500" strike="sngStrike" dirty="0">
                          <a:solidFill>
                            <a:srgbClr val="FF0000"/>
                          </a:solidFill>
                        </a:rPr>
                        <a:t>inflammatory skin disease </a:t>
                      </a:r>
                      <a:r>
                        <a:rPr lang="en-US" sz="1500" strike="noStrike" dirty="0">
                          <a:solidFill>
                            <a:schemeClr val="bg1"/>
                          </a:solidFill>
                        </a:rPr>
                        <a:t>(psoriasis); total area less than 250 sq cm</a:t>
                      </a:r>
                      <a:endParaRPr lang="en-US" sz="1500" strike="noStrike" baseline="0" dirty="0">
                        <a:solidFill>
                          <a:schemeClr val="bg1"/>
                        </a:solidFill>
                      </a:endParaRPr>
                    </a:p>
                  </a:txBody>
                  <a:tcPr/>
                </a:tc>
                <a:extLst>
                  <a:ext uri="{0D108BD9-81ED-4DB2-BD59-A6C34878D82A}">
                    <a16:rowId xmlns:a16="http://schemas.microsoft.com/office/drawing/2014/main" val="2036571309"/>
                  </a:ext>
                </a:extLst>
              </a:tr>
              <a:tr h="370840">
                <a:tc>
                  <a:txBody>
                    <a:bodyPr/>
                    <a:lstStyle/>
                    <a:p>
                      <a:r>
                        <a:rPr lang="en-US" sz="1500" strike="noStrike" dirty="0">
                          <a:solidFill>
                            <a:schemeClr val="bg1"/>
                          </a:solidFill>
                        </a:rPr>
                        <a:t>96921</a:t>
                      </a:r>
                    </a:p>
                  </a:txBody>
                  <a:tcPr/>
                </a:tc>
                <a:tc>
                  <a:txBody>
                    <a:bodyPr/>
                    <a:lstStyle/>
                    <a:p>
                      <a:r>
                        <a:rPr lang="en-US" sz="1500" u="sng" strike="noStrike" dirty="0">
                          <a:solidFill>
                            <a:srgbClr val="FF0000"/>
                          </a:solidFill>
                        </a:rPr>
                        <a:t>Excimer</a:t>
                      </a:r>
                      <a:r>
                        <a:rPr lang="en-US" sz="1500" u="none" strike="noStrike" dirty="0">
                          <a:solidFill>
                            <a:schemeClr val="tx1">
                              <a:lumMod val="75000"/>
                            </a:schemeClr>
                          </a:solidFill>
                        </a:rPr>
                        <a:t> </a:t>
                      </a:r>
                      <a:r>
                        <a:rPr lang="en-US" sz="1500" u="none" strike="noStrike" dirty="0">
                          <a:solidFill>
                            <a:schemeClr val="bg1"/>
                          </a:solidFill>
                        </a:rPr>
                        <a:t>laser treatment for psoriasis; 250 sq cm to 500 sq cm</a:t>
                      </a:r>
                    </a:p>
                  </a:txBody>
                  <a:tcPr/>
                </a:tc>
                <a:tc>
                  <a:txBody>
                    <a:bodyPr/>
                    <a:lstStyle/>
                    <a:p>
                      <a:r>
                        <a:rPr lang="en-US" sz="1500" strike="noStrike" baseline="0" dirty="0">
                          <a:solidFill>
                            <a:schemeClr val="bg1"/>
                          </a:solidFill>
                        </a:rPr>
                        <a:t>Laser treatment for </a:t>
                      </a:r>
                      <a:r>
                        <a:rPr lang="en-US" sz="1500" strike="sngStrike" baseline="0" dirty="0">
                          <a:solidFill>
                            <a:srgbClr val="FF0000"/>
                          </a:solidFill>
                        </a:rPr>
                        <a:t>inflammatory skin disease </a:t>
                      </a:r>
                      <a:r>
                        <a:rPr lang="en-US" sz="1500" strike="noStrike" baseline="0" dirty="0">
                          <a:solidFill>
                            <a:schemeClr val="bg1"/>
                          </a:solidFill>
                        </a:rPr>
                        <a:t>(psoriasis); 250 sq cm to 500 sq cm</a:t>
                      </a:r>
                    </a:p>
                  </a:txBody>
                  <a:tcPr/>
                </a:tc>
                <a:extLst>
                  <a:ext uri="{0D108BD9-81ED-4DB2-BD59-A6C34878D82A}">
                    <a16:rowId xmlns:a16="http://schemas.microsoft.com/office/drawing/2014/main" val="4282905058"/>
                  </a:ext>
                </a:extLst>
              </a:tr>
              <a:tr h="370840">
                <a:tc>
                  <a:txBody>
                    <a:bodyPr/>
                    <a:lstStyle/>
                    <a:p>
                      <a:r>
                        <a:rPr lang="en-US" sz="1500" u="none" strike="noStrike" dirty="0">
                          <a:solidFill>
                            <a:schemeClr val="bg1"/>
                          </a:solidFill>
                        </a:rPr>
                        <a:t>96922</a:t>
                      </a:r>
                    </a:p>
                  </a:txBody>
                  <a:tcPr/>
                </a:tc>
                <a:tc>
                  <a:txBody>
                    <a:bodyPr/>
                    <a:lstStyle/>
                    <a:p>
                      <a:r>
                        <a:rPr lang="en-US" sz="1500" u="sng" strike="noStrike" dirty="0">
                          <a:solidFill>
                            <a:srgbClr val="FF0000"/>
                          </a:solidFill>
                        </a:rPr>
                        <a:t>Excimer</a:t>
                      </a:r>
                      <a:r>
                        <a:rPr lang="en-US" sz="1500" u="none" strike="noStrike" dirty="0">
                          <a:solidFill>
                            <a:schemeClr val="tx1">
                              <a:lumMod val="75000"/>
                            </a:schemeClr>
                          </a:solidFill>
                        </a:rPr>
                        <a:t> </a:t>
                      </a:r>
                      <a:r>
                        <a:rPr lang="en-US" sz="1500" u="none" strike="noStrike" dirty="0">
                          <a:solidFill>
                            <a:schemeClr val="bg1"/>
                          </a:solidFill>
                        </a:rPr>
                        <a:t>laser treatment for psoriasis; over 500 sq cm</a:t>
                      </a:r>
                    </a:p>
                  </a:txBody>
                  <a:tcPr/>
                </a:tc>
                <a:tc>
                  <a:txBody>
                    <a:bodyPr/>
                    <a:lstStyle/>
                    <a:p>
                      <a:r>
                        <a:rPr lang="en-US" sz="1500" strike="noStrike" baseline="0" dirty="0">
                          <a:solidFill>
                            <a:schemeClr val="bg1"/>
                          </a:solidFill>
                        </a:rPr>
                        <a:t>Laser treatment for </a:t>
                      </a:r>
                      <a:r>
                        <a:rPr lang="en-US" sz="1500" strike="sngStrike" baseline="0" dirty="0">
                          <a:solidFill>
                            <a:srgbClr val="FF0000"/>
                          </a:solidFill>
                        </a:rPr>
                        <a:t>inflammatory skin disease </a:t>
                      </a:r>
                      <a:r>
                        <a:rPr lang="en-US" sz="1500" strike="noStrike" baseline="0" dirty="0">
                          <a:solidFill>
                            <a:schemeClr val="bg1"/>
                          </a:solidFill>
                        </a:rPr>
                        <a:t>(psoriasis); over 500 sq cm</a:t>
                      </a:r>
                    </a:p>
                  </a:txBody>
                  <a:tcPr/>
                </a:tc>
                <a:extLst>
                  <a:ext uri="{0D108BD9-81ED-4DB2-BD59-A6C34878D82A}">
                    <a16:rowId xmlns:a16="http://schemas.microsoft.com/office/drawing/2014/main" val="3675133945"/>
                  </a:ext>
                </a:extLst>
              </a:tr>
            </a:tbl>
          </a:graphicData>
        </a:graphic>
      </p:graphicFrame>
      <p:sp>
        <p:nvSpPr>
          <p:cNvPr id="2" name="TextBox 1">
            <a:extLst>
              <a:ext uri="{FF2B5EF4-FFF2-40B4-BE49-F238E27FC236}">
                <a16:creationId xmlns:a16="http://schemas.microsoft.com/office/drawing/2014/main" id="{75D555F6-C2CE-9961-2FB1-660D8C720525}"/>
              </a:ext>
            </a:extLst>
          </p:cNvPr>
          <p:cNvSpPr txBox="1"/>
          <p:nvPr/>
        </p:nvSpPr>
        <p:spPr>
          <a:xfrm>
            <a:off x="1737743" y="4029182"/>
            <a:ext cx="8561196" cy="646331"/>
          </a:xfrm>
          <a:prstGeom prst="rect">
            <a:avLst/>
          </a:prstGeom>
          <a:noFill/>
          <a:ln>
            <a:solidFill>
              <a:schemeClr val="tx1"/>
            </a:solidFill>
          </a:ln>
        </p:spPr>
        <p:txBody>
          <a:bodyPr wrap="square" rtlCol="0">
            <a:spAutoFit/>
          </a:bodyPr>
          <a:lstStyle/>
          <a:p>
            <a:pPr algn="ctr"/>
            <a:r>
              <a:rPr lang="en-US" dirty="0">
                <a:solidFill>
                  <a:schemeClr val="bg1"/>
                </a:solidFill>
              </a:rPr>
              <a:t>Excimer laser therapy uses UVB light to treat affected areas of skin; edits made for clarification to help avoid coding errors</a:t>
            </a:r>
          </a:p>
        </p:txBody>
      </p:sp>
    </p:spTree>
    <p:extLst>
      <p:ext uri="{BB962C8B-B14F-4D97-AF65-F5344CB8AC3E}">
        <p14:creationId xmlns:p14="http://schemas.microsoft.com/office/powerpoint/2010/main" val="779527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Physical Medicine</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r>
              <a:rPr lang="en-US" sz="2200" dirty="0"/>
              <a:t>97037 - Application of a modality to 1 or more areas; low-level laser therapy (i.e., nonthermal and non-ablative) for post-operative pain reduction</a:t>
            </a:r>
          </a:p>
          <a:p>
            <a:pPr marL="1197864" lvl="2" indent="-457200"/>
            <a:r>
              <a:rPr lang="en-US" sz="1800" dirty="0"/>
              <a:t>This is for laser therapy that has no heat (0552T is for thermal laser therapy)</a:t>
            </a:r>
          </a:p>
          <a:p>
            <a:pPr marL="1197864" lvl="2" indent="-457200"/>
            <a:r>
              <a:rPr lang="en-US" sz="1800" dirty="0"/>
              <a:t>Infrared thermal energy is reported using 97026</a:t>
            </a:r>
          </a:p>
          <a:p>
            <a:pPr marL="1197864" lvl="2" indent="-457200"/>
            <a:r>
              <a:rPr lang="en-US" sz="1800" dirty="0"/>
              <a:t>97037 requires a specific indication (post-op pain reduction)</a:t>
            </a:r>
          </a:p>
          <a:p>
            <a:pPr marL="1197864" lvl="2" indent="-457200"/>
            <a:endParaRPr lang="en-US" sz="1800" dirty="0"/>
          </a:p>
        </p:txBody>
      </p:sp>
    </p:spTree>
    <p:extLst>
      <p:ext uri="{BB962C8B-B14F-4D97-AF65-F5344CB8AC3E}">
        <p14:creationId xmlns:p14="http://schemas.microsoft.com/office/powerpoint/2010/main" val="9990968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Physical Medicine </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283464" indent="-457200"/>
            <a:r>
              <a:rPr lang="en-US" sz="2600" dirty="0"/>
              <a:t>New Codes 97550-97552:</a:t>
            </a:r>
          </a:p>
          <a:p>
            <a:pPr marL="740664" lvl="1" indent="-457200"/>
            <a:r>
              <a:rPr lang="en-US" sz="2200" dirty="0"/>
              <a:t>Skilled intervention to </a:t>
            </a:r>
            <a:r>
              <a:rPr lang="en-US" sz="2200"/>
              <a:t>introduce strategies </a:t>
            </a:r>
            <a:r>
              <a:rPr lang="en-US" sz="2200" dirty="0"/>
              <a:t>and techniques </a:t>
            </a:r>
            <a:r>
              <a:rPr lang="en-US" sz="2200"/>
              <a:t>to caregivers</a:t>
            </a:r>
            <a:endParaRPr lang="en-US" sz="2200" dirty="0"/>
          </a:p>
          <a:p>
            <a:pPr marL="740664" lvl="1" indent="-457200"/>
            <a:r>
              <a:rPr lang="en-US" sz="2200" dirty="0"/>
              <a:t>Provide training in skills, knowledge, and awareness to assist patients with certain conditions that result in functional deficits</a:t>
            </a:r>
          </a:p>
          <a:p>
            <a:pPr marL="740664" lvl="1" indent="-457200"/>
            <a:r>
              <a:rPr lang="en-US" sz="2200"/>
              <a:t>Allows caregivers </a:t>
            </a:r>
            <a:r>
              <a:rPr lang="en-US" sz="2200" dirty="0"/>
              <a:t>to understand the treatment plan, engage in activities with the patient in between treatment sessions, and gain knowledge of outside resources to assist with patient care in ADLs, transfers, mobility, safety, problem solving, and communication</a:t>
            </a:r>
          </a:p>
          <a:p>
            <a:pPr marL="740664" lvl="1" indent="-457200"/>
            <a:r>
              <a:rPr lang="en-US" sz="2200" dirty="0"/>
              <a:t>Training may consist of verbal instructions, video and live demos, and feedback from the trainer</a:t>
            </a:r>
          </a:p>
        </p:txBody>
      </p:sp>
    </p:spTree>
    <p:extLst>
      <p:ext uri="{BB962C8B-B14F-4D97-AF65-F5344CB8AC3E}">
        <p14:creationId xmlns:p14="http://schemas.microsoft.com/office/powerpoint/2010/main" val="1927944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Physical Medicine</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lnSpcReduction="10000"/>
          </a:bodyPr>
          <a:lstStyle/>
          <a:p>
            <a:pPr marL="740664" lvl="1" indent="-457200"/>
            <a:r>
              <a:rPr lang="en-US" sz="2200" dirty="0"/>
              <a:t>97550 </a:t>
            </a:r>
            <a:r>
              <a:rPr lang="en-US" sz="2200"/>
              <a:t>- Caregiver </a:t>
            </a:r>
            <a:r>
              <a:rPr lang="en-US" sz="2200" dirty="0"/>
              <a:t>training </a:t>
            </a:r>
            <a:r>
              <a:rPr lang="en-US" sz="2200"/>
              <a:t>in strategies </a:t>
            </a:r>
            <a:r>
              <a:rPr lang="en-US" sz="2200" dirty="0"/>
              <a:t>and techniques to facilitate the patient’s functional performance in the home or </a:t>
            </a:r>
            <a:r>
              <a:rPr lang="en-US" sz="2200"/>
              <a:t>community (eg, </a:t>
            </a:r>
            <a:r>
              <a:rPr lang="en-US" sz="2200" dirty="0"/>
              <a:t>activities of daily living [ADLs], instrumental ADLs [</a:t>
            </a:r>
            <a:r>
              <a:rPr lang="en-US" sz="2200" dirty="0" err="1"/>
              <a:t>iADLs</a:t>
            </a:r>
            <a:r>
              <a:rPr lang="en-US" sz="2200" dirty="0"/>
              <a:t>], transfers, mobility, communication, swallowing, feeding, problem solving, safety practices) (without the patient present), face to face; initial 30 minutes</a:t>
            </a:r>
          </a:p>
          <a:p>
            <a:pPr marL="740664" lvl="1" indent="-457200"/>
            <a:r>
              <a:rPr lang="en-US" sz="2200" dirty="0"/>
              <a:t>97551 </a:t>
            </a:r>
            <a:r>
              <a:rPr lang="en-US" sz="2200"/>
              <a:t>- Caregiver </a:t>
            </a:r>
            <a:r>
              <a:rPr lang="en-US" sz="2200" dirty="0"/>
              <a:t>training </a:t>
            </a:r>
            <a:r>
              <a:rPr lang="en-US" sz="2200"/>
              <a:t>in strategies </a:t>
            </a:r>
            <a:r>
              <a:rPr lang="en-US" sz="2200" dirty="0"/>
              <a:t>and techniques to facilitate the patient’s functional performance in the home or </a:t>
            </a:r>
            <a:r>
              <a:rPr lang="en-US" sz="2200"/>
              <a:t>community (eg, </a:t>
            </a:r>
            <a:r>
              <a:rPr lang="en-US" sz="2200" dirty="0"/>
              <a:t>activities of daily living [ADLs], instrumental ADLs [</a:t>
            </a:r>
            <a:r>
              <a:rPr lang="en-US" sz="2200" dirty="0" err="1"/>
              <a:t>iADLs</a:t>
            </a:r>
            <a:r>
              <a:rPr lang="en-US" sz="2200" dirty="0"/>
              <a:t>], transfers, mobility, communication, swallowing, feeding, problem solving, safety practices) (without the patient present), face to face; each additional 15 minutes (List separately in addition to code for primary service)</a:t>
            </a:r>
          </a:p>
          <a:p>
            <a:pPr marL="740664" lvl="1" indent="-457200"/>
            <a:r>
              <a:rPr lang="en-US" sz="2200" dirty="0"/>
              <a:t>97552 - </a:t>
            </a:r>
            <a:r>
              <a:rPr lang="en-US" sz="2200"/>
              <a:t>Group caregiver </a:t>
            </a:r>
            <a:r>
              <a:rPr lang="en-US" sz="2200" dirty="0"/>
              <a:t>training </a:t>
            </a:r>
            <a:r>
              <a:rPr lang="en-US" sz="2200"/>
              <a:t>in strategies </a:t>
            </a:r>
            <a:r>
              <a:rPr lang="en-US" sz="2200" dirty="0"/>
              <a:t>and techniques to facilitate the patient's functional performance in the home or </a:t>
            </a:r>
            <a:r>
              <a:rPr lang="en-US" sz="2200"/>
              <a:t>community (eg, </a:t>
            </a:r>
            <a:r>
              <a:rPr lang="en-US" sz="2200" dirty="0"/>
              <a:t>activities of daily living [ADLs], instrumental ADLs [</a:t>
            </a:r>
            <a:r>
              <a:rPr lang="en-US" sz="2200" dirty="0" err="1"/>
              <a:t>iADLs</a:t>
            </a:r>
            <a:r>
              <a:rPr lang="en-US" sz="2200" dirty="0"/>
              <a:t>], transfers, mobility, communication, swallowing, feeding, problem solving, safety practices) (without the patient present), face to face with multiple sets </a:t>
            </a:r>
            <a:r>
              <a:rPr lang="en-US" sz="2200"/>
              <a:t>of caregivers</a:t>
            </a:r>
            <a:endParaRPr lang="en-US" sz="2200" dirty="0"/>
          </a:p>
        </p:txBody>
      </p:sp>
    </p:spTree>
    <p:extLst>
      <p:ext uri="{BB962C8B-B14F-4D97-AF65-F5344CB8AC3E}">
        <p14:creationId xmlns:p14="http://schemas.microsoft.com/office/powerpoint/2010/main" val="131648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3680-0940-10F7-16BC-41AC8504B0C9}"/>
              </a:ext>
            </a:extLst>
          </p:cNvPr>
          <p:cNvSpPr>
            <a:spLocks noGrp="1"/>
          </p:cNvSpPr>
          <p:nvPr>
            <p:ph type="title"/>
          </p:nvPr>
        </p:nvSpPr>
        <p:spPr/>
        <p:txBody>
          <a:bodyPr/>
          <a:lstStyle/>
          <a:p>
            <a:r>
              <a:rPr lang="en-US" dirty="0"/>
              <a:t>New Guidelines for AI (Appendix S)</a:t>
            </a:r>
          </a:p>
        </p:txBody>
      </p:sp>
      <p:graphicFrame>
        <p:nvGraphicFramePr>
          <p:cNvPr id="4" name="Content Placeholder 3">
            <a:extLst>
              <a:ext uri="{FF2B5EF4-FFF2-40B4-BE49-F238E27FC236}">
                <a16:creationId xmlns:a16="http://schemas.microsoft.com/office/drawing/2014/main" id="{0E336D46-88AF-A60D-311A-3BEEB3D69D8A}"/>
              </a:ext>
            </a:extLst>
          </p:cNvPr>
          <p:cNvGraphicFramePr>
            <a:graphicFrameLocks noGrp="1"/>
          </p:cNvGraphicFramePr>
          <p:nvPr>
            <p:ph idx="1"/>
            <p:extLst>
              <p:ext uri="{D42A27DB-BD31-4B8C-83A1-F6EECF244321}">
                <p14:modId xmlns:p14="http://schemas.microsoft.com/office/powerpoint/2010/main" val="3070412186"/>
              </p:ext>
            </p:extLst>
          </p:nvPr>
        </p:nvGraphicFramePr>
        <p:xfrm>
          <a:off x="838200" y="1621699"/>
          <a:ext cx="10515600" cy="25196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19577503"/>
                    </a:ext>
                  </a:extLst>
                </a:gridCol>
                <a:gridCol w="2628900">
                  <a:extLst>
                    <a:ext uri="{9D8B030D-6E8A-4147-A177-3AD203B41FA5}">
                      <a16:colId xmlns:a16="http://schemas.microsoft.com/office/drawing/2014/main" val="383600211"/>
                    </a:ext>
                  </a:extLst>
                </a:gridCol>
                <a:gridCol w="2628900">
                  <a:extLst>
                    <a:ext uri="{9D8B030D-6E8A-4147-A177-3AD203B41FA5}">
                      <a16:colId xmlns:a16="http://schemas.microsoft.com/office/drawing/2014/main" val="689071126"/>
                    </a:ext>
                  </a:extLst>
                </a:gridCol>
                <a:gridCol w="2628900">
                  <a:extLst>
                    <a:ext uri="{9D8B030D-6E8A-4147-A177-3AD203B41FA5}">
                      <a16:colId xmlns:a16="http://schemas.microsoft.com/office/drawing/2014/main" val="3186171022"/>
                    </a:ext>
                  </a:extLst>
                </a:gridCol>
              </a:tblGrid>
              <a:tr h="370840">
                <a:tc>
                  <a:txBody>
                    <a:bodyPr/>
                    <a:lstStyle/>
                    <a:p>
                      <a:r>
                        <a:rPr lang="en-US" dirty="0">
                          <a:solidFill>
                            <a:schemeClr val="bg1"/>
                          </a:solidFill>
                        </a:rPr>
                        <a:t>Service Components</a:t>
                      </a:r>
                    </a:p>
                  </a:txBody>
                  <a:tcPr/>
                </a:tc>
                <a:tc>
                  <a:txBody>
                    <a:bodyPr/>
                    <a:lstStyle/>
                    <a:p>
                      <a:r>
                        <a:rPr lang="en-US" dirty="0">
                          <a:solidFill>
                            <a:schemeClr val="bg1"/>
                          </a:solidFill>
                        </a:rPr>
                        <a:t>Assistive</a:t>
                      </a:r>
                    </a:p>
                  </a:txBody>
                  <a:tcPr/>
                </a:tc>
                <a:tc>
                  <a:txBody>
                    <a:bodyPr/>
                    <a:lstStyle/>
                    <a:p>
                      <a:r>
                        <a:rPr lang="en-US" dirty="0">
                          <a:solidFill>
                            <a:schemeClr val="bg1"/>
                          </a:solidFill>
                        </a:rPr>
                        <a:t>Augmentative</a:t>
                      </a:r>
                    </a:p>
                  </a:txBody>
                  <a:tcPr/>
                </a:tc>
                <a:tc>
                  <a:txBody>
                    <a:bodyPr/>
                    <a:lstStyle/>
                    <a:p>
                      <a:r>
                        <a:rPr lang="en-US" dirty="0">
                          <a:solidFill>
                            <a:schemeClr val="bg1"/>
                          </a:solidFill>
                        </a:rPr>
                        <a:t>Autonomous</a:t>
                      </a:r>
                    </a:p>
                  </a:txBody>
                  <a:tcPr/>
                </a:tc>
                <a:extLst>
                  <a:ext uri="{0D108BD9-81ED-4DB2-BD59-A6C34878D82A}">
                    <a16:rowId xmlns:a16="http://schemas.microsoft.com/office/drawing/2014/main" val="3931181572"/>
                  </a:ext>
                </a:extLst>
              </a:tr>
              <a:tr h="370840">
                <a:tc>
                  <a:txBody>
                    <a:bodyPr/>
                    <a:lstStyle/>
                    <a:p>
                      <a:r>
                        <a:rPr lang="en-US" sz="1400" dirty="0">
                          <a:solidFill>
                            <a:schemeClr val="bg1"/>
                          </a:solidFill>
                        </a:rPr>
                        <a:t>Primary Objective</a:t>
                      </a:r>
                    </a:p>
                  </a:txBody>
                  <a:tcPr/>
                </a:tc>
                <a:tc>
                  <a:txBody>
                    <a:bodyPr/>
                    <a:lstStyle/>
                    <a:p>
                      <a:r>
                        <a:rPr lang="en-US" sz="1400" dirty="0">
                          <a:solidFill>
                            <a:schemeClr val="bg1"/>
                          </a:solidFill>
                        </a:rPr>
                        <a:t>Detects Data</a:t>
                      </a:r>
                    </a:p>
                  </a:txBody>
                  <a:tcPr/>
                </a:tc>
                <a:tc>
                  <a:txBody>
                    <a:bodyPr/>
                    <a:lstStyle/>
                    <a:p>
                      <a:r>
                        <a:rPr lang="en-US" sz="1400" dirty="0">
                          <a:solidFill>
                            <a:schemeClr val="bg1"/>
                          </a:solidFill>
                        </a:rPr>
                        <a:t>Analyzes or Quantifies Data to Yield Output</a:t>
                      </a:r>
                    </a:p>
                  </a:txBody>
                  <a:tcPr/>
                </a:tc>
                <a:tc>
                  <a:txBody>
                    <a:bodyPr/>
                    <a:lstStyle/>
                    <a:p>
                      <a:r>
                        <a:rPr lang="en-US" sz="1400" dirty="0">
                          <a:solidFill>
                            <a:schemeClr val="bg1"/>
                          </a:solidFill>
                        </a:rPr>
                        <a:t>Interprets Data and Generates Conclusions</a:t>
                      </a:r>
                    </a:p>
                  </a:txBody>
                  <a:tcPr/>
                </a:tc>
                <a:extLst>
                  <a:ext uri="{0D108BD9-81ED-4DB2-BD59-A6C34878D82A}">
                    <a16:rowId xmlns:a16="http://schemas.microsoft.com/office/drawing/2014/main" val="12466992"/>
                  </a:ext>
                </a:extLst>
              </a:tr>
              <a:tr h="370840">
                <a:tc>
                  <a:txBody>
                    <a:bodyPr/>
                    <a:lstStyle/>
                    <a:p>
                      <a:r>
                        <a:rPr lang="en-US" sz="1400" dirty="0">
                          <a:solidFill>
                            <a:schemeClr val="bg1"/>
                          </a:solidFill>
                        </a:rPr>
                        <a:t>Provides Independent Diagnosis and/or Management</a:t>
                      </a:r>
                    </a:p>
                  </a:txBody>
                  <a:tcPr/>
                </a:tc>
                <a:tc>
                  <a:txBody>
                    <a:bodyPr/>
                    <a:lstStyle/>
                    <a:p>
                      <a:r>
                        <a:rPr lang="en-US" sz="1400" dirty="0">
                          <a:solidFill>
                            <a:schemeClr val="bg1"/>
                          </a:solidFill>
                        </a:rPr>
                        <a:t>No</a:t>
                      </a:r>
                    </a:p>
                  </a:txBody>
                  <a:tcPr/>
                </a:tc>
                <a:tc>
                  <a:txBody>
                    <a:bodyPr/>
                    <a:lstStyle/>
                    <a:p>
                      <a:r>
                        <a:rPr lang="en-US" sz="1400" dirty="0">
                          <a:solidFill>
                            <a:schemeClr val="bg1"/>
                          </a:solidFill>
                        </a:rPr>
                        <a:t>No</a:t>
                      </a:r>
                    </a:p>
                  </a:txBody>
                  <a:tcPr/>
                </a:tc>
                <a:tc>
                  <a:txBody>
                    <a:bodyPr/>
                    <a:lstStyle/>
                    <a:p>
                      <a:r>
                        <a:rPr lang="en-US" sz="1400" dirty="0">
                          <a:solidFill>
                            <a:schemeClr val="bg1"/>
                          </a:solidFill>
                        </a:rPr>
                        <a:t>Yes</a:t>
                      </a:r>
                    </a:p>
                  </a:txBody>
                  <a:tcPr/>
                </a:tc>
                <a:extLst>
                  <a:ext uri="{0D108BD9-81ED-4DB2-BD59-A6C34878D82A}">
                    <a16:rowId xmlns:a16="http://schemas.microsoft.com/office/drawing/2014/main" val="924709533"/>
                  </a:ext>
                </a:extLst>
              </a:tr>
              <a:tr h="370840">
                <a:tc>
                  <a:txBody>
                    <a:bodyPr/>
                    <a:lstStyle/>
                    <a:p>
                      <a:r>
                        <a:rPr lang="en-US" sz="1400" dirty="0">
                          <a:solidFill>
                            <a:schemeClr val="bg1"/>
                          </a:solidFill>
                        </a:rPr>
                        <a:t>Analyzes Data</a:t>
                      </a:r>
                    </a:p>
                  </a:txBody>
                  <a:tcPr/>
                </a:tc>
                <a:tc>
                  <a:txBody>
                    <a:bodyPr/>
                    <a:lstStyle/>
                    <a:p>
                      <a:r>
                        <a:rPr lang="en-US" sz="1400" dirty="0">
                          <a:solidFill>
                            <a:schemeClr val="bg1"/>
                          </a:solidFill>
                        </a:rPr>
                        <a:t>No</a:t>
                      </a:r>
                    </a:p>
                  </a:txBody>
                  <a:tcPr/>
                </a:tc>
                <a:tc>
                  <a:txBody>
                    <a:bodyPr/>
                    <a:lstStyle/>
                    <a:p>
                      <a:r>
                        <a:rPr lang="en-US" sz="1400" dirty="0">
                          <a:solidFill>
                            <a:schemeClr val="bg1"/>
                          </a:solidFill>
                        </a:rPr>
                        <a:t>Yes</a:t>
                      </a:r>
                    </a:p>
                  </a:txBody>
                  <a:tcPr/>
                </a:tc>
                <a:tc>
                  <a:txBody>
                    <a:bodyPr/>
                    <a:lstStyle/>
                    <a:p>
                      <a:r>
                        <a:rPr lang="en-US" sz="1400" dirty="0">
                          <a:solidFill>
                            <a:schemeClr val="bg1"/>
                          </a:solidFill>
                        </a:rPr>
                        <a:t>Yes</a:t>
                      </a:r>
                    </a:p>
                  </a:txBody>
                  <a:tcPr/>
                </a:tc>
                <a:extLst>
                  <a:ext uri="{0D108BD9-81ED-4DB2-BD59-A6C34878D82A}">
                    <a16:rowId xmlns:a16="http://schemas.microsoft.com/office/drawing/2014/main" val="742682163"/>
                  </a:ext>
                </a:extLst>
              </a:tr>
              <a:tr h="370840">
                <a:tc>
                  <a:txBody>
                    <a:bodyPr/>
                    <a:lstStyle/>
                    <a:p>
                      <a:r>
                        <a:rPr lang="en-US" sz="1400" dirty="0">
                          <a:solidFill>
                            <a:schemeClr val="bg1"/>
                          </a:solidFill>
                        </a:rPr>
                        <a:t>Requires Physician Interpretation</a:t>
                      </a:r>
                    </a:p>
                  </a:txBody>
                  <a:tcPr/>
                </a:tc>
                <a:tc>
                  <a:txBody>
                    <a:bodyPr/>
                    <a:lstStyle/>
                    <a:p>
                      <a:r>
                        <a:rPr lang="en-US" sz="1400" dirty="0">
                          <a:solidFill>
                            <a:schemeClr val="bg1"/>
                          </a:solidFill>
                        </a:rPr>
                        <a:t>Yes</a:t>
                      </a:r>
                    </a:p>
                  </a:txBody>
                  <a:tcPr/>
                </a:tc>
                <a:tc>
                  <a:txBody>
                    <a:bodyPr/>
                    <a:lstStyle/>
                    <a:p>
                      <a:r>
                        <a:rPr lang="en-US" sz="1400" dirty="0">
                          <a:solidFill>
                            <a:schemeClr val="bg1"/>
                          </a:solidFill>
                        </a:rPr>
                        <a:t>Yes</a:t>
                      </a:r>
                    </a:p>
                  </a:txBody>
                  <a:tcPr/>
                </a:tc>
                <a:tc>
                  <a:txBody>
                    <a:bodyPr/>
                    <a:lstStyle/>
                    <a:p>
                      <a:r>
                        <a:rPr lang="en-US" sz="1400" dirty="0">
                          <a:solidFill>
                            <a:schemeClr val="bg1"/>
                          </a:solidFill>
                        </a:rPr>
                        <a:t>No</a:t>
                      </a:r>
                    </a:p>
                  </a:txBody>
                  <a:tcPr/>
                </a:tc>
                <a:extLst>
                  <a:ext uri="{0D108BD9-81ED-4DB2-BD59-A6C34878D82A}">
                    <a16:rowId xmlns:a16="http://schemas.microsoft.com/office/drawing/2014/main" val="461561074"/>
                  </a:ext>
                </a:extLst>
              </a:tr>
              <a:tr h="370840">
                <a:tc>
                  <a:txBody>
                    <a:bodyPr/>
                    <a:lstStyle/>
                    <a:p>
                      <a:r>
                        <a:rPr lang="en-US" sz="1400" dirty="0">
                          <a:solidFill>
                            <a:schemeClr val="bg1"/>
                          </a:solidFill>
                        </a:rPr>
                        <a:t>Examples</a:t>
                      </a:r>
                    </a:p>
                  </a:txBody>
                  <a:tcPr/>
                </a:tc>
                <a:tc>
                  <a:txBody>
                    <a:bodyPr/>
                    <a:lstStyle/>
                    <a:p>
                      <a:r>
                        <a:rPr lang="en-US" sz="1400" dirty="0">
                          <a:solidFill>
                            <a:schemeClr val="bg1"/>
                          </a:solidFill>
                        </a:rPr>
                        <a:t>0764T, 0765T</a:t>
                      </a:r>
                    </a:p>
                  </a:txBody>
                  <a:tcPr/>
                </a:tc>
                <a:tc>
                  <a:txBody>
                    <a:bodyPr/>
                    <a:lstStyle/>
                    <a:p>
                      <a:r>
                        <a:rPr lang="en-US" sz="1400" dirty="0">
                          <a:solidFill>
                            <a:schemeClr val="bg1"/>
                          </a:solidFill>
                        </a:rPr>
                        <a:t>75580</a:t>
                      </a:r>
                    </a:p>
                  </a:txBody>
                  <a:tcPr/>
                </a:tc>
                <a:tc>
                  <a:txBody>
                    <a:bodyPr/>
                    <a:lstStyle/>
                    <a:p>
                      <a:r>
                        <a:rPr lang="en-US" sz="1400" dirty="0">
                          <a:solidFill>
                            <a:schemeClr val="bg1"/>
                          </a:solidFill>
                        </a:rPr>
                        <a:t>92229</a:t>
                      </a:r>
                    </a:p>
                  </a:txBody>
                  <a:tcPr/>
                </a:tc>
                <a:extLst>
                  <a:ext uri="{0D108BD9-81ED-4DB2-BD59-A6C34878D82A}">
                    <a16:rowId xmlns:a16="http://schemas.microsoft.com/office/drawing/2014/main" val="2704943037"/>
                  </a:ext>
                </a:extLst>
              </a:tr>
            </a:tbl>
          </a:graphicData>
        </a:graphic>
      </p:graphicFrame>
    </p:spTree>
    <p:extLst>
      <p:ext uri="{BB962C8B-B14F-4D97-AF65-F5344CB8AC3E}">
        <p14:creationId xmlns:p14="http://schemas.microsoft.com/office/powerpoint/2010/main" val="30210357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22D78B2-A367-44E8-ACB7-C0165F116D17}"/>
              </a:ext>
            </a:extLst>
          </p:cNvPr>
          <p:cNvPicPr>
            <a:picLocks noChangeAspect="1" noChangeArrowheads="1"/>
          </p:cNvPicPr>
          <p:nvPr/>
        </p:nvPicPr>
        <p:blipFill>
          <a:blip r:embed="rId2"/>
          <a:srcRect/>
          <a:stretch/>
        </p:blipFill>
        <p:spPr bwMode="auto">
          <a:xfrm>
            <a:off x="6572136" y="1102932"/>
            <a:ext cx="4303712" cy="430371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F99EACD-D305-8645-80BF-6F6D2FAF8FAD}"/>
              </a:ext>
            </a:extLst>
          </p:cNvPr>
          <p:cNvSpPr txBox="1">
            <a:spLocks/>
          </p:cNvSpPr>
          <p:nvPr/>
        </p:nvSpPr>
        <p:spPr>
          <a:xfrm>
            <a:off x="893380" y="2575419"/>
            <a:ext cx="5031286" cy="1923279"/>
          </a:xfrm>
          <a:prstGeom prst="rect">
            <a:avLst/>
          </a:prstGeom>
        </p:spPr>
        <p:txBody>
          <a:bodyPr/>
          <a:lstStyle>
            <a:lvl1pPr algn="ctr" defTabSz="914400" rtl="0" eaLnBrk="1" latinLnBrk="0" hangingPunct="1">
              <a:lnSpc>
                <a:spcPct val="90000"/>
              </a:lnSpc>
              <a:spcBef>
                <a:spcPct val="0"/>
              </a:spcBef>
              <a:buNone/>
              <a:defRPr sz="3600" b="0" i="0" kern="1200">
                <a:solidFill>
                  <a:schemeClr val="tx2"/>
                </a:solidFill>
                <a:latin typeface="Arial Black" panose="020B0604020202020204" pitchFamily="34" charset="0"/>
                <a:ea typeface="+mj-ea"/>
                <a:cs typeface="Arial Black" panose="020B0604020202020204" pitchFamily="34" charset="0"/>
              </a:defRPr>
            </a:lvl1pPr>
          </a:lstStyle>
          <a:p>
            <a:pPr algn="l"/>
            <a:r>
              <a:rPr lang="en-US" dirty="0"/>
              <a:t>Changes </a:t>
            </a:r>
            <a:r>
              <a:rPr lang="en-US"/>
              <a:t>to Category </a:t>
            </a:r>
            <a:r>
              <a:rPr lang="en-US" dirty="0"/>
              <a:t>III Codes</a:t>
            </a:r>
          </a:p>
        </p:txBody>
      </p:sp>
    </p:spTree>
    <p:extLst>
      <p:ext uri="{BB962C8B-B14F-4D97-AF65-F5344CB8AC3E}">
        <p14:creationId xmlns:p14="http://schemas.microsoft.com/office/powerpoint/2010/main" val="31834728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799293325"/>
              </p:ext>
            </p:extLst>
          </p:nvPr>
        </p:nvGraphicFramePr>
        <p:xfrm>
          <a:off x="838201" y="1641540"/>
          <a:ext cx="10515599" cy="1529080"/>
        </p:xfrm>
        <a:graphic>
          <a:graphicData uri="http://schemas.openxmlformats.org/drawingml/2006/table">
            <a:tbl>
              <a:tblPr firstRow="1" bandRow="1">
                <a:tableStyleId>{5C22544A-7EE6-4342-B048-85BDC9FD1C3A}</a:tableStyleId>
              </a:tblPr>
              <a:tblGrid>
                <a:gridCol w="1282002">
                  <a:extLst>
                    <a:ext uri="{9D8B030D-6E8A-4147-A177-3AD203B41FA5}">
                      <a16:colId xmlns:a16="http://schemas.microsoft.com/office/drawing/2014/main" val="2868977096"/>
                    </a:ext>
                  </a:extLst>
                </a:gridCol>
                <a:gridCol w="9233597">
                  <a:extLst>
                    <a:ext uri="{9D8B030D-6E8A-4147-A177-3AD203B41FA5}">
                      <a16:colId xmlns:a16="http://schemas.microsoft.com/office/drawing/2014/main" val="1001484490"/>
                    </a:ext>
                  </a:extLst>
                </a:gridCol>
              </a:tblGrid>
              <a:tr h="370840">
                <a:tc>
                  <a:txBody>
                    <a:bodyPr/>
                    <a:lstStyle/>
                    <a:p>
                      <a:r>
                        <a:rPr lang="en-US" sz="1800" b="0" i="0" dirty="0">
                          <a:latin typeface="Arial" panose="020B0604020202020204" pitchFamily="34" charset="0"/>
                          <a:cs typeface="Arial" panose="020B0604020202020204" pitchFamily="34" charset="0"/>
                        </a:rPr>
                        <a:t>Code</a:t>
                      </a:r>
                    </a:p>
                  </a:txBody>
                  <a:tcPr/>
                </a:tc>
                <a:tc>
                  <a:txBody>
                    <a:bodyPr/>
                    <a:lstStyle/>
                    <a:p>
                      <a:r>
                        <a:rPr lang="en-US" sz="1800" b="0" i="0" dirty="0">
                          <a:latin typeface="Arial" panose="020B0604020202020204" pitchFamily="34" charset="0"/>
                          <a:cs typeface="Arial" panose="020B0604020202020204" pitchFamily="34" charset="0"/>
                        </a:rPr>
                        <a:t>Long Description</a:t>
                      </a:r>
                    </a:p>
                  </a:txBody>
                  <a:tcPr/>
                </a:tc>
                <a:extLst>
                  <a:ext uri="{0D108BD9-81ED-4DB2-BD59-A6C34878D82A}">
                    <a16:rowId xmlns:a16="http://schemas.microsoft.com/office/drawing/2014/main" val="202454062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0811T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Remote multi-day complex </a:t>
                      </a:r>
                      <a:r>
                        <a:rPr lang="en-US" sz="1600" b="0" i="0">
                          <a:solidFill>
                            <a:schemeClr val="bg1"/>
                          </a:solidFill>
                          <a:latin typeface="Arial" panose="020B0604020202020204" pitchFamily="34" charset="0"/>
                          <a:cs typeface="Arial" panose="020B0604020202020204" pitchFamily="34" charset="0"/>
                        </a:rPr>
                        <a:t>uroflowmetry (eg, </a:t>
                      </a:r>
                      <a:r>
                        <a:rPr lang="en-US" sz="1600" b="0" i="0" dirty="0">
                          <a:solidFill>
                            <a:schemeClr val="bg1"/>
                          </a:solidFill>
                          <a:latin typeface="Arial" panose="020B0604020202020204" pitchFamily="34" charset="0"/>
                          <a:cs typeface="Arial" panose="020B0604020202020204" pitchFamily="34" charset="0"/>
                        </a:rPr>
                        <a:t>calibrated electronic equipment); set-up and patient education on use of equipment</a:t>
                      </a:r>
                    </a:p>
                  </a:txBody>
                  <a:tcPr/>
                </a:tc>
                <a:extLst>
                  <a:ext uri="{0D108BD9-81ED-4DB2-BD59-A6C34878D82A}">
                    <a16:rowId xmlns:a16="http://schemas.microsoft.com/office/drawing/2014/main" val="87781750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0812T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Remote multi-day complex </a:t>
                      </a:r>
                      <a:r>
                        <a:rPr lang="en-US" sz="1600" b="0" i="0">
                          <a:solidFill>
                            <a:schemeClr val="bg1"/>
                          </a:solidFill>
                          <a:latin typeface="Arial" panose="020B0604020202020204" pitchFamily="34" charset="0"/>
                          <a:cs typeface="Arial" panose="020B0604020202020204" pitchFamily="34" charset="0"/>
                        </a:rPr>
                        <a:t>uroflowmetry (eg, </a:t>
                      </a:r>
                      <a:r>
                        <a:rPr lang="en-US" sz="1600" b="0" i="0" dirty="0">
                          <a:solidFill>
                            <a:schemeClr val="bg1"/>
                          </a:solidFill>
                          <a:latin typeface="Arial" panose="020B0604020202020204" pitchFamily="34" charset="0"/>
                          <a:cs typeface="Arial" panose="020B0604020202020204" pitchFamily="34" charset="0"/>
                        </a:rPr>
                        <a:t>calibrated electronic equipment); device supply with automated report generation, up to 10 days</a:t>
                      </a:r>
                    </a:p>
                  </a:txBody>
                  <a:tcPr/>
                </a:tc>
                <a:extLst>
                  <a:ext uri="{0D108BD9-81ED-4DB2-BD59-A6C34878D82A}">
                    <a16:rowId xmlns:a16="http://schemas.microsoft.com/office/drawing/2014/main" val="777939707"/>
                  </a:ext>
                </a:extLst>
              </a:tr>
            </a:tbl>
          </a:graphicData>
        </a:graphic>
      </p:graphicFrame>
      <p:sp>
        <p:nvSpPr>
          <p:cNvPr id="3" name="TextBox 2">
            <a:extLst>
              <a:ext uri="{FF2B5EF4-FFF2-40B4-BE49-F238E27FC236}">
                <a16:creationId xmlns:a16="http://schemas.microsoft.com/office/drawing/2014/main" id="{DF8B399C-B184-B399-199C-4EED08548006}"/>
              </a:ext>
            </a:extLst>
          </p:cNvPr>
          <p:cNvSpPr txBox="1"/>
          <p:nvPr/>
        </p:nvSpPr>
        <p:spPr>
          <a:xfrm>
            <a:off x="838200" y="3601246"/>
            <a:ext cx="10515600" cy="1200329"/>
          </a:xfrm>
          <a:prstGeom prst="rect">
            <a:avLst/>
          </a:prstGeom>
          <a:noFill/>
          <a:ln w="12700">
            <a:solidFill>
              <a:schemeClr val="tx1"/>
            </a:solidFill>
          </a:ln>
        </p:spPr>
        <p:txBody>
          <a:bodyPr wrap="square" rtlCol="0">
            <a:spAutoFit/>
          </a:bodyPr>
          <a:lstStyle/>
          <a:p>
            <a:pPr marL="285750" indent="-285750">
              <a:buFont typeface="Wingdings" panose="05000000000000000000" pitchFamily="2" charset="2"/>
              <a:buChar char="§"/>
            </a:pPr>
            <a:r>
              <a:rPr lang="en-US" dirty="0">
                <a:solidFill>
                  <a:schemeClr val="bg1"/>
                </a:solidFill>
              </a:rPr>
              <a:t>Codes differ from remote physiologic monitoring (99453 and 99454) as they are for up to 10 days of data collection versus 16+ days with RPM</a:t>
            </a:r>
          </a:p>
          <a:p>
            <a:pPr marL="285750" indent="-285750">
              <a:buFont typeface="Wingdings" panose="05000000000000000000" pitchFamily="2" charset="2"/>
              <a:buChar char="§"/>
            </a:pPr>
            <a:r>
              <a:rPr lang="en-US" dirty="0">
                <a:solidFill>
                  <a:schemeClr val="bg1"/>
                </a:solidFill>
              </a:rPr>
              <a:t>Reported once per episode of care</a:t>
            </a:r>
          </a:p>
          <a:p>
            <a:pPr marL="285750" indent="-285750">
              <a:buFont typeface="Wingdings" panose="05000000000000000000" pitchFamily="2" charset="2"/>
              <a:buChar char="§"/>
            </a:pPr>
            <a:r>
              <a:rPr lang="en-US" dirty="0">
                <a:solidFill>
                  <a:schemeClr val="bg1"/>
                </a:solidFill>
              </a:rPr>
              <a:t>Do not report for simple or complex uroflowmetry (51736 and 51741)</a:t>
            </a:r>
          </a:p>
        </p:txBody>
      </p:sp>
    </p:spTree>
    <p:extLst>
      <p:ext uri="{BB962C8B-B14F-4D97-AF65-F5344CB8AC3E}">
        <p14:creationId xmlns:p14="http://schemas.microsoft.com/office/powerpoint/2010/main" val="33155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654462008"/>
              </p:ext>
            </p:extLst>
          </p:nvPr>
        </p:nvGraphicFramePr>
        <p:xfrm>
          <a:off x="838200" y="1641541"/>
          <a:ext cx="10515599" cy="949960"/>
        </p:xfrm>
        <a:graphic>
          <a:graphicData uri="http://schemas.openxmlformats.org/drawingml/2006/table">
            <a:tbl>
              <a:tblPr firstRow="1" bandRow="1">
                <a:tableStyleId>{5C22544A-7EE6-4342-B048-85BDC9FD1C3A}</a:tableStyleId>
              </a:tblPr>
              <a:tblGrid>
                <a:gridCol w="1282002">
                  <a:extLst>
                    <a:ext uri="{9D8B030D-6E8A-4147-A177-3AD203B41FA5}">
                      <a16:colId xmlns:a16="http://schemas.microsoft.com/office/drawing/2014/main" val="2868977096"/>
                    </a:ext>
                  </a:extLst>
                </a:gridCol>
                <a:gridCol w="9233597">
                  <a:extLst>
                    <a:ext uri="{9D8B030D-6E8A-4147-A177-3AD203B41FA5}">
                      <a16:colId xmlns:a16="http://schemas.microsoft.com/office/drawing/2014/main" val="1001484490"/>
                    </a:ext>
                  </a:extLst>
                </a:gridCol>
              </a:tblGrid>
              <a:tr h="370840">
                <a:tc>
                  <a:txBody>
                    <a:bodyPr/>
                    <a:lstStyle/>
                    <a:p>
                      <a:r>
                        <a:rPr lang="en-US" sz="1800" b="0" i="0" dirty="0">
                          <a:latin typeface="Arial" panose="020B0604020202020204" pitchFamily="34" charset="0"/>
                          <a:cs typeface="Arial" panose="020B0604020202020204" pitchFamily="34" charset="0"/>
                        </a:rPr>
                        <a:t>Code</a:t>
                      </a:r>
                    </a:p>
                  </a:txBody>
                  <a:tcPr/>
                </a:tc>
                <a:tc>
                  <a:txBody>
                    <a:bodyPr/>
                    <a:lstStyle/>
                    <a:p>
                      <a:r>
                        <a:rPr lang="en-US" sz="1800" b="0" i="0" dirty="0">
                          <a:latin typeface="Arial" panose="020B0604020202020204" pitchFamily="34" charset="0"/>
                          <a:cs typeface="Arial" panose="020B0604020202020204" pitchFamily="34" charset="0"/>
                        </a:rPr>
                        <a:t>Long Description</a:t>
                      </a:r>
                    </a:p>
                  </a:txBody>
                  <a:tcPr/>
                </a:tc>
                <a:extLst>
                  <a:ext uri="{0D108BD9-81ED-4DB2-BD59-A6C34878D82A}">
                    <a16:rowId xmlns:a16="http://schemas.microsoft.com/office/drawing/2014/main" val="202454062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0815T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Ultrasound-based radiofrequency </a:t>
                      </a:r>
                      <a:r>
                        <a:rPr lang="en-US" sz="1600" b="0" i="0" dirty="0" err="1">
                          <a:solidFill>
                            <a:schemeClr val="bg1"/>
                          </a:solidFill>
                          <a:latin typeface="Arial" panose="020B0604020202020204" pitchFamily="34" charset="0"/>
                          <a:cs typeface="Arial" panose="020B0604020202020204" pitchFamily="34" charset="0"/>
                        </a:rPr>
                        <a:t>echographic</a:t>
                      </a:r>
                      <a:r>
                        <a:rPr lang="en-US" sz="1600" b="0" i="0" dirty="0">
                          <a:solidFill>
                            <a:schemeClr val="bg1"/>
                          </a:solidFill>
                          <a:latin typeface="Arial" panose="020B0604020202020204" pitchFamily="34" charset="0"/>
                          <a:cs typeface="Arial" panose="020B0604020202020204" pitchFamily="34" charset="0"/>
                        </a:rPr>
                        <a:t> multi-spectrometry (REMS), bone-density study and fracture-risk assessment, 1 or more sites, hips, pelvis, or spine</a:t>
                      </a:r>
                    </a:p>
                  </a:txBody>
                  <a:tcPr/>
                </a:tc>
                <a:extLst>
                  <a:ext uri="{0D108BD9-81ED-4DB2-BD59-A6C34878D82A}">
                    <a16:rowId xmlns:a16="http://schemas.microsoft.com/office/drawing/2014/main" val="1089151502"/>
                  </a:ext>
                </a:extLst>
              </a:tr>
            </a:tbl>
          </a:graphicData>
        </a:graphic>
      </p:graphicFrame>
      <p:sp>
        <p:nvSpPr>
          <p:cNvPr id="3" name="TextBox 2">
            <a:extLst>
              <a:ext uri="{FF2B5EF4-FFF2-40B4-BE49-F238E27FC236}">
                <a16:creationId xmlns:a16="http://schemas.microsoft.com/office/drawing/2014/main" id="{75464137-6AF2-53D4-4F3C-59C01DD48CCD}"/>
              </a:ext>
            </a:extLst>
          </p:cNvPr>
          <p:cNvSpPr txBox="1"/>
          <p:nvPr/>
        </p:nvSpPr>
        <p:spPr>
          <a:xfrm>
            <a:off x="924447" y="3105834"/>
            <a:ext cx="10429352" cy="646331"/>
          </a:xfrm>
          <a:prstGeom prst="rect">
            <a:avLst/>
          </a:prstGeom>
          <a:noFill/>
          <a:ln w="12700">
            <a:solidFill>
              <a:schemeClr val="tx1"/>
            </a:solidFill>
          </a:ln>
        </p:spPr>
        <p:txBody>
          <a:bodyPr wrap="square" rtlCol="0">
            <a:spAutoFit/>
          </a:bodyPr>
          <a:lstStyle/>
          <a:p>
            <a:pPr marL="285750" indent="-285750">
              <a:buFont typeface="Wingdings" panose="05000000000000000000" pitchFamily="2" charset="2"/>
              <a:buChar char="§"/>
            </a:pPr>
            <a:r>
              <a:rPr lang="en-US" dirty="0">
                <a:solidFill>
                  <a:schemeClr val="bg1"/>
                </a:solidFill>
              </a:rPr>
              <a:t>Uses no radiation – Predicted to be method of choice to diagnosis altered bone status in children and women of childbearing age</a:t>
            </a:r>
          </a:p>
        </p:txBody>
      </p:sp>
    </p:spTree>
    <p:extLst>
      <p:ext uri="{BB962C8B-B14F-4D97-AF65-F5344CB8AC3E}">
        <p14:creationId xmlns:p14="http://schemas.microsoft.com/office/powerpoint/2010/main" val="3509520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117952651"/>
              </p:ext>
            </p:extLst>
          </p:nvPr>
        </p:nvGraphicFramePr>
        <p:xfrm>
          <a:off x="838200" y="1528827"/>
          <a:ext cx="10515598" cy="2839720"/>
        </p:xfrm>
        <a:graphic>
          <a:graphicData uri="http://schemas.openxmlformats.org/drawingml/2006/table">
            <a:tbl>
              <a:tblPr firstRow="1" bandRow="1">
                <a:tableStyleId>{5C22544A-7EE6-4342-B048-85BDC9FD1C3A}</a:tableStyleId>
              </a:tblPr>
              <a:tblGrid>
                <a:gridCol w="855342">
                  <a:extLst>
                    <a:ext uri="{9D8B030D-6E8A-4147-A177-3AD203B41FA5}">
                      <a16:colId xmlns:a16="http://schemas.microsoft.com/office/drawing/2014/main" val="2868977096"/>
                    </a:ext>
                  </a:extLst>
                </a:gridCol>
                <a:gridCol w="8112568">
                  <a:extLst>
                    <a:ext uri="{9D8B030D-6E8A-4147-A177-3AD203B41FA5}">
                      <a16:colId xmlns:a16="http://schemas.microsoft.com/office/drawing/2014/main" val="1001484490"/>
                    </a:ext>
                  </a:extLst>
                </a:gridCol>
                <a:gridCol w="1547688">
                  <a:extLst>
                    <a:ext uri="{9D8B030D-6E8A-4147-A177-3AD203B41FA5}">
                      <a16:colId xmlns:a16="http://schemas.microsoft.com/office/drawing/2014/main" val="1376749939"/>
                    </a:ext>
                  </a:extLst>
                </a:gridCol>
              </a:tblGrid>
              <a:tr h="370840">
                <a:tc>
                  <a:txBody>
                    <a:bodyPr/>
                    <a:lstStyle/>
                    <a:p>
                      <a:r>
                        <a:rPr lang="en-US" sz="1800" b="0" i="0" dirty="0">
                          <a:latin typeface="Arial" panose="020B0604020202020204" pitchFamily="34" charset="0"/>
                          <a:cs typeface="Arial" panose="020B0604020202020204" pitchFamily="34" charset="0"/>
                        </a:rPr>
                        <a:t>Code</a:t>
                      </a:r>
                    </a:p>
                  </a:txBody>
                  <a:tcPr/>
                </a:tc>
                <a:tc>
                  <a:txBody>
                    <a:bodyPr/>
                    <a:lstStyle/>
                    <a:p>
                      <a:r>
                        <a:rPr lang="en-US" sz="1800" b="0" i="0" dirty="0">
                          <a:latin typeface="Arial" panose="020B0604020202020204" pitchFamily="34" charset="0"/>
                          <a:cs typeface="Arial" panose="020B0604020202020204" pitchFamily="34" charset="0"/>
                        </a:rPr>
                        <a:t>Long Description</a:t>
                      </a:r>
                    </a:p>
                  </a:txBody>
                  <a:tcPr/>
                </a:tc>
                <a:tc>
                  <a:txBody>
                    <a:bodyPr/>
                    <a:lstStyle/>
                    <a:p>
                      <a:r>
                        <a:rPr lang="en-US" sz="1800" b="0" i="0" dirty="0">
                          <a:latin typeface="Arial" panose="020B0604020202020204" pitchFamily="34" charset="0"/>
                          <a:cs typeface="Arial" panose="020B0604020202020204" pitchFamily="34" charset="0"/>
                        </a:rPr>
                        <a:t>Assoc Code</a:t>
                      </a:r>
                    </a:p>
                  </a:txBody>
                  <a:tcPr/>
                </a:tc>
                <a:extLst>
                  <a:ext uri="{0D108BD9-81ED-4DB2-BD59-A6C34878D82A}">
                    <a16:rowId xmlns:a16="http://schemas.microsoft.com/office/drawing/2014/main" val="202454062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0827T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cytopathology, fluids, washings, or brushings, except cervical or vaginal; smears with interpretation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88104</a:t>
                      </a:r>
                    </a:p>
                  </a:txBody>
                  <a:tcPr/>
                </a:tc>
                <a:extLst>
                  <a:ext uri="{0D108BD9-81ED-4DB2-BD59-A6C34878D82A}">
                    <a16:rowId xmlns:a16="http://schemas.microsoft.com/office/drawing/2014/main" val="1089151502"/>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0828T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cytopathology, fluids, washings, or brushings, except cervical or vaginal; simple filter method with interpretation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88106</a:t>
                      </a:r>
                    </a:p>
                  </a:txBody>
                  <a:tcPr/>
                </a:tc>
                <a:extLst>
                  <a:ext uri="{0D108BD9-81ED-4DB2-BD59-A6C34878D82A}">
                    <a16:rowId xmlns:a16="http://schemas.microsoft.com/office/drawing/2014/main" val="1277578513"/>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0829T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cytopathology, concentration technique, smears, and interpretation (e.g., </a:t>
                      </a:r>
                      <a:r>
                        <a:rPr lang="en-US" sz="1600" b="0" i="0" dirty="0" err="1">
                          <a:solidFill>
                            <a:schemeClr val="bg1"/>
                          </a:solidFill>
                          <a:latin typeface="Arial" panose="020B0604020202020204" pitchFamily="34" charset="0"/>
                          <a:cs typeface="Arial" panose="020B0604020202020204" pitchFamily="34" charset="0"/>
                        </a:rPr>
                        <a:t>Saccomanno</a:t>
                      </a:r>
                      <a:r>
                        <a:rPr lang="en-US" sz="1600" b="0" i="0" dirty="0">
                          <a:solidFill>
                            <a:schemeClr val="bg1"/>
                          </a:solidFill>
                          <a:latin typeface="Arial" panose="020B0604020202020204" pitchFamily="34" charset="0"/>
                          <a:cs typeface="Arial" panose="020B0604020202020204" pitchFamily="34" charset="0"/>
                        </a:rPr>
                        <a:t> technique)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88108</a:t>
                      </a:r>
                    </a:p>
                  </a:txBody>
                  <a:tcPr/>
                </a:tc>
                <a:extLst>
                  <a:ext uri="{0D108BD9-81ED-4DB2-BD59-A6C34878D82A}">
                    <a16:rowId xmlns:a16="http://schemas.microsoft.com/office/drawing/2014/main" val="429709996"/>
                  </a:ext>
                </a:extLst>
              </a:tr>
            </a:tbl>
          </a:graphicData>
        </a:graphic>
      </p:graphicFrame>
      <p:sp>
        <p:nvSpPr>
          <p:cNvPr id="3" name="TextBox 2">
            <a:extLst>
              <a:ext uri="{FF2B5EF4-FFF2-40B4-BE49-F238E27FC236}">
                <a16:creationId xmlns:a16="http://schemas.microsoft.com/office/drawing/2014/main" id="{84E6CA33-5FC2-44D1-8292-D3A0E2148546}"/>
              </a:ext>
            </a:extLst>
          </p:cNvPr>
          <p:cNvSpPr txBox="1"/>
          <p:nvPr/>
        </p:nvSpPr>
        <p:spPr>
          <a:xfrm>
            <a:off x="934496" y="4520565"/>
            <a:ext cx="10419302" cy="1077218"/>
          </a:xfrm>
          <a:prstGeom prst="rect">
            <a:avLst/>
          </a:prstGeom>
          <a:noFill/>
          <a:ln>
            <a:solidFill>
              <a:schemeClr val="tx1">
                <a:lumMod val="75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chemeClr val="bg1"/>
                </a:solidFill>
                <a:effectLst/>
                <a:uLnTx/>
                <a:uFillTx/>
                <a:latin typeface="Arial" panose="020B0604020202020204"/>
                <a:ea typeface="+mn-ea"/>
                <a:cs typeface="+mn-cs"/>
              </a:rPr>
              <a:t>Slides are scanned with images used for digital examination for pathologic diagnosis distinct from direct visualization through a microscope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chemeClr val="bg1"/>
                </a:solidFill>
                <a:effectLst/>
                <a:uLnTx/>
                <a:uFillTx/>
                <a:latin typeface="Arial" panose="020B0604020202020204"/>
                <a:ea typeface="+mn-ea"/>
                <a:cs typeface="+mn-cs"/>
              </a:rPr>
              <a:t>May not be used solely for education purposes, for developing a database for training or validation, or for presentations</a:t>
            </a:r>
          </a:p>
        </p:txBody>
      </p:sp>
    </p:spTree>
    <p:extLst>
      <p:ext uri="{BB962C8B-B14F-4D97-AF65-F5344CB8AC3E}">
        <p14:creationId xmlns:p14="http://schemas.microsoft.com/office/powerpoint/2010/main" val="40687365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2860316721"/>
              </p:ext>
            </p:extLst>
          </p:nvPr>
        </p:nvGraphicFramePr>
        <p:xfrm>
          <a:off x="838200" y="1038225"/>
          <a:ext cx="10515599" cy="4241800"/>
        </p:xfrm>
        <a:graphic>
          <a:graphicData uri="http://schemas.openxmlformats.org/drawingml/2006/table">
            <a:tbl>
              <a:tblPr firstRow="1" bandRow="1">
                <a:tableStyleId>{5C22544A-7EE6-4342-B048-85BDC9FD1C3A}</a:tableStyleId>
              </a:tblPr>
              <a:tblGrid>
                <a:gridCol w="910213">
                  <a:extLst>
                    <a:ext uri="{9D8B030D-6E8A-4147-A177-3AD203B41FA5}">
                      <a16:colId xmlns:a16="http://schemas.microsoft.com/office/drawing/2014/main" val="2868977096"/>
                    </a:ext>
                  </a:extLst>
                </a:gridCol>
                <a:gridCol w="7998489">
                  <a:extLst>
                    <a:ext uri="{9D8B030D-6E8A-4147-A177-3AD203B41FA5}">
                      <a16:colId xmlns:a16="http://schemas.microsoft.com/office/drawing/2014/main" val="1001484490"/>
                    </a:ext>
                  </a:extLst>
                </a:gridCol>
                <a:gridCol w="1606897">
                  <a:extLst>
                    <a:ext uri="{9D8B030D-6E8A-4147-A177-3AD203B41FA5}">
                      <a16:colId xmlns:a16="http://schemas.microsoft.com/office/drawing/2014/main" val="1701950278"/>
                    </a:ext>
                  </a:extLst>
                </a:gridCol>
              </a:tblGrid>
              <a:tr h="370840">
                <a:tc>
                  <a:txBody>
                    <a:bodyPr/>
                    <a:lstStyle/>
                    <a:p>
                      <a:r>
                        <a:rPr lang="en-US" sz="1800"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Long Description</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Assoc Code</a:t>
                      </a:r>
                    </a:p>
                  </a:txBody>
                  <a:tcPr/>
                </a:tc>
                <a:extLst>
                  <a:ext uri="{0D108BD9-81ED-4DB2-BD59-A6C34878D82A}">
                    <a16:rowId xmlns:a16="http://schemas.microsoft.com/office/drawing/2014/main" val="202454062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0830T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cytopathology, selective-cellular enhancement technique with </a:t>
                      </a:r>
                      <a:r>
                        <a:rPr lang="en-US" sz="1600" b="0" i="0">
                          <a:solidFill>
                            <a:schemeClr val="bg1"/>
                          </a:solidFill>
                          <a:latin typeface="Arial" panose="020B0604020202020204" pitchFamily="34" charset="0"/>
                          <a:cs typeface="Arial" panose="020B0604020202020204" pitchFamily="34" charset="0"/>
                        </a:rPr>
                        <a:t>interpretation (eg, </a:t>
                      </a:r>
                      <a:r>
                        <a:rPr lang="en-US" sz="1600" b="0" i="0" dirty="0">
                          <a:solidFill>
                            <a:schemeClr val="bg1"/>
                          </a:solidFill>
                          <a:latin typeface="Arial" panose="020B0604020202020204" pitchFamily="34" charset="0"/>
                          <a:cs typeface="Arial" panose="020B0604020202020204" pitchFamily="34" charset="0"/>
                        </a:rPr>
                        <a:t>liquid-based slide preparation method), except cervical or vaginal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88112</a:t>
                      </a:r>
                    </a:p>
                  </a:txBody>
                  <a:tcPr/>
                </a:tc>
                <a:extLst>
                  <a:ext uri="{0D108BD9-81ED-4DB2-BD59-A6C34878D82A}">
                    <a16:rowId xmlns:a16="http://schemas.microsoft.com/office/drawing/2014/main" val="2318221351"/>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0831T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cytopathology, cervical or vaginal (any reporting system), requiring interpretation by physician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88141</a:t>
                      </a:r>
                    </a:p>
                  </a:txBody>
                  <a:tcPr/>
                </a:tc>
                <a:extLst>
                  <a:ext uri="{0D108BD9-81ED-4DB2-BD59-A6C34878D82A}">
                    <a16:rowId xmlns:a16="http://schemas.microsoft.com/office/drawing/2014/main" val="3779374754"/>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0832T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cytopathology, smears, any other source; screening and interpretation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88160</a:t>
                      </a:r>
                    </a:p>
                  </a:txBody>
                  <a:tcPr/>
                </a:tc>
                <a:extLst>
                  <a:ext uri="{0D108BD9-81ED-4DB2-BD59-A6C34878D82A}">
                    <a16:rowId xmlns:a16="http://schemas.microsoft.com/office/drawing/2014/main" val="2376391833"/>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0833T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cytopathology, smears, any other source; preparation, screening and interpretation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88161</a:t>
                      </a:r>
                    </a:p>
                  </a:txBody>
                  <a:tcPr/>
                </a:tc>
                <a:extLst>
                  <a:ext uri="{0D108BD9-81ED-4DB2-BD59-A6C34878D82A}">
                    <a16:rowId xmlns:a16="http://schemas.microsoft.com/office/drawing/2014/main" val="3513382366"/>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0834T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cytopathology, smears, any other source; extended study involving over 5 slides and/or multiple stains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88162</a:t>
                      </a:r>
                    </a:p>
                  </a:txBody>
                  <a:tcPr/>
                </a:tc>
                <a:extLst>
                  <a:ext uri="{0D108BD9-81ED-4DB2-BD59-A6C34878D82A}">
                    <a16:rowId xmlns:a16="http://schemas.microsoft.com/office/drawing/2014/main" val="3558292427"/>
                  </a:ext>
                </a:extLst>
              </a:tr>
            </a:tbl>
          </a:graphicData>
        </a:graphic>
      </p:graphicFrame>
    </p:spTree>
    <p:extLst>
      <p:ext uri="{BB962C8B-B14F-4D97-AF65-F5344CB8AC3E}">
        <p14:creationId xmlns:p14="http://schemas.microsoft.com/office/powerpoint/2010/main" val="254024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1132679643"/>
              </p:ext>
            </p:extLst>
          </p:nvPr>
        </p:nvGraphicFramePr>
        <p:xfrm>
          <a:off x="838200" y="1038225"/>
          <a:ext cx="10515599" cy="4241800"/>
        </p:xfrm>
        <a:graphic>
          <a:graphicData uri="http://schemas.openxmlformats.org/drawingml/2006/table">
            <a:tbl>
              <a:tblPr firstRow="1" bandRow="1">
                <a:tableStyleId>{5C22544A-7EE6-4342-B048-85BDC9FD1C3A}</a:tableStyleId>
              </a:tblPr>
              <a:tblGrid>
                <a:gridCol w="789633">
                  <a:extLst>
                    <a:ext uri="{9D8B030D-6E8A-4147-A177-3AD203B41FA5}">
                      <a16:colId xmlns:a16="http://schemas.microsoft.com/office/drawing/2014/main" val="2868977096"/>
                    </a:ext>
                  </a:extLst>
                </a:gridCol>
                <a:gridCol w="8088924">
                  <a:extLst>
                    <a:ext uri="{9D8B030D-6E8A-4147-A177-3AD203B41FA5}">
                      <a16:colId xmlns:a16="http://schemas.microsoft.com/office/drawing/2014/main" val="1001484490"/>
                    </a:ext>
                  </a:extLst>
                </a:gridCol>
                <a:gridCol w="1637042">
                  <a:extLst>
                    <a:ext uri="{9D8B030D-6E8A-4147-A177-3AD203B41FA5}">
                      <a16:colId xmlns:a16="http://schemas.microsoft.com/office/drawing/2014/main" val="908507267"/>
                    </a:ext>
                  </a:extLst>
                </a:gridCol>
              </a:tblGrid>
              <a:tr h="370840">
                <a:tc>
                  <a:txBody>
                    <a:bodyPr/>
                    <a:lstStyle/>
                    <a:p>
                      <a:r>
                        <a:rPr lang="en-US" sz="1800"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Long Description</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Assoc Code</a:t>
                      </a:r>
                    </a:p>
                  </a:txBody>
                  <a:tcPr/>
                </a:tc>
                <a:extLst>
                  <a:ext uri="{0D108BD9-81ED-4DB2-BD59-A6C34878D82A}">
                    <a16:rowId xmlns:a16="http://schemas.microsoft.com/office/drawing/2014/main" val="202454062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0835T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cytopathology, evaluation of fine needle aspirate; immediate cytohistologic study to determine adequacy for diagnosis, first evaluation episode, each site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88172</a:t>
                      </a:r>
                    </a:p>
                  </a:txBody>
                  <a:tcPr/>
                </a:tc>
                <a:extLst>
                  <a:ext uri="{0D108BD9-81ED-4DB2-BD59-A6C34878D82A}">
                    <a16:rowId xmlns:a16="http://schemas.microsoft.com/office/drawing/2014/main" val="1089151502"/>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0836T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cytopathology, evaluation of fine needle aspirate; immediate cytohistologic study to determine adequacy for diagnosis, each separate additional evaluation episode, same site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88177</a:t>
                      </a:r>
                    </a:p>
                  </a:txBody>
                  <a:tcPr/>
                </a:tc>
                <a:extLst>
                  <a:ext uri="{0D108BD9-81ED-4DB2-BD59-A6C34878D82A}">
                    <a16:rowId xmlns:a16="http://schemas.microsoft.com/office/drawing/2014/main" val="2318221351"/>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0837T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cytopathology, evaluation of fine needle aspirate; interpretation and report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88173</a:t>
                      </a:r>
                    </a:p>
                  </a:txBody>
                  <a:tcPr/>
                </a:tc>
                <a:extLst>
                  <a:ext uri="{0D108BD9-81ED-4DB2-BD59-A6C34878D82A}">
                    <a16:rowId xmlns:a16="http://schemas.microsoft.com/office/drawing/2014/main" val="3779374754"/>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0838T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consultation and report on referred slides prepared elsewhere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88321</a:t>
                      </a:r>
                    </a:p>
                  </a:txBody>
                  <a:tcPr/>
                </a:tc>
                <a:extLst>
                  <a:ext uri="{0D108BD9-81ED-4DB2-BD59-A6C34878D82A}">
                    <a16:rowId xmlns:a16="http://schemas.microsoft.com/office/drawing/2014/main" val="160044263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0839T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consultation and report on referred material requiring preparation of slides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88323</a:t>
                      </a:r>
                    </a:p>
                  </a:txBody>
                  <a:tcPr/>
                </a:tc>
                <a:extLst>
                  <a:ext uri="{0D108BD9-81ED-4DB2-BD59-A6C34878D82A}">
                    <a16:rowId xmlns:a16="http://schemas.microsoft.com/office/drawing/2014/main" val="1629307561"/>
                  </a:ext>
                </a:extLst>
              </a:tr>
            </a:tbl>
          </a:graphicData>
        </a:graphic>
      </p:graphicFrame>
    </p:spTree>
    <p:extLst>
      <p:ext uri="{BB962C8B-B14F-4D97-AF65-F5344CB8AC3E}">
        <p14:creationId xmlns:p14="http://schemas.microsoft.com/office/powerpoint/2010/main" val="51827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1591352759"/>
              </p:ext>
            </p:extLst>
          </p:nvPr>
        </p:nvGraphicFramePr>
        <p:xfrm>
          <a:off x="838200" y="1038225"/>
          <a:ext cx="10515599" cy="4485640"/>
        </p:xfrm>
        <a:graphic>
          <a:graphicData uri="http://schemas.openxmlformats.org/drawingml/2006/table">
            <a:tbl>
              <a:tblPr firstRow="1" bandRow="1">
                <a:tableStyleId>{5C22544A-7EE6-4342-B048-85BDC9FD1C3A}</a:tableStyleId>
              </a:tblPr>
              <a:tblGrid>
                <a:gridCol w="859971">
                  <a:extLst>
                    <a:ext uri="{9D8B030D-6E8A-4147-A177-3AD203B41FA5}">
                      <a16:colId xmlns:a16="http://schemas.microsoft.com/office/drawing/2014/main" val="2868977096"/>
                    </a:ext>
                  </a:extLst>
                </a:gridCol>
                <a:gridCol w="7968344">
                  <a:extLst>
                    <a:ext uri="{9D8B030D-6E8A-4147-A177-3AD203B41FA5}">
                      <a16:colId xmlns:a16="http://schemas.microsoft.com/office/drawing/2014/main" val="1001484490"/>
                    </a:ext>
                  </a:extLst>
                </a:gridCol>
                <a:gridCol w="1687284">
                  <a:extLst>
                    <a:ext uri="{9D8B030D-6E8A-4147-A177-3AD203B41FA5}">
                      <a16:colId xmlns:a16="http://schemas.microsoft.com/office/drawing/2014/main" val="2196602219"/>
                    </a:ext>
                  </a:extLst>
                </a:gridCol>
              </a:tblGrid>
              <a:tr h="370840">
                <a:tc>
                  <a:txBody>
                    <a:bodyPr/>
                    <a:lstStyle/>
                    <a:p>
                      <a:r>
                        <a:rPr lang="en-US" sz="1800"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Long Description</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Assoc Code</a:t>
                      </a:r>
                    </a:p>
                  </a:txBody>
                  <a:tcPr/>
                </a:tc>
                <a:extLst>
                  <a:ext uri="{0D108BD9-81ED-4DB2-BD59-A6C34878D82A}">
                    <a16:rowId xmlns:a16="http://schemas.microsoft.com/office/drawing/2014/main" val="202454062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0840T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consultation, comprehensive, with review of records and specimens, with report on referred material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88325</a:t>
                      </a:r>
                    </a:p>
                  </a:txBody>
                  <a:tcPr/>
                </a:tc>
                <a:extLst>
                  <a:ext uri="{0D108BD9-81ED-4DB2-BD59-A6C34878D82A}">
                    <a16:rowId xmlns:a16="http://schemas.microsoft.com/office/drawing/2014/main" val="1089151502"/>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0841T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pathology consultation during surgery; first tissue block, with frozen section(s), single specimen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88331</a:t>
                      </a:r>
                    </a:p>
                  </a:txBody>
                  <a:tcPr/>
                </a:tc>
                <a:extLst>
                  <a:ext uri="{0D108BD9-81ED-4DB2-BD59-A6C34878D82A}">
                    <a16:rowId xmlns:a16="http://schemas.microsoft.com/office/drawing/2014/main" val="2318221351"/>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0842T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pathology consultation during surgery; each additional tissue block with frozen section(s)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88332</a:t>
                      </a:r>
                    </a:p>
                  </a:txBody>
                  <a:tcPr/>
                </a:tc>
                <a:extLst>
                  <a:ext uri="{0D108BD9-81ED-4DB2-BD59-A6C34878D82A}">
                    <a16:rowId xmlns:a16="http://schemas.microsoft.com/office/drawing/2014/main" val="3779374754"/>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0843T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pathology consultation during surgery; cytologic </a:t>
                      </a:r>
                      <a:r>
                        <a:rPr lang="en-US" sz="1600" b="0" i="0">
                          <a:solidFill>
                            <a:schemeClr val="bg1"/>
                          </a:solidFill>
                          <a:latin typeface="Arial" panose="020B0604020202020204" pitchFamily="34" charset="0"/>
                          <a:cs typeface="Arial" panose="020B0604020202020204" pitchFamily="34" charset="0"/>
                        </a:rPr>
                        <a:t>examination (eg, </a:t>
                      </a:r>
                      <a:r>
                        <a:rPr lang="en-US" sz="1600" b="0" i="0" dirty="0">
                          <a:solidFill>
                            <a:schemeClr val="bg1"/>
                          </a:solidFill>
                          <a:latin typeface="Arial" panose="020B0604020202020204" pitchFamily="34" charset="0"/>
                          <a:cs typeface="Arial" panose="020B0604020202020204" pitchFamily="34" charset="0"/>
                        </a:rPr>
                        <a:t>touch preparation, squash preparation), initial site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88333</a:t>
                      </a:r>
                    </a:p>
                  </a:txBody>
                  <a:tcPr/>
                </a:tc>
                <a:extLst>
                  <a:ext uri="{0D108BD9-81ED-4DB2-BD59-A6C34878D82A}">
                    <a16:rowId xmlns:a16="http://schemas.microsoft.com/office/drawing/2014/main" val="160044263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0844T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pathology consultation during surgery; cytologic </a:t>
                      </a:r>
                      <a:r>
                        <a:rPr lang="en-US" sz="1600" b="0" i="0">
                          <a:solidFill>
                            <a:schemeClr val="bg1"/>
                          </a:solidFill>
                          <a:latin typeface="Arial" panose="020B0604020202020204" pitchFamily="34" charset="0"/>
                          <a:cs typeface="Arial" panose="020B0604020202020204" pitchFamily="34" charset="0"/>
                        </a:rPr>
                        <a:t>examination (eg, </a:t>
                      </a:r>
                      <a:r>
                        <a:rPr lang="en-US" sz="1600" b="0" i="0" dirty="0">
                          <a:solidFill>
                            <a:schemeClr val="bg1"/>
                          </a:solidFill>
                          <a:latin typeface="Arial" panose="020B0604020202020204" pitchFamily="34" charset="0"/>
                          <a:cs typeface="Arial" panose="020B0604020202020204" pitchFamily="34" charset="0"/>
                        </a:rPr>
                        <a:t>touch preparation, squash preparation), each additional site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88334</a:t>
                      </a:r>
                    </a:p>
                  </a:txBody>
                  <a:tcPr/>
                </a:tc>
                <a:extLst>
                  <a:ext uri="{0D108BD9-81ED-4DB2-BD59-A6C34878D82A}">
                    <a16:rowId xmlns:a16="http://schemas.microsoft.com/office/drawing/2014/main" val="1339872708"/>
                  </a:ext>
                </a:extLst>
              </a:tr>
            </a:tbl>
          </a:graphicData>
        </a:graphic>
      </p:graphicFrame>
    </p:spTree>
    <p:extLst>
      <p:ext uri="{BB962C8B-B14F-4D97-AF65-F5344CB8AC3E}">
        <p14:creationId xmlns:p14="http://schemas.microsoft.com/office/powerpoint/2010/main" val="291112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3230687896"/>
              </p:ext>
            </p:extLst>
          </p:nvPr>
        </p:nvGraphicFramePr>
        <p:xfrm>
          <a:off x="838200" y="1038225"/>
          <a:ext cx="10515599" cy="4485640"/>
        </p:xfrm>
        <a:graphic>
          <a:graphicData uri="http://schemas.openxmlformats.org/drawingml/2006/table">
            <a:tbl>
              <a:tblPr firstRow="1" bandRow="1">
                <a:tableStyleId>{5C22544A-7EE6-4342-B048-85BDC9FD1C3A}</a:tableStyleId>
              </a:tblPr>
              <a:tblGrid>
                <a:gridCol w="809730">
                  <a:extLst>
                    <a:ext uri="{9D8B030D-6E8A-4147-A177-3AD203B41FA5}">
                      <a16:colId xmlns:a16="http://schemas.microsoft.com/office/drawing/2014/main" val="2868977096"/>
                    </a:ext>
                  </a:extLst>
                </a:gridCol>
                <a:gridCol w="8078875">
                  <a:extLst>
                    <a:ext uri="{9D8B030D-6E8A-4147-A177-3AD203B41FA5}">
                      <a16:colId xmlns:a16="http://schemas.microsoft.com/office/drawing/2014/main" val="1001484490"/>
                    </a:ext>
                  </a:extLst>
                </a:gridCol>
                <a:gridCol w="1626994">
                  <a:extLst>
                    <a:ext uri="{9D8B030D-6E8A-4147-A177-3AD203B41FA5}">
                      <a16:colId xmlns:a16="http://schemas.microsoft.com/office/drawing/2014/main" val="1336146"/>
                    </a:ext>
                  </a:extLst>
                </a:gridCol>
              </a:tblGrid>
              <a:tr h="370840">
                <a:tc>
                  <a:txBody>
                    <a:bodyPr/>
                    <a:lstStyle/>
                    <a:p>
                      <a:r>
                        <a:rPr lang="en-US" sz="1800"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Long Description</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Assoc Code</a:t>
                      </a:r>
                    </a:p>
                  </a:txBody>
                  <a:tcPr/>
                </a:tc>
                <a:extLst>
                  <a:ext uri="{0D108BD9-81ED-4DB2-BD59-A6C34878D82A}">
                    <a16:rowId xmlns:a16="http://schemas.microsoft.com/office/drawing/2014/main" val="202454062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0845T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immunofluorescence, per specimen; initial single antibody stain procedure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88346</a:t>
                      </a:r>
                    </a:p>
                  </a:txBody>
                  <a:tcPr/>
                </a:tc>
                <a:extLst>
                  <a:ext uri="{0D108BD9-81ED-4DB2-BD59-A6C34878D82A}">
                    <a16:rowId xmlns:a16="http://schemas.microsoft.com/office/drawing/2014/main" val="1089151502"/>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0846T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immunofluorescence, per specimen; each additional single antibody stain procedure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88350</a:t>
                      </a:r>
                    </a:p>
                  </a:txBody>
                  <a:tcPr/>
                </a:tc>
                <a:extLst>
                  <a:ext uri="{0D108BD9-81ED-4DB2-BD59-A6C34878D82A}">
                    <a16:rowId xmlns:a16="http://schemas.microsoft.com/office/drawing/2014/main" val="2318221351"/>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0847T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examination and selection of retrieved archival (</a:t>
                      </a:r>
                      <a:r>
                        <a:rPr lang="en-US" sz="1600" b="0" i="0" dirty="0" err="1">
                          <a:solidFill>
                            <a:schemeClr val="bg1"/>
                          </a:solidFill>
                          <a:latin typeface="Arial" panose="020B0604020202020204" pitchFamily="34" charset="0"/>
                          <a:cs typeface="Arial" panose="020B0604020202020204" pitchFamily="34" charset="0"/>
                        </a:rPr>
                        <a:t>ie</a:t>
                      </a:r>
                      <a:r>
                        <a:rPr lang="en-US" sz="1600" b="0" i="0" dirty="0">
                          <a:solidFill>
                            <a:schemeClr val="bg1"/>
                          </a:solidFill>
                          <a:latin typeface="Arial" panose="020B0604020202020204" pitchFamily="34" charset="0"/>
                          <a:cs typeface="Arial" panose="020B0604020202020204" pitchFamily="34" charset="0"/>
                        </a:rPr>
                        <a:t>, previously diagnosed) tissue(s) for molecular </a:t>
                      </a:r>
                      <a:r>
                        <a:rPr lang="en-US" sz="1600" b="0" i="0">
                          <a:solidFill>
                            <a:schemeClr val="bg1"/>
                          </a:solidFill>
                          <a:latin typeface="Arial" panose="020B0604020202020204" pitchFamily="34" charset="0"/>
                          <a:cs typeface="Arial" panose="020B0604020202020204" pitchFamily="34" charset="0"/>
                        </a:rPr>
                        <a:t>analysis (eg, </a:t>
                      </a:r>
                      <a:r>
                        <a:rPr lang="en-US" sz="1600" b="0" i="0" dirty="0">
                          <a:solidFill>
                            <a:schemeClr val="bg1"/>
                          </a:solidFill>
                          <a:latin typeface="Arial" panose="020B0604020202020204" pitchFamily="34" charset="0"/>
                          <a:cs typeface="Arial" panose="020B0604020202020204" pitchFamily="34" charset="0"/>
                        </a:rPr>
                        <a:t>KRAS mutational analysis)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88363</a:t>
                      </a:r>
                    </a:p>
                  </a:txBody>
                  <a:tcPr/>
                </a:tc>
                <a:extLst>
                  <a:ext uri="{0D108BD9-81ED-4DB2-BD59-A6C34878D82A}">
                    <a16:rowId xmlns:a16="http://schemas.microsoft.com/office/drawing/2014/main" val="3779374754"/>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0848T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in situ </a:t>
                      </a:r>
                      <a:r>
                        <a:rPr lang="en-US" sz="1600" b="0" i="0">
                          <a:solidFill>
                            <a:schemeClr val="bg1"/>
                          </a:solidFill>
                          <a:latin typeface="Arial" panose="020B0604020202020204" pitchFamily="34" charset="0"/>
                          <a:cs typeface="Arial" panose="020B0604020202020204" pitchFamily="34" charset="0"/>
                        </a:rPr>
                        <a:t>hybridization (eg, </a:t>
                      </a:r>
                      <a:r>
                        <a:rPr lang="en-US" sz="1600" b="0" i="0" dirty="0">
                          <a:solidFill>
                            <a:schemeClr val="bg1"/>
                          </a:solidFill>
                          <a:latin typeface="Arial" panose="020B0604020202020204" pitchFamily="34" charset="0"/>
                          <a:cs typeface="Arial" panose="020B0604020202020204" pitchFamily="34" charset="0"/>
                        </a:rPr>
                        <a:t>FISH), per specimen; initial single probe stain procedure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88365</a:t>
                      </a:r>
                    </a:p>
                  </a:txBody>
                  <a:tcPr/>
                </a:tc>
                <a:extLst>
                  <a:ext uri="{0D108BD9-81ED-4DB2-BD59-A6C34878D82A}">
                    <a16:rowId xmlns:a16="http://schemas.microsoft.com/office/drawing/2014/main" val="160044263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0849T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in situ </a:t>
                      </a:r>
                      <a:r>
                        <a:rPr lang="en-US" sz="1600" b="0" i="0">
                          <a:solidFill>
                            <a:schemeClr val="bg1"/>
                          </a:solidFill>
                          <a:latin typeface="Arial" panose="020B0604020202020204" pitchFamily="34" charset="0"/>
                          <a:cs typeface="Arial" panose="020B0604020202020204" pitchFamily="34" charset="0"/>
                        </a:rPr>
                        <a:t>hybridization (eg, </a:t>
                      </a:r>
                      <a:r>
                        <a:rPr lang="en-US" sz="1600" b="0" i="0" dirty="0">
                          <a:solidFill>
                            <a:schemeClr val="bg1"/>
                          </a:solidFill>
                          <a:latin typeface="Arial" panose="020B0604020202020204" pitchFamily="34" charset="0"/>
                          <a:cs typeface="Arial" panose="020B0604020202020204" pitchFamily="34" charset="0"/>
                        </a:rPr>
                        <a:t>FISH), per specimen; each additional single probe stain procedure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88364</a:t>
                      </a:r>
                    </a:p>
                  </a:txBody>
                  <a:tcPr/>
                </a:tc>
                <a:extLst>
                  <a:ext uri="{0D108BD9-81ED-4DB2-BD59-A6C34878D82A}">
                    <a16:rowId xmlns:a16="http://schemas.microsoft.com/office/drawing/2014/main" val="1525818671"/>
                  </a:ext>
                </a:extLst>
              </a:tr>
            </a:tbl>
          </a:graphicData>
        </a:graphic>
      </p:graphicFrame>
    </p:spTree>
    <p:extLst>
      <p:ext uri="{BB962C8B-B14F-4D97-AF65-F5344CB8AC3E}">
        <p14:creationId xmlns:p14="http://schemas.microsoft.com/office/powerpoint/2010/main" val="6298492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705306181"/>
              </p:ext>
            </p:extLst>
          </p:nvPr>
        </p:nvGraphicFramePr>
        <p:xfrm>
          <a:off x="838200" y="1597660"/>
          <a:ext cx="10515599" cy="3662680"/>
        </p:xfrm>
        <a:graphic>
          <a:graphicData uri="http://schemas.openxmlformats.org/drawingml/2006/table">
            <a:tbl>
              <a:tblPr firstRow="1" bandRow="1">
                <a:tableStyleId>{5C22544A-7EE6-4342-B048-85BDC9FD1C3A}</a:tableStyleId>
              </a:tblPr>
              <a:tblGrid>
                <a:gridCol w="859971">
                  <a:extLst>
                    <a:ext uri="{9D8B030D-6E8A-4147-A177-3AD203B41FA5}">
                      <a16:colId xmlns:a16="http://schemas.microsoft.com/office/drawing/2014/main" val="2868977096"/>
                    </a:ext>
                  </a:extLst>
                </a:gridCol>
                <a:gridCol w="7938199">
                  <a:extLst>
                    <a:ext uri="{9D8B030D-6E8A-4147-A177-3AD203B41FA5}">
                      <a16:colId xmlns:a16="http://schemas.microsoft.com/office/drawing/2014/main" val="1001484490"/>
                    </a:ext>
                  </a:extLst>
                </a:gridCol>
                <a:gridCol w="1717429">
                  <a:extLst>
                    <a:ext uri="{9D8B030D-6E8A-4147-A177-3AD203B41FA5}">
                      <a16:colId xmlns:a16="http://schemas.microsoft.com/office/drawing/2014/main" val="1829161176"/>
                    </a:ext>
                  </a:extLst>
                </a:gridCol>
              </a:tblGrid>
              <a:tr h="370840">
                <a:tc>
                  <a:txBody>
                    <a:bodyPr/>
                    <a:lstStyle/>
                    <a:p>
                      <a:r>
                        <a:rPr lang="en-US" sz="1800"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Long Description</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Assoc Code</a:t>
                      </a:r>
                    </a:p>
                  </a:txBody>
                  <a:tcPr/>
                </a:tc>
                <a:extLst>
                  <a:ext uri="{0D108BD9-81ED-4DB2-BD59-A6C34878D82A}">
                    <a16:rowId xmlns:a16="http://schemas.microsoft.com/office/drawing/2014/main" val="202454062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0850T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in situ </a:t>
                      </a:r>
                      <a:r>
                        <a:rPr lang="en-US" sz="1600" b="0" i="0">
                          <a:solidFill>
                            <a:schemeClr val="bg1"/>
                          </a:solidFill>
                          <a:latin typeface="Arial" panose="020B0604020202020204" pitchFamily="34" charset="0"/>
                          <a:cs typeface="Arial" panose="020B0604020202020204" pitchFamily="34" charset="0"/>
                        </a:rPr>
                        <a:t>hybridization (eg, </a:t>
                      </a:r>
                      <a:r>
                        <a:rPr lang="en-US" sz="1600" b="0" i="0" dirty="0">
                          <a:solidFill>
                            <a:schemeClr val="bg1"/>
                          </a:solidFill>
                          <a:latin typeface="Arial" panose="020B0604020202020204" pitchFamily="34" charset="0"/>
                          <a:cs typeface="Arial" panose="020B0604020202020204" pitchFamily="34" charset="0"/>
                        </a:rPr>
                        <a:t>FISH), per specimen; each multiplex probe stain procedure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88366</a:t>
                      </a:r>
                    </a:p>
                  </a:txBody>
                  <a:tcPr/>
                </a:tc>
                <a:extLst>
                  <a:ext uri="{0D108BD9-81ED-4DB2-BD59-A6C34878D82A}">
                    <a16:rowId xmlns:a16="http://schemas.microsoft.com/office/drawing/2014/main" val="1089151502"/>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0851T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morphometric analysis, in situ hybridization (quantitative or semiquantitative), manual, per specimen; initial single probe stain procedure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88368</a:t>
                      </a:r>
                    </a:p>
                  </a:txBody>
                  <a:tcPr/>
                </a:tc>
                <a:extLst>
                  <a:ext uri="{0D108BD9-81ED-4DB2-BD59-A6C34878D82A}">
                    <a16:rowId xmlns:a16="http://schemas.microsoft.com/office/drawing/2014/main" val="2318221351"/>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0852T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morphometric analysis, in situ hybridization (quantitative or semiquantitative), manual, per specimen; each additional single probe stain procedure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88369</a:t>
                      </a:r>
                    </a:p>
                  </a:txBody>
                  <a:tcPr/>
                </a:tc>
                <a:extLst>
                  <a:ext uri="{0D108BD9-81ED-4DB2-BD59-A6C34878D82A}">
                    <a16:rowId xmlns:a16="http://schemas.microsoft.com/office/drawing/2014/main" val="3779374754"/>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0853T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morphometric analysis, in situ hybridization (quantitative or semiquantitative), manual, per specimen; each multiplex probe stain procedure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88377</a:t>
                      </a:r>
                    </a:p>
                  </a:txBody>
                  <a:tcPr/>
                </a:tc>
                <a:extLst>
                  <a:ext uri="{0D108BD9-81ED-4DB2-BD59-A6C34878D82A}">
                    <a16:rowId xmlns:a16="http://schemas.microsoft.com/office/drawing/2014/main" val="1600442637"/>
                  </a:ext>
                </a:extLst>
              </a:tr>
            </a:tbl>
          </a:graphicData>
        </a:graphic>
      </p:graphicFrame>
    </p:spTree>
    <p:extLst>
      <p:ext uri="{BB962C8B-B14F-4D97-AF65-F5344CB8AC3E}">
        <p14:creationId xmlns:p14="http://schemas.microsoft.com/office/powerpoint/2010/main" val="2558559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3239821716"/>
              </p:ext>
            </p:extLst>
          </p:nvPr>
        </p:nvGraphicFramePr>
        <p:xfrm>
          <a:off x="838200" y="1660394"/>
          <a:ext cx="10515599" cy="2108200"/>
        </p:xfrm>
        <a:graphic>
          <a:graphicData uri="http://schemas.openxmlformats.org/drawingml/2006/table">
            <a:tbl>
              <a:tblPr firstRow="1" bandRow="1">
                <a:tableStyleId>{5C22544A-7EE6-4342-B048-85BDC9FD1C3A}</a:tableStyleId>
              </a:tblPr>
              <a:tblGrid>
                <a:gridCol w="809730">
                  <a:extLst>
                    <a:ext uri="{9D8B030D-6E8A-4147-A177-3AD203B41FA5}">
                      <a16:colId xmlns:a16="http://schemas.microsoft.com/office/drawing/2014/main" val="2868977096"/>
                    </a:ext>
                  </a:extLst>
                </a:gridCol>
                <a:gridCol w="7998489">
                  <a:extLst>
                    <a:ext uri="{9D8B030D-6E8A-4147-A177-3AD203B41FA5}">
                      <a16:colId xmlns:a16="http://schemas.microsoft.com/office/drawing/2014/main" val="1001484490"/>
                    </a:ext>
                  </a:extLst>
                </a:gridCol>
                <a:gridCol w="1707380">
                  <a:extLst>
                    <a:ext uri="{9D8B030D-6E8A-4147-A177-3AD203B41FA5}">
                      <a16:colId xmlns:a16="http://schemas.microsoft.com/office/drawing/2014/main" val="3294748492"/>
                    </a:ext>
                  </a:extLst>
                </a:gridCol>
              </a:tblGrid>
              <a:tr h="370840">
                <a:tc>
                  <a:txBody>
                    <a:bodyPr/>
                    <a:lstStyle/>
                    <a:p>
                      <a:r>
                        <a:rPr lang="en-US" sz="1800"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Long Description</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Assoc Code</a:t>
                      </a:r>
                    </a:p>
                  </a:txBody>
                  <a:tcPr/>
                </a:tc>
                <a:extLst>
                  <a:ext uri="{0D108BD9-81ED-4DB2-BD59-A6C34878D82A}">
                    <a16:rowId xmlns:a16="http://schemas.microsoft.com/office/drawing/2014/main" val="202454062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0854T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blood smear, peripheral, interpretation by physician with written report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85060</a:t>
                      </a:r>
                    </a:p>
                  </a:txBody>
                  <a:tcPr/>
                </a:tc>
                <a:extLst>
                  <a:ext uri="{0D108BD9-81ED-4DB2-BD59-A6C34878D82A}">
                    <a16:rowId xmlns:a16="http://schemas.microsoft.com/office/drawing/2014/main" val="1089151502"/>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0855T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bone marrow, smear interpretation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85097</a:t>
                      </a:r>
                    </a:p>
                  </a:txBody>
                  <a:tcPr/>
                </a:tc>
                <a:extLst>
                  <a:ext uri="{0D108BD9-81ED-4DB2-BD59-A6C34878D82A}">
                    <a16:rowId xmlns:a16="http://schemas.microsoft.com/office/drawing/2014/main" val="2318221351"/>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0856T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Digitization of glass microscope slides for electron microscopy, diagnostic (List separately in addition to code for primary procedure)</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88348</a:t>
                      </a:r>
                    </a:p>
                  </a:txBody>
                  <a:tcPr/>
                </a:tc>
                <a:extLst>
                  <a:ext uri="{0D108BD9-81ED-4DB2-BD59-A6C34878D82A}">
                    <a16:rowId xmlns:a16="http://schemas.microsoft.com/office/drawing/2014/main" val="3779374754"/>
                  </a:ext>
                </a:extLst>
              </a:tr>
            </a:tbl>
          </a:graphicData>
        </a:graphic>
      </p:graphicFrame>
    </p:spTree>
    <p:extLst>
      <p:ext uri="{BB962C8B-B14F-4D97-AF65-F5344CB8AC3E}">
        <p14:creationId xmlns:p14="http://schemas.microsoft.com/office/powerpoint/2010/main" val="379762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Radiology Section</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283464" lvl="1" indent="0">
              <a:buNone/>
            </a:pPr>
            <a:endParaRPr lang="en-US" sz="2200" dirty="0"/>
          </a:p>
          <a:p>
            <a:pPr marL="740664" lvl="1" indent="-457200"/>
            <a:r>
              <a:rPr lang="en-US" sz="2200" dirty="0"/>
              <a:t>76984 - Ultrasound, intraoperative thoracic aorta (e.g., </a:t>
            </a:r>
            <a:r>
              <a:rPr lang="en-US" sz="2200" dirty="0" err="1"/>
              <a:t>epiaortic</a:t>
            </a:r>
            <a:r>
              <a:rPr lang="en-US" sz="2200" dirty="0"/>
              <a:t>), diagnostic</a:t>
            </a:r>
          </a:p>
          <a:p>
            <a:pPr marL="740664" lvl="1" indent="-457200"/>
            <a:r>
              <a:rPr lang="en-US" sz="2200" dirty="0"/>
              <a:t>76987 - Intraoperative epicardial cardiac ultrasound (i.e., echocardiography) for congenital heart disease, diagnostic; including placement and manipulation of transducer, image acquisition, interpretation and report</a:t>
            </a:r>
          </a:p>
          <a:p>
            <a:pPr marL="740664" lvl="1" indent="-457200"/>
            <a:r>
              <a:rPr lang="en-US" sz="2200" dirty="0"/>
              <a:t>76988 - Intraoperative epicardial cardiac ultrasound (i.e., echocardiography) for congenital heart disease, diagnostic; placement, manipulation of transducer, and image acquisition only</a:t>
            </a:r>
          </a:p>
          <a:p>
            <a:pPr marL="740664" lvl="1" indent="-457200"/>
            <a:r>
              <a:rPr lang="en-US" sz="2200" dirty="0"/>
              <a:t>76989 - Intraoperative epicardial cardiac ultrasound (i.e., echocardiography) for congenital heart disease, diagnostic; interpretation and report only</a:t>
            </a:r>
          </a:p>
          <a:p>
            <a:pPr marL="1197864" lvl="2" indent="-457200"/>
            <a:r>
              <a:rPr lang="en-US" sz="1800" dirty="0"/>
              <a:t>Codes broken out upon review of CPT code 76998 (Intraoperative US guidance) which was used by multiple different specialty groups for multiple different purposes</a:t>
            </a:r>
          </a:p>
          <a:p>
            <a:pPr marL="1197864" lvl="2" indent="-457200"/>
            <a:endParaRPr lang="en-US" sz="1800" dirty="0"/>
          </a:p>
        </p:txBody>
      </p:sp>
    </p:spTree>
    <p:extLst>
      <p:ext uri="{BB962C8B-B14F-4D97-AF65-F5344CB8AC3E}">
        <p14:creationId xmlns:p14="http://schemas.microsoft.com/office/powerpoint/2010/main" val="18825133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1215843987"/>
              </p:ext>
            </p:extLst>
          </p:nvPr>
        </p:nvGraphicFramePr>
        <p:xfrm>
          <a:off x="838200" y="1656080"/>
          <a:ext cx="10515599" cy="1772920"/>
        </p:xfrm>
        <a:graphic>
          <a:graphicData uri="http://schemas.openxmlformats.org/drawingml/2006/table">
            <a:tbl>
              <a:tblPr firstRow="1" bandRow="1">
                <a:tableStyleId>{5C22544A-7EE6-4342-B048-85BDC9FD1C3A}</a:tableStyleId>
              </a:tblPr>
              <a:tblGrid>
                <a:gridCol w="1271954">
                  <a:extLst>
                    <a:ext uri="{9D8B030D-6E8A-4147-A177-3AD203B41FA5}">
                      <a16:colId xmlns:a16="http://schemas.microsoft.com/office/drawing/2014/main" val="2868977096"/>
                    </a:ext>
                  </a:extLst>
                </a:gridCol>
                <a:gridCol w="9243645">
                  <a:extLst>
                    <a:ext uri="{9D8B030D-6E8A-4147-A177-3AD203B41FA5}">
                      <a16:colId xmlns:a16="http://schemas.microsoft.com/office/drawing/2014/main" val="1001484490"/>
                    </a:ext>
                  </a:extLst>
                </a:gridCol>
              </a:tblGrid>
              <a:tr h="370840">
                <a:tc>
                  <a:txBody>
                    <a:bodyPr/>
                    <a:lstStyle/>
                    <a:p>
                      <a:r>
                        <a:rPr lang="en-US" sz="1800"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Long Description</a:t>
                      </a:r>
                    </a:p>
                  </a:txBody>
                  <a:tcPr/>
                </a:tc>
                <a:extLst>
                  <a:ext uri="{0D108BD9-81ED-4DB2-BD59-A6C34878D82A}">
                    <a16:rowId xmlns:a16="http://schemas.microsoft.com/office/drawing/2014/main" val="202454062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0857T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Opto-acoustic imaging, breast, unilateral, including axilla when performed, real-time with image documentation, augmentative analysis and report (List separately in addition to code for primary procedure)</a:t>
                      </a:r>
                    </a:p>
                  </a:txBody>
                  <a:tcPr/>
                </a:tc>
                <a:extLst>
                  <a:ext uri="{0D108BD9-81ED-4DB2-BD59-A6C34878D82A}">
                    <a16:rowId xmlns:a16="http://schemas.microsoft.com/office/drawing/2014/main" val="1089151502"/>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0858T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Externally applied transcranial magnetic stimulation with concomitant measurement of evoked cortical potentials with automated report</a:t>
                      </a:r>
                    </a:p>
                  </a:txBody>
                  <a:tcPr/>
                </a:tc>
                <a:extLst>
                  <a:ext uri="{0D108BD9-81ED-4DB2-BD59-A6C34878D82A}">
                    <a16:rowId xmlns:a16="http://schemas.microsoft.com/office/drawing/2014/main" val="2318221351"/>
                  </a:ext>
                </a:extLst>
              </a:tr>
            </a:tbl>
          </a:graphicData>
        </a:graphic>
      </p:graphicFrame>
      <p:sp>
        <p:nvSpPr>
          <p:cNvPr id="3" name="TextBox 2">
            <a:extLst>
              <a:ext uri="{FF2B5EF4-FFF2-40B4-BE49-F238E27FC236}">
                <a16:creationId xmlns:a16="http://schemas.microsoft.com/office/drawing/2014/main" id="{A2CEF699-3E96-E0D5-1F72-299511A3FD47}"/>
              </a:ext>
            </a:extLst>
          </p:cNvPr>
          <p:cNvSpPr txBox="1"/>
          <p:nvPr/>
        </p:nvSpPr>
        <p:spPr>
          <a:xfrm>
            <a:off x="838199" y="3785215"/>
            <a:ext cx="10515600" cy="923330"/>
          </a:xfrm>
          <a:prstGeom prst="rect">
            <a:avLst/>
          </a:prstGeom>
          <a:noFill/>
          <a:ln w="19050">
            <a:solidFill>
              <a:schemeClr val="tx1">
                <a:lumMod val="75000"/>
              </a:schemeClr>
            </a:solidFill>
          </a:ln>
        </p:spPr>
        <p:txBody>
          <a:bodyPr wrap="square" rtlCol="0">
            <a:spAutoFit/>
          </a:bodyPr>
          <a:lstStyle/>
          <a:p>
            <a:pPr marL="285750" indent="-285750">
              <a:buFont typeface="Wingdings" panose="05000000000000000000" pitchFamily="2" charset="2"/>
              <a:buChar char="§"/>
            </a:pPr>
            <a:r>
              <a:rPr lang="en-US" dirty="0">
                <a:solidFill>
                  <a:schemeClr val="bg1"/>
                </a:solidFill>
              </a:rPr>
              <a:t>0857T is an add-on code that may be reported with 76641 or 76642</a:t>
            </a:r>
          </a:p>
          <a:p>
            <a:pPr marL="285750" indent="-285750">
              <a:buFont typeface="Wingdings" panose="05000000000000000000" pitchFamily="2" charset="2"/>
              <a:buChar char="§"/>
            </a:pPr>
            <a:r>
              <a:rPr lang="en-US" dirty="0">
                <a:solidFill>
                  <a:schemeClr val="bg1"/>
                </a:solidFill>
              </a:rPr>
              <a:t>0858T is transcranial magnetic stimulation with measurement of TMS evoked potentials in 2 or more cortical areas at the same time, which is used to assess brain function in patients with existing brain disease</a:t>
            </a:r>
          </a:p>
        </p:txBody>
      </p:sp>
    </p:spTree>
    <p:extLst>
      <p:ext uri="{BB962C8B-B14F-4D97-AF65-F5344CB8AC3E}">
        <p14:creationId xmlns:p14="http://schemas.microsoft.com/office/powerpoint/2010/main" val="7412627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3775763350"/>
              </p:ext>
            </p:extLst>
          </p:nvPr>
        </p:nvGraphicFramePr>
        <p:xfrm>
          <a:off x="838200" y="1641540"/>
          <a:ext cx="10515599" cy="2260600"/>
        </p:xfrm>
        <a:graphic>
          <a:graphicData uri="http://schemas.openxmlformats.org/drawingml/2006/table">
            <a:tbl>
              <a:tblPr firstRow="1" bandRow="1">
                <a:tableStyleId>{5C22544A-7EE6-4342-B048-85BDC9FD1C3A}</a:tableStyleId>
              </a:tblPr>
              <a:tblGrid>
                <a:gridCol w="1271954">
                  <a:extLst>
                    <a:ext uri="{9D8B030D-6E8A-4147-A177-3AD203B41FA5}">
                      <a16:colId xmlns:a16="http://schemas.microsoft.com/office/drawing/2014/main" val="2868977096"/>
                    </a:ext>
                  </a:extLst>
                </a:gridCol>
                <a:gridCol w="9243645">
                  <a:extLst>
                    <a:ext uri="{9D8B030D-6E8A-4147-A177-3AD203B41FA5}">
                      <a16:colId xmlns:a16="http://schemas.microsoft.com/office/drawing/2014/main" val="1001484490"/>
                    </a:ext>
                  </a:extLst>
                </a:gridCol>
              </a:tblGrid>
              <a:tr h="370840">
                <a:tc>
                  <a:txBody>
                    <a:bodyPr/>
                    <a:lstStyle/>
                    <a:p>
                      <a:r>
                        <a:rPr lang="en-US" sz="1800"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Long Description</a:t>
                      </a:r>
                    </a:p>
                  </a:txBody>
                  <a:tcPr/>
                </a:tc>
                <a:extLst>
                  <a:ext uri="{0D108BD9-81ED-4DB2-BD59-A6C34878D82A}">
                    <a16:rowId xmlns:a16="http://schemas.microsoft.com/office/drawing/2014/main" val="202454062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0859T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Noncontact near-infrared spectroscopy (e.g., for measurement of deoxyhemoglobin, oxyhemoglobin, and ratio of tissue oxygenation), other than for screening for peripheral arterial disease, image acquisition, interpretation, and report; each additional anatomic site (List separately in addition to code for primary procedure)</a:t>
                      </a:r>
                    </a:p>
                  </a:txBody>
                  <a:tcPr/>
                </a:tc>
                <a:extLst>
                  <a:ext uri="{0D108BD9-81ED-4DB2-BD59-A6C34878D82A}">
                    <a16:rowId xmlns:a16="http://schemas.microsoft.com/office/drawing/2014/main" val="1089151502"/>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0860T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Noncontact near-infrared spectroscopy (e.g., for measurement of deoxyhemoglobin, oxyhemoglobin, and ratio of tissue oxygenation), for screening for peripheral arterial disease, including provocative maneuvers, image acquisition, interpretation, and report, one or both lower extremities</a:t>
                      </a:r>
                    </a:p>
                  </a:txBody>
                  <a:tcPr/>
                </a:tc>
                <a:extLst>
                  <a:ext uri="{0D108BD9-81ED-4DB2-BD59-A6C34878D82A}">
                    <a16:rowId xmlns:a16="http://schemas.microsoft.com/office/drawing/2014/main" val="2318221351"/>
                  </a:ext>
                </a:extLst>
              </a:tr>
            </a:tbl>
          </a:graphicData>
        </a:graphic>
      </p:graphicFrame>
      <p:sp>
        <p:nvSpPr>
          <p:cNvPr id="3" name="TextBox 2">
            <a:extLst>
              <a:ext uri="{FF2B5EF4-FFF2-40B4-BE49-F238E27FC236}">
                <a16:creationId xmlns:a16="http://schemas.microsoft.com/office/drawing/2014/main" id="{A2CEF699-3E96-E0D5-1F72-299511A3FD47}"/>
              </a:ext>
            </a:extLst>
          </p:cNvPr>
          <p:cNvSpPr txBox="1"/>
          <p:nvPr/>
        </p:nvSpPr>
        <p:spPr>
          <a:xfrm>
            <a:off x="838200" y="4227041"/>
            <a:ext cx="10515600" cy="1200329"/>
          </a:xfrm>
          <a:prstGeom prst="rect">
            <a:avLst/>
          </a:prstGeom>
          <a:noFill/>
          <a:ln w="19050">
            <a:solidFill>
              <a:schemeClr val="tx1">
                <a:lumMod val="75000"/>
              </a:schemeClr>
            </a:solidFill>
          </a:ln>
        </p:spPr>
        <p:txBody>
          <a:bodyPr wrap="square" rtlCol="0">
            <a:spAutoFit/>
          </a:bodyPr>
          <a:lstStyle/>
          <a:p>
            <a:pPr marL="285750" indent="-285750">
              <a:buFont typeface="Wingdings" panose="05000000000000000000" pitchFamily="2" charset="2"/>
              <a:buChar char="§"/>
            </a:pPr>
            <a:r>
              <a:rPr lang="en-US" dirty="0">
                <a:solidFill>
                  <a:schemeClr val="bg1"/>
                </a:solidFill>
              </a:rPr>
              <a:t>0859T is add-on code to 0640T to allow for reporting of multiple sites during the same encounter; each code may be reported only once per anatomic site</a:t>
            </a:r>
          </a:p>
          <a:p>
            <a:pPr marL="285750" indent="-285750">
              <a:buFont typeface="Wingdings" panose="05000000000000000000" pitchFamily="2" charset="2"/>
              <a:buChar char="§"/>
            </a:pPr>
            <a:r>
              <a:rPr lang="en-US" dirty="0">
                <a:solidFill>
                  <a:schemeClr val="bg1"/>
                </a:solidFill>
              </a:rPr>
              <a:t>0860T is specifically for screening for peripheral arterial disease; although device is non-contact, code includes provocative maneuvers by the technician</a:t>
            </a:r>
          </a:p>
        </p:txBody>
      </p:sp>
    </p:spTree>
    <p:extLst>
      <p:ext uri="{BB962C8B-B14F-4D97-AF65-F5344CB8AC3E}">
        <p14:creationId xmlns:p14="http://schemas.microsoft.com/office/powerpoint/2010/main" val="28324393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65397555"/>
              </p:ext>
            </p:extLst>
          </p:nvPr>
        </p:nvGraphicFramePr>
        <p:xfrm>
          <a:off x="838200" y="1038225"/>
          <a:ext cx="10515599" cy="2992120"/>
        </p:xfrm>
        <a:graphic>
          <a:graphicData uri="http://schemas.openxmlformats.org/drawingml/2006/table">
            <a:tbl>
              <a:tblPr firstRow="1" bandRow="1">
                <a:tableStyleId>{5C22544A-7EE6-4342-B048-85BDC9FD1C3A}</a:tableStyleId>
              </a:tblPr>
              <a:tblGrid>
                <a:gridCol w="1271954">
                  <a:extLst>
                    <a:ext uri="{9D8B030D-6E8A-4147-A177-3AD203B41FA5}">
                      <a16:colId xmlns:a16="http://schemas.microsoft.com/office/drawing/2014/main" val="2868977096"/>
                    </a:ext>
                  </a:extLst>
                </a:gridCol>
                <a:gridCol w="9243645">
                  <a:extLst>
                    <a:ext uri="{9D8B030D-6E8A-4147-A177-3AD203B41FA5}">
                      <a16:colId xmlns:a16="http://schemas.microsoft.com/office/drawing/2014/main" val="1001484490"/>
                    </a:ext>
                  </a:extLst>
                </a:gridCol>
              </a:tblGrid>
              <a:tr h="370840">
                <a:tc>
                  <a:txBody>
                    <a:bodyPr/>
                    <a:lstStyle/>
                    <a:p>
                      <a:r>
                        <a:rPr lang="en-US" sz="1800"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Long Description</a:t>
                      </a:r>
                    </a:p>
                  </a:txBody>
                  <a:tcPr/>
                </a:tc>
                <a:extLst>
                  <a:ext uri="{0D108BD9-81ED-4DB2-BD59-A6C34878D82A}">
                    <a16:rowId xmlns:a16="http://schemas.microsoft.com/office/drawing/2014/main" val="202454062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0865T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Quantitative magnetic resonance image (MRI) analysis of the brain with comparison to prior magnetic resonance (MR) study(</a:t>
                      </a:r>
                      <a:r>
                        <a:rPr lang="en-US" sz="1600" b="0" i="0" dirty="0" err="1">
                          <a:solidFill>
                            <a:schemeClr val="bg1"/>
                          </a:solidFill>
                          <a:latin typeface="Arial" panose="020B0604020202020204" pitchFamily="34" charset="0"/>
                          <a:cs typeface="Arial" panose="020B0604020202020204" pitchFamily="34" charset="0"/>
                        </a:rPr>
                        <a:t>ies</a:t>
                      </a:r>
                      <a:r>
                        <a:rPr lang="en-US" sz="1600" b="0" i="0" dirty="0">
                          <a:solidFill>
                            <a:schemeClr val="bg1"/>
                          </a:solidFill>
                          <a:latin typeface="Arial" panose="020B0604020202020204" pitchFamily="34" charset="0"/>
                          <a:cs typeface="Arial" panose="020B0604020202020204" pitchFamily="34" charset="0"/>
                        </a:rPr>
                        <a:t>), including lesion identification, characterization, and quantification, with brain volume(s) quantification and/or severity score, when performed, data preparation and transmission, interpretation and report, obtained without diagnostic MRI examination of the brain during the same session</a:t>
                      </a:r>
                    </a:p>
                  </a:txBody>
                  <a:tcPr/>
                </a:tc>
                <a:extLst>
                  <a:ext uri="{0D108BD9-81ED-4DB2-BD59-A6C34878D82A}">
                    <a16:rowId xmlns:a16="http://schemas.microsoft.com/office/drawing/2014/main" val="1089151502"/>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0866T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Quantitative magnetic resonance image (MRI) analysis of the brain with comparison to prior magnetic resonance (MR) study(</a:t>
                      </a:r>
                      <a:r>
                        <a:rPr lang="en-US" sz="1600" b="0" i="0" dirty="0" err="1">
                          <a:solidFill>
                            <a:schemeClr val="bg1"/>
                          </a:solidFill>
                          <a:latin typeface="Arial" panose="020B0604020202020204" pitchFamily="34" charset="0"/>
                          <a:cs typeface="Arial" panose="020B0604020202020204" pitchFamily="34" charset="0"/>
                        </a:rPr>
                        <a:t>ies</a:t>
                      </a:r>
                      <a:r>
                        <a:rPr lang="en-US" sz="1600" b="0" i="0" dirty="0">
                          <a:solidFill>
                            <a:schemeClr val="bg1"/>
                          </a:solidFill>
                          <a:latin typeface="Arial" panose="020B0604020202020204" pitchFamily="34" charset="0"/>
                          <a:cs typeface="Arial" panose="020B0604020202020204" pitchFamily="34" charset="0"/>
                        </a:rPr>
                        <a:t>), including lesion detection, characterization, and quantification, with brain volume(s) quantification and/or severity score, when performed, data preparation and transmission, interpretation and report, obtained with diagnostic MRI examination of the brain (List separately in addition to code for primary procedure)</a:t>
                      </a:r>
                    </a:p>
                  </a:txBody>
                  <a:tcPr/>
                </a:tc>
                <a:extLst>
                  <a:ext uri="{0D108BD9-81ED-4DB2-BD59-A6C34878D82A}">
                    <a16:rowId xmlns:a16="http://schemas.microsoft.com/office/drawing/2014/main" val="2318221351"/>
                  </a:ext>
                </a:extLst>
              </a:tr>
            </a:tbl>
          </a:graphicData>
        </a:graphic>
      </p:graphicFrame>
      <p:sp>
        <p:nvSpPr>
          <p:cNvPr id="3" name="TextBox 2">
            <a:extLst>
              <a:ext uri="{FF2B5EF4-FFF2-40B4-BE49-F238E27FC236}">
                <a16:creationId xmlns:a16="http://schemas.microsoft.com/office/drawing/2014/main" id="{7619F2EC-9B53-1DA1-6A73-1EF00DDE5494}"/>
              </a:ext>
            </a:extLst>
          </p:cNvPr>
          <p:cNvSpPr txBox="1"/>
          <p:nvPr/>
        </p:nvSpPr>
        <p:spPr>
          <a:xfrm>
            <a:off x="838200" y="4328599"/>
            <a:ext cx="10515600" cy="1477328"/>
          </a:xfrm>
          <a:prstGeom prst="rect">
            <a:avLst/>
          </a:prstGeom>
          <a:noFill/>
          <a:ln w="19050">
            <a:solidFill>
              <a:schemeClr val="tx1">
                <a:lumMod val="75000"/>
              </a:schemeClr>
            </a:solidFill>
          </a:ln>
        </p:spPr>
        <p:txBody>
          <a:bodyPr wrap="square" rtlCol="0">
            <a:spAutoFit/>
          </a:bodyPr>
          <a:lstStyle/>
          <a:p>
            <a:pPr marL="285750" indent="-285750">
              <a:buFont typeface="Wingdings" panose="05000000000000000000" pitchFamily="2" charset="2"/>
              <a:buChar char="§"/>
            </a:pPr>
            <a:r>
              <a:rPr lang="en-US" dirty="0">
                <a:solidFill>
                  <a:schemeClr val="bg1"/>
                </a:solidFill>
              </a:rPr>
              <a:t>0865T and 0866T represent use of software to analyze differences between MRIs</a:t>
            </a:r>
          </a:p>
          <a:p>
            <a:pPr marL="285750" indent="-285750">
              <a:buFont typeface="Wingdings" panose="05000000000000000000" pitchFamily="2" charset="2"/>
              <a:buChar char="§"/>
            </a:pPr>
            <a:r>
              <a:rPr lang="en-US" dirty="0">
                <a:solidFill>
                  <a:schemeClr val="bg1"/>
                </a:solidFill>
              </a:rPr>
              <a:t>0866T is add-on code that is used in conjunction with 70551-70553</a:t>
            </a:r>
          </a:p>
          <a:p>
            <a:pPr marL="285750" indent="-285750">
              <a:buFont typeface="Wingdings" panose="05000000000000000000" pitchFamily="2" charset="2"/>
              <a:buChar char="§"/>
            </a:pPr>
            <a:r>
              <a:rPr lang="en-US" dirty="0">
                <a:solidFill>
                  <a:schemeClr val="bg1"/>
                </a:solidFill>
              </a:rPr>
              <a:t>Quantitative MR analysis of tissue composition is reported using 0648T, 0649T, 0697T, 0698T</a:t>
            </a:r>
          </a:p>
          <a:p>
            <a:pPr marL="285750" indent="-285750">
              <a:buFont typeface="Wingdings" panose="05000000000000000000" pitchFamily="2" charset="2"/>
              <a:buChar char="§"/>
            </a:pPr>
            <a:r>
              <a:rPr lang="en-US" dirty="0">
                <a:solidFill>
                  <a:schemeClr val="bg1"/>
                </a:solidFill>
              </a:rPr>
              <a:t>Quantitative CT analysis of tissue composition is reported using 0721T or 0722T</a:t>
            </a:r>
          </a:p>
          <a:p>
            <a:pPr marL="285750" indent="-285750">
              <a:buFont typeface="Wingdings" panose="05000000000000000000" pitchFamily="2" charset="2"/>
              <a:buChar char="§"/>
            </a:pPr>
            <a:r>
              <a:rPr lang="en-US" dirty="0">
                <a:solidFill>
                  <a:schemeClr val="bg1"/>
                </a:solidFill>
              </a:rPr>
              <a:t>Quantitative MR analysis of brain without comparison to prior study is reported using modifier 52</a:t>
            </a:r>
          </a:p>
        </p:txBody>
      </p:sp>
    </p:spTree>
    <p:extLst>
      <p:ext uri="{BB962C8B-B14F-4D97-AF65-F5344CB8AC3E}">
        <p14:creationId xmlns:p14="http://schemas.microsoft.com/office/powerpoint/2010/main" val="4249135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Deleted Codes - New &amp; Emerging Technology</a:t>
            </a:r>
          </a:p>
        </p:txBody>
      </p:sp>
      <p:graphicFrame>
        <p:nvGraphicFramePr>
          <p:cNvPr id="2" name="Table 2">
            <a:extLst>
              <a:ext uri="{FF2B5EF4-FFF2-40B4-BE49-F238E27FC236}">
                <a16:creationId xmlns:a16="http://schemas.microsoft.com/office/drawing/2014/main" id="{A144A98F-EA31-4001-B3E7-3D540A2CEAE5}"/>
              </a:ext>
            </a:extLst>
          </p:cNvPr>
          <p:cNvGraphicFramePr>
            <a:graphicFrameLocks noGrp="1"/>
          </p:cNvGraphicFramePr>
          <p:nvPr>
            <p:ph idx="1"/>
            <p:extLst>
              <p:ext uri="{D42A27DB-BD31-4B8C-83A1-F6EECF244321}">
                <p14:modId xmlns:p14="http://schemas.microsoft.com/office/powerpoint/2010/main" val="3430028476"/>
              </p:ext>
            </p:extLst>
          </p:nvPr>
        </p:nvGraphicFramePr>
        <p:xfrm>
          <a:off x="838200" y="1038225"/>
          <a:ext cx="10515599" cy="4389120"/>
        </p:xfrm>
        <a:graphic>
          <a:graphicData uri="http://schemas.openxmlformats.org/drawingml/2006/table">
            <a:tbl>
              <a:tblPr firstRow="1" bandRow="1">
                <a:tableStyleId>{5C22544A-7EE6-4342-B048-85BDC9FD1C3A}</a:tableStyleId>
              </a:tblPr>
              <a:tblGrid>
                <a:gridCol w="7086254">
                  <a:extLst>
                    <a:ext uri="{9D8B030D-6E8A-4147-A177-3AD203B41FA5}">
                      <a16:colId xmlns:a16="http://schemas.microsoft.com/office/drawing/2014/main" val="97017648"/>
                    </a:ext>
                  </a:extLst>
                </a:gridCol>
                <a:gridCol w="3429345">
                  <a:extLst>
                    <a:ext uri="{9D8B030D-6E8A-4147-A177-3AD203B41FA5}">
                      <a16:colId xmlns:a16="http://schemas.microsoft.com/office/drawing/2014/main" val="450099005"/>
                    </a:ext>
                  </a:extLst>
                </a:gridCol>
              </a:tblGrid>
              <a:tr h="334099">
                <a:tc>
                  <a:txBody>
                    <a:bodyPr/>
                    <a:lstStyle/>
                    <a:p>
                      <a:r>
                        <a:rPr lang="en-US" b="0" i="0" dirty="0">
                          <a:latin typeface="Arial" panose="020B0604020202020204" pitchFamily="34" charset="0"/>
                          <a:cs typeface="Arial" panose="020B0604020202020204" pitchFamily="34" charset="0"/>
                        </a:rPr>
                        <a:t>Deleted Code</a:t>
                      </a:r>
                    </a:p>
                  </a:txBody>
                  <a:tcPr/>
                </a:tc>
                <a:tc>
                  <a:txBody>
                    <a:bodyPr/>
                    <a:lstStyle/>
                    <a:p>
                      <a:r>
                        <a:rPr lang="en-US" b="0" i="0" dirty="0">
                          <a:latin typeface="Arial" panose="020B0604020202020204" pitchFamily="34" charset="0"/>
                          <a:cs typeface="Arial" panose="020B0604020202020204" pitchFamily="34" charset="0"/>
                        </a:rPr>
                        <a:t>Suggested Replacement Codes</a:t>
                      </a:r>
                    </a:p>
                  </a:txBody>
                  <a:tcPr/>
                </a:tc>
                <a:extLst>
                  <a:ext uri="{0D108BD9-81ED-4DB2-BD59-A6C34878D82A}">
                    <a16:rowId xmlns:a16="http://schemas.microsoft.com/office/drawing/2014/main" val="1839338463"/>
                  </a:ext>
                </a:extLst>
              </a:tr>
              <a:tr h="699861">
                <a:tc>
                  <a:txBody>
                    <a:bodyPr/>
                    <a:lstStyle/>
                    <a:p>
                      <a:r>
                        <a:rPr lang="en-US" b="0" i="0" dirty="0">
                          <a:solidFill>
                            <a:srgbClr val="FF0000"/>
                          </a:solidFill>
                          <a:latin typeface="Arial" panose="020B0604020202020204" pitchFamily="34" charset="0"/>
                          <a:cs typeface="Arial" panose="020B0604020202020204" pitchFamily="34" charset="0"/>
                        </a:rPr>
                        <a:t>0501T – Noninvasive estimated coronary fractional flow reserve (FFR) derived from coronary computed tomography angiography data using computation fluid dynamics physiologic simulation software analysis of functional data to assess the severity of coronary artery disease; data preparation and transmission, analysis of fluid dynamics and simulated maximal coronary hyperemia, generation of estimated FFR model, with anatomical data review in comparison with estimated FFR model to reconcile discordant data, interpretation and report</a:t>
                      </a:r>
                    </a:p>
                  </a:txBody>
                  <a:tcPr/>
                </a:tc>
                <a:tc>
                  <a:txBody>
                    <a:bodyPr/>
                    <a:lstStyle/>
                    <a:p>
                      <a:r>
                        <a:rPr lang="en-US" b="0" i="0" dirty="0">
                          <a:solidFill>
                            <a:schemeClr val="bg1"/>
                          </a:solidFill>
                          <a:latin typeface="Arial" panose="020B0604020202020204" pitchFamily="34" charset="0"/>
                          <a:cs typeface="Arial" panose="020B0604020202020204" pitchFamily="34" charset="0"/>
                        </a:rPr>
                        <a:t>75580</a:t>
                      </a:r>
                    </a:p>
                  </a:txBody>
                  <a:tcPr/>
                </a:tc>
                <a:extLst>
                  <a:ext uri="{0D108BD9-81ED-4DB2-BD59-A6C34878D82A}">
                    <a16:rowId xmlns:a16="http://schemas.microsoft.com/office/drawing/2014/main" val="1779220387"/>
                  </a:ext>
                </a:extLst>
              </a:tr>
              <a:tr h="699861">
                <a:tc>
                  <a:txBody>
                    <a:bodyPr/>
                    <a:lstStyle/>
                    <a:p>
                      <a:r>
                        <a:rPr lang="en-US" b="0" i="0" dirty="0">
                          <a:solidFill>
                            <a:srgbClr val="FF0000"/>
                          </a:solidFill>
                          <a:latin typeface="Arial" panose="020B0604020202020204" pitchFamily="34" charset="0"/>
                          <a:cs typeface="Arial" panose="020B0604020202020204" pitchFamily="34" charset="0"/>
                        </a:rPr>
                        <a:t>0502T - Noninvasive estimated coronary fractional flow reserve (FFR) derived from coronary computed tomography angiography data using computation fluid dynamics physiologic simulation software analysis of functional data to assess the severity of coronary artery disease; data preparation and transmission</a:t>
                      </a:r>
                    </a:p>
                  </a:txBody>
                  <a:tcPr/>
                </a:tc>
                <a:tc>
                  <a:txBody>
                    <a:bodyPr/>
                    <a:lstStyle/>
                    <a:p>
                      <a:r>
                        <a:rPr lang="en-US" b="0" i="0" dirty="0">
                          <a:solidFill>
                            <a:schemeClr val="bg1"/>
                          </a:solidFill>
                          <a:latin typeface="Arial" panose="020B0604020202020204" pitchFamily="34" charset="0"/>
                          <a:cs typeface="Arial" panose="020B0604020202020204" pitchFamily="34" charset="0"/>
                        </a:rPr>
                        <a:t>75580</a:t>
                      </a:r>
                    </a:p>
                  </a:txBody>
                  <a:tcPr/>
                </a:tc>
                <a:extLst>
                  <a:ext uri="{0D108BD9-81ED-4DB2-BD59-A6C34878D82A}">
                    <a16:rowId xmlns:a16="http://schemas.microsoft.com/office/drawing/2014/main" val="4036026213"/>
                  </a:ext>
                </a:extLst>
              </a:tr>
            </a:tbl>
          </a:graphicData>
        </a:graphic>
      </p:graphicFrame>
    </p:spTree>
    <p:extLst>
      <p:ext uri="{BB962C8B-B14F-4D97-AF65-F5344CB8AC3E}">
        <p14:creationId xmlns:p14="http://schemas.microsoft.com/office/powerpoint/2010/main" val="8671261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Deleted Codes - New &amp; Emerging Technology</a:t>
            </a:r>
          </a:p>
        </p:txBody>
      </p:sp>
      <p:graphicFrame>
        <p:nvGraphicFramePr>
          <p:cNvPr id="2" name="Table 2">
            <a:extLst>
              <a:ext uri="{FF2B5EF4-FFF2-40B4-BE49-F238E27FC236}">
                <a16:creationId xmlns:a16="http://schemas.microsoft.com/office/drawing/2014/main" id="{A144A98F-EA31-4001-B3E7-3D540A2CEAE5}"/>
              </a:ext>
            </a:extLst>
          </p:cNvPr>
          <p:cNvGraphicFramePr>
            <a:graphicFrameLocks noGrp="1"/>
          </p:cNvGraphicFramePr>
          <p:nvPr>
            <p:ph idx="1"/>
            <p:extLst>
              <p:ext uri="{D42A27DB-BD31-4B8C-83A1-F6EECF244321}">
                <p14:modId xmlns:p14="http://schemas.microsoft.com/office/powerpoint/2010/main" val="1338905551"/>
              </p:ext>
            </p:extLst>
          </p:nvPr>
        </p:nvGraphicFramePr>
        <p:xfrm>
          <a:off x="838200" y="1038225"/>
          <a:ext cx="10515599" cy="4389120"/>
        </p:xfrm>
        <a:graphic>
          <a:graphicData uri="http://schemas.openxmlformats.org/drawingml/2006/table">
            <a:tbl>
              <a:tblPr firstRow="1" bandRow="1">
                <a:tableStyleId>{5C22544A-7EE6-4342-B048-85BDC9FD1C3A}</a:tableStyleId>
              </a:tblPr>
              <a:tblGrid>
                <a:gridCol w="7086254">
                  <a:extLst>
                    <a:ext uri="{9D8B030D-6E8A-4147-A177-3AD203B41FA5}">
                      <a16:colId xmlns:a16="http://schemas.microsoft.com/office/drawing/2014/main" val="97017648"/>
                    </a:ext>
                  </a:extLst>
                </a:gridCol>
                <a:gridCol w="3429345">
                  <a:extLst>
                    <a:ext uri="{9D8B030D-6E8A-4147-A177-3AD203B41FA5}">
                      <a16:colId xmlns:a16="http://schemas.microsoft.com/office/drawing/2014/main" val="450099005"/>
                    </a:ext>
                  </a:extLst>
                </a:gridCol>
              </a:tblGrid>
              <a:tr h="334099">
                <a:tc>
                  <a:txBody>
                    <a:bodyPr/>
                    <a:lstStyle/>
                    <a:p>
                      <a:r>
                        <a:rPr lang="en-US" b="0" i="0" dirty="0">
                          <a:latin typeface="Arial" panose="020B0604020202020204" pitchFamily="34" charset="0"/>
                          <a:cs typeface="Arial" panose="020B0604020202020204" pitchFamily="34" charset="0"/>
                        </a:rPr>
                        <a:t>Deleted Code</a:t>
                      </a:r>
                    </a:p>
                  </a:txBody>
                  <a:tcPr/>
                </a:tc>
                <a:tc>
                  <a:txBody>
                    <a:bodyPr/>
                    <a:lstStyle/>
                    <a:p>
                      <a:r>
                        <a:rPr lang="en-US" b="0" i="0" dirty="0">
                          <a:latin typeface="Arial" panose="020B0604020202020204" pitchFamily="34" charset="0"/>
                          <a:cs typeface="Arial" panose="020B0604020202020204" pitchFamily="34" charset="0"/>
                        </a:rPr>
                        <a:t>Suggested Replacement Codes</a:t>
                      </a:r>
                    </a:p>
                  </a:txBody>
                  <a:tcPr/>
                </a:tc>
                <a:extLst>
                  <a:ext uri="{0D108BD9-81ED-4DB2-BD59-A6C34878D82A}">
                    <a16:rowId xmlns:a16="http://schemas.microsoft.com/office/drawing/2014/main" val="1839338463"/>
                  </a:ext>
                </a:extLst>
              </a:tr>
              <a:tr h="699861">
                <a:tc>
                  <a:txBody>
                    <a:bodyPr/>
                    <a:lstStyle/>
                    <a:p>
                      <a:r>
                        <a:rPr lang="en-US" b="0" i="0" dirty="0">
                          <a:solidFill>
                            <a:srgbClr val="FF0000"/>
                          </a:solidFill>
                          <a:latin typeface="Arial" panose="020B0604020202020204" pitchFamily="34" charset="0"/>
                          <a:cs typeface="Arial" panose="020B0604020202020204" pitchFamily="34" charset="0"/>
                        </a:rPr>
                        <a:t>0503T – Noninvasive estimated coronary fractional flow reserve (FFR) derived from coronary computed tomography angiography data using computation fluid dynamics physiologic simulation software analysis of functional data to assess the severity of coronary artery disease; analysis of fluid dynamics and simulated maximal coronary hyperemia, and generation of estimated FFR model</a:t>
                      </a:r>
                    </a:p>
                  </a:txBody>
                  <a:tcPr/>
                </a:tc>
                <a:tc>
                  <a:txBody>
                    <a:bodyPr/>
                    <a:lstStyle/>
                    <a:p>
                      <a:r>
                        <a:rPr lang="en-US" b="0" i="0" dirty="0">
                          <a:solidFill>
                            <a:schemeClr val="bg1"/>
                          </a:solidFill>
                          <a:latin typeface="Arial" panose="020B0604020202020204" pitchFamily="34" charset="0"/>
                          <a:cs typeface="Arial" panose="020B0604020202020204" pitchFamily="34" charset="0"/>
                        </a:rPr>
                        <a:t>75580</a:t>
                      </a:r>
                    </a:p>
                  </a:txBody>
                  <a:tcPr/>
                </a:tc>
                <a:extLst>
                  <a:ext uri="{0D108BD9-81ED-4DB2-BD59-A6C34878D82A}">
                    <a16:rowId xmlns:a16="http://schemas.microsoft.com/office/drawing/2014/main" val="1779220387"/>
                  </a:ext>
                </a:extLst>
              </a:tr>
              <a:tr h="699861">
                <a:tc>
                  <a:txBody>
                    <a:bodyPr/>
                    <a:lstStyle/>
                    <a:p>
                      <a:r>
                        <a:rPr lang="en-US" b="0" i="0" dirty="0">
                          <a:solidFill>
                            <a:srgbClr val="FF0000"/>
                          </a:solidFill>
                          <a:latin typeface="Arial" panose="020B0604020202020204" pitchFamily="34" charset="0"/>
                          <a:cs typeface="Arial" panose="020B0604020202020204" pitchFamily="34" charset="0"/>
                        </a:rPr>
                        <a:t>0504T - Noninvasive estimated coronary fractional flow reserve (FFR) derived from coronary computed tomography angiography data using computation fluid dynamics physiologic simulation software analysis of functional data to assess the severity of coronary artery disease; anatomical data review in comparison with estimated FFR model to reconcile discordant data, interpretation and report</a:t>
                      </a:r>
                    </a:p>
                  </a:txBody>
                  <a:tcPr/>
                </a:tc>
                <a:tc>
                  <a:txBody>
                    <a:bodyPr/>
                    <a:lstStyle/>
                    <a:p>
                      <a:r>
                        <a:rPr lang="en-US" b="0" i="0" dirty="0">
                          <a:solidFill>
                            <a:schemeClr val="bg1"/>
                          </a:solidFill>
                          <a:latin typeface="Arial" panose="020B0604020202020204" pitchFamily="34" charset="0"/>
                          <a:cs typeface="Arial" panose="020B0604020202020204" pitchFamily="34" charset="0"/>
                        </a:rPr>
                        <a:t>75580</a:t>
                      </a:r>
                    </a:p>
                  </a:txBody>
                  <a:tcPr/>
                </a:tc>
                <a:extLst>
                  <a:ext uri="{0D108BD9-81ED-4DB2-BD59-A6C34878D82A}">
                    <a16:rowId xmlns:a16="http://schemas.microsoft.com/office/drawing/2014/main" val="4036026213"/>
                  </a:ext>
                </a:extLst>
              </a:tr>
            </a:tbl>
          </a:graphicData>
        </a:graphic>
      </p:graphicFrame>
    </p:spTree>
    <p:extLst>
      <p:ext uri="{BB962C8B-B14F-4D97-AF65-F5344CB8AC3E}">
        <p14:creationId xmlns:p14="http://schemas.microsoft.com/office/powerpoint/2010/main" val="25849586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Deleted Codes - New &amp; Emerging Technology</a:t>
            </a:r>
          </a:p>
        </p:txBody>
      </p:sp>
      <p:graphicFrame>
        <p:nvGraphicFramePr>
          <p:cNvPr id="2" name="Table 2">
            <a:extLst>
              <a:ext uri="{FF2B5EF4-FFF2-40B4-BE49-F238E27FC236}">
                <a16:creationId xmlns:a16="http://schemas.microsoft.com/office/drawing/2014/main" id="{A144A98F-EA31-4001-B3E7-3D540A2CEAE5}"/>
              </a:ext>
            </a:extLst>
          </p:cNvPr>
          <p:cNvGraphicFramePr>
            <a:graphicFrameLocks noGrp="1"/>
          </p:cNvGraphicFramePr>
          <p:nvPr>
            <p:ph idx="1"/>
            <p:extLst>
              <p:ext uri="{D42A27DB-BD31-4B8C-83A1-F6EECF244321}">
                <p14:modId xmlns:p14="http://schemas.microsoft.com/office/powerpoint/2010/main" val="2771448787"/>
              </p:ext>
            </p:extLst>
          </p:nvPr>
        </p:nvGraphicFramePr>
        <p:xfrm>
          <a:off x="838200" y="1688675"/>
          <a:ext cx="10515599" cy="1065621"/>
        </p:xfrm>
        <a:graphic>
          <a:graphicData uri="http://schemas.openxmlformats.org/drawingml/2006/table">
            <a:tbl>
              <a:tblPr firstRow="1" bandRow="1">
                <a:tableStyleId>{5C22544A-7EE6-4342-B048-85BDC9FD1C3A}</a:tableStyleId>
              </a:tblPr>
              <a:tblGrid>
                <a:gridCol w="7086254">
                  <a:extLst>
                    <a:ext uri="{9D8B030D-6E8A-4147-A177-3AD203B41FA5}">
                      <a16:colId xmlns:a16="http://schemas.microsoft.com/office/drawing/2014/main" val="97017648"/>
                    </a:ext>
                  </a:extLst>
                </a:gridCol>
                <a:gridCol w="3429345">
                  <a:extLst>
                    <a:ext uri="{9D8B030D-6E8A-4147-A177-3AD203B41FA5}">
                      <a16:colId xmlns:a16="http://schemas.microsoft.com/office/drawing/2014/main" val="450099005"/>
                    </a:ext>
                  </a:extLst>
                </a:gridCol>
              </a:tblGrid>
              <a:tr h="334099">
                <a:tc>
                  <a:txBody>
                    <a:bodyPr/>
                    <a:lstStyle/>
                    <a:p>
                      <a:r>
                        <a:rPr lang="en-US" b="0" i="0" dirty="0">
                          <a:latin typeface="Arial" panose="020B0604020202020204" pitchFamily="34" charset="0"/>
                          <a:cs typeface="Arial" panose="020B0604020202020204" pitchFamily="34" charset="0"/>
                        </a:rPr>
                        <a:t>Deleted Code</a:t>
                      </a:r>
                    </a:p>
                  </a:txBody>
                  <a:tcPr/>
                </a:tc>
                <a:tc>
                  <a:txBody>
                    <a:bodyPr/>
                    <a:lstStyle/>
                    <a:p>
                      <a:r>
                        <a:rPr lang="en-US" b="0" i="0" dirty="0">
                          <a:latin typeface="Arial" panose="020B0604020202020204" pitchFamily="34" charset="0"/>
                          <a:cs typeface="Arial" panose="020B0604020202020204" pitchFamily="34" charset="0"/>
                        </a:rPr>
                        <a:t>Suggested Replacement Codes</a:t>
                      </a:r>
                    </a:p>
                  </a:txBody>
                  <a:tcPr/>
                </a:tc>
                <a:extLst>
                  <a:ext uri="{0D108BD9-81ED-4DB2-BD59-A6C34878D82A}">
                    <a16:rowId xmlns:a16="http://schemas.microsoft.com/office/drawing/2014/main" val="1839338463"/>
                  </a:ext>
                </a:extLst>
              </a:tr>
              <a:tr h="699861">
                <a:tc>
                  <a:txBody>
                    <a:bodyPr/>
                    <a:lstStyle/>
                    <a:p>
                      <a:r>
                        <a:rPr lang="en-US" b="0" i="0" dirty="0">
                          <a:solidFill>
                            <a:srgbClr val="FF0000"/>
                          </a:solidFill>
                          <a:latin typeface="Arial" panose="020B0604020202020204" pitchFamily="34" charset="0"/>
                          <a:cs typeface="Arial" panose="020B0604020202020204" pitchFamily="34" charset="0"/>
                        </a:rPr>
                        <a:t>0508T - Pulse-echo ultrasound bone density measurement resulting in indicator of axial bone mineral density, tibia</a:t>
                      </a:r>
                    </a:p>
                  </a:txBody>
                  <a:tcPr/>
                </a:tc>
                <a:tc>
                  <a:txBody>
                    <a:bodyPr/>
                    <a:lstStyle/>
                    <a:p>
                      <a:r>
                        <a:rPr lang="en-US" b="0" i="0" dirty="0">
                          <a:solidFill>
                            <a:schemeClr val="bg1"/>
                          </a:solidFill>
                          <a:latin typeface="Arial" panose="020B0604020202020204" pitchFamily="34" charset="0"/>
                          <a:cs typeface="Arial" panose="020B0604020202020204" pitchFamily="34" charset="0"/>
                        </a:rPr>
                        <a:t>76999</a:t>
                      </a:r>
                    </a:p>
                  </a:txBody>
                  <a:tcPr/>
                </a:tc>
                <a:extLst>
                  <a:ext uri="{0D108BD9-81ED-4DB2-BD59-A6C34878D82A}">
                    <a16:rowId xmlns:a16="http://schemas.microsoft.com/office/drawing/2014/main" val="1779220387"/>
                  </a:ext>
                </a:extLst>
              </a:tr>
            </a:tbl>
          </a:graphicData>
        </a:graphic>
      </p:graphicFrame>
    </p:spTree>
    <p:extLst>
      <p:ext uri="{BB962C8B-B14F-4D97-AF65-F5344CB8AC3E}">
        <p14:creationId xmlns:p14="http://schemas.microsoft.com/office/powerpoint/2010/main" val="5221159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Deleted Codes - New &amp; Emerging Technology</a:t>
            </a:r>
          </a:p>
        </p:txBody>
      </p:sp>
      <p:graphicFrame>
        <p:nvGraphicFramePr>
          <p:cNvPr id="2" name="Table 2">
            <a:extLst>
              <a:ext uri="{FF2B5EF4-FFF2-40B4-BE49-F238E27FC236}">
                <a16:creationId xmlns:a16="http://schemas.microsoft.com/office/drawing/2014/main" id="{A144A98F-EA31-4001-B3E7-3D540A2CEAE5}"/>
              </a:ext>
            </a:extLst>
          </p:cNvPr>
          <p:cNvGraphicFramePr>
            <a:graphicFrameLocks noGrp="1"/>
          </p:cNvGraphicFramePr>
          <p:nvPr>
            <p:ph idx="1"/>
            <p:extLst>
              <p:ext uri="{D42A27DB-BD31-4B8C-83A1-F6EECF244321}">
                <p14:modId xmlns:p14="http://schemas.microsoft.com/office/powerpoint/2010/main" val="3536245301"/>
              </p:ext>
            </p:extLst>
          </p:nvPr>
        </p:nvGraphicFramePr>
        <p:xfrm>
          <a:off x="838200" y="1038225"/>
          <a:ext cx="10515599" cy="4572000"/>
        </p:xfrm>
        <a:graphic>
          <a:graphicData uri="http://schemas.openxmlformats.org/drawingml/2006/table">
            <a:tbl>
              <a:tblPr firstRow="1" bandRow="1">
                <a:tableStyleId>{5C22544A-7EE6-4342-B048-85BDC9FD1C3A}</a:tableStyleId>
              </a:tblPr>
              <a:tblGrid>
                <a:gridCol w="7086254">
                  <a:extLst>
                    <a:ext uri="{9D8B030D-6E8A-4147-A177-3AD203B41FA5}">
                      <a16:colId xmlns:a16="http://schemas.microsoft.com/office/drawing/2014/main" val="97017648"/>
                    </a:ext>
                  </a:extLst>
                </a:gridCol>
                <a:gridCol w="3429345">
                  <a:extLst>
                    <a:ext uri="{9D8B030D-6E8A-4147-A177-3AD203B41FA5}">
                      <a16:colId xmlns:a16="http://schemas.microsoft.com/office/drawing/2014/main" val="450099005"/>
                    </a:ext>
                  </a:extLst>
                </a:gridCol>
              </a:tblGrid>
              <a:tr h="334099">
                <a:tc>
                  <a:txBody>
                    <a:bodyPr/>
                    <a:lstStyle/>
                    <a:p>
                      <a:r>
                        <a:rPr lang="en-US" b="0" i="0" dirty="0">
                          <a:latin typeface="Arial" panose="020B0604020202020204" pitchFamily="34" charset="0"/>
                          <a:cs typeface="Arial" panose="020B0604020202020204" pitchFamily="34" charset="0"/>
                        </a:rPr>
                        <a:t>Deleted Code</a:t>
                      </a:r>
                    </a:p>
                  </a:txBody>
                  <a:tcPr/>
                </a:tc>
                <a:tc>
                  <a:txBody>
                    <a:bodyPr/>
                    <a:lstStyle/>
                    <a:p>
                      <a:r>
                        <a:rPr lang="en-US" b="0" i="0" dirty="0">
                          <a:latin typeface="Arial" panose="020B0604020202020204" pitchFamily="34" charset="0"/>
                          <a:cs typeface="Arial" panose="020B0604020202020204" pitchFamily="34" charset="0"/>
                        </a:rPr>
                        <a:t>Suggested Replacement Codes</a:t>
                      </a:r>
                    </a:p>
                  </a:txBody>
                  <a:tcPr/>
                </a:tc>
                <a:extLst>
                  <a:ext uri="{0D108BD9-81ED-4DB2-BD59-A6C34878D82A}">
                    <a16:rowId xmlns:a16="http://schemas.microsoft.com/office/drawing/2014/main" val="1839338463"/>
                  </a:ext>
                </a:extLst>
              </a:tr>
              <a:tr h="699861">
                <a:tc>
                  <a:txBody>
                    <a:bodyPr/>
                    <a:lstStyle/>
                    <a:p>
                      <a:r>
                        <a:rPr lang="en-US" b="0" i="0" dirty="0">
                          <a:solidFill>
                            <a:srgbClr val="FF0000"/>
                          </a:solidFill>
                          <a:latin typeface="Arial" panose="020B0604020202020204" pitchFamily="34" charset="0"/>
                          <a:cs typeface="Arial" panose="020B0604020202020204" pitchFamily="34" charset="0"/>
                        </a:rPr>
                        <a:t>0533T – Continuous recording of movement disorder symptoms, including bradykinesia, dyskinesia, and tremor for 6 days up to 10 days; includes set-up, patient training, configuration of monitor, data upload, analysis and initial report configuration, download review, interpretation and report</a:t>
                      </a:r>
                    </a:p>
                  </a:txBody>
                  <a:tcPr/>
                </a:tc>
                <a:tc>
                  <a:txBody>
                    <a:bodyPr/>
                    <a:lstStyle/>
                    <a:p>
                      <a:r>
                        <a:rPr lang="en-US" b="0" i="0" dirty="0">
                          <a:solidFill>
                            <a:schemeClr val="bg1"/>
                          </a:solidFill>
                          <a:latin typeface="Arial" panose="020B0604020202020204" pitchFamily="34" charset="0"/>
                          <a:cs typeface="Arial" panose="020B0604020202020204" pitchFamily="34" charset="0"/>
                        </a:rPr>
                        <a:t>95999</a:t>
                      </a:r>
                    </a:p>
                  </a:txBody>
                  <a:tcPr/>
                </a:tc>
                <a:extLst>
                  <a:ext uri="{0D108BD9-81ED-4DB2-BD59-A6C34878D82A}">
                    <a16:rowId xmlns:a16="http://schemas.microsoft.com/office/drawing/2014/main" val="1779220387"/>
                  </a:ext>
                </a:extLst>
              </a:tr>
              <a:tr h="699861">
                <a:tc>
                  <a:txBody>
                    <a:bodyPr/>
                    <a:lstStyle/>
                    <a:p>
                      <a:r>
                        <a:rPr lang="en-US" b="0" i="0" dirty="0">
                          <a:solidFill>
                            <a:srgbClr val="FF0000"/>
                          </a:solidFill>
                          <a:latin typeface="Arial" panose="020B0604020202020204" pitchFamily="34" charset="0"/>
                          <a:cs typeface="Arial" panose="020B0604020202020204" pitchFamily="34" charset="0"/>
                        </a:rPr>
                        <a:t>0534T - Continuous recording of movement disorder symptoms, including bradykinesia, dyskinesia, and tremor for 6 days up to 10 days; set-up, patient training, configuration of monitor</a:t>
                      </a:r>
                    </a:p>
                  </a:txBody>
                  <a:tcPr/>
                </a:tc>
                <a:tc>
                  <a:txBody>
                    <a:bodyPr/>
                    <a:lstStyle/>
                    <a:p>
                      <a:r>
                        <a:rPr lang="en-US" b="0" i="0" dirty="0">
                          <a:solidFill>
                            <a:schemeClr val="bg1"/>
                          </a:solidFill>
                          <a:latin typeface="Arial" panose="020B0604020202020204" pitchFamily="34" charset="0"/>
                          <a:cs typeface="Arial" panose="020B0604020202020204" pitchFamily="34" charset="0"/>
                        </a:rPr>
                        <a:t>95999</a:t>
                      </a:r>
                    </a:p>
                  </a:txBody>
                  <a:tcPr/>
                </a:tc>
                <a:extLst>
                  <a:ext uri="{0D108BD9-81ED-4DB2-BD59-A6C34878D82A}">
                    <a16:rowId xmlns:a16="http://schemas.microsoft.com/office/drawing/2014/main" val="4036026213"/>
                  </a:ext>
                </a:extLst>
              </a:tr>
              <a:tr h="699861">
                <a:tc>
                  <a:txBody>
                    <a:bodyPr/>
                    <a:lstStyle/>
                    <a:p>
                      <a:r>
                        <a:rPr lang="en-US" b="0" i="0" dirty="0">
                          <a:solidFill>
                            <a:srgbClr val="FF0000"/>
                          </a:solidFill>
                          <a:latin typeface="Arial" panose="020B0604020202020204" pitchFamily="34" charset="0"/>
                          <a:cs typeface="Arial" panose="020B0604020202020204" pitchFamily="34" charset="0"/>
                        </a:rPr>
                        <a:t>0535T - Continuous recording of movement disorder symptoms, including bradykinesia, dyskinesia, and tremor for 6 days up to 10 days; data upload, analysis and initial report configuration</a:t>
                      </a:r>
                    </a:p>
                  </a:txBody>
                  <a:tcPr/>
                </a:tc>
                <a:tc>
                  <a:txBody>
                    <a:bodyPr/>
                    <a:lstStyle/>
                    <a:p>
                      <a:r>
                        <a:rPr lang="en-US" b="0" i="0" dirty="0">
                          <a:solidFill>
                            <a:schemeClr val="bg1"/>
                          </a:solidFill>
                          <a:latin typeface="Arial" panose="020B0604020202020204" pitchFamily="34" charset="0"/>
                          <a:cs typeface="Arial" panose="020B0604020202020204" pitchFamily="34" charset="0"/>
                        </a:rPr>
                        <a:t>95999</a:t>
                      </a:r>
                    </a:p>
                  </a:txBody>
                  <a:tcPr/>
                </a:tc>
                <a:extLst>
                  <a:ext uri="{0D108BD9-81ED-4DB2-BD59-A6C34878D82A}">
                    <a16:rowId xmlns:a16="http://schemas.microsoft.com/office/drawing/2014/main" val="3051612262"/>
                  </a:ext>
                </a:extLst>
              </a:tr>
              <a:tr h="699861">
                <a:tc>
                  <a:txBody>
                    <a:bodyPr/>
                    <a:lstStyle/>
                    <a:p>
                      <a:r>
                        <a:rPr lang="en-US" b="0" i="0" dirty="0">
                          <a:solidFill>
                            <a:srgbClr val="FF0000"/>
                          </a:solidFill>
                          <a:latin typeface="Arial" panose="020B0604020202020204" pitchFamily="34" charset="0"/>
                          <a:cs typeface="Arial" panose="020B0604020202020204" pitchFamily="34" charset="0"/>
                        </a:rPr>
                        <a:t>0536T - Continuous recording of movement disorder symptoms, including bradykinesia, dyskinesia, and tremor for 6 days up to 10 days; download review, interpretation and report</a:t>
                      </a:r>
                    </a:p>
                  </a:txBody>
                  <a:tcPr/>
                </a:tc>
                <a:tc>
                  <a:txBody>
                    <a:bodyPr/>
                    <a:lstStyle/>
                    <a:p>
                      <a:r>
                        <a:rPr lang="en-US" b="0" i="0" dirty="0">
                          <a:solidFill>
                            <a:schemeClr val="bg1"/>
                          </a:solidFill>
                          <a:latin typeface="Arial" panose="020B0604020202020204" pitchFamily="34" charset="0"/>
                          <a:cs typeface="Arial" panose="020B0604020202020204" pitchFamily="34" charset="0"/>
                        </a:rPr>
                        <a:t>95999</a:t>
                      </a:r>
                    </a:p>
                  </a:txBody>
                  <a:tcPr/>
                </a:tc>
                <a:extLst>
                  <a:ext uri="{0D108BD9-81ED-4DB2-BD59-A6C34878D82A}">
                    <a16:rowId xmlns:a16="http://schemas.microsoft.com/office/drawing/2014/main" val="4187522002"/>
                  </a:ext>
                </a:extLst>
              </a:tr>
            </a:tbl>
          </a:graphicData>
        </a:graphic>
      </p:graphicFrame>
    </p:spTree>
    <p:extLst>
      <p:ext uri="{BB962C8B-B14F-4D97-AF65-F5344CB8AC3E}">
        <p14:creationId xmlns:p14="http://schemas.microsoft.com/office/powerpoint/2010/main" val="38532169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Deleted Codes - New &amp; Emerging Technology</a:t>
            </a:r>
          </a:p>
        </p:txBody>
      </p:sp>
      <p:graphicFrame>
        <p:nvGraphicFramePr>
          <p:cNvPr id="2" name="Table 2">
            <a:extLst>
              <a:ext uri="{FF2B5EF4-FFF2-40B4-BE49-F238E27FC236}">
                <a16:creationId xmlns:a16="http://schemas.microsoft.com/office/drawing/2014/main" id="{A144A98F-EA31-4001-B3E7-3D540A2CEAE5}"/>
              </a:ext>
            </a:extLst>
          </p:cNvPr>
          <p:cNvGraphicFramePr>
            <a:graphicFrameLocks noGrp="1"/>
          </p:cNvGraphicFramePr>
          <p:nvPr>
            <p:ph idx="1"/>
            <p:extLst>
              <p:ext uri="{D42A27DB-BD31-4B8C-83A1-F6EECF244321}">
                <p14:modId xmlns:p14="http://schemas.microsoft.com/office/powerpoint/2010/main" val="3923562901"/>
              </p:ext>
            </p:extLst>
          </p:nvPr>
        </p:nvGraphicFramePr>
        <p:xfrm>
          <a:off x="838200" y="1038225"/>
          <a:ext cx="10515599" cy="2743200"/>
        </p:xfrm>
        <a:graphic>
          <a:graphicData uri="http://schemas.openxmlformats.org/drawingml/2006/table">
            <a:tbl>
              <a:tblPr firstRow="1" bandRow="1">
                <a:tableStyleId>{5C22544A-7EE6-4342-B048-85BDC9FD1C3A}</a:tableStyleId>
              </a:tblPr>
              <a:tblGrid>
                <a:gridCol w="7086254">
                  <a:extLst>
                    <a:ext uri="{9D8B030D-6E8A-4147-A177-3AD203B41FA5}">
                      <a16:colId xmlns:a16="http://schemas.microsoft.com/office/drawing/2014/main" val="97017648"/>
                    </a:ext>
                  </a:extLst>
                </a:gridCol>
                <a:gridCol w="3429345">
                  <a:extLst>
                    <a:ext uri="{9D8B030D-6E8A-4147-A177-3AD203B41FA5}">
                      <a16:colId xmlns:a16="http://schemas.microsoft.com/office/drawing/2014/main" val="450099005"/>
                    </a:ext>
                  </a:extLst>
                </a:gridCol>
              </a:tblGrid>
              <a:tr h="334099">
                <a:tc>
                  <a:txBody>
                    <a:bodyPr/>
                    <a:lstStyle/>
                    <a:p>
                      <a:r>
                        <a:rPr lang="en-US" b="0" i="0" dirty="0">
                          <a:latin typeface="Arial" panose="020B0604020202020204" pitchFamily="34" charset="0"/>
                          <a:cs typeface="Arial" panose="020B0604020202020204" pitchFamily="34" charset="0"/>
                        </a:rPr>
                        <a:t>Deleted Code</a:t>
                      </a:r>
                    </a:p>
                  </a:txBody>
                  <a:tcPr/>
                </a:tc>
                <a:tc>
                  <a:txBody>
                    <a:bodyPr/>
                    <a:lstStyle/>
                    <a:p>
                      <a:r>
                        <a:rPr lang="en-US" b="0" i="0" dirty="0">
                          <a:latin typeface="Arial" panose="020B0604020202020204" pitchFamily="34" charset="0"/>
                          <a:cs typeface="Arial" panose="020B0604020202020204" pitchFamily="34" charset="0"/>
                        </a:rPr>
                        <a:t>Suggested Replacement Codes</a:t>
                      </a:r>
                    </a:p>
                  </a:txBody>
                  <a:tcPr/>
                </a:tc>
                <a:extLst>
                  <a:ext uri="{0D108BD9-81ED-4DB2-BD59-A6C34878D82A}">
                    <a16:rowId xmlns:a16="http://schemas.microsoft.com/office/drawing/2014/main" val="1839338463"/>
                  </a:ext>
                </a:extLst>
              </a:tr>
              <a:tr h="699861">
                <a:tc>
                  <a:txBody>
                    <a:bodyPr/>
                    <a:lstStyle/>
                    <a:p>
                      <a:r>
                        <a:rPr lang="en-US" b="0" i="0" dirty="0">
                          <a:solidFill>
                            <a:srgbClr val="FF0000"/>
                          </a:solidFill>
                          <a:latin typeface="Arial" panose="020B0604020202020204" pitchFamily="34" charset="0"/>
                          <a:cs typeface="Arial" panose="020B0604020202020204" pitchFamily="34" charset="0"/>
                        </a:rPr>
                        <a:t>0641T - Noncontact near-infrared spectroscopy studies of flap or </a:t>
                      </a:r>
                      <a:r>
                        <a:rPr lang="en-US" b="0" i="0">
                          <a:solidFill>
                            <a:srgbClr val="FF0000"/>
                          </a:solidFill>
                          <a:latin typeface="Arial" panose="020B0604020202020204" pitchFamily="34" charset="0"/>
                          <a:cs typeface="Arial" panose="020B0604020202020204" pitchFamily="34" charset="0"/>
                        </a:rPr>
                        <a:t>wound (eg, </a:t>
                      </a:r>
                      <a:r>
                        <a:rPr lang="en-US" b="0" i="0" dirty="0">
                          <a:solidFill>
                            <a:srgbClr val="FF0000"/>
                          </a:solidFill>
                          <a:latin typeface="Arial" panose="020B0604020202020204" pitchFamily="34" charset="0"/>
                          <a:cs typeface="Arial" panose="020B0604020202020204" pitchFamily="34" charset="0"/>
                        </a:rPr>
                        <a:t>for measurement of deoxyhemoglobin, oxyhemoglobin, and ratio of tissue oxygenation [StO2]); image acquisition only, each flap or wound</a:t>
                      </a:r>
                    </a:p>
                  </a:txBody>
                  <a:tcPr/>
                </a:tc>
                <a:tc>
                  <a:txBody>
                    <a:bodyPr/>
                    <a:lstStyle/>
                    <a:p>
                      <a:r>
                        <a:rPr lang="en-US" b="0" i="0" dirty="0">
                          <a:solidFill>
                            <a:schemeClr val="bg1"/>
                          </a:solidFill>
                          <a:latin typeface="Arial" panose="020B0604020202020204" pitchFamily="34" charset="0"/>
                          <a:cs typeface="Arial" panose="020B0604020202020204" pitchFamily="34" charset="0"/>
                        </a:rPr>
                        <a:t>0859T</a:t>
                      </a:r>
                    </a:p>
                    <a:p>
                      <a:r>
                        <a:rPr lang="en-US" b="0" i="0" dirty="0">
                          <a:solidFill>
                            <a:schemeClr val="bg1"/>
                          </a:solidFill>
                          <a:latin typeface="Arial" panose="020B0604020202020204" pitchFamily="34" charset="0"/>
                          <a:cs typeface="Arial" panose="020B0604020202020204" pitchFamily="34" charset="0"/>
                        </a:rPr>
                        <a:t>0860T</a:t>
                      </a:r>
                    </a:p>
                  </a:txBody>
                  <a:tcPr/>
                </a:tc>
                <a:extLst>
                  <a:ext uri="{0D108BD9-81ED-4DB2-BD59-A6C34878D82A}">
                    <a16:rowId xmlns:a16="http://schemas.microsoft.com/office/drawing/2014/main" val="1779220387"/>
                  </a:ext>
                </a:extLst>
              </a:tr>
              <a:tr h="699861">
                <a:tc>
                  <a:txBody>
                    <a:bodyPr/>
                    <a:lstStyle/>
                    <a:p>
                      <a:r>
                        <a:rPr lang="en-US" b="0" i="0" dirty="0">
                          <a:solidFill>
                            <a:srgbClr val="FF0000"/>
                          </a:solidFill>
                          <a:latin typeface="Arial" panose="020B0604020202020204" pitchFamily="34" charset="0"/>
                          <a:cs typeface="Arial" panose="020B0604020202020204" pitchFamily="34" charset="0"/>
                        </a:rPr>
                        <a:t>0642T - Noncontact near-infrared spectroscopy studies of flap or </a:t>
                      </a:r>
                      <a:r>
                        <a:rPr lang="en-US" b="0" i="0">
                          <a:solidFill>
                            <a:srgbClr val="FF0000"/>
                          </a:solidFill>
                          <a:latin typeface="Arial" panose="020B0604020202020204" pitchFamily="34" charset="0"/>
                          <a:cs typeface="Arial" panose="020B0604020202020204" pitchFamily="34" charset="0"/>
                        </a:rPr>
                        <a:t>wound (eg, </a:t>
                      </a:r>
                      <a:r>
                        <a:rPr lang="en-US" b="0" i="0" dirty="0">
                          <a:solidFill>
                            <a:srgbClr val="FF0000"/>
                          </a:solidFill>
                          <a:latin typeface="Arial" panose="020B0604020202020204" pitchFamily="34" charset="0"/>
                          <a:cs typeface="Arial" panose="020B0604020202020204" pitchFamily="34" charset="0"/>
                        </a:rPr>
                        <a:t>for measurement of deoxyhemoglobin, oxyhemoglobin, and ratio of tissue oxygenation [StO2]); interpretation and report only, each flap or wound</a:t>
                      </a:r>
                    </a:p>
                  </a:txBody>
                  <a:tcPr/>
                </a:tc>
                <a:tc>
                  <a:txBody>
                    <a:bodyPr/>
                    <a:lstStyle/>
                    <a:p>
                      <a:r>
                        <a:rPr lang="en-US" b="0" i="0" dirty="0">
                          <a:solidFill>
                            <a:schemeClr val="bg1"/>
                          </a:solidFill>
                          <a:latin typeface="Arial" panose="020B0604020202020204" pitchFamily="34" charset="0"/>
                          <a:cs typeface="Arial" panose="020B0604020202020204" pitchFamily="34" charset="0"/>
                        </a:rPr>
                        <a:t>0859T</a:t>
                      </a:r>
                    </a:p>
                    <a:p>
                      <a:r>
                        <a:rPr lang="en-US" b="0" i="0" dirty="0">
                          <a:solidFill>
                            <a:schemeClr val="bg1"/>
                          </a:solidFill>
                          <a:latin typeface="Arial" panose="020B0604020202020204" pitchFamily="34" charset="0"/>
                          <a:cs typeface="Arial" panose="020B0604020202020204" pitchFamily="34" charset="0"/>
                        </a:rPr>
                        <a:t>0860T</a:t>
                      </a:r>
                    </a:p>
                  </a:txBody>
                  <a:tcPr/>
                </a:tc>
                <a:extLst>
                  <a:ext uri="{0D108BD9-81ED-4DB2-BD59-A6C34878D82A}">
                    <a16:rowId xmlns:a16="http://schemas.microsoft.com/office/drawing/2014/main" val="4036026213"/>
                  </a:ext>
                </a:extLst>
              </a:tr>
            </a:tbl>
          </a:graphicData>
        </a:graphic>
      </p:graphicFrame>
    </p:spTree>
    <p:extLst>
      <p:ext uri="{BB962C8B-B14F-4D97-AF65-F5344CB8AC3E}">
        <p14:creationId xmlns:p14="http://schemas.microsoft.com/office/powerpoint/2010/main" val="29511620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New &amp; Emerging Technology</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903684366"/>
              </p:ext>
            </p:extLst>
          </p:nvPr>
        </p:nvGraphicFramePr>
        <p:xfrm>
          <a:off x="838200" y="1038225"/>
          <a:ext cx="10515598" cy="2108200"/>
        </p:xfrm>
        <a:graphic>
          <a:graphicData uri="http://schemas.openxmlformats.org/drawingml/2006/table">
            <a:tbl>
              <a:tblPr firstRow="1" bandRow="1">
                <a:tableStyleId>{5C22544A-7EE6-4342-B048-85BDC9FD1C3A}</a:tableStyleId>
              </a:tblPr>
              <a:tblGrid>
                <a:gridCol w="849745">
                  <a:extLst>
                    <a:ext uri="{9D8B030D-6E8A-4147-A177-3AD203B41FA5}">
                      <a16:colId xmlns:a16="http://schemas.microsoft.com/office/drawing/2014/main" val="1568483403"/>
                    </a:ext>
                  </a:extLst>
                </a:gridCol>
                <a:gridCol w="4918765">
                  <a:extLst>
                    <a:ext uri="{9D8B030D-6E8A-4147-A177-3AD203B41FA5}">
                      <a16:colId xmlns:a16="http://schemas.microsoft.com/office/drawing/2014/main" val="2230095131"/>
                    </a:ext>
                  </a:extLst>
                </a:gridCol>
                <a:gridCol w="4747088">
                  <a:extLst>
                    <a:ext uri="{9D8B030D-6E8A-4147-A177-3AD203B41FA5}">
                      <a16:colId xmlns:a16="http://schemas.microsoft.com/office/drawing/2014/main" val="4192438949"/>
                    </a:ext>
                  </a:extLst>
                </a:gridCol>
              </a:tblGrid>
              <a:tr h="370840">
                <a:tc>
                  <a:txBody>
                    <a:bodyPr/>
                    <a:lstStyle/>
                    <a:p>
                      <a:r>
                        <a:rPr lang="en-US" sz="1600" dirty="0"/>
                        <a:t>Code</a:t>
                      </a:r>
                    </a:p>
                  </a:txBody>
                  <a:tcPr/>
                </a:tc>
                <a:tc>
                  <a:txBody>
                    <a:bodyPr/>
                    <a:lstStyle/>
                    <a:p>
                      <a:r>
                        <a:rPr lang="en-US" sz="1600" dirty="0"/>
                        <a:t>2024 Long Description</a:t>
                      </a:r>
                    </a:p>
                  </a:txBody>
                  <a:tcPr/>
                </a:tc>
                <a:tc>
                  <a:txBody>
                    <a:bodyPr/>
                    <a:lstStyle/>
                    <a:p>
                      <a:r>
                        <a:rPr lang="en-US" sz="1600" dirty="0"/>
                        <a:t>2023 Long Description</a:t>
                      </a:r>
                    </a:p>
                  </a:txBody>
                  <a:tcPr/>
                </a:tc>
                <a:extLst>
                  <a:ext uri="{0D108BD9-81ED-4DB2-BD59-A6C34878D82A}">
                    <a16:rowId xmlns:a16="http://schemas.microsoft.com/office/drawing/2014/main" val="4115167710"/>
                  </a:ext>
                </a:extLst>
              </a:tr>
              <a:tr h="370840">
                <a:tc>
                  <a:txBody>
                    <a:bodyPr/>
                    <a:lstStyle/>
                    <a:p>
                      <a:r>
                        <a:rPr lang="en-US" sz="1800" strike="noStrike" dirty="0">
                          <a:solidFill>
                            <a:schemeClr val="bg1"/>
                          </a:solidFill>
                        </a:rPr>
                        <a:t>0640T</a:t>
                      </a:r>
                    </a:p>
                  </a:txBody>
                  <a:tcPr/>
                </a:tc>
                <a:tc>
                  <a:txBody>
                    <a:bodyPr/>
                    <a:lstStyle/>
                    <a:p>
                      <a:r>
                        <a:rPr lang="en-US" sz="1800" u="none" strike="noStrike" dirty="0">
                          <a:solidFill>
                            <a:schemeClr val="bg1"/>
                          </a:solidFill>
                        </a:rPr>
                        <a:t>Noncontact near-infrared spectroscopy (e.g., for measurement of deoxyhemoglobin, oxyhemoglobin, and ratio of tissue oxygenation), </a:t>
                      </a:r>
                      <a:r>
                        <a:rPr lang="en-US" sz="1800" u="sng" strike="noStrike" dirty="0">
                          <a:solidFill>
                            <a:srgbClr val="FF0000"/>
                          </a:solidFill>
                        </a:rPr>
                        <a:t>other than for screening for peripheral arterial disease, </a:t>
                      </a:r>
                      <a:r>
                        <a:rPr lang="en-US" sz="1800" u="none" strike="noStrike" dirty="0">
                          <a:solidFill>
                            <a:schemeClr val="bg1"/>
                          </a:solidFill>
                        </a:rPr>
                        <a:t>image acquisition, interpretation, and report</a:t>
                      </a:r>
                      <a:r>
                        <a:rPr lang="en-US" sz="1800" u="sng" strike="noStrike" dirty="0">
                          <a:solidFill>
                            <a:srgbClr val="FF0000"/>
                          </a:solidFill>
                        </a:rPr>
                        <a:t>; first anatomic site</a:t>
                      </a:r>
                    </a:p>
                  </a:txBody>
                  <a:tcPr/>
                </a:tc>
                <a:tc>
                  <a:txBody>
                    <a:bodyPr/>
                    <a:lstStyle/>
                    <a:p>
                      <a:r>
                        <a:rPr lang="en-US" sz="1800" u="none" strike="noStrike" baseline="0" dirty="0">
                          <a:solidFill>
                            <a:schemeClr val="bg1"/>
                          </a:solidFill>
                        </a:rPr>
                        <a:t>Noncontact near-infrared spectroscopy </a:t>
                      </a:r>
                      <a:r>
                        <a:rPr lang="en-US" sz="1800" u="none" strike="sngStrike" baseline="0" dirty="0">
                          <a:solidFill>
                            <a:srgbClr val="FF0000"/>
                          </a:solidFill>
                        </a:rPr>
                        <a:t>studies of flap or wound </a:t>
                      </a:r>
                      <a:r>
                        <a:rPr lang="en-US" sz="1800" u="none" strike="noStrike" baseline="0" dirty="0">
                          <a:solidFill>
                            <a:schemeClr val="bg1"/>
                          </a:solidFill>
                        </a:rPr>
                        <a:t>(e.g., for measurement of deoxyhemoglobin, oxyhemoglobin, and ratio of tissue oxygenation [StO2]); image acquisition, interpretation and report</a:t>
                      </a:r>
                      <a:r>
                        <a:rPr lang="en-US" sz="1800" u="none" strike="sngStrike" baseline="0" dirty="0">
                          <a:solidFill>
                            <a:srgbClr val="FF0000"/>
                          </a:solidFill>
                        </a:rPr>
                        <a:t>, each flap or wound</a:t>
                      </a:r>
                    </a:p>
                  </a:txBody>
                  <a:tcPr/>
                </a:tc>
                <a:extLst>
                  <a:ext uri="{0D108BD9-81ED-4DB2-BD59-A6C34878D82A}">
                    <a16:rowId xmlns:a16="http://schemas.microsoft.com/office/drawing/2014/main" val="779727984"/>
                  </a:ext>
                </a:extLst>
              </a:tr>
            </a:tbl>
          </a:graphicData>
        </a:graphic>
      </p:graphicFrame>
    </p:spTree>
    <p:extLst>
      <p:ext uri="{BB962C8B-B14F-4D97-AF65-F5344CB8AC3E}">
        <p14:creationId xmlns:p14="http://schemas.microsoft.com/office/powerpoint/2010/main" val="1199786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Deleted Codes - New &amp; Emerging Technology</a:t>
            </a:r>
          </a:p>
        </p:txBody>
      </p:sp>
      <p:graphicFrame>
        <p:nvGraphicFramePr>
          <p:cNvPr id="2" name="Table 2">
            <a:extLst>
              <a:ext uri="{FF2B5EF4-FFF2-40B4-BE49-F238E27FC236}">
                <a16:creationId xmlns:a16="http://schemas.microsoft.com/office/drawing/2014/main" id="{A144A98F-EA31-4001-B3E7-3D540A2CEAE5}"/>
              </a:ext>
            </a:extLst>
          </p:cNvPr>
          <p:cNvGraphicFramePr>
            <a:graphicFrameLocks noGrp="1"/>
          </p:cNvGraphicFramePr>
          <p:nvPr>
            <p:ph idx="1"/>
            <p:extLst>
              <p:ext uri="{D42A27DB-BD31-4B8C-83A1-F6EECF244321}">
                <p14:modId xmlns:p14="http://schemas.microsoft.com/office/powerpoint/2010/main" val="2842256533"/>
              </p:ext>
            </p:extLst>
          </p:nvPr>
        </p:nvGraphicFramePr>
        <p:xfrm>
          <a:off x="838200" y="1038225"/>
          <a:ext cx="10515599" cy="3017520"/>
        </p:xfrm>
        <a:graphic>
          <a:graphicData uri="http://schemas.openxmlformats.org/drawingml/2006/table">
            <a:tbl>
              <a:tblPr firstRow="1" bandRow="1">
                <a:tableStyleId>{5C22544A-7EE6-4342-B048-85BDC9FD1C3A}</a:tableStyleId>
              </a:tblPr>
              <a:tblGrid>
                <a:gridCol w="7086254">
                  <a:extLst>
                    <a:ext uri="{9D8B030D-6E8A-4147-A177-3AD203B41FA5}">
                      <a16:colId xmlns:a16="http://schemas.microsoft.com/office/drawing/2014/main" val="97017648"/>
                    </a:ext>
                  </a:extLst>
                </a:gridCol>
                <a:gridCol w="3429345">
                  <a:extLst>
                    <a:ext uri="{9D8B030D-6E8A-4147-A177-3AD203B41FA5}">
                      <a16:colId xmlns:a16="http://schemas.microsoft.com/office/drawing/2014/main" val="450099005"/>
                    </a:ext>
                  </a:extLst>
                </a:gridCol>
              </a:tblGrid>
              <a:tr h="334099">
                <a:tc>
                  <a:txBody>
                    <a:bodyPr/>
                    <a:lstStyle/>
                    <a:p>
                      <a:r>
                        <a:rPr lang="en-US" b="0" i="0" dirty="0">
                          <a:latin typeface="Arial" panose="020B0604020202020204" pitchFamily="34" charset="0"/>
                          <a:cs typeface="Arial" panose="020B0604020202020204" pitchFamily="34" charset="0"/>
                        </a:rPr>
                        <a:t>Deleted Code</a:t>
                      </a:r>
                    </a:p>
                  </a:txBody>
                  <a:tcPr/>
                </a:tc>
                <a:tc>
                  <a:txBody>
                    <a:bodyPr/>
                    <a:lstStyle/>
                    <a:p>
                      <a:r>
                        <a:rPr lang="en-US" b="0" i="0" dirty="0">
                          <a:latin typeface="Arial" panose="020B0604020202020204" pitchFamily="34" charset="0"/>
                          <a:cs typeface="Arial" panose="020B0604020202020204" pitchFamily="34" charset="0"/>
                        </a:rPr>
                        <a:t>Suggested Replacement Codes</a:t>
                      </a:r>
                    </a:p>
                  </a:txBody>
                  <a:tcPr/>
                </a:tc>
                <a:extLst>
                  <a:ext uri="{0D108BD9-81ED-4DB2-BD59-A6C34878D82A}">
                    <a16:rowId xmlns:a16="http://schemas.microsoft.com/office/drawing/2014/main" val="1839338463"/>
                  </a:ext>
                </a:extLst>
              </a:tr>
              <a:tr h="699861">
                <a:tc>
                  <a:txBody>
                    <a:bodyPr/>
                    <a:lstStyle/>
                    <a:p>
                      <a:r>
                        <a:rPr lang="en-US" b="0" i="0" dirty="0">
                          <a:solidFill>
                            <a:srgbClr val="FF0000"/>
                          </a:solidFill>
                          <a:latin typeface="Arial" panose="020B0604020202020204" pitchFamily="34" charset="0"/>
                          <a:cs typeface="Arial" panose="020B0604020202020204" pitchFamily="34" charset="0"/>
                        </a:rPr>
                        <a:t>0768T - Transcutaneous magnetic stimulation by focused low-frequency electromagnetic pulse, peripheral nerve, subsequent treatment, including noninvasive electroneurographic localization (nerve conduction localization), when performed; first nerve</a:t>
                      </a:r>
                    </a:p>
                  </a:txBody>
                  <a:tcPr/>
                </a:tc>
                <a:tc>
                  <a:txBody>
                    <a:bodyPr/>
                    <a:lstStyle/>
                    <a:p>
                      <a:r>
                        <a:rPr lang="en-US" b="0" i="0" dirty="0">
                          <a:solidFill>
                            <a:schemeClr val="bg1"/>
                          </a:solidFill>
                          <a:latin typeface="Arial" panose="020B0604020202020204" pitchFamily="34" charset="0"/>
                          <a:cs typeface="Arial" panose="020B0604020202020204" pitchFamily="34" charset="0"/>
                        </a:rPr>
                        <a:t>0766T</a:t>
                      </a:r>
                    </a:p>
                  </a:txBody>
                  <a:tcPr/>
                </a:tc>
                <a:extLst>
                  <a:ext uri="{0D108BD9-81ED-4DB2-BD59-A6C34878D82A}">
                    <a16:rowId xmlns:a16="http://schemas.microsoft.com/office/drawing/2014/main" val="1779220387"/>
                  </a:ext>
                </a:extLst>
              </a:tr>
              <a:tr h="699861">
                <a:tc>
                  <a:txBody>
                    <a:bodyPr/>
                    <a:lstStyle/>
                    <a:p>
                      <a:r>
                        <a:rPr lang="en-US" b="0" i="0" dirty="0">
                          <a:solidFill>
                            <a:srgbClr val="FF0000"/>
                          </a:solidFill>
                          <a:latin typeface="Arial" panose="020B0604020202020204" pitchFamily="34" charset="0"/>
                          <a:cs typeface="Arial" panose="020B0604020202020204" pitchFamily="34" charset="0"/>
                        </a:rPr>
                        <a:t>0769T - Transcutaneous magnetic stimulation by focused low-frequency electromagnetic pulse, peripheral nerve, subsequent treatment, including noninvasive electroneurographic localization (nerve conduction localization), when performed; each additional nerve (List separately in addition to code for primary procedure)</a:t>
                      </a:r>
                    </a:p>
                  </a:txBody>
                  <a:tcPr/>
                </a:tc>
                <a:tc>
                  <a:txBody>
                    <a:bodyPr/>
                    <a:lstStyle/>
                    <a:p>
                      <a:r>
                        <a:rPr lang="en-US" b="0" i="0" dirty="0">
                          <a:solidFill>
                            <a:schemeClr val="bg1"/>
                          </a:solidFill>
                          <a:latin typeface="Arial" panose="020B0604020202020204" pitchFamily="34" charset="0"/>
                          <a:cs typeface="Arial" panose="020B0604020202020204" pitchFamily="34" charset="0"/>
                        </a:rPr>
                        <a:t>0767T</a:t>
                      </a:r>
                    </a:p>
                  </a:txBody>
                  <a:tcPr/>
                </a:tc>
                <a:extLst>
                  <a:ext uri="{0D108BD9-81ED-4DB2-BD59-A6C34878D82A}">
                    <a16:rowId xmlns:a16="http://schemas.microsoft.com/office/drawing/2014/main" val="4036026213"/>
                  </a:ext>
                </a:extLst>
              </a:tr>
            </a:tbl>
          </a:graphicData>
        </a:graphic>
      </p:graphicFrame>
      <p:sp>
        <p:nvSpPr>
          <p:cNvPr id="3" name="TextBox 2">
            <a:extLst>
              <a:ext uri="{FF2B5EF4-FFF2-40B4-BE49-F238E27FC236}">
                <a16:creationId xmlns:a16="http://schemas.microsoft.com/office/drawing/2014/main" id="{A0B80F1C-2D63-6425-0DA7-45C97A131120}"/>
              </a:ext>
            </a:extLst>
          </p:cNvPr>
          <p:cNvSpPr txBox="1"/>
          <p:nvPr/>
        </p:nvSpPr>
        <p:spPr>
          <a:xfrm>
            <a:off x="838200" y="4369376"/>
            <a:ext cx="10515600" cy="1200329"/>
          </a:xfrm>
          <a:prstGeom prst="rect">
            <a:avLst/>
          </a:prstGeom>
          <a:noFill/>
          <a:ln w="19050">
            <a:solidFill>
              <a:schemeClr val="tx1">
                <a:lumMod val="75000"/>
              </a:schemeClr>
            </a:solidFill>
          </a:ln>
        </p:spPr>
        <p:txBody>
          <a:bodyPr wrap="square" rtlCol="0">
            <a:spAutoFit/>
          </a:bodyPr>
          <a:lstStyle/>
          <a:p>
            <a:pPr marL="285750" indent="-285750">
              <a:buFont typeface="Wingdings" panose="05000000000000000000" pitchFamily="2" charset="2"/>
              <a:buChar char="§"/>
            </a:pPr>
            <a:r>
              <a:rPr lang="en-US" dirty="0">
                <a:solidFill>
                  <a:schemeClr val="bg1"/>
                </a:solidFill>
              </a:rPr>
              <a:t>Prior to 2024 procedure is divided into initial and subsequent treatments</a:t>
            </a:r>
          </a:p>
          <a:p>
            <a:pPr marL="285750" indent="-285750">
              <a:buFont typeface="Wingdings" panose="05000000000000000000" pitchFamily="2" charset="2"/>
              <a:buChar char="§"/>
            </a:pPr>
            <a:r>
              <a:rPr lang="en-US" dirty="0">
                <a:solidFill>
                  <a:schemeClr val="bg1"/>
                </a:solidFill>
              </a:rPr>
              <a:t>Codes describe transcutaneous magnetic stimulation to treat chronic nerve pain</a:t>
            </a:r>
          </a:p>
          <a:p>
            <a:pPr marL="285750" indent="-285750">
              <a:buFont typeface="Wingdings" panose="05000000000000000000" pitchFamily="2" charset="2"/>
              <a:buChar char="§"/>
            </a:pPr>
            <a:r>
              <a:rPr lang="en-US" dirty="0">
                <a:solidFill>
                  <a:schemeClr val="bg1"/>
                </a:solidFill>
              </a:rPr>
              <a:t>Nerve conduction may be used as guidance but is not separately reported; a separate diagnostic nerve conduction study prior to treatment may be separately reported</a:t>
            </a:r>
          </a:p>
        </p:txBody>
      </p:sp>
    </p:spTree>
    <p:extLst>
      <p:ext uri="{BB962C8B-B14F-4D97-AF65-F5344CB8AC3E}">
        <p14:creationId xmlns:p14="http://schemas.microsoft.com/office/powerpoint/2010/main" val="2485017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Radiology Section</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a:xfrm>
            <a:off x="838200" y="1038226"/>
            <a:ext cx="5484223" cy="4638673"/>
          </a:xfrm>
        </p:spPr>
        <p:txBody>
          <a:bodyPr/>
          <a:lstStyle/>
          <a:p>
            <a:pPr marL="283464" lvl="1" indent="0">
              <a:buNone/>
            </a:pPr>
            <a:endParaRPr lang="en-US" sz="2200" dirty="0"/>
          </a:p>
          <a:p>
            <a:pPr marL="740664" lvl="1" indent="-457200"/>
            <a:r>
              <a:rPr lang="en-US" sz="2200" dirty="0"/>
              <a:t>76984 - Ultrasound, intraoperative thoracic aorta (e.g., </a:t>
            </a:r>
            <a:r>
              <a:rPr lang="en-US" sz="2200" dirty="0" err="1"/>
              <a:t>epiaortic</a:t>
            </a:r>
            <a:r>
              <a:rPr lang="en-US" sz="2200" dirty="0"/>
              <a:t>), diagnostic</a:t>
            </a:r>
          </a:p>
          <a:p>
            <a:pPr marL="1197864" lvl="2" indent="-457200"/>
            <a:r>
              <a:rPr lang="en-US" sz="1800" dirty="0"/>
              <a:t>Limits exposure to radiation and iodinated contrast</a:t>
            </a:r>
          </a:p>
          <a:p>
            <a:pPr marL="1197864" lvl="2" indent="-457200"/>
            <a:r>
              <a:rPr lang="en-US" sz="1800" dirty="0"/>
              <a:t>Allows physician to “see” and avoid aortic disease</a:t>
            </a:r>
          </a:p>
          <a:p>
            <a:pPr marL="1197864" lvl="2" indent="-457200"/>
            <a:r>
              <a:rPr lang="en-US" sz="1800" dirty="0"/>
              <a:t>Also used to assess for leaks following EVAR</a:t>
            </a:r>
          </a:p>
        </p:txBody>
      </p:sp>
      <p:pic>
        <p:nvPicPr>
          <p:cNvPr id="4" name="Content Placeholder 3" descr="A doctor performing a surgery&#10;&#10;Description automatically generated with medium confidence">
            <a:extLst>
              <a:ext uri="{FF2B5EF4-FFF2-40B4-BE49-F238E27FC236}">
                <a16:creationId xmlns:a16="http://schemas.microsoft.com/office/drawing/2014/main" id="{F9AA2DFD-82DC-7653-1046-31D01AFA52BB}"/>
              </a:ext>
            </a:extLst>
          </p:cNvPr>
          <p:cNvPicPr>
            <a:picLocks noGrp="1" noChangeAspect="1"/>
          </p:cNvPicPr>
          <p:nvPr>
            <p:ph sz="half" idx="4294967295"/>
          </p:nvPr>
        </p:nvPicPr>
        <p:blipFill>
          <a:blip r:embed="rId3"/>
          <a:stretch>
            <a:fillRect/>
          </a:stretch>
        </p:blipFill>
        <p:spPr>
          <a:xfrm>
            <a:off x="7052854" y="2031637"/>
            <a:ext cx="4381500" cy="2463800"/>
          </a:xfrm>
        </p:spPr>
      </p:pic>
    </p:spTree>
    <p:extLst>
      <p:ext uri="{BB962C8B-B14F-4D97-AF65-F5344CB8AC3E}">
        <p14:creationId xmlns:p14="http://schemas.microsoft.com/office/powerpoint/2010/main" val="35807323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New &amp; Emerging Technology</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3938212922"/>
              </p:ext>
            </p:extLst>
          </p:nvPr>
        </p:nvGraphicFramePr>
        <p:xfrm>
          <a:off x="848412" y="1038225"/>
          <a:ext cx="10505386" cy="3327400"/>
        </p:xfrm>
        <a:graphic>
          <a:graphicData uri="http://schemas.openxmlformats.org/drawingml/2006/table">
            <a:tbl>
              <a:tblPr firstRow="1" bandRow="1">
                <a:tableStyleId>{5C22544A-7EE6-4342-B048-85BDC9FD1C3A}</a:tableStyleId>
              </a:tblPr>
              <a:tblGrid>
                <a:gridCol w="726907">
                  <a:extLst>
                    <a:ext uri="{9D8B030D-6E8A-4147-A177-3AD203B41FA5}">
                      <a16:colId xmlns:a16="http://schemas.microsoft.com/office/drawing/2014/main" val="1568483403"/>
                    </a:ext>
                  </a:extLst>
                </a:gridCol>
                <a:gridCol w="5031391">
                  <a:extLst>
                    <a:ext uri="{9D8B030D-6E8A-4147-A177-3AD203B41FA5}">
                      <a16:colId xmlns:a16="http://schemas.microsoft.com/office/drawing/2014/main" val="2230095131"/>
                    </a:ext>
                  </a:extLst>
                </a:gridCol>
                <a:gridCol w="4747088">
                  <a:extLst>
                    <a:ext uri="{9D8B030D-6E8A-4147-A177-3AD203B41FA5}">
                      <a16:colId xmlns:a16="http://schemas.microsoft.com/office/drawing/2014/main" val="4192438949"/>
                    </a:ext>
                  </a:extLst>
                </a:gridCol>
              </a:tblGrid>
              <a:tr h="370840">
                <a:tc>
                  <a:txBody>
                    <a:bodyPr/>
                    <a:lstStyle/>
                    <a:p>
                      <a:r>
                        <a:rPr lang="en-US" sz="1600" dirty="0"/>
                        <a:t>Code</a:t>
                      </a:r>
                    </a:p>
                  </a:txBody>
                  <a:tcPr/>
                </a:tc>
                <a:tc>
                  <a:txBody>
                    <a:bodyPr/>
                    <a:lstStyle/>
                    <a:p>
                      <a:r>
                        <a:rPr lang="en-US" sz="1600" dirty="0"/>
                        <a:t>2024 Long Description</a:t>
                      </a:r>
                    </a:p>
                  </a:txBody>
                  <a:tcPr/>
                </a:tc>
                <a:tc>
                  <a:txBody>
                    <a:bodyPr/>
                    <a:lstStyle/>
                    <a:p>
                      <a:r>
                        <a:rPr lang="en-US" sz="1600" dirty="0"/>
                        <a:t>2023 Long Description</a:t>
                      </a:r>
                    </a:p>
                  </a:txBody>
                  <a:tcPr/>
                </a:tc>
                <a:extLst>
                  <a:ext uri="{0D108BD9-81ED-4DB2-BD59-A6C34878D82A}">
                    <a16:rowId xmlns:a16="http://schemas.microsoft.com/office/drawing/2014/main" val="4115167710"/>
                  </a:ext>
                </a:extLst>
              </a:tr>
              <a:tr h="370840">
                <a:tc>
                  <a:txBody>
                    <a:bodyPr/>
                    <a:lstStyle/>
                    <a:p>
                      <a:r>
                        <a:rPr lang="en-US" sz="1400" strike="noStrike" dirty="0">
                          <a:solidFill>
                            <a:schemeClr val="bg1"/>
                          </a:solidFill>
                        </a:rPr>
                        <a:t>0766T</a:t>
                      </a:r>
                    </a:p>
                  </a:txBody>
                  <a:tcPr/>
                </a:tc>
                <a:tc>
                  <a:txBody>
                    <a:bodyPr/>
                    <a:lstStyle/>
                    <a:p>
                      <a:r>
                        <a:rPr lang="en-US" sz="1400" u="none" strike="noStrike" dirty="0">
                          <a:solidFill>
                            <a:schemeClr val="bg1"/>
                          </a:solidFill>
                        </a:rPr>
                        <a:t>Transcutaneous magnetic stimulation by focused low-frequency electromagnetic pulse, peripheral nerve, with identification and marking of the treatment location, including noninvasive electroneurographic localization (nerve conduction localization), when performed; first nerve</a:t>
                      </a:r>
                    </a:p>
                  </a:txBody>
                  <a:tcPr/>
                </a:tc>
                <a:tc>
                  <a:txBody>
                    <a:bodyPr/>
                    <a:lstStyle/>
                    <a:p>
                      <a:r>
                        <a:rPr lang="en-US" sz="1400" u="none" strike="noStrike" baseline="0" dirty="0">
                          <a:solidFill>
                            <a:schemeClr val="bg1"/>
                          </a:solidFill>
                        </a:rPr>
                        <a:t>Transcutaneous magnetic stimulation by focused low-frequency electromagnetic pulse, peripheral nerve, </a:t>
                      </a:r>
                      <a:r>
                        <a:rPr lang="en-US" sz="1400" u="none" strike="sngStrike" baseline="0" dirty="0">
                          <a:solidFill>
                            <a:srgbClr val="FF0000"/>
                          </a:solidFill>
                        </a:rPr>
                        <a:t>initial treatment</a:t>
                      </a:r>
                      <a:r>
                        <a:rPr lang="en-US" sz="1400" u="none" strike="noStrike" baseline="0" dirty="0">
                          <a:solidFill>
                            <a:schemeClr val="bg1"/>
                          </a:solidFill>
                        </a:rPr>
                        <a:t>, with identification and marking of the treatment location, including noninvasive electroneurographic localization (nerve conduction localization), when performed; first nerve</a:t>
                      </a:r>
                    </a:p>
                  </a:txBody>
                  <a:tcPr/>
                </a:tc>
                <a:extLst>
                  <a:ext uri="{0D108BD9-81ED-4DB2-BD59-A6C34878D82A}">
                    <a16:rowId xmlns:a16="http://schemas.microsoft.com/office/drawing/2014/main" val="779727984"/>
                  </a:ext>
                </a:extLst>
              </a:tr>
              <a:tr h="370840">
                <a:tc>
                  <a:txBody>
                    <a:bodyPr/>
                    <a:lstStyle/>
                    <a:p>
                      <a:r>
                        <a:rPr lang="en-US" sz="1400" strike="noStrike" dirty="0">
                          <a:solidFill>
                            <a:schemeClr val="bg1"/>
                          </a:solidFill>
                        </a:rPr>
                        <a:t>0767T</a:t>
                      </a:r>
                    </a:p>
                  </a:txBody>
                  <a:tcPr/>
                </a:tc>
                <a:tc>
                  <a:txBody>
                    <a:bodyPr/>
                    <a:lstStyle/>
                    <a:p>
                      <a:r>
                        <a:rPr lang="en-US" sz="1400" u="none" strike="noStrike" dirty="0">
                          <a:solidFill>
                            <a:schemeClr val="bg1"/>
                          </a:solidFill>
                        </a:rPr>
                        <a:t>Transcutaneous magnetic stimulation by focused low-frequency electromagnetic pulse, peripheral nerve, with identification and marking of the treatment location, including noninvasive electroneurographic localization (nerve conduction localization), when performed; each additional nerve (List separately in addition to code for primary procedure)</a:t>
                      </a:r>
                    </a:p>
                  </a:txBody>
                  <a:tcPr/>
                </a:tc>
                <a:tc>
                  <a:txBody>
                    <a:bodyPr/>
                    <a:lstStyle/>
                    <a:p>
                      <a:r>
                        <a:rPr lang="en-US" sz="1400" u="none" strike="noStrike" baseline="0" dirty="0">
                          <a:solidFill>
                            <a:schemeClr val="bg1"/>
                          </a:solidFill>
                        </a:rPr>
                        <a:t>Transcutaneous magnetic stimulation by focused low-frequency electromagnetic pulse, peripheral nerve, </a:t>
                      </a:r>
                      <a:r>
                        <a:rPr lang="en-US" sz="1400" u="none" strike="sngStrike" baseline="0" dirty="0">
                          <a:solidFill>
                            <a:srgbClr val="FF0000"/>
                          </a:solidFill>
                        </a:rPr>
                        <a:t>initial treatment</a:t>
                      </a:r>
                      <a:r>
                        <a:rPr lang="en-US" sz="1400" u="none" strike="noStrike" baseline="0" dirty="0">
                          <a:solidFill>
                            <a:schemeClr val="bg1"/>
                          </a:solidFill>
                        </a:rPr>
                        <a:t>, with identification and marking of the treatment location, including noninvasive electroneurographic localization (nerve conduction localization), when performed; each additional nerve (List separately in addition to code for primary procedure)</a:t>
                      </a:r>
                    </a:p>
                  </a:txBody>
                  <a:tcPr/>
                </a:tc>
                <a:extLst>
                  <a:ext uri="{0D108BD9-81ED-4DB2-BD59-A6C34878D82A}">
                    <a16:rowId xmlns:a16="http://schemas.microsoft.com/office/drawing/2014/main" val="347031892"/>
                  </a:ext>
                </a:extLst>
              </a:tr>
            </a:tbl>
          </a:graphicData>
        </a:graphic>
      </p:graphicFrame>
    </p:spTree>
    <p:extLst>
      <p:ext uri="{BB962C8B-B14F-4D97-AF65-F5344CB8AC3E}">
        <p14:creationId xmlns:p14="http://schemas.microsoft.com/office/powerpoint/2010/main" val="30244037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New &amp; Emerging Technology</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3131054917"/>
              </p:ext>
            </p:extLst>
          </p:nvPr>
        </p:nvGraphicFramePr>
        <p:xfrm>
          <a:off x="838200" y="1038225"/>
          <a:ext cx="10515598" cy="4394200"/>
        </p:xfrm>
        <a:graphic>
          <a:graphicData uri="http://schemas.openxmlformats.org/drawingml/2006/table">
            <a:tbl>
              <a:tblPr firstRow="1" bandRow="1">
                <a:tableStyleId>{5C22544A-7EE6-4342-B048-85BDC9FD1C3A}</a:tableStyleId>
              </a:tblPr>
              <a:tblGrid>
                <a:gridCol w="737119">
                  <a:extLst>
                    <a:ext uri="{9D8B030D-6E8A-4147-A177-3AD203B41FA5}">
                      <a16:colId xmlns:a16="http://schemas.microsoft.com/office/drawing/2014/main" val="1568483403"/>
                    </a:ext>
                  </a:extLst>
                </a:gridCol>
                <a:gridCol w="5031391">
                  <a:extLst>
                    <a:ext uri="{9D8B030D-6E8A-4147-A177-3AD203B41FA5}">
                      <a16:colId xmlns:a16="http://schemas.microsoft.com/office/drawing/2014/main" val="2230095131"/>
                    </a:ext>
                  </a:extLst>
                </a:gridCol>
                <a:gridCol w="4747088">
                  <a:extLst>
                    <a:ext uri="{9D8B030D-6E8A-4147-A177-3AD203B41FA5}">
                      <a16:colId xmlns:a16="http://schemas.microsoft.com/office/drawing/2014/main" val="4192438949"/>
                    </a:ext>
                  </a:extLst>
                </a:gridCol>
              </a:tblGrid>
              <a:tr h="370840">
                <a:tc>
                  <a:txBody>
                    <a:bodyPr/>
                    <a:lstStyle/>
                    <a:p>
                      <a:r>
                        <a:rPr lang="en-US" sz="1600" dirty="0"/>
                        <a:t>Code</a:t>
                      </a:r>
                    </a:p>
                  </a:txBody>
                  <a:tcPr/>
                </a:tc>
                <a:tc>
                  <a:txBody>
                    <a:bodyPr/>
                    <a:lstStyle/>
                    <a:p>
                      <a:r>
                        <a:rPr lang="en-US" sz="1600" dirty="0"/>
                        <a:t>2024 Long Description</a:t>
                      </a:r>
                    </a:p>
                  </a:txBody>
                  <a:tcPr/>
                </a:tc>
                <a:tc>
                  <a:txBody>
                    <a:bodyPr/>
                    <a:lstStyle/>
                    <a:p>
                      <a:r>
                        <a:rPr lang="en-US" sz="1600" dirty="0"/>
                        <a:t>2023 Long Description</a:t>
                      </a:r>
                    </a:p>
                  </a:txBody>
                  <a:tcPr/>
                </a:tc>
                <a:extLst>
                  <a:ext uri="{0D108BD9-81ED-4DB2-BD59-A6C34878D82A}">
                    <a16:rowId xmlns:a16="http://schemas.microsoft.com/office/drawing/2014/main" val="4115167710"/>
                  </a:ext>
                </a:extLst>
              </a:tr>
              <a:tr h="370840">
                <a:tc>
                  <a:txBody>
                    <a:bodyPr/>
                    <a:lstStyle/>
                    <a:p>
                      <a:r>
                        <a:rPr lang="en-US" sz="1400" strike="noStrike" dirty="0">
                          <a:solidFill>
                            <a:schemeClr val="bg1"/>
                          </a:solidFill>
                        </a:rPr>
                        <a:t>0589T</a:t>
                      </a:r>
                    </a:p>
                  </a:txBody>
                  <a:tcPr/>
                </a:tc>
                <a:tc>
                  <a:txBody>
                    <a:bodyPr/>
                    <a:lstStyle/>
                    <a:p>
                      <a:r>
                        <a:rPr lang="en-US" sz="1400" u="none" strike="noStrike" dirty="0">
                          <a:solidFill>
                            <a:schemeClr val="bg1"/>
                          </a:solidFill>
                        </a:rPr>
                        <a:t>Electronic analysis with simple programming of </a:t>
                      </a:r>
                      <a:r>
                        <a:rPr lang="en-US" sz="1400" u="none" strike="noStrike">
                          <a:solidFill>
                            <a:schemeClr val="bg1"/>
                          </a:solidFill>
                        </a:rPr>
                        <a:t>implanted integrated </a:t>
                      </a:r>
                      <a:r>
                        <a:rPr lang="en-US" sz="1400" u="none" strike="noStrike" dirty="0">
                          <a:solidFill>
                            <a:schemeClr val="bg1"/>
                          </a:solidFill>
                        </a:rPr>
                        <a:t>neurostimulation system </a:t>
                      </a:r>
                      <a:r>
                        <a:rPr lang="en-US" sz="1400" u="sng" strike="noStrike" dirty="0">
                          <a:solidFill>
                            <a:srgbClr val="FF0000"/>
                          </a:solidFill>
                        </a:rPr>
                        <a:t>for bladder </a:t>
                      </a:r>
                      <a:r>
                        <a:rPr lang="en-US" sz="1400" u="sng" strike="noStrike">
                          <a:solidFill>
                            <a:srgbClr val="FF0000"/>
                          </a:solidFill>
                        </a:rPr>
                        <a:t>dysfunction </a:t>
                      </a:r>
                      <a:r>
                        <a:rPr lang="en-US" sz="1400" u="none" strike="noStrike">
                          <a:solidFill>
                            <a:schemeClr val="bg1"/>
                          </a:solidFill>
                        </a:rPr>
                        <a:t>(eg, </a:t>
                      </a:r>
                      <a:r>
                        <a:rPr lang="en-US" sz="1400" u="none" strike="noStrike" dirty="0">
                          <a:solidFill>
                            <a:schemeClr val="bg1"/>
                          </a:solidFill>
                        </a:rPr>
                        <a:t>electrode array and receiver), including contact group(s), amplitude, pulse width, frequency (Hz), on/off cycling, burst, dose lockout, patient-selectable parameters, responsive neurostimulation, detection algorithms, closed-loop parameters, and passive parameters, when performed by physician or other qualified health care professional, posterior tibial nerve, 1-3</a:t>
                      </a:r>
                      <a:r>
                        <a:rPr lang="en-US" sz="1400" u="none" strike="noStrike" dirty="0">
                          <a:solidFill>
                            <a:schemeClr val="tx1">
                              <a:lumMod val="75000"/>
                            </a:schemeClr>
                          </a:solidFill>
                        </a:rPr>
                        <a:t> parameters</a:t>
                      </a:r>
                    </a:p>
                  </a:txBody>
                  <a:tcPr/>
                </a:tc>
                <a:tc>
                  <a:txBody>
                    <a:bodyPr/>
                    <a:lstStyle/>
                    <a:p>
                      <a:r>
                        <a:rPr lang="en-US" sz="1400" u="none" strike="noStrike" baseline="0" dirty="0">
                          <a:solidFill>
                            <a:schemeClr val="bg1"/>
                          </a:solidFill>
                        </a:rPr>
                        <a:t>Electronic analysis with simple programming of </a:t>
                      </a:r>
                      <a:r>
                        <a:rPr lang="en-US" sz="1400" u="none" strike="noStrike" baseline="0">
                          <a:solidFill>
                            <a:schemeClr val="bg1"/>
                          </a:solidFill>
                        </a:rPr>
                        <a:t>implanted integrated </a:t>
                      </a:r>
                      <a:r>
                        <a:rPr lang="en-US" sz="1400" u="none" strike="noStrike" baseline="0" dirty="0">
                          <a:solidFill>
                            <a:schemeClr val="bg1"/>
                          </a:solidFill>
                        </a:rPr>
                        <a:t>neurostimulation </a:t>
                      </a:r>
                      <a:r>
                        <a:rPr lang="en-US" sz="1400" u="none" strike="noStrike" baseline="0">
                          <a:solidFill>
                            <a:schemeClr val="bg1"/>
                          </a:solidFill>
                        </a:rPr>
                        <a:t>system (eg, </a:t>
                      </a:r>
                      <a:r>
                        <a:rPr lang="en-US" sz="1400" u="none" strike="noStrike" baseline="0" dirty="0">
                          <a:solidFill>
                            <a:schemeClr val="bg1"/>
                          </a:solidFill>
                        </a:rPr>
                        <a:t>electrode array and receiver), including contact group(s), amplitude, pulse width, frequency (Hz), on/off cycling, burst, dose lockout, patient-selectable parameters, responsive neurostimulation, detection algorithms, closed-loop parameters, and passive parameters, when performed by physician or other qualified health care professional, posterior tibial nerve, 1-3 parameters</a:t>
                      </a:r>
                    </a:p>
                  </a:txBody>
                  <a:tcPr/>
                </a:tc>
                <a:extLst>
                  <a:ext uri="{0D108BD9-81ED-4DB2-BD59-A6C34878D82A}">
                    <a16:rowId xmlns:a16="http://schemas.microsoft.com/office/drawing/2014/main" val="779727984"/>
                  </a:ext>
                </a:extLst>
              </a:tr>
              <a:tr h="370840">
                <a:tc>
                  <a:txBody>
                    <a:bodyPr/>
                    <a:lstStyle/>
                    <a:p>
                      <a:r>
                        <a:rPr lang="en-US" sz="1400" strike="noStrike" dirty="0">
                          <a:solidFill>
                            <a:schemeClr val="bg1"/>
                          </a:solidFill>
                        </a:rPr>
                        <a:t>0590T</a:t>
                      </a:r>
                    </a:p>
                  </a:txBody>
                  <a:tcPr/>
                </a:tc>
                <a:tc>
                  <a:txBody>
                    <a:bodyPr/>
                    <a:lstStyle/>
                    <a:p>
                      <a:r>
                        <a:rPr lang="en-US" sz="1400" u="none" strike="noStrike" dirty="0">
                          <a:solidFill>
                            <a:schemeClr val="bg1"/>
                          </a:solidFill>
                        </a:rPr>
                        <a:t>Electronic analysis with complex programming of </a:t>
                      </a:r>
                      <a:r>
                        <a:rPr lang="en-US" sz="1400" u="none" strike="noStrike">
                          <a:solidFill>
                            <a:schemeClr val="bg1"/>
                          </a:solidFill>
                        </a:rPr>
                        <a:t>implanted integrated </a:t>
                      </a:r>
                      <a:r>
                        <a:rPr lang="en-US" sz="1400" u="none" strike="noStrike" dirty="0">
                          <a:solidFill>
                            <a:schemeClr val="bg1"/>
                          </a:solidFill>
                        </a:rPr>
                        <a:t>neurostimulation system </a:t>
                      </a:r>
                      <a:r>
                        <a:rPr lang="en-US" sz="1400" u="sng" strike="noStrike" dirty="0">
                          <a:solidFill>
                            <a:srgbClr val="FF0000"/>
                          </a:solidFill>
                        </a:rPr>
                        <a:t>for bladder </a:t>
                      </a:r>
                      <a:r>
                        <a:rPr lang="en-US" sz="1400" u="sng" strike="noStrike">
                          <a:solidFill>
                            <a:srgbClr val="FF0000"/>
                          </a:solidFill>
                        </a:rPr>
                        <a:t>dysfunction </a:t>
                      </a:r>
                      <a:r>
                        <a:rPr lang="en-US" sz="1400" u="none" strike="noStrike">
                          <a:solidFill>
                            <a:schemeClr val="bg1"/>
                          </a:solidFill>
                        </a:rPr>
                        <a:t>(eg, </a:t>
                      </a:r>
                      <a:r>
                        <a:rPr lang="en-US" sz="1400" u="none" strike="noStrike" dirty="0">
                          <a:solidFill>
                            <a:schemeClr val="bg1"/>
                          </a:solidFill>
                        </a:rPr>
                        <a:t>electrode array and receiver), including contact group(s), amplitude, pulse width, frequency (Hz), on/off cycling, burst, dose lockout, patient-selectable parameters, responsive neurostimulation, detection algorithms, closed-loop parameters, and passive parameters, when performed by physician or other qualified health care professional, posterior tibial nerve, 4 or more parameters</a:t>
                      </a:r>
                    </a:p>
                  </a:txBody>
                  <a:tcPr/>
                </a:tc>
                <a:tc>
                  <a:txBody>
                    <a:bodyPr/>
                    <a:lstStyle/>
                    <a:p>
                      <a:r>
                        <a:rPr lang="en-US" sz="1400" u="none" strike="noStrike" baseline="0" dirty="0">
                          <a:solidFill>
                            <a:schemeClr val="bg1"/>
                          </a:solidFill>
                        </a:rPr>
                        <a:t>Electronic analysis with complex programming of </a:t>
                      </a:r>
                      <a:r>
                        <a:rPr lang="en-US" sz="1400" u="none" strike="noStrike" baseline="0">
                          <a:solidFill>
                            <a:schemeClr val="bg1"/>
                          </a:solidFill>
                        </a:rPr>
                        <a:t>implanted integrated </a:t>
                      </a:r>
                      <a:r>
                        <a:rPr lang="en-US" sz="1400" u="none" strike="noStrike" baseline="0" dirty="0">
                          <a:solidFill>
                            <a:schemeClr val="bg1"/>
                          </a:solidFill>
                        </a:rPr>
                        <a:t>neurostimulation </a:t>
                      </a:r>
                      <a:r>
                        <a:rPr lang="en-US" sz="1400" u="none" strike="noStrike" baseline="0">
                          <a:solidFill>
                            <a:schemeClr val="bg1"/>
                          </a:solidFill>
                        </a:rPr>
                        <a:t>system (eg, </a:t>
                      </a:r>
                      <a:r>
                        <a:rPr lang="en-US" sz="1400" u="none" strike="noStrike" baseline="0" dirty="0">
                          <a:solidFill>
                            <a:schemeClr val="bg1"/>
                          </a:solidFill>
                        </a:rPr>
                        <a:t>electrode array and receiver), including contact group(s), amplitude, pulse width, frequency (Hz), on/off cycling, burst, dose lockout, patient-selectable parameters, responsive neurostimulation, detection algorithms, closed-loop parameters, and passive parameters, when performed by physician or other qualified health care professional, posterior tibial nerve, 4 or more parameters</a:t>
                      </a:r>
                    </a:p>
                  </a:txBody>
                  <a:tcPr/>
                </a:tc>
                <a:extLst>
                  <a:ext uri="{0D108BD9-81ED-4DB2-BD59-A6C34878D82A}">
                    <a16:rowId xmlns:a16="http://schemas.microsoft.com/office/drawing/2014/main" val="347031892"/>
                  </a:ext>
                </a:extLst>
              </a:tr>
            </a:tbl>
          </a:graphicData>
        </a:graphic>
      </p:graphicFrame>
    </p:spTree>
    <p:extLst>
      <p:ext uri="{BB962C8B-B14F-4D97-AF65-F5344CB8AC3E}">
        <p14:creationId xmlns:p14="http://schemas.microsoft.com/office/powerpoint/2010/main" val="7330045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43C49C-9E81-FC14-7F7D-49913D30004E}"/>
              </a:ext>
            </a:extLst>
          </p:cNvPr>
          <p:cNvSpPr>
            <a:spLocks noGrp="1"/>
          </p:cNvSpPr>
          <p:nvPr>
            <p:ph type="body" sz="quarter" idx="10"/>
          </p:nvPr>
        </p:nvSpPr>
        <p:spPr/>
        <p:txBody>
          <a:bodyPr/>
          <a:lstStyle/>
          <a:p>
            <a:r>
              <a:rPr lang="en-US" dirty="0"/>
              <a:t>Jennifer Bishop</a:t>
            </a:r>
          </a:p>
        </p:txBody>
      </p:sp>
      <p:sp>
        <p:nvSpPr>
          <p:cNvPr id="5" name="Text Placeholder 4">
            <a:extLst>
              <a:ext uri="{FF2B5EF4-FFF2-40B4-BE49-F238E27FC236}">
                <a16:creationId xmlns:a16="http://schemas.microsoft.com/office/drawing/2014/main" id="{9FC3BF22-FA45-DD80-6910-B0D382542CEA}"/>
              </a:ext>
            </a:extLst>
          </p:cNvPr>
          <p:cNvSpPr>
            <a:spLocks noGrp="1"/>
          </p:cNvSpPr>
          <p:nvPr>
            <p:ph type="body" sz="quarter" idx="11"/>
          </p:nvPr>
        </p:nvSpPr>
        <p:spPr/>
        <p:txBody>
          <a:bodyPr/>
          <a:lstStyle/>
          <a:p>
            <a:r>
              <a:rPr lang="en-US" dirty="0"/>
              <a:t>hcwebinars@healthcatalyst.com</a:t>
            </a:r>
          </a:p>
        </p:txBody>
      </p:sp>
    </p:spTree>
    <p:extLst>
      <p:ext uri="{BB962C8B-B14F-4D97-AF65-F5344CB8AC3E}">
        <p14:creationId xmlns:p14="http://schemas.microsoft.com/office/powerpoint/2010/main" val="24175114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7F232F-8BF9-AEFB-543C-3EA90979CA2D}"/>
              </a:ext>
            </a:extLst>
          </p:cNvPr>
          <p:cNvSpPr>
            <a:spLocks noGrp="1"/>
          </p:cNvSpPr>
          <p:nvPr>
            <p:ph type="title"/>
          </p:nvPr>
        </p:nvSpPr>
        <p:spPr>
          <a:xfrm>
            <a:off x="1589239" y="2328862"/>
            <a:ext cx="5202086" cy="1952626"/>
          </a:xfrm>
        </p:spPr>
        <p:txBody>
          <a:bodyPr/>
          <a:lstStyle/>
          <a:p>
            <a:r>
              <a:rPr lang="en-US" sz="5400" dirty="0"/>
              <a:t>Thank you!</a:t>
            </a:r>
          </a:p>
        </p:txBody>
      </p:sp>
    </p:spTree>
    <p:extLst>
      <p:ext uri="{BB962C8B-B14F-4D97-AF65-F5344CB8AC3E}">
        <p14:creationId xmlns:p14="http://schemas.microsoft.com/office/powerpoint/2010/main" val="110632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pPr algn="ctr"/>
            <a:r>
              <a:rPr lang="en-US" dirty="0"/>
              <a:t>Added Codes - Radiology Section</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a:xfrm>
            <a:off x="838200" y="1038226"/>
            <a:ext cx="5344886" cy="4638673"/>
          </a:xfrm>
        </p:spPr>
        <p:txBody>
          <a:bodyPr/>
          <a:lstStyle/>
          <a:p>
            <a:pPr marL="283464" lvl="1" indent="0">
              <a:buNone/>
            </a:pPr>
            <a:endParaRPr lang="en-US" sz="2200" dirty="0"/>
          </a:p>
          <a:p>
            <a:pPr marL="740664" lvl="1" indent="-457200"/>
            <a:r>
              <a:rPr lang="en-US" sz="2200" dirty="0"/>
              <a:t>76987 – Complete procedure when done intraoperatively to assess congenital heart disease</a:t>
            </a:r>
          </a:p>
          <a:p>
            <a:pPr marL="740664" lvl="1" indent="-457200"/>
            <a:r>
              <a:rPr lang="en-US" sz="2200" dirty="0"/>
              <a:t>76988 – Placement and manipulation of device with image acquisition</a:t>
            </a:r>
          </a:p>
          <a:p>
            <a:pPr marL="740664" lvl="1" indent="-457200"/>
            <a:r>
              <a:rPr lang="en-US" sz="2200" dirty="0"/>
              <a:t>76989 – Physician review and interpretation of images</a:t>
            </a:r>
            <a:endParaRPr lang="en-US" sz="1800" dirty="0"/>
          </a:p>
        </p:txBody>
      </p:sp>
      <p:pic>
        <p:nvPicPr>
          <p:cNvPr id="4" name="Content Placeholder 3" descr="A close-up of a medical chart&#10;&#10;Description automatically generated">
            <a:extLst>
              <a:ext uri="{FF2B5EF4-FFF2-40B4-BE49-F238E27FC236}">
                <a16:creationId xmlns:a16="http://schemas.microsoft.com/office/drawing/2014/main" id="{309ECF6C-9ED6-E9D4-ED0C-5F8D89404B6D}"/>
              </a:ext>
            </a:extLst>
          </p:cNvPr>
          <p:cNvPicPr>
            <a:picLocks noGrp="1" noChangeAspect="1"/>
          </p:cNvPicPr>
          <p:nvPr>
            <p:ph sz="half" idx="4294967295"/>
          </p:nvPr>
        </p:nvPicPr>
        <p:blipFill>
          <a:blip r:embed="rId3"/>
          <a:stretch>
            <a:fillRect/>
          </a:stretch>
        </p:blipFill>
        <p:spPr>
          <a:xfrm>
            <a:off x="7400744" y="1398905"/>
            <a:ext cx="3032125" cy="4351338"/>
          </a:xfrm>
        </p:spPr>
      </p:pic>
    </p:spTree>
    <p:extLst>
      <p:ext uri="{BB962C8B-B14F-4D97-AF65-F5344CB8AC3E}">
        <p14:creationId xmlns:p14="http://schemas.microsoft.com/office/powerpoint/2010/main" val="3737248334"/>
      </p:ext>
    </p:extLst>
  </p:cSld>
  <p:clrMapOvr>
    <a:masterClrMapping/>
  </p:clrMapOvr>
</p:sld>
</file>

<file path=ppt/theme/theme1.xml><?xml version="1.0" encoding="utf-8"?>
<a:theme xmlns:a="http://schemas.openxmlformats.org/drawingml/2006/main" name="Health Catalyst 2022">
  <a:themeElements>
    <a:clrScheme name="Health Catalyst">
      <a:dk1>
        <a:srgbClr val="FFFFFF"/>
      </a:dk1>
      <a:lt1>
        <a:srgbClr val="121314"/>
      </a:lt1>
      <a:dk2>
        <a:srgbClr val="006F9E"/>
      </a:dk2>
      <a:lt2>
        <a:srgbClr val="004358"/>
      </a:lt2>
      <a:accent1>
        <a:srgbClr val="70CBFF"/>
      </a:accent1>
      <a:accent2>
        <a:srgbClr val="518051"/>
      </a:accent2>
      <a:accent3>
        <a:srgbClr val="85C690"/>
      </a:accent3>
      <a:accent4>
        <a:srgbClr val="CB4B27"/>
      </a:accent4>
      <a:accent5>
        <a:srgbClr val="F48748"/>
      </a:accent5>
      <a:accent6>
        <a:srgbClr val="FFDA3E"/>
      </a:accent6>
      <a:hlink>
        <a:srgbClr val="006F9E"/>
      </a:hlink>
      <a:folHlink>
        <a:srgbClr val="0043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_PowerpointTemplate.potx" id="{9FDB94D8-2C14-4C98-8E91-82E6A0D6D30F}" vid="{8E1D7569-8EE9-4E70-A9F0-7819C8A9F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AE777485D1D540A4297D22283B53ED" ma:contentTypeVersion="12" ma:contentTypeDescription="Create a new document." ma:contentTypeScope="" ma:versionID="64f947c0ec23fd609a0f0ec66883f77e">
  <xsd:schema xmlns:xsd="http://www.w3.org/2001/XMLSchema" xmlns:xs="http://www.w3.org/2001/XMLSchema" xmlns:p="http://schemas.microsoft.com/office/2006/metadata/properties" xmlns:ns2="ac85982a-7c2a-4ec5-8be1-e82c26295f58" xmlns:ns3="3c7f19b8-adf3-4a08-9d1f-b838bc032d0a" targetNamespace="http://schemas.microsoft.com/office/2006/metadata/properties" ma:root="true" ma:fieldsID="343f43ada2a4798ef9392b3aa9dce8c7" ns2:_="" ns3:_="">
    <xsd:import namespace="ac85982a-7c2a-4ec5-8be1-e82c26295f58"/>
    <xsd:import namespace="3c7f19b8-adf3-4a08-9d1f-b838bc032d0a"/>
    <xsd:element name="properties">
      <xsd:complexType>
        <xsd:sequence>
          <xsd:element name="documentManagement">
            <xsd:complexType>
              <xsd:all>
                <xsd:element ref="ns2:MediaServiceMetadata" minOccurs="0"/>
                <xsd:element ref="ns2:MediaServiceFastMetadata" minOccurs="0"/>
                <xsd:element ref="ns2:Category_x0020_"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5982a-7c2a-4ec5-8be1-e82c26295f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_x0020_" ma:index="10" nillable="true" ma:displayName="Category" ma:format="Dropdown" ma:internalName="Category_x0020_">
      <xsd:simpleType>
        <xsd:restriction base="dms:Choice">
          <xsd:enumeration value="Archived"/>
          <xsd:enumeration value="Backgrounds | LinkedIn"/>
          <xsd:enumeration value="Backgrounds | Zoom"/>
          <xsd:enumeration value="Copyrights &amp; Trademarks"/>
          <xsd:enumeration value="Documentation Formats"/>
          <xsd:enumeration value="PowerPoint &amp; Presentations"/>
          <xsd:enumeration value="Shared Slides"/>
          <xsd:enumeration value="Style Guidance"/>
          <xsd:enumeration value="Styles &amp; Themes"/>
          <xsd:enumeration value="Word Templates"/>
          <xsd:enumeration value="Writing Guidance"/>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057b6c-9172-4390-b02b-072fbfd1761e"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7f19b8-adf3-4a08-9d1f-b838bc032d0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5a8f98d-1bdd-477e-b0aa-6ba150cbaf25}" ma:internalName="TaxCatchAll" ma:showField="CatchAllData" ma:web="3c7f19b8-adf3-4a08-9d1f-b838bc032d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c7f19b8-adf3-4a08-9d1f-b838bc032d0a" xsi:nil="true"/>
    <lcf76f155ced4ddcb4097134ff3c332f xmlns="ac85982a-7c2a-4ec5-8be1-e82c26295f58">
      <Terms xmlns="http://schemas.microsoft.com/office/infopath/2007/PartnerControls"/>
    </lcf76f155ced4ddcb4097134ff3c332f>
    <Category_x0020_ xmlns="ac85982a-7c2a-4ec5-8be1-e82c26295f58" xsi:nil="true"/>
  </documentManagement>
</p:properties>
</file>

<file path=customXml/itemProps1.xml><?xml version="1.0" encoding="utf-8"?>
<ds:datastoreItem xmlns:ds="http://schemas.openxmlformats.org/officeDocument/2006/customXml" ds:itemID="{D9812E52-3818-4E9B-8348-E064C1FA0A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85982a-7c2a-4ec5-8be1-e82c26295f58"/>
    <ds:schemaRef ds:uri="3c7f19b8-adf3-4a08-9d1f-b838bc032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A62698-8816-4AA3-9DE6-8454AD089DE1}">
  <ds:schemaRefs>
    <ds:schemaRef ds:uri="http://schemas.microsoft.com/sharepoint/v3/contenttype/forms"/>
  </ds:schemaRefs>
</ds:datastoreItem>
</file>

<file path=customXml/itemProps3.xml><?xml version="1.0" encoding="utf-8"?>
<ds:datastoreItem xmlns:ds="http://schemas.openxmlformats.org/officeDocument/2006/customXml" ds:itemID="{31721F82-5CFA-4A05-9F41-C73E8CD1D05A}">
  <ds:schemaRefs>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documentManagement/types"/>
    <ds:schemaRef ds:uri="4e29bb18-3bac-45fb-8f58-d1529a163e55"/>
    <ds:schemaRef ds:uri="http://purl.org/dc/elements/1.1/"/>
    <ds:schemaRef ds:uri="6a012391-c42b-47dd-ae63-5bdffa186dd3"/>
    <ds:schemaRef ds:uri="http://schemas.microsoft.com/office/2006/metadata/properties"/>
    <ds:schemaRef ds:uri="http://purl.org/dc/dcmitype/"/>
    <ds:schemaRef ds:uri="3c7f19b8-adf3-4a08-9d1f-b838bc032d0a"/>
    <ds:schemaRef ds:uri="ac85982a-7c2a-4ec5-8be1-e82c26295f58"/>
  </ds:schemaRefs>
</ds:datastoreItem>
</file>

<file path=docProps/app.xml><?xml version="1.0" encoding="utf-8"?>
<Properties xmlns="http://schemas.openxmlformats.org/officeDocument/2006/extended-properties" xmlns:vt="http://schemas.openxmlformats.org/officeDocument/2006/docPropsVTypes">
  <Template>HC_Powerpoint_Template</Template>
  <TotalTime>63</TotalTime>
  <Words>9254</Words>
  <Application>Microsoft Office PowerPoint</Application>
  <PresentationFormat>Widescreen</PresentationFormat>
  <Paragraphs>754</Paragraphs>
  <Slides>83</Slides>
  <Notes>58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Arial</vt:lpstr>
      <vt:lpstr>Arial Black</vt:lpstr>
      <vt:lpstr>Calibri</vt:lpstr>
      <vt:lpstr>Cambria</vt:lpstr>
      <vt:lpstr>Google Sans</vt:lpstr>
      <vt:lpstr>Roboto</vt:lpstr>
      <vt:lpstr>Wingdings</vt:lpstr>
      <vt:lpstr>Health Catalyst 2022</vt:lpstr>
      <vt:lpstr>2024 CPT® Code Updates  (CDM Focused)</vt:lpstr>
      <vt:lpstr>Disclaimer Statement</vt:lpstr>
      <vt:lpstr>Overview of 2024 Changes</vt:lpstr>
      <vt:lpstr>PowerPoint Presentation</vt:lpstr>
      <vt:lpstr>Added Codes - Radiology Section</vt:lpstr>
      <vt:lpstr>New Guidelines for AI (Appendix S)</vt:lpstr>
      <vt:lpstr>Added Codes - Radiology Section</vt:lpstr>
      <vt:lpstr>Added Codes - Radiology Section</vt:lpstr>
      <vt:lpstr>Added Codes - Radiology Section</vt:lpstr>
      <vt:lpstr>Deleted Code – Radiology Section </vt:lpstr>
      <vt:lpstr>PowerPoint Presentation</vt:lpstr>
      <vt:lpstr>Guidelines for Genomic Sequencing Procedures</vt:lpstr>
      <vt:lpstr>Definitions for Genomic Sequencing Procedures</vt:lpstr>
      <vt:lpstr>Definitions for Genomic Sequencing Procedures</vt:lpstr>
      <vt:lpstr>Added Codes – Genomic Sequencing Procedures (GSPs)</vt:lpstr>
      <vt:lpstr>Added Codes – Genomic Sequencing Procedures (GSPs)</vt:lpstr>
      <vt:lpstr>Revised Codes – Genomic Sequencing Panels</vt:lpstr>
      <vt:lpstr>Revised Codes – Genomic Sequencing Panels</vt:lpstr>
      <vt:lpstr>Revised Codes – Genomic Sequencing Panels</vt:lpstr>
      <vt:lpstr>Revised Codes – Tier I Molecular Pathology</vt:lpstr>
      <vt:lpstr>Revised Codes – Tier I Molecular Pathology</vt:lpstr>
      <vt:lpstr>Revised Codes – Tier II Molecular Pathology</vt:lpstr>
      <vt:lpstr>Added Code – Chemistry</vt:lpstr>
      <vt:lpstr>Added Codes – Immunology</vt:lpstr>
      <vt:lpstr>Added Codes – Microbiology</vt:lpstr>
      <vt:lpstr>Added Code – Multianalyte Assays with Algorithmic Analyses</vt:lpstr>
      <vt:lpstr>Deleted Code – Multianalyte Assays with Algorithmic Analyses</vt:lpstr>
      <vt:lpstr>New Guidelines for Unlisted Code Selections</vt:lpstr>
      <vt:lpstr>New Guidelines for Surgical Pathology</vt:lpstr>
      <vt:lpstr>PowerPoint Presentation</vt:lpstr>
      <vt:lpstr>Added Codes – PLA</vt:lpstr>
      <vt:lpstr>Added Codes – PLA</vt:lpstr>
      <vt:lpstr>Added Codes – PLA</vt:lpstr>
      <vt:lpstr>Added Codes – PLA</vt:lpstr>
      <vt:lpstr>Added Codes – PLA</vt:lpstr>
      <vt:lpstr>Added Codes – PLA</vt:lpstr>
      <vt:lpstr>Added Codes – PLA</vt:lpstr>
      <vt:lpstr>Added Codes – PLA</vt:lpstr>
      <vt:lpstr>Added Codes – PLA</vt:lpstr>
      <vt:lpstr>Added Codes – PLA</vt:lpstr>
      <vt:lpstr>Revised Codes – PLA</vt:lpstr>
      <vt:lpstr>PowerPoint Presentation</vt:lpstr>
      <vt:lpstr>Added Codes – Vaccines/Toxoids</vt:lpstr>
      <vt:lpstr>Added Codes – Special Otorhinolaryngologic Services</vt:lpstr>
      <vt:lpstr>Added Subsection – Cardiovascular </vt:lpstr>
      <vt:lpstr>Added Codes – Cardiovascular </vt:lpstr>
      <vt:lpstr>Added Codes – Cardiovascular</vt:lpstr>
      <vt:lpstr>Added Guidelines – Cardiac Cath for Congenital Heart Defects</vt:lpstr>
      <vt:lpstr>Venography for Congenital Heart Disease</vt:lpstr>
      <vt:lpstr>Added Codes – Cardiovascular</vt:lpstr>
      <vt:lpstr>Added Codes – Cardiovascular</vt:lpstr>
      <vt:lpstr>Added Codes – Cardiovascular</vt:lpstr>
      <vt:lpstr>Added Codes – Chemotherapy</vt:lpstr>
      <vt:lpstr>New Guidelines - HIPEC</vt:lpstr>
      <vt:lpstr>Revised Code – Chemotherapy</vt:lpstr>
      <vt:lpstr>Revised Codes – Special Dermatological Procedures</vt:lpstr>
      <vt:lpstr>Added Codes – Physical Medicine</vt:lpstr>
      <vt:lpstr>Added Codes – Physical Medicine </vt:lpstr>
      <vt:lpstr>Added Codes – Physical Medicine</vt:lpstr>
      <vt:lpstr>PowerPoint Presentation</vt:lpstr>
      <vt:lpstr>Added Codes - New &amp; Emerging Technology</vt:lpstr>
      <vt:lpstr>Added Codes - New &amp; Emerging Technology</vt:lpstr>
      <vt:lpstr>Added Codes - New &amp; Emerging Technology</vt:lpstr>
      <vt:lpstr>Added Codes - New &amp; Emerging Technology</vt:lpstr>
      <vt:lpstr>Added Codes - New &amp; Emerging Technology</vt:lpstr>
      <vt:lpstr>Added Codes - New &amp; Emerging Technology</vt:lpstr>
      <vt:lpstr>Added Codes - New &amp; Emerging Technology</vt:lpstr>
      <vt:lpstr>Added Codes -  New &amp; Emerging Technology</vt:lpstr>
      <vt:lpstr>Added Codes - New &amp; Emerging Technology</vt:lpstr>
      <vt:lpstr>Added Codes - New &amp; Emerging Technology</vt:lpstr>
      <vt:lpstr>Added Codes - New &amp; Emerging Technology</vt:lpstr>
      <vt:lpstr>Added Codes - New &amp; Emerging Technology</vt:lpstr>
      <vt:lpstr>Deleted Codes - New &amp; Emerging Technology</vt:lpstr>
      <vt:lpstr>Deleted Codes - New &amp; Emerging Technology</vt:lpstr>
      <vt:lpstr>Deleted Codes - New &amp; Emerging Technology</vt:lpstr>
      <vt:lpstr>Deleted Codes - New &amp; Emerging Technology</vt:lpstr>
      <vt:lpstr>Deleted Codes - New &amp; Emerging Technology</vt:lpstr>
      <vt:lpstr>Revised Codes – New &amp; Emerging Technology</vt:lpstr>
      <vt:lpstr>Deleted Codes - New &amp; Emerging Technology</vt:lpstr>
      <vt:lpstr>Revised Codes – New &amp; Emerging Technology</vt:lpstr>
      <vt:lpstr>Revised Codes – New &amp; Emerging Technology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Alora Martinez</dc:creator>
  <cp:lastModifiedBy>Alora Martinez</cp:lastModifiedBy>
  <cp:revision>6</cp:revision>
  <dcterms:created xsi:type="dcterms:W3CDTF">2023-09-26T17:55:53Z</dcterms:created>
  <dcterms:modified xsi:type="dcterms:W3CDTF">2023-12-05T14:35:38Z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0x01010002AE777485D1D540A4297D22283B53ED</vt:lpwstr>
  </property>
  <property fmtid="{D5CDD505-2E9C-101B-9397-08002B2CF9AE}" pid="3" name="MediaServiceImageTags">
    <vt:lpwstr/>
  </property>
</Properties>
</file>